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62" r:id="rId3"/>
  </p:sldMasterIdLst>
  <p:notesMasterIdLst>
    <p:notesMasterId r:id="rId8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Lst>
  <p:sldSz cx="9144000" cy="6858000" type="screen4x3"/>
  <p:notesSz cx="6858000" cy="9144000"/>
  <p:embeddedFontLst>
    <p:embeddedFont>
      <p:font typeface="Gill Sans" panose="02000000000000000000" pitchFamily="2" charset="0"/>
      <p:bold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4" roundtripDataSignature="AMtx7mja6PDLwDeMMOZUOqjYGuMP+Ua0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D93D49-058B-4D6E-904E-E2B27A3CAA31}">
  <a:tblStyle styleId="{85D93D49-058B-4D6E-904E-E2B27A3CAA3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slide" Target="slides/slide36.xml" /><Relationship Id="rId21" Type="http://schemas.openxmlformats.org/officeDocument/2006/relationships/slide" Target="slides/slide18.xml" /><Relationship Id="rId34" Type="http://schemas.openxmlformats.org/officeDocument/2006/relationships/slide" Target="slides/slide31.xml" /><Relationship Id="rId42" Type="http://schemas.openxmlformats.org/officeDocument/2006/relationships/slide" Target="slides/slide39.xml" /><Relationship Id="rId47" Type="http://schemas.openxmlformats.org/officeDocument/2006/relationships/slide" Target="slides/slide44.xml" /><Relationship Id="rId50" Type="http://schemas.openxmlformats.org/officeDocument/2006/relationships/slide" Target="slides/slide47.xml" /><Relationship Id="rId55" Type="http://schemas.openxmlformats.org/officeDocument/2006/relationships/slide" Target="slides/slide52.xml" /><Relationship Id="rId63" Type="http://schemas.openxmlformats.org/officeDocument/2006/relationships/slide" Target="slides/slide60.xml" /><Relationship Id="rId68" Type="http://schemas.openxmlformats.org/officeDocument/2006/relationships/slide" Target="slides/slide65.xml" /><Relationship Id="rId76" Type="http://schemas.openxmlformats.org/officeDocument/2006/relationships/slide" Target="slides/slide73.xml" /><Relationship Id="rId84" Type="http://schemas.openxmlformats.org/officeDocument/2006/relationships/slide" Target="slides/slide81.xml" /><Relationship Id="rId89" Type="http://schemas.openxmlformats.org/officeDocument/2006/relationships/font" Target="fonts/font1.fntdata" /><Relationship Id="rId97" Type="http://schemas.openxmlformats.org/officeDocument/2006/relationships/theme" Target="theme/theme1.xml" /><Relationship Id="rId7" Type="http://schemas.openxmlformats.org/officeDocument/2006/relationships/slide" Target="slides/slide4.xml" /><Relationship Id="rId71" Type="http://schemas.openxmlformats.org/officeDocument/2006/relationships/slide" Target="slides/slide68.xml" /><Relationship Id="rId2" Type="http://schemas.openxmlformats.org/officeDocument/2006/relationships/slideMaster" Target="slideMasters/slideMaster2.xml" /><Relationship Id="rId16" Type="http://schemas.openxmlformats.org/officeDocument/2006/relationships/slide" Target="slides/slide13.xml" /><Relationship Id="rId29" Type="http://schemas.openxmlformats.org/officeDocument/2006/relationships/slide" Target="slides/slide26.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slide" Target="slides/slide63.xml" /><Relationship Id="rId74" Type="http://schemas.openxmlformats.org/officeDocument/2006/relationships/slide" Target="slides/slide71.xml" /><Relationship Id="rId79" Type="http://schemas.openxmlformats.org/officeDocument/2006/relationships/slide" Target="slides/slide76.xml" /><Relationship Id="rId87" Type="http://schemas.openxmlformats.org/officeDocument/2006/relationships/slide" Target="slides/slide84.xml" /><Relationship Id="rId5" Type="http://schemas.openxmlformats.org/officeDocument/2006/relationships/slide" Target="slides/slide2.xml" /><Relationship Id="rId61" Type="http://schemas.openxmlformats.org/officeDocument/2006/relationships/slide" Target="slides/slide58.xml" /><Relationship Id="rId82" Type="http://schemas.openxmlformats.org/officeDocument/2006/relationships/slide" Target="slides/slide79.xml" /><Relationship Id="rId95" Type="http://schemas.openxmlformats.org/officeDocument/2006/relationships/presProps" Target="presProps.xml" /><Relationship Id="rId19" Type="http://schemas.openxmlformats.org/officeDocument/2006/relationships/slide" Target="slides/slide1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slide" Target="slides/slide61.xml" /><Relationship Id="rId69" Type="http://schemas.openxmlformats.org/officeDocument/2006/relationships/slide" Target="slides/slide66.xml" /><Relationship Id="rId77" Type="http://schemas.openxmlformats.org/officeDocument/2006/relationships/slide" Target="slides/slide74.xml" /><Relationship Id="rId8" Type="http://schemas.openxmlformats.org/officeDocument/2006/relationships/slide" Target="slides/slide5.xml" /><Relationship Id="rId51" Type="http://schemas.openxmlformats.org/officeDocument/2006/relationships/slide" Target="slides/slide48.xml" /><Relationship Id="rId72" Type="http://schemas.openxmlformats.org/officeDocument/2006/relationships/slide" Target="slides/slide69.xml" /><Relationship Id="rId80" Type="http://schemas.openxmlformats.org/officeDocument/2006/relationships/slide" Target="slides/slide77.xml" /><Relationship Id="rId85" Type="http://schemas.openxmlformats.org/officeDocument/2006/relationships/slide" Target="slides/slide82.xml" /><Relationship Id="rId98" Type="http://schemas.openxmlformats.org/officeDocument/2006/relationships/tableStyles" Target="tableStyles.xml" /><Relationship Id="rId3" Type="http://schemas.openxmlformats.org/officeDocument/2006/relationships/slideMaster" Target="slideMasters/slideMaster3.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slide" Target="slides/slide64.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slide" Target="slides/slide59.xml" /><Relationship Id="rId70" Type="http://schemas.openxmlformats.org/officeDocument/2006/relationships/slide" Target="slides/slide67.xml" /><Relationship Id="rId75" Type="http://schemas.openxmlformats.org/officeDocument/2006/relationships/slide" Target="slides/slide72.xml" /><Relationship Id="rId83" Type="http://schemas.openxmlformats.org/officeDocument/2006/relationships/slide" Target="slides/slide80.xml" /><Relationship Id="rId88" Type="http://schemas.openxmlformats.org/officeDocument/2006/relationships/notesMaster" Target="notesMasters/notesMaster1.xml" /><Relationship Id="rId9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3.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 Id="rId10" Type="http://schemas.openxmlformats.org/officeDocument/2006/relationships/slide" Target="slides/slide7.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slide" Target="slides/slide62.xml" /><Relationship Id="rId73" Type="http://schemas.openxmlformats.org/officeDocument/2006/relationships/slide" Target="slides/slide70.xml" /><Relationship Id="rId78" Type="http://schemas.openxmlformats.org/officeDocument/2006/relationships/slide" Target="slides/slide75.xml" /><Relationship Id="rId81" Type="http://schemas.openxmlformats.org/officeDocument/2006/relationships/slide" Target="slides/slide78.xml" /><Relationship Id="rId86" Type="http://schemas.openxmlformats.org/officeDocument/2006/relationships/slide" Target="slides/slide83.xml" /><Relationship Id="rId94" Type="http://customschemas.google.com/relationships/presentationmetadata" Target="metadata" /><Relationship Id="rId4" Type="http://schemas.openxmlformats.org/officeDocument/2006/relationships/slide" Target="slides/slide1.xml" /><Relationship Id="rId9" Type="http://schemas.openxmlformats.org/officeDocument/2006/relationships/slide" Target="slides/slide6.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0a57a0fa7c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0a57a0fa7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10a57a0fa7c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Times New Roman"/>
              <a:buNone/>
            </a:pPr>
            <a:fld id="{00000000-1234-1234-1234-123412341234}" type="slidenum">
              <a:rPr lang="en-US"/>
              <a:t>69</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0" name="Google Shape;530;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8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4" name="Google Shape;14;p8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9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44" name="Google Shape;44;p9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dk1"/>
              </a:buClr>
              <a:buSzPts val="2400"/>
              <a:buFont typeface="Times New Roman"/>
              <a:buNone/>
              <a:defRPr sz="2400">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9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60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47" name="Google Shape;47;p9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chemeClr val="dk1"/>
              </a:buClr>
              <a:buSzPts val="2400"/>
              <a:buFont typeface="Times New Roman"/>
              <a:buNone/>
              <a:defRPr sz="2400">
                <a:solidFill>
                  <a:schemeClr val="dk1"/>
                </a:solidFill>
                <a:latin typeface="Times New Roman"/>
                <a:ea typeface="Times New Roman"/>
                <a:cs typeface="Times New Roman"/>
                <a:sym typeface="Times New Roman"/>
              </a:defRPr>
            </a:lvl1pPr>
            <a:lvl2pPr marR="0" lvl="1"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2pPr>
            <a:lvl3pPr marR="0" lvl="2" algn="ctr"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3pPr>
            <a:lvl4pPr marR="0" lvl="3" algn="ctr"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4pPr>
            <a:lvl5pPr marR="0" lvl="4" algn="ctr"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52"/>
        <p:cNvGrpSpPr/>
        <p:nvPr/>
      </p:nvGrpSpPr>
      <p:grpSpPr>
        <a:xfrm>
          <a:off x="0" y="0"/>
          <a:ext cx="0" cy="0"/>
          <a:chOff x="0" y="0"/>
          <a:chExt cx="0" cy="0"/>
        </a:xfrm>
      </p:grpSpPr>
      <p:sp>
        <p:nvSpPr>
          <p:cNvPr id="53" name="Google Shape;53;p88"/>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54" name="Google Shape;54;p8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1pPr>
            <a:lvl2pPr marL="0" marR="0" lvl="1"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2pPr>
            <a:lvl3pPr marL="0" marR="0" lvl="2"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3pPr>
            <a:lvl4pPr marL="0" marR="0" lvl="3"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4pPr>
            <a:lvl5pPr marL="0" marR="0" lvl="4"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5pPr>
            <a:lvl6pPr marL="0" marR="0" lvl="5"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6pPr>
            <a:lvl7pPr marL="0" marR="0" lvl="6"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7pPr>
            <a:lvl8pPr marL="0" marR="0" lvl="7"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8pPr>
            <a:lvl9pPr marL="0" marR="0" lvl="8" indent="0" algn="l">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r>
              <a:rPr lang="en-US"/>
              <a:t>2.</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9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8" name="Google Shape;18;p91"/>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
        <p:cNvGrpSpPr/>
        <p:nvPr/>
      </p:nvGrpSpPr>
      <p:grpSpPr>
        <a:xfrm>
          <a:off x="0" y="0"/>
          <a:ext cx="0" cy="0"/>
          <a:chOff x="0" y="0"/>
          <a:chExt cx="0" cy="0"/>
        </a:xfrm>
      </p:grpSpPr>
      <p:sp>
        <p:nvSpPr>
          <p:cNvPr id="20" name="Google Shape;20;p9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1" name="Google Shape;21;p9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
        <p:cNvGrpSpPr/>
        <p:nvPr/>
      </p:nvGrpSpPr>
      <p:grpSpPr>
        <a:xfrm>
          <a:off x="0" y="0"/>
          <a:ext cx="0" cy="0"/>
          <a:chOff x="0" y="0"/>
          <a:chExt cx="0" cy="0"/>
        </a:xfrm>
      </p:grpSpPr>
      <p:sp>
        <p:nvSpPr>
          <p:cNvPr id="23" name="Google Shape;23;p9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4" name="Google Shape;24;p93"/>
          <p:cNvSpPr>
            <a:spLocks noGrp="1"/>
          </p:cNvSpPr>
          <p:nvPr>
            <p:ph type="pic" idx="2"/>
          </p:nvPr>
        </p:nvSpPr>
        <p:spPr>
          <a:xfrm>
            <a:off x="3887788" y="987425"/>
            <a:ext cx="4629150" cy="4873625"/>
          </a:xfrm>
          <a:prstGeom prst="rect">
            <a:avLst/>
          </a:prstGeom>
          <a:noFill/>
          <a:ln>
            <a:noFill/>
          </a:ln>
        </p:spPr>
      </p:sp>
      <p:sp>
        <p:nvSpPr>
          <p:cNvPr id="25" name="Google Shape;25;p93"/>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dk1"/>
              </a:buClr>
              <a:buSzPts val="1600"/>
              <a:buFont typeface="Times New Roman"/>
              <a:buNone/>
              <a:defRPr sz="1600">
                <a:solidFill>
                  <a:schemeClr val="dk1"/>
                </a:solidFill>
                <a:latin typeface="Times New Roman"/>
                <a:ea typeface="Times New Roman"/>
                <a:cs typeface="Times New Roman"/>
                <a:sym typeface="Times New Roman"/>
              </a:defRPr>
            </a:lvl1pPr>
            <a:lvl2pPr marL="914400" marR="0" lvl="1"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
        <p:cNvGrpSpPr/>
        <p:nvPr/>
      </p:nvGrpSpPr>
      <p:grpSpPr>
        <a:xfrm>
          <a:off x="0" y="0"/>
          <a:ext cx="0" cy="0"/>
          <a:chOff x="0" y="0"/>
          <a:chExt cx="0" cy="0"/>
        </a:xfrm>
      </p:grpSpPr>
      <p:sp>
        <p:nvSpPr>
          <p:cNvPr id="27" name="Google Shape;27;p9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32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28" name="Google Shape;28;p94"/>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9" name="Google Shape;29;p94"/>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dk1"/>
              </a:buClr>
              <a:buSzPts val="1600"/>
              <a:buFont typeface="Times New Roman"/>
              <a:buNone/>
              <a:defRPr sz="1600">
                <a:solidFill>
                  <a:schemeClr val="dk1"/>
                </a:solidFill>
                <a:latin typeface="Times New Roman"/>
                <a:ea typeface="Times New Roman"/>
                <a:cs typeface="Times New Roman"/>
                <a:sym typeface="Times New Roman"/>
              </a:defRPr>
            </a:lvl1pPr>
            <a:lvl2pPr marL="914400" marR="0" lvl="1"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9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96"/>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34" name="Google Shape;34;p96"/>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Times New Roman"/>
              <a:buNone/>
              <a:defRPr sz="2400" b="1">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35" name="Google Shape;35;p96"/>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36" name="Google Shape;36;p96"/>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Times New Roman"/>
              <a:buNone/>
              <a:defRPr sz="2400" b="1">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37" name="Google Shape;37;p96"/>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9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40" name="Google Shape;40;p97"/>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97"/>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 /><Relationship Id="rId1" Type="http://schemas.openxmlformats.org/officeDocument/2006/relationships/slideLayout" Target="../slideLayouts/slideLayout12.xml" /></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 /><Relationship Id="rId1" Type="http://schemas.openxmlformats.org/officeDocument/2006/relationships/slideLayout" Target="../slideLayouts/slideLayout13.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4"/>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strike="noStrike" cap="none">
                <a:solidFill>
                  <a:schemeClr val="dk1"/>
                </a:solidFill>
                <a:latin typeface="Arial"/>
                <a:ea typeface="Arial"/>
                <a:cs typeface="Arial"/>
                <a:sym typeface="Arial"/>
              </a:rPr>
              <a:t>McGraw-Hill</a:t>
            </a:r>
            <a:endParaRPr/>
          </a:p>
        </p:txBody>
      </p:sp>
      <p:sp>
        <p:nvSpPr>
          <p:cNvPr id="11" name="Google Shape;11;p84"/>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strike="noStrike" cap="none">
                <a:solidFill>
                  <a:schemeClr val="dk1"/>
                </a:solidFill>
                <a:latin typeface="Arial"/>
                <a:ea typeface="Arial"/>
                <a:cs typeface="Arial"/>
                <a:sym typeface="Arial"/>
              </a:rPr>
              <a:t>The McGraw-Hill Companies, Inc., 2000</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
        <p:cNvGrpSpPr/>
        <p:nvPr/>
      </p:nvGrpSpPr>
      <p:grpSpPr>
        <a:xfrm>
          <a:off x="0" y="0"/>
          <a:ext cx="0" cy="0"/>
          <a:chOff x="0" y="0"/>
          <a:chExt cx="0" cy="0"/>
        </a:xfrm>
      </p:grpSpPr>
      <p:sp>
        <p:nvSpPr>
          <p:cNvPr id="49" name="Google Shape;49;p87"/>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50" name="Google Shape;50;p87"/>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51" name="Google Shape;51;p8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1pPr>
            <a:lvl2pPr marL="0" marR="0" lvl="1"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2pPr>
            <a:lvl3pPr marL="0" marR="0" lvl="2"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3pPr>
            <a:lvl4pPr marL="0" marR="0" lvl="3"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4pPr>
            <a:lvl5pPr marL="0" marR="0" lvl="4"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5pPr>
            <a:lvl6pPr marL="0" marR="0" lvl="5"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6pPr>
            <a:lvl7pPr marL="0" marR="0" lvl="6"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7pPr>
            <a:lvl8pPr marL="0" marR="0" lvl="7"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8pPr>
            <a:lvl9pPr marL="0" marR="0" lvl="8" indent="0" algn="l" rtl="0">
              <a:lnSpc>
                <a:spcPct val="100000"/>
              </a:lnSpc>
              <a:spcBef>
                <a:spcPts val="0"/>
              </a:spcBef>
              <a:spcAft>
                <a:spcPts val="0"/>
              </a:spcAft>
              <a:buClr>
                <a:schemeClr val="dk1"/>
              </a:buClr>
              <a:buSzPts val="2400"/>
              <a:buFont typeface="Times New Roman"/>
              <a:buNone/>
              <a:defRPr sz="2400" b="0" i="0" u="none">
                <a:solidFill>
                  <a:schemeClr val="dk1"/>
                </a:solidFill>
                <a:latin typeface="Times New Roman"/>
                <a:ea typeface="Times New Roman"/>
                <a:cs typeface="Times New Roman"/>
                <a:sym typeface="Times New Roman"/>
              </a:defRPr>
            </a:lvl9pPr>
          </a:lstStyle>
          <a:p>
            <a:pPr marL="0" lvl="0" indent="0" algn="l" rtl="0">
              <a:spcBef>
                <a:spcPts val="0"/>
              </a:spcBef>
              <a:spcAft>
                <a:spcPts val="0"/>
              </a:spcAft>
              <a:buNone/>
            </a:pPr>
            <a:r>
              <a:rPr lang="en-US"/>
              <a:t>2.</a:t>
            </a: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5"/>
        <p:cNvGrpSpPr/>
        <p:nvPr/>
      </p:nvGrpSpPr>
      <p:grpSpPr>
        <a:xfrm>
          <a:off x="0" y="0"/>
          <a:ext cx="0" cy="0"/>
          <a:chOff x="0" y="0"/>
          <a:chExt cx="0" cy="0"/>
        </a:xfrm>
      </p:grpSpPr>
      <p:sp>
        <p:nvSpPr>
          <p:cNvPr id="56" name="Google Shape;56;p89"/>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57" name="Google Shape;57;p89"/>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30.xml"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1.xml" /><Relationship Id="rId1"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notesSlide" Target="../notesSlides/notesSlide34.xml"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6.xml" /><Relationship Id="rId1"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notesSlide" Target="../notesSlides/notesSlide37.xml" /><Relationship Id="rId1"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8.xml" /><Relationship Id="rId1"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39.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0.xml" /><Relationship Id="rId1" Type="http://schemas.openxmlformats.org/officeDocument/2006/relationships/slideLayout" Target="../slideLayouts/slideLayout1.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1.xml" /></Relationships>
</file>

<file path=ppt/slides/_rels/slide4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42.xml" /><Relationship Id="rId1" Type="http://schemas.openxmlformats.org/officeDocument/2006/relationships/slideLayout" Target="../slideLayouts/slideLayout1.xml" /></Relationships>
</file>

<file path=ppt/slides/_rels/slide43.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43.xml" /><Relationship Id="rId1" Type="http://schemas.openxmlformats.org/officeDocument/2006/relationships/slideLayout" Target="../slideLayouts/slideLayout1.xml" /></Relationships>
</file>

<file path=ppt/slides/_rels/slide4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4.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12.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12.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8.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49.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50.xml"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51.xml" /><Relationship Id="rId1" Type="http://schemas.openxmlformats.org/officeDocument/2006/relationships/slideLayout" Target="../slideLayouts/slideLayout2.xml" /><Relationship Id="rId5" Type="http://schemas.openxmlformats.org/officeDocument/2006/relationships/image" Target="../media/image31.png" /><Relationship Id="rId4" Type="http://schemas.openxmlformats.org/officeDocument/2006/relationships/image" Target="../media/image30.png" /></Relationships>
</file>

<file path=ppt/slides/_rels/slide52.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1.xml" /></Relationships>
</file>

<file path=ppt/slides/_rels/slide56.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56.xml"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13.xml" /></Relationships>
</file>

<file path=ppt/slides/_rels/slide58.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5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13.xml" /></Relationships>
</file>

<file path=ppt/slides/_rels/slide6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61.xml"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 /><Relationship Id="rId1" Type="http://schemas.openxmlformats.org/officeDocument/2006/relationships/slideLayout" Target="../slideLayouts/slideLayout13.xml" /></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 /><Relationship Id="rId1" Type="http://schemas.openxmlformats.org/officeDocument/2006/relationships/slideLayout" Target="../slideLayouts/slideLayout1.xml" /></Relationships>
</file>

<file path=ppt/slides/_rels/slide64.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64.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 /><Relationship Id="rId1" Type="http://schemas.openxmlformats.org/officeDocument/2006/relationships/slideLayout" Target="../slideLayouts/slideLayout13.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1.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70.xml" /><Relationship Id="rId1" Type="http://schemas.openxmlformats.org/officeDocument/2006/relationships/slideLayout" Target="../slideLayouts/slideLayout1.xml" /></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 /><Relationship Id="rId1" Type="http://schemas.openxmlformats.org/officeDocument/2006/relationships/slideLayout" Target="../slideLayouts/slideLayout1.xml" /></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Collision_domain" TargetMode="External" /><Relationship Id="rId2" Type="http://schemas.openxmlformats.org/officeDocument/2006/relationships/notesSlide" Target="../notesSlides/notesSlide72.xml"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 /><Relationship Id="rId1" Type="http://schemas.openxmlformats.org/officeDocument/2006/relationships/slideLayout" Target="../slideLayouts/slideLayout1.xml" /></Relationships>
</file>

<file path=ppt/slides/_rels/slide74.xml.rels><?xml version="1.0" encoding="UTF-8" standalone="yes"?>
<Relationships xmlns="http://schemas.openxmlformats.org/package/2006/relationships"><Relationship Id="rId3" Type="http://schemas.openxmlformats.org/officeDocument/2006/relationships/hyperlink" Target="https://en.wikipedia.org/wiki/Broadcast_domain" TargetMode="External" /><Relationship Id="rId2" Type="http://schemas.openxmlformats.org/officeDocument/2006/relationships/notesSlide" Target="../notesSlides/notesSlide74.xml"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76.xml"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 /><Relationship Id="rId1" Type="http://schemas.openxmlformats.org/officeDocument/2006/relationships/slideLayout" Target="../slideLayouts/slideLayout1.xml" /></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 /><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3" Type="http://schemas.openxmlformats.org/officeDocument/2006/relationships/hyperlink" Target="https://www.lifewire.com/layer-3-switch-817583" TargetMode="External" /><Relationship Id="rId2" Type="http://schemas.openxmlformats.org/officeDocument/2006/relationships/notesSlide" Target="../notesSlides/notesSlide81.xml" /><Relationship Id="rId1" Type="http://schemas.openxmlformats.org/officeDocument/2006/relationships/slideLayout" Target="../slideLayouts/slideLayout1.xml" /></Relationships>
</file>

<file path=ppt/slides/_rels/slide82.xml.rels><?xml version="1.0" encoding="UTF-8" standalone="yes"?>
<Relationships xmlns="http://schemas.openxmlformats.org/package/2006/relationships"><Relationship Id="rId3" Type="http://schemas.openxmlformats.org/officeDocument/2006/relationships/hyperlink" Target="https://www.lifewire.com/media-access-control-mac-817973" TargetMode="External" /><Relationship Id="rId2" Type="http://schemas.openxmlformats.org/officeDocument/2006/relationships/notesSlide" Target="../notesSlides/notesSlide82.xml" /><Relationship Id="rId1" Type="http://schemas.openxmlformats.org/officeDocument/2006/relationships/slideLayout" Target="../slideLayouts/slideLayout1.xml" /></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64" name="Google Shape;64;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0" i="0" u="none" strike="noStrike" cap="none">
                <a:solidFill>
                  <a:schemeClr val="dk1"/>
                </a:solidFill>
                <a:latin typeface="Times New Roman"/>
                <a:ea typeface="Times New Roman"/>
                <a:cs typeface="Times New Roman"/>
                <a:sym typeface="Times New Roman"/>
              </a:rPr>
              <a:t>TCP/IP by </a:t>
            </a:r>
            <a:r>
              <a:rPr lang="en-US" sz="3200" b="0" i="0" u="none" strike="noStrike" cap="none">
                <a:solidFill>
                  <a:srgbClr val="FF0000"/>
                </a:solidFill>
                <a:latin typeface="Times New Roman"/>
                <a:ea typeface="Times New Roman"/>
                <a:cs typeface="Times New Roman"/>
                <a:sym typeface="Times New Roman"/>
              </a:rPr>
              <a:t>Rukhsar Khureshi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p:nvPr/>
        </p:nvSpPr>
        <p:spPr>
          <a:xfrm>
            <a:off x="685800" y="2514600"/>
            <a:ext cx="7772400" cy="1247775"/>
          </a:xfrm>
          <a:prstGeom prst="rect">
            <a:avLst/>
          </a:prstGeom>
          <a:gradFill>
            <a:gsLst>
              <a:gs pos="0">
                <a:srgbClr val="5E9EFF"/>
              </a:gs>
              <a:gs pos="39999">
                <a:srgbClr val="85C2FF"/>
              </a:gs>
              <a:gs pos="69999">
                <a:srgbClr val="C4D6EB"/>
              </a:gs>
              <a:gs pos="100000">
                <a:srgbClr val="FFEBFA"/>
              </a:gs>
            </a:gsLst>
            <a:lin ang="5400000" scaled="0"/>
          </a:gradFill>
          <a:ln w="5715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a:buNone/>
            </a:pPr>
            <a:r>
              <a:rPr lang="en-US" sz="3600" b="1" i="1" u="none">
                <a:solidFill>
                  <a:schemeClr val="dk1"/>
                </a:solidFill>
                <a:latin typeface="Times"/>
                <a:ea typeface="Times"/>
                <a:cs typeface="Times"/>
                <a:sym typeface="Times"/>
              </a:rPr>
              <a:t>ISO is the organization. </a:t>
            </a:r>
            <a:br>
              <a:rPr lang="en-US" sz="3600" b="1" i="1" u="none">
                <a:solidFill>
                  <a:schemeClr val="dk1"/>
                </a:solidFill>
                <a:latin typeface="Times"/>
                <a:ea typeface="Times"/>
                <a:cs typeface="Times"/>
                <a:sym typeface="Times"/>
              </a:rPr>
            </a:br>
            <a:r>
              <a:rPr lang="en-US" sz="3600" b="1" i="1" u="none">
                <a:solidFill>
                  <a:schemeClr val="dk1"/>
                </a:solidFill>
                <a:latin typeface="Times"/>
                <a:ea typeface="Times"/>
                <a:cs typeface="Times"/>
                <a:sym typeface="Times"/>
              </a:rPr>
              <a:t>OSI is the model.</a:t>
            </a:r>
            <a:endParaRPr/>
          </a:p>
        </p:txBody>
      </p:sp>
      <p:pic>
        <p:nvPicPr>
          <p:cNvPr id="121" name="Google Shape;121;p10"/>
          <p:cNvPicPr preferRelativeResize="0"/>
          <p:nvPr/>
        </p:nvPicPr>
        <p:blipFill rotWithShape="1">
          <a:blip r:embed="rId3">
            <a:alphaModFix/>
          </a:blip>
          <a:srcRect/>
          <a:stretch/>
        </p:blipFill>
        <p:spPr>
          <a:xfrm>
            <a:off x="609600" y="1746250"/>
            <a:ext cx="2057400" cy="69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p11"/>
          <p:cNvPicPr preferRelativeResize="0"/>
          <p:nvPr/>
        </p:nvPicPr>
        <p:blipFill rotWithShape="1">
          <a:blip r:embed="rId3">
            <a:alphaModFix/>
          </a:blip>
          <a:srcRect/>
          <a:stretch/>
        </p:blipFill>
        <p:spPr>
          <a:xfrm>
            <a:off x="2263775" y="598487"/>
            <a:ext cx="5584825" cy="5649912"/>
          </a:xfrm>
          <a:prstGeom prst="rect">
            <a:avLst/>
          </a:prstGeom>
          <a:noFill/>
          <a:ln>
            <a:noFill/>
          </a:ln>
        </p:spPr>
      </p:pic>
      <p:sp>
        <p:nvSpPr>
          <p:cNvPr id="127" name="Google Shape;127;p11"/>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a:t>
            </a:r>
            <a:endParaRPr/>
          </a:p>
        </p:txBody>
      </p:sp>
      <p:sp>
        <p:nvSpPr>
          <p:cNvPr id="128" name="Google Shape;128;p11"/>
          <p:cNvSpPr txBox="1"/>
          <p:nvPr/>
        </p:nvSpPr>
        <p:spPr>
          <a:xfrm>
            <a:off x="457200" y="2590800"/>
            <a:ext cx="1290637" cy="1066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accent2"/>
              </a:buClr>
              <a:buSzPts val="3200"/>
              <a:buFont typeface="Times"/>
              <a:buNone/>
            </a:pPr>
            <a:r>
              <a:rPr lang="en-US" sz="3200" b="1" i="0" u="none">
                <a:solidFill>
                  <a:schemeClr val="accent2"/>
                </a:solidFill>
                <a:latin typeface="Times"/>
                <a:ea typeface="Times"/>
                <a:cs typeface="Times"/>
                <a:sym typeface="Times"/>
              </a:rPr>
              <a:t>OSI </a:t>
            </a:r>
            <a:br>
              <a:rPr lang="en-US" sz="3200" b="1" i="0" u="none">
                <a:solidFill>
                  <a:schemeClr val="accent2"/>
                </a:solidFill>
                <a:latin typeface="Times"/>
                <a:ea typeface="Times"/>
                <a:cs typeface="Times"/>
                <a:sym typeface="Times"/>
              </a:rPr>
            </a:br>
            <a:r>
              <a:rPr lang="en-US" sz="3200" b="1" i="0" u="none">
                <a:solidFill>
                  <a:schemeClr val="accent2"/>
                </a:solidFill>
                <a:latin typeface="Times"/>
                <a:ea typeface="Times"/>
                <a:cs typeface="Times"/>
                <a:sym typeface="Times"/>
              </a:rPr>
              <a:t>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2"/>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2-2</a:t>
            </a:r>
            <a:endParaRPr/>
          </a:p>
        </p:txBody>
      </p:sp>
      <p:sp>
        <p:nvSpPr>
          <p:cNvPr id="134" name="Google Shape;134;p12"/>
          <p:cNvSpPr txBox="1"/>
          <p:nvPr/>
        </p:nvSpPr>
        <p:spPr>
          <a:xfrm>
            <a:off x="3886200" y="-46037"/>
            <a:ext cx="2025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Times"/>
              <a:buNone/>
            </a:pPr>
            <a:r>
              <a:rPr lang="en-US" sz="3200" b="1" i="0" u="none">
                <a:solidFill>
                  <a:schemeClr val="accent2"/>
                </a:solidFill>
                <a:latin typeface="Times"/>
                <a:ea typeface="Times"/>
                <a:cs typeface="Times"/>
                <a:sym typeface="Times"/>
              </a:rPr>
              <a:t>OSI layers</a:t>
            </a:r>
            <a:endParaRPr/>
          </a:p>
        </p:txBody>
      </p:sp>
      <p:pic>
        <p:nvPicPr>
          <p:cNvPr id="135" name="Google Shape;135;p12"/>
          <p:cNvPicPr preferRelativeResize="0"/>
          <p:nvPr/>
        </p:nvPicPr>
        <p:blipFill rotWithShape="1">
          <a:blip r:embed="rId3">
            <a:alphaModFix/>
          </a:blip>
          <a:srcRect/>
          <a:stretch/>
        </p:blipFill>
        <p:spPr>
          <a:xfrm>
            <a:off x="801687" y="533400"/>
            <a:ext cx="7961312" cy="5867400"/>
          </a:xfrm>
          <a:prstGeom prst="rect">
            <a:avLst/>
          </a:prstGeom>
          <a:noFill/>
          <a:ln>
            <a:noFill/>
          </a:ln>
        </p:spPr>
      </p:pic>
      <p:sp>
        <p:nvSpPr>
          <p:cNvPr id="136" name="Google Shape;136;p12"/>
          <p:cNvSpPr txBox="1"/>
          <p:nvPr/>
        </p:nvSpPr>
        <p:spPr>
          <a:xfrm>
            <a:off x="3124200" y="990600"/>
            <a:ext cx="3124200" cy="990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37" name="Google Shape;137;p12"/>
          <p:cNvSpPr txBox="1"/>
          <p:nvPr/>
        </p:nvSpPr>
        <p:spPr>
          <a:xfrm>
            <a:off x="3429000" y="2057400"/>
            <a:ext cx="2743200" cy="20574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138" name="Google Shape;138;p12"/>
          <p:cNvCxnSpPr/>
          <p:nvPr/>
        </p:nvCxnSpPr>
        <p:spPr>
          <a:xfrm>
            <a:off x="2895600" y="2362200"/>
            <a:ext cx="3810000" cy="0"/>
          </a:xfrm>
          <a:prstGeom prst="straightConnector1">
            <a:avLst/>
          </a:prstGeom>
          <a:noFill/>
          <a:ln w="9525" cap="flat" cmpd="sng">
            <a:solidFill>
              <a:schemeClr val="accent1"/>
            </a:solidFill>
            <a:prstDash val="solid"/>
            <a:miter lim="800000"/>
            <a:headEnd type="none" w="med" len="med"/>
            <a:tailEnd type="none" w="med" len="med"/>
          </a:ln>
        </p:spPr>
      </p:cxnSp>
      <p:cxnSp>
        <p:nvCxnSpPr>
          <p:cNvPr id="139" name="Google Shape;139;p12"/>
          <p:cNvCxnSpPr/>
          <p:nvPr/>
        </p:nvCxnSpPr>
        <p:spPr>
          <a:xfrm>
            <a:off x="2895600" y="2895600"/>
            <a:ext cx="3810000" cy="0"/>
          </a:xfrm>
          <a:prstGeom prst="straightConnector1">
            <a:avLst/>
          </a:prstGeom>
          <a:noFill/>
          <a:ln w="9525" cap="flat" cmpd="sng">
            <a:solidFill>
              <a:schemeClr val="accent1"/>
            </a:solidFill>
            <a:prstDash val="solid"/>
            <a:miter lim="800000"/>
            <a:headEnd type="none" w="med" len="med"/>
            <a:tailEnd type="none" w="med" len="med"/>
          </a:ln>
        </p:spPr>
      </p:cxnSp>
      <p:cxnSp>
        <p:nvCxnSpPr>
          <p:cNvPr id="140" name="Google Shape;140;p12"/>
          <p:cNvCxnSpPr/>
          <p:nvPr/>
        </p:nvCxnSpPr>
        <p:spPr>
          <a:xfrm>
            <a:off x="2819400" y="3505200"/>
            <a:ext cx="3962400" cy="0"/>
          </a:xfrm>
          <a:prstGeom prst="straightConnector1">
            <a:avLst/>
          </a:prstGeom>
          <a:noFill/>
          <a:ln w="9525" cap="flat" cmpd="sng">
            <a:solidFill>
              <a:schemeClr val="accent1"/>
            </a:solidFill>
            <a:prstDash val="solid"/>
            <a:miter lim="800000"/>
            <a:headEnd type="none" w="med" len="med"/>
            <a:tailEnd type="none" w="med" len="med"/>
          </a:ln>
        </p:spPr>
      </p:cxnSp>
      <p:cxnSp>
        <p:nvCxnSpPr>
          <p:cNvPr id="141" name="Google Shape;141;p12"/>
          <p:cNvCxnSpPr/>
          <p:nvPr/>
        </p:nvCxnSpPr>
        <p:spPr>
          <a:xfrm>
            <a:off x="2819400" y="4038600"/>
            <a:ext cx="4038600" cy="0"/>
          </a:xfrm>
          <a:prstGeom prst="straightConnector1">
            <a:avLst/>
          </a:prstGeom>
          <a:noFill/>
          <a:ln w="9525" cap="flat" cmpd="sng">
            <a:solidFill>
              <a:schemeClr val="accent1"/>
            </a:solidFill>
            <a:prstDash val="solid"/>
            <a:miter lim="800000"/>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3"/>
          <p:cNvSpPr txBox="1">
            <a:spLocks noGrp="1"/>
          </p:cNvSpPr>
          <p:nvPr>
            <p:ph type="body" idx="1"/>
          </p:nvPr>
        </p:nvSpPr>
        <p:spPr>
          <a:xfrm>
            <a:off x="628650" y="152400"/>
            <a:ext cx="7886700" cy="6024562"/>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functions had related</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uses and collected those functions into discrete groups that became the layers.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 Each layer defines a family of functions distinct from those of the other layers.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Each layer calls upon the services of the layer just below it.</a:t>
            </a:r>
            <a:endParaRPr/>
          </a:p>
          <a:p>
            <a:pPr marL="342900" marR="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Layer 2            layer3            layer4</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
        <p:nvSpPr>
          <p:cNvPr id="147" name="Google Shape;147;p13"/>
          <p:cNvSpPr/>
          <p:nvPr/>
        </p:nvSpPr>
        <p:spPr>
          <a:xfrm>
            <a:off x="2743200" y="4648200"/>
            <a:ext cx="914400" cy="228600"/>
          </a:xfrm>
          <a:prstGeom prst="rightArrow">
            <a:avLst>
              <a:gd name="adj1" fmla="val 18900"/>
              <a:gd name="adj2" fmla="val 50000"/>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8" name="Google Shape;148;p13"/>
          <p:cNvSpPr/>
          <p:nvPr/>
        </p:nvSpPr>
        <p:spPr>
          <a:xfrm>
            <a:off x="4941887" y="4648200"/>
            <a:ext cx="914400" cy="228600"/>
          </a:xfrm>
          <a:prstGeom prst="rightArrow">
            <a:avLst>
              <a:gd name="adj1" fmla="val 18900"/>
              <a:gd name="adj2" fmla="val 50000"/>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49" name="Google Shape;149;p13"/>
          <p:cNvSpPr txBox="1"/>
          <p:nvPr/>
        </p:nvSpPr>
        <p:spPr>
          <a:xfrm>
            <a:off x="304800" y="228600"/>
            <a:ext cx="8229600" cy="1447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4"/>
          <p:cNvSpPr txBox="1">
            <a:spLocks noGrp="1"/>
          </p:cNvSpPr>
          <p:nvPr>
            <p:ph type="title"/>
          </p:nvPr>
        </p:nvSpPr>
        <p:spPr>
          <a:xfrm>
            <a:off x="625475" y="152400"/>
            <a:ext cx="7886700" cy="10064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1" i="0" u="none">
                <a:solidFill>
                  <a:schemeClr val="dk2"/>
                </a:solidFill>
                <a:latin typeface="Times New Roman"/>
                <a:ea typeface="Times New Roman"/>
                <a:cs typeface="Times New Roman"/>
                <a:sym typeface="Times New Roman"/>
              </a:rPr>
              <a:t>Organization of the Layers</a:t>
            </a:r>
            <a:endParaRPr/>
          </a:p>
        </p:txBody>
      </p:sp>
      <p:sp>
        <p:nvSpPr>
          <p:cNvPr id="155" name="Google Shape;155;p14"/>
          <p:cNvSpPr txBox="1">
            <a:spLocks noGrp="1"/>
          </p:cNvSpPr>
          <p:nvPr>
            <p:ph type="body" idx="1"/>
          </p:nvPr>
        </p:nvSpPr>
        <p:spPr>
          <a:xfrm>
            <a:off x="228600" y="1066800"/>
            <a:ext cx="8610600" cy="5486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Three subgroups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Layers 1, 2, and 3</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Network support layers</a:t>
            </a:r>
            <a:endParaRPr/>
          </a:p>
          <a:p>
            <a:pPr marL="342900" marR="0" lvl="0" indent="-342900" algn="l" rtl="0">
              <a:lnSpc>
                <a:spcPct val="100000"/>
              </a:lnSpc>
              <a:spcBef>
                <a:spcPts val="80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Deal with the </a:t>
            </a:r>
            <a:r>
              <a:rPr lang="en-US" sz="4000" b="0" i="0" u="sng">
                <a:solidFill>
                  <a:srgbClr val="FF0000"/>
                </a:solidFill>
                <a:latin typeface="Times New Roman"/>
                <a:ea typeface="Times New Roman"/>
                <a:cs typeface="Times New Roman"/>
                <a:sym typeface="Times New Roman"/>
              </a:rPr>
              <a:t>physical aspects </a:t>
            </a:r>
            <a:r>
              <a:rPr lang="en-US" sz="3200" b="0" i="0" u="none">
                <a:solidFill>
                  <a:schemeClr val="dk1"/>
                </a:solidFill>
                <a:latin typeface="Times New Roman"/>
                <a:ea typeface="Times New Roman"/>
                <a:cs typeface="Times New Roman"/>
                <a:sym typeface="Times New Roman"/>
              </a:rPr>
              <a:t>of moving data from one device to another </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 Electrical specifications, physical connections, physical addressing, and transport timing and reliability</a:t>
            </a: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5"/>
          <p:cNvSpPr txBox="1">
            <a:spLocks noGrp="1"/>
          </p:cNvSpPr>
          <p:nvPr>
            <p:ph type="body" idx="1"/>
          </p:nvPr>
        </p:nvSpPr>
        <p:spPr>
          <a:xfrm>
            <a:off x="628650" y="228600"/>
            <a:ext cx="7886700" cy="59483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Layers 5, 6, and 7</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  -User support layers.</a:t>
            </a:r>
            <a:endParaRPr/>
          </a:p>
          <a:p>
            <a:pPr marL="342900" marR="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-Allow interoperability among unrelated</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       software systems.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Layer 4 </a:t>
            </a:r>
            <a:endParaRPr/>
          </a:p>
          <a:p>
            <a:pPr marL="342900" marR="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 Links the two subgroups</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  - Ensures that what the lower layers have           transmitted in a form that the upper layers can use</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p:nvPr/>
        </p:nvSpPr>
        <p:spPr>
          <a:xfrm>
            <a:off x="152400" y="0"/>
            <a:ext cx="8763000"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a:solidFill>
                  <a:srgbClr val="000000"/>
                </a:solidFill>
                <a:latin typeface="Arial"/>
                <a:ea typeface="Arial"/>
                <a:cs typeface="Arial"/>
                <a:sym typeface="Arial"/>
              </a:rPr>
              <a:t>Encapsulation and De-encapsulation     </a:t>
            </a:r>
            <a:br>
              <a:rPr lang="en-US" sz="2400" b="1" i="0" u="none">
                <a:solidFill>
                  <a:srgbClr val="000000"/>
                </a:solidFill>
                <a:latin typeface="Gill Sans"/>
                <a:ea typeface="Gill Sans"/>
                <a:cs typeface="Gill Sans"/>
                <a:sym typeface="Gill Sans"/>
              </a:rPr>
            </a:br>
            <a:endParaRPr/>
          </a:p>
        </p:txBody>
      </p:sp>
      <p:sp>
        <p:nvSpPr>
          <p:cNvPr id="166" name="Google Shape;166;p16"/>
          <p:cNvSpPr txBox="1">
            <a:spLocks noGrp="1"/>
          </p:cNvSpPr>
          <p:nvPr>
            <p:ph type="body" idx="1"/>
          </p:nvPr>
        </p:nvSpPr>
        <p:spPr>
          <a:xfrm>
            <a:off x="152400" y="838200"/>
            <a:ext cx="8763000" cy="6019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Each layer adds information to the original</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data – Encapsulation</a:t>
            </a:r>
            <a:endParaRPr/>
          </a:p>
          <a:p>
            <a:pPr marL="342900" marR="0" lvl="0" indent="-3429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1" u="none">
                <a:solidFill>
                  <a:schemeClr val="dk1"/>
                </a:solidFill>
                <a:latin typeface="Times New Roman"/>
                <a:ea typeface="Times New Roman"/>
                <a:cs typeface="Times New Roman"/>
                <a:sym typeface="Times New Roman"/>
              </a:rPr>
              <a:t>protocol data unit (PDU)</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1" u="none">
              <a:solidFill>
                <a:schemeClr val="dk1"/>
              </a:solidFill>
              <a:latin typeface="Times New Roman"/>
              <a:ea typeface="Times New Roman"/>
              <a:cs typeface="Times New Roman"/>
              <a:sym typeface="Times New Roman"/>
            </a:endParaRPr>
          </a:p>
          <a:p>
            <a:pPr marL="342900" marR="0" lvl="0" indent="-139700" algn="l" rtl="0">
              <a:lnSpc>
                <a:spcPct val="100000"/>
              </a:lnSpc>
              <a:spcBef>
                <a:spcPts val="640"/>
              </a:spcBef>
              <a:spcAft>
                <a:spcPts val="0"/>
              </a:spcAft>
              <a:buClr>
                <a:schemeClr val="dk1"/>
              </a:buClr>
              <a:buSzPts val="3200"/>
              <a:buFont typeface="Times New Roman"/>
              <a:buNone/>
            </a:pPr>
            <a:endParaRPr sz="3200" b="0" i="1" u="none">
              <a:solidFill>
                <a:schemeClr val="dk1"/>
              </a:solidFill>
              <a:latin typeface="Times New Roman"/>
              <a:ea typeface="Times New Roman"/>
              <a:cs typeface="Times New Roman"/>
              <a:sym typeface="Times New Roman"/>
            </a:endParaRPr>
          </a:p>
          <a:p>
            <a:pPr marL="342900" marR="0" lvl="0" indent="-139700" algn="l" rtl="0">
              <a:lnSpc>
                <a:spcPct val="100000"/>
              </a:lnSpc>
              <a:spcBef>
                <a:spcPts val="640"/>
              </a:spcBef>
              <a:spcAft>
                <a:spcPts val="0"/>
              </a:spcAft>
              <a:buClr>
                <a:schemeClr val="dk1"/>
              </a:buClr>
              <a:buSzPts val="3200"/>
              <a:buFont typeface="Times New Roman"/>
              <a:buNone/>
            </a:pPr>
            <a:endParaRPr sz="3200" b="0" i="1" u="none">
              <a:solidFill>
                <a:schemeClr val="dk1"/>
              </a:solidFill>
              <a:latin typeface="Times New Roman"/>
              <a:ea typeface="Times New Roman"/>
              <a:cs typeface="Times New Roman"/>
              <a:sym typeface="Times New Roman"/>
            </a:endParaRPr>
          </a:p>
          <a:p>
            <a:pPr marL="342900" marR="0" lvl="0" indent="-139700" algn="l" rtl="0">
              <a:lnSpc>
                <a:spcPct val="100000"/>
              </a:lnSpc>
              <a:spcBef>
                <a:spcPts val="640"/>
              </a:spcBef>
              <a:spcAft>
                <a:spcPts val="0"/>
              </a:spcAft>
              <a:buClr>
                <a:schemeClr val="dk1"/>
              </a:buClr>
              <a:buSzPts val="3200"/>
              <a:buFont typeface="Times New Roman"/>
              <a:buNone/>
            </a:pPr>
            <a:endParaRPr sz="3200" b="0" i="1"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None/>
            </a:pPr>
            <a:br>
              <a:rPr lang="en-US" sz="3200" b="0" i="0" u="none">
                <a:solidFill>
                  <a:schemeClr val="dk1"/>
                </a:solidFill>
                <a:latin typeface="Times New Roman"/>
                <a:ea typeface="Times New Roman"/>
                <a:cs typeface="Times New Roman"/>
                <a:sym typeface="Times New Roman"/>
              </a:rPr>
            </a:br>
            <a:endParaRPr/>
          </a:p>
          <a:p>
            <a:pPr marL="342900" marR="0" lvl="0" indent="-342900" algn="l" rtl="0">
              <a:lnSpc>
                <a:spcPct val="100000"/>
              </a:lnSpc>
              <a:spcBef>
                <a:spcPts val="640"/>
              </a:spcBef>
              <a:spcAft>
                <a:spcPts val="0"/>
              </a:spcAft>
              <a:buClr>
                <a:schemeClr val="dk1"/>
              </a:buClr>
              <a:buSzPts val="3200"/>
              <a:buFont typeface="Times New Roman"/>
              <a:buNone/>
            </a:pPr>
            <a:br>
              <a:rPr lang="en-US" sz="3200" b="0" i="0" u="none">
                <a:solidFill>
                  <a:schemeClr val="dk1"/>
                </a:solidFill>
                <a:latin typeface="Times New Roman"/>
                <a:ea typeface="Times New Roman"/>
                <a:cs typeface="Times New Roman"/>
                <a:sym typeface="Times New Roman"/>
              </a:rPr>
            </a:br>
            <a:endParaRPr/>
          </a:p>
        </p:txBody>
      </p:sp>
      <p:pic>
        <p:nvPicPr>
          <p:cNvPr id="167" name="Google Shape;167;p16"/>
          <p:cNvPicPr preferRelativeResize="0"/>
          <p:nvPr/>
        </p:nvPicPr>
        <p:blipFill rotWithShape="1">
          <a:blip r:embed="rId3">
            <a:alphaModFix/>
          </a:blip>
          <a:srcRect/>
          <a:stretch/>
        </p:blipFill>
        <p:spPr>
          <a:xfrm>
            <a:off x="419100" y="3848100"/>
            <a:ext cx="8229600" cy="2438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body" idx="1"/>
          </p:nvPr>
        </p:nvSpPr>
        <p:spPr>
          <a:xfrm>
            <a:off x="228600" y="152400"/>
            <a:ext cx="8686800" cy="655320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To physical layer - Once the physical layer is reached, the bits of the data link layer frame are</a:t>
            </a:r>
            <a:br>
              <a:rPr lang="en-US" sz="3200" b="0" i="0" u="none">
                <a:solidFill>
                  <a:schemeClr val="dk1"/>
                </a:solidFill>
                <a:latin typeface="Times New Roman"/>
                <a:ea typeface="Times New Roman"/>
                <a:cs typeface="Times New Roman"/>
                <a:sym typeface="Times New Roman"/>
              </a:rPr>
            </a:br>
            <a:r>
              <a:rPr lang="en-US" sz="3200" b="0" i="0" u="none">
                <a:solidFill>
                  <a:schemeClr val="dk1"/>
                </a:solidFill>
                <a:latin typeface="Times New Roman"/>
                <a:ea typeface="Times New Roman"/>
                <a:cs typeface="Times New Roman"/>
                <a:sym typeface="Times New Roman"/>
              </a:rPr>
              <a:t>converted into a physical layer signal—a voltage, light source, radio wave</a:t>
            </a:r>
            <a:br>
              <a:rPr lang="en-US" sz="3200" b="0" i="0" u="none">
                <a:solidFill>
                  <a:schemeClr val="dk1"/>
                </a:solidFill>
                <a:latin typeface="Times New Roman"/>
                <a:ea typeface="Times New Roman"/>
                <a:cs typeface="Times New Roman"/>
                <a:sym typeface="Times New Roman"/>
              </a:rPr>
            </a:b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De-encapsulation</a:t>
            </a:r>
            <a:r>
              <a:rPr lang="en-US" sz="3200" b="0" i="1" u="none">
                <a:solidFill>
                  <a:schemeClr val="dk1"/>
                </a:solidFill>
                <a:latin typeface="Times New Roman"/>
                <a:ea typeface="Times New Roman"/>
                <a:cs typeface="Times New Roman"/>
                <a:sym typeface="Times New Roman"/>
              </a:rPr>
              <a:t>- </a:t>
            </a:r>
            <a:r>
              <a:rPr lang="en-US" sz="3200" b="0" i="0" u="none">
                <a:solidFill>
                  <a:schemeClr val="dk1"/>
                </a:solidFill>
                <a:latin typeface="Times New Roman"/>
                <a:ea typeface="Times New Roman"/>
                <a:cs typeface="Times New Roman"/>
                <a:sym typeface="Times New Roman"/>
              </a:rPr>
              <a:t> stripping off the headers and trailers of the PDU</a:t>
            </a: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2-3</a:t>
            </a:r>
            <a:endParaRPr/>
          </a:p>
        </p:txBody>
      </p:sp>
      <p:sp>
        <p:nvSpPr>
          <p:cNvPr id="178" name="Google Shape;178;p18"/>
          <p:cNvSpPr txBox="1"/>
          <p:nvPr/>
        </p:nvSpPr>
        <p:spPr>
          <a:xfrm>
            <a:off x="3886200" y="0"/>
            <a:ext cx="1841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79" name="Google Shape;179;p18"/>
          <p:cNvSpPr txBox="1"/>
          <p:nvPr/>
        </p:nvSpPr>
        <p:spPr>
          <a:xfrm>
            <a:off x="1981200" y="0"/>
            <a:ext cx="604202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Times"/>
              <a:buNone/>
            </a:pPr>
            <a:r>
              <a:rPr lang="en-US" sz="3200" b="1" i="0" u="none">
                <a:solidFill>
                  <a:schemeClr val="accent2"/>
                </a:solidFill>
                <a:latin typeface="Times"/>
                <a:ea typeface="Times"/>
                <a:cs typeface="Times"/>
                <a:sym typeface="Times"/>
              </a:rPr>
              <a:t>An exchange using the OSI model</a:t>
            </a:r>
            <a:endParaRPr/>
          </a:p>
        </p:txBody>
      </p:sp>
      <p:pic>
        <p:nvPicPr>
          <p:cNvPr id="180" name="Google Shape;180;p18"/>
          <p:cNvPicPr preferRelativeResize="0"/>
          <p:nvPr/>
        </p:nvPicPr>
        <p:blipFill rotWithShape="1">
          <a:blip r:embed="rId3">
            <a:alphaModFix/>
          </a:blip>
          <a:srcRect/>
          <a:stretch/>
        </p:blipFill>
        <p:spPr>
          <a:xfrm>
            <a:off x="304800" y="1066800"/>
            <a:ext cx="8458200" cy="457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descr="Large confetti"/>
          <p:cNvSpPr/>
          <p:nvPr/>
        </p:nvSpPr>
        <p:spPr>
          <a:xfrm>
            <a:off x="304800" y="1219200"/>
            <a:ext cx="8534400" cy="4419600"/>
          </a:xfrm>
          <a:prstGeom prst="verticalScroll">
            <a:avLst>
              <a:gd name="adj" fmla="val 12500"/>
            </a:avLst>
          </a:prstGeom>
          <a:solidFill>
            <a:srgbClr val="66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86" name="Google Shape;186;p19"/>
          <p:cNvSpPr txBox="1"/>
          <p:nvPr/>
        </p:nvSpPr>
        <p:spPr>
          <a:xfrm>
            <a:off x="3316287" y="1968500"/>
            <a:ext cx="2590800" cy="344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LAYERS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IN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THE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OSI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MODEL</a:t>
            </a:r>
            <a:endParaRPr/>
          </a:p>
        </p:txBody>
      </p:sp>
      <p:sp>
        <p:nvSpPr>
          <p:cNvPr id="187" name="Google Shape;187;p19"/>
          <p:cNvSpPr txBox="1"/>
          <p:nvPr/>
        </p:nvSpPr>
        <p:spPr>
          <a:xfrm>
            <a:off x="1260475" y="1905000"/>
            <a:ext cx="882650" cy="762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400"/>
              <a:buFont typeface="Times"/>
              <a:buNone/>
            </a:pPr>
            <a:r>
              <a:rPr lang="en-US" sz="4400" b="1" i="1" u="none">
                <a:solidFill>
                  <a:srgbClr val="FF0000"/>
                </a:solidFill>
                <a:latin typeface="Times"/>
                <a:ea typeface="Times"/>
                <a:cs typeface="Times"/>
                <a:sym typeface="Times"/>
              </a:rPr>
              <a:t>2.2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p:nvPr/>
        </p:nvSpPr>
        <p:spPr>
          <a:xfrm>
            <a:off x="0" y="-11112"/>
            <a:ext cx="8686800" cy="50784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FF00FF"/>
              </a:buClr>
              <a:buSzPts val="3600"/>
              <a:buFont typeface="Times New Roman"/>
              <a:buNone/>
            </a:pPr>
            <a:r>
              <a:rPr lang="en-US" sz="3600" b="1" i="0" u="none" strike="noStrike" cap="none">
                <a:solidFill>
                  <a:srgbClr val="FF00FF"/>
                </a:solidFill>
                <a:latin typeface="Times New Roman"/>
                <a:ea typeface="Times New Roman"/>
                <a:cs typeface="Times New Roman"/>
                <a:sym typeface="Times New Roman"/>
              </a:rPr>
              <a:t>Protocols</a:t>
            </a:r>
            <a:endParaRPr/>
          </a:p>
          <a:p>
            <a:pPr marL="0" marR="0" lvl="0" indent="0" algn="just"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	Communication between two people or two devices needs to follow some protocol. A </a:t>
            </a:r>
            <a:r>
              <a:rPr lang="en-US" sz="2400" b="1" i="0" u="none" strike="noStrike" cap="none">
                <a:solidFill>
                  <a:srgbClr val="000000"/>
                </a:solidFill>
                <a:latin typeface="Times New Roman"/>
                <a:ea typeface="Times New Roman"/>
                <a:cs typeface="Times New Roman"/>
                <a:sym typeface="Times New Roman"/>
              </a:rPr>
              <a:t>protocol is a set of rules that governs communication</a:t>
            </a:r>
            <a:r>
              <a:rPr lang="en-US" sz="2400" b="0" i="0" u="none" strike="noStrike" cap="none">
                <a:solidFill>
                  <a:srgbClr val="000000"/>
                </a:solidFill>
                <a:latin typeface="Times New Roman"/>
                <a:ea typeface="Times New Roman"/>
                <a:cs typeface="Times New Roman"/>
                <a:sym typeface="Times New Roman"/>
              </a:rPr>
              <a:t>. </a:t>
            </a:r>
            <a:endParaRPr/>
          </a:p>
          <a:p>
            <a:pPr marL="0" marR="0" lvl="0" indent="0" algn="just" rtl="0">
              <a:lnSpc>
                <a:spcPct val="100000"/>
              </a:lnSpc>
              <a:spcBef>
                <a:spcPts val="0"/>
              </a:spcBef>
              <a:spcAft>
                <a:spcPts val="0"/>
              </a:spcAft>
              <a:buClr>
                <a:schemeClr val="dk1"/>
              </a:buClr>
              <a:buSzPts val="2400"/>
              <a:buFont typeface="Times New Roman"/>
              <a:buNone/>
            </a:pPr>
            <a:endParaRPr sz="2400" b="0" i="0" u="none" strike="noStrike" cap="none">
              <a:solidFill>
                <a:srgbClr val="000000"/>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Times New Roman"/>
                <a:ea typeface="Times New Roman"/>
                <a:cs typeface="Times New Roman"/>
                <a:sym typeface="Times New Roman"/>
              </a:rPr>
              <a:t>For example, in a face-to-face communication between two persons, there is a set of implicit rules in each culture that define how two persons should start the communication, how to continue the communication, and how to end the communication.</a:t>
            </a:r>
            <a:endParaRPr/>
          </a:p>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152400" algn="l" rtl="0">
              <a:lnSpc>
                <a:spcPct val="100000"/>
              </a:lnSpc>
              <a:spcBef>
                <a:spcPts val="0"/>
              </a:spcBef>
              <a:spcAft>
                <a:spcPts val="0"/>
              </a:spcAft>
              <a:buClr>
                <a:schemeClr val="dk1"/>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 protocol defines what is communicated, how it is communicated and when it is communicated. The key elements of a protocol are </a:t>
            </a:r>
            <a:r>
              <a:rPr lang="en-US" sz="2400" b="1" i="0" u="none" strike="noStrike" cap="none">
                <a:solidFill>
                  <a:schemeClr val="dk1"/>
                </a:solidFill>
                <a:latin typeface="Times New Roman"/>
                <a:ea typeface="Times New Roman"/>
                <a:cs typeface="Times New Roman"/>
                <a:sym typeface="Times New Roman"/>
              </a:rPr>
              <a:t>syntax, semantics, and timing</a:t>
            </a:r>
            <a:r>
              <a:rPr lang="en-US" sz="2400" b="0" i="0" u="none" strike="noStrike" cap="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0"/>
          <p:cNvSpPr txBox="1">
            <a:spLocks noGrp="1"/>
          </p:cNvSpPr>
          <p:nvPr>
            <p:ph type="title"/>
          </p:nvPr>
        </p:nvSpPr>
        <p:spPr>
          <a:xfrm>
            <a:off x="2181225" y="15875"/>
            <a:ext cx="4781550" cy="8540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2"/>
              </a:buClr>
              <a:buSzPts val="4400"/>
              <a:buFont typeface="Times"/>
              <a:buNone/>
            </a:pPr>
            <a:r>
              <a:rPr lang="en-US" sz="4400" b="1" i="0" u="none">
                <a:solidFill>
                  <a:schemeClr val="accent2"/>
                </a:solidFill>
                <a:latin typeface="Times"/>
                <a:ea typeface="Times"/>
                <a:cs typeface="Times"/>
                <a:sym typeface="Times"/>
              </a:rPr>
              <a:t>Physical Layer</a:t>
            </a:r>
            <a:br>
              <a:rPr lang="en-US" sz="4400" b="1" i="0" u="none">
                <a:solidFill>
                  <a:schemeClr val="accent2"/>
                </a:solidFill>
                <a:latin typeface="Times"/>
                <a:ea typeface="Times"/>
                <a:cs typeface="Times"/>
                <a:sym typeface="Times"/>
              </a:rPr>
            </a:br>
            <a:endParaRPr/>
          </a:p>
        </p:txBody>
      </p:sp>
      <p:sp>
        <p:nvSpPr>
          <p:cNvPr id="193" name="Google Shape;193;p20"/>
          <p:cNvSpPr txBox="1">
            <a:spLocks noGrp="1"/>
          </p:cNvSpPr>
          <p:nvPr>
            <p:ph type="body" idx="1"/>
          </p:nvPr>
        </p:nvSpPr>
        <p:spPr>
          <a:xfrm>
            <a:off x="228600" y="869950"/>
            <a:ext cx="8763000" cy="5683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Coordinates the functions required to carry a bit stream over a physical medium.</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Deals with Mechanical and electrical specifications of the interface and transmission media.</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Also defines procedures and functions that physical devices and interfaces have to perform for transmission to occur.</a:t>
            </a:r>
            <a:endParaRPr/>
          </a:p>
          <a:p>
            <a:pPr marL="342900" marR="0" lvl="0" indent="-342900" algn="l" rtl="0">
              <a:lnSpc>
                <a:spcPct val="100000"/>
              </a:lnSpc>
              <a:spcBef>
                <a:spcPts val="640"/>
              </a:spcBef>
              <a:spcAft>
                <a:spcPts val="0"/>
              </a:spcAft>
              <a:buClr>
                <a:schemeClr val="dk1"/>
              </a:buClr>
              <a:buSzPts val="3200"/>
              <a:buFont typeface="Times New Roman"/>
              <a:buNone/>
            </a:pP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body" idx="1"/>
          </p:nvPr>
        </p:nvSpPr>
        <p:spPr>
          <a:xfrm>
            <a:off x="152400" y="152400"/>
            <a:ext cx="8839200" cy="6024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Physical layer is  concerned with the foll:</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Physical characteristics of interfaces and media.</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Representation of bits. - encoding (how 0s and 1s are changed to signals).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Data rate.</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Synchronization of bits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Line configuration.- P2P, Multipoint </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Physical topology.</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Transmission mode</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22"/>
          <p:cNvPicPr preferRelativeResize="0"/>
          <p:nvPr/>
        </p:nvPicPr>
        <p:blipFill rotWithShape="1">
          <a:blip r:embed="rId3">
            <a:alphaModFix/>
          </a:blip>
          <a:srcRect/>
          <a:stretch/>
        </p:blipFill>
        <p:spPr>
          <a:xfrm>
            <a:off x="304800" y="-41275"/>
            <a:ext cx="8686800" cy="6929437"/>
          </a:xfrm>
          <a:prstGeom prst="rect">
            <a:avLst/>
          </a:prstGeom>
          <a:noFill/>
          <a:ln>
            <a:noFill/>
          </a:ln>
        </p:spPr>
      </p:pic>
      <p:sp>
        <p:nvSpPr>
          <p:cNvPr id="204" name="Google Shape;204;p22"/>
          <p:cNvSpPr txBox="1"/>
          <p:nvPr/>
        </p:nvSpPr>
        <p:spPr>
          <a:xfrm>
            <a:off x="5105400" y="533400"/>
            <a:ext cx="1676400" cy="228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2590800" y="11112"/>
            <a:ext cx="4629150" cy="6858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2"/>
              </a:buClr>
              <a:buSzPts val="4400"/>
              <a:buFont typeface="Times"/>
              <a:buNone/>
            </a:pPr>
            <a:r>
              <a:rPr lang="en-US" sz="4400" b="1" i="0" u="none">
                <a:solidFill>
                  <a:schemeClr val="accent2"/>
                </a:solidFill>
                <a:latin typeface="Times"/>
                <a:ea typeface="Times"/>
                <a:cs typeface="Times"/>
                <a:sym typeface="Times"/>
              </a:rPr>
              <a:t>Data Link Layer</a:t>
            </a:r>
            <a:br>
              <a:rPr lang="en-US" sz="4400" b="1" i="0" u="none">
                <a:solidFill>
                  <a:schemeClr val="accent2"/>
                </a:solidFill>
                <a:latin typeface="Times"/>
                <a:ea typeface="Times"/>
                <a:cs typeface="Times"/>
                <a:sym typeface="Times"/>
              </a:rPr>
            </a:br>
            <a:endParaRPr/>
          </a:p>
        </p:txBody>
      </p:sp>
      <p:sp>
        <p:nvSpPr>
          <p:cNvPr id="210" name="Google Shape;210;p23"/>
          <p:cNvSpPr txBox="1">
            <a:spLocks noGrp="1"/>
          </p:cNvSpPr>
          <p:nvPr>
            <p:ph type="body" idx="1"/>
          </p:nvPr>
        </p:nvSpPr>
        <p:spPr>
          <a:xfrm>
            <a:off x="152400" y="696912"/>
            <a:ext cx="8839200" cy="59324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Transforms the physical layer, a raw transmission facility, to a reliable link.</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Makes the physical layer appear error-free to the upper layer.</a:t>
            </a:r>
            <a:endParaRPr/>
          </a:p>
          <a:p>
            <a:pPr marL="342900" marR="0" lvl="0" indent="-342900" algn="l" rtl="0">
              <a:lnSpc>
                <a:spcPct val="100000"/>
              </a:lnSpc>
              <a:spcBef>
                <a:spcPts val="640"/>
              </a:spcBef>
              <a:spcAft>
                <a:spcPts val="0"/>
              </a:spcAft>
              <a:buClr>
                <a:srgbClr val="FF0000"/>
              </a:buClr>
              <a:buSzPts val="3200"/>
              <a:buFont typeface="Times New Roman"/>
              <a:buNone/>
            </a:pPr>
            <a:r>
              <a:rPr lang="en-US" sz="3200" b="0" i="0" u="none">
                <a:solidFill>
                  <a:srgbClr val="FF0000"/>
                </a:solidFill>
                <a:latin typeface="Times New Roman"/>
                <a:ea typeface="Times New Roman"/>
                <a:cs typeface="Times New Roman"/>
                <a:sym typeface="Times New Roman"/>
              </a:rPr>
              <a:t>Other responsibilities: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Framing.</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Physical addressing.</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Flow control.</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Error control. </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Access control.</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4"/>
          <p:cNvPicPr preferRelativeResize="0">
            <a:picLocks noGrp="1"/>
          </p:cNvPicPr>
          <p:nvPr>
            <p:ph type="body" idx="1"/>
          </p:nvPr>
        </p:nvPicPr>
        <p:blipFill rotWithShape="1">
          <a:blip r:embed="rId3">
            <a:alphaModFix/>
          </a:blip>
          <a:srcRect/>
          <a:stretch/>
        </p:blipFill>
        <p:spPr>
          <a:xfrm>
            <a:off x="381000" y="838200"/>
            <a:ext cx="8458200" cy="3352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5"/>
          <p:cNvPicPr preferRelativeResize="0">
            <a:picLocks noGrp="1"/>
          </p:cNvPicPr>
          <p:nvPr>
            <p:ph type="body" idx="1"/>
          </p:nvPr>
        </p:nvPicPr>
        <p:blipFill rotWithShape="1">
          <a:blip r:embed="rId3">
            <a:alphaModFix/>
          </a:blip>
          <a:srcRect/>
          <a:stretch/>
        </p:blipFill>
        <p:spPr>
          <a:xfrm>
            <a:off x="304800" y="533400"/>
            <a:ext cx="8408987" cy="3657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838200" y="2195512"/>
            <a:ext cx="7543800" cy="1797050"/>
          </a:xfrm>
          <a:prstGeom prst="rect">
            <a:avLst/>
          </a:prstGeom>
          <a:solidFill>
            <a:schemeClr val="lt1"/>
          </a:solidFill>
          <a:ln w="57150" cap="flat" cmpd="sng">
            <a:solidFill>
              <a:srgbClr val="FF006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0" i="1" u="none">
                <a:solidFill>
                  <a:schemeClr val="dk1"/>
                </a:solidFill>
                <a:latin typeface="Times New Roman"/>
                <a:ea typeface="Times New Roman"/>
                <a:cs typeface="Times New Roman"/>
                <a:sym typeface="Times New Roman"/>
              </a:rPr>
              <a:t>The data link layer is responsible for moving </a:t>
            </a:r>
            <a:r>
              <a:rPr lang="en-US" sz="3600" b="0" i="1" u="none">
                <a:solidFill>
                  <a:srgbClr val="FF0000"/>
                </a:solidFill>
                <a:latin typeface="Times New Roman"/>
                <a:ea typeface="Times New Roman"/>
                <a:cs typeface="Times New Roman"/>
                <a:sym typeface="Times New Roman"/>
              </a:rPr>
              <a:t>frames </a:t>
            </a:r>
            <a:r>
              <a:rPr lang="en-US" sz="3600" b="0" i="1" u="none">
                <a:solidFill>
                  <a:schemeClr val="dk1"/>
                </a:solidFill>
                <a:latin typeface="Times New Roman"/>
                <a:ea typeface="Times New Roman"/>
                <a:cs typeface="Times New Roman"/>
                <a:sym typeface="Times New Roman"/>
              </a:rPr>
              <a:t>from one hop (node) to the next. </a:t>
            </a:r>
            <a:endParaRPr/>
          </a:p>
        </p:txBody>
      </p:sp>
      <p:sp>
        <p:nvSpPr>
          <p:cNvPr id="226" name="Google Shape;226;p26"/>
          <p:cNvSpPr/>
          <p:nvPr/>
        </p:nvSpPr>
        <p:spPr>
          <a:xfrm>
            <a:off x="838200" y="990600"/>
            <a:ext cx="2743200" cy="1143000"/>
          </a:xfrm>
          <a:custGeom>
            <a:avLst/>
            <a:gdLst/>
            <a:ahLst/>
            <a:cxnLst/>
            <a:rect l="l" t="t" r="r" b="b"/>
            <a:pathLst>
              <a:path w="21600" h="21600" extrusionOk="0">
                <a:moveTo>
                  <a:pt x="532" y="0"/>
                </a:moveTo>
                <a:cubicBezTo>
                  <a:pt x="238" y="0"/>
                  <a:pt x="0" y="238"/>
                  <a:pt x="0" y="532"/>
                </a:cubicBezTo>
                <a:lnTo>
                  <a:pt x="0" y="16745"/>
                </a:lnTo>
                <a:cubicBezTo>
                  <a:pt x="0" y="17039"/>
                  <a:pt x="238" y="17277"/>
                  <a:pt x="532" y="17277"/>
                </a:cubicBezTo>
                <a:lnTo>
                  <a:pt x="2623" y="17277"/>
                </a:lnTo>
                <a:lnTo>
                  <a:pt x="8607" y="21600"/>
                </a:lnTo>
                <a:lnTo>
                  <a:pt x="6515" y="17277"/>
                </a:lnTo>
                <a:lnTo>
                  <a:pt x="21016" y="17277"/>
                </a:lnTo>
                <a:cubicBezTo>
                  <a:pt x="21339" y="17277"/>
                  <a:pt x="21600" y="17039"/>
                  <a:pt x="21600" y="16745"/>
                </a:cubicBezTo>
                <a:lnTo>
                  <a:pt x="21600" y="532"/>
                </a:lnTo>
                <a:cubicBezTo>
                  <a:pt x="21600" y="238"/>
                  <a:pt x="21339" y="0"/>
                  <a:pt x="21016" y="0"/>
                </a:cubicBezTo>
                <a:lnTo>
                  <a:pt x="532" y="0"/>
                </a:lnTo>
                <a:close/>
              </a:path>
            </a:pathLst>
          </a:custGeom>
          <a:solidFill>
            <a:srgbClr val="FFFF00"/>
          </a:solidFill>
          <a:ln w="9525" cap="flat" cmpd="sng">
            <a:solidFill>
              <a:srgbClr val="000000"/>
            </a:solidFill>
            <a:prstDash val="solid"/>
            <a:miter lim="524288"/>
            <a:headEnd type="none" w="sm" len="sm"/>
            <a:tailEnd type="none" w="sm" len="sm"/>
          </a:ln>
          <a:effectLst>
            <a:outerShdw blurRad="63500" dist="107763" dir="2700000">
              <a:srgbClr val="808080"/>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pic>
        <p:nvPicPr>
          <p:cNvPr id="227" name="Google Shape;227;p26"/>
          <p:cNvPicPr preferRelativeResize="0"/>
          <p:nvPr/>
        </p:nvPicPr>
        <p:blipFill rotWithShape="1">
          <a:blip r:embed="rId3">
            <a:alphaModFix/>
          </a:blip>
          <a:srcRect/>
          <a:stretch/>
        </p:blipFill>
        <p:spPr>
          <a:xfrm>
            <a:off x="914400" y="990600"/>
            <a:ext cx="782637" cy="914400"/>
          </a:xfrm>
          <a:prstGeom prst="rect">
            <a:avLst/>
          </a:prstGeom>
          <a:noFill/>
          <a:ln>
            <a:noFill/>
          </a:ln>
        </p:spPr>
      </p:pic>
      <p:sp>
        <p:nvSpPr>
          <p:cNvPr id="228" name="Google Shape;228;p26"/>
          <p:cNvSpPr txBox="1"/>
          <p:nvPr/>
        </p:nvSpPr>
        <p:spPr>
          <a:xfrm>
            <a:off x="2133600" y="1143000"/>
            <a:ext cx="12001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New Roman"/>
              <a:buNone/>
            </a:pPr>
            <a:r>
              <a:rPr lang="en-US" sz="3600" b="0" i="0" u="none">
                <a:solidFill>
                  <a:schemeClr val="dk1"/>
                </a:solidFill>
                <a:latin typeface="Times New Roman"/>
                <a:ea typeface="Times New Roman"/>
                <a:cs typeface="Times New Roman"/>
                <a:sym typeface="Times New Roman"/>
              </a:rPr>
              <a:t>Note: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7"/>
          <p:cNvSpPr txBox="1">
            <a:spLocks noGrp="1"/>
          </p:cNvSpPr>
          <p:nvPr>
            <p:ph type="body" idx="1"/>
          </p:nvPr>
        </p:nvSpPr>
        <p:spPr>
          <a:xfrm>
            <a:off x="228600" y="1371600"/>
            <a:ext cx="8763000" cy="5181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0" marR="0" lvl="0" indent="-2032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Source-to-destination delivery of a packet across networks.</a:t>
            </a:r>
            <a:endParaRPr/>
          </a:p>
          <a:p>
            <a:pPr marL="0" marR="0" lvl="0" indent="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0" marR="0" lvl="0" indent="-2032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Logical addressing.</a:t>
            </a:r>
            <a:endParaRPr/>
          </a:p>
          <a:p>
            <a:pPr marL="0" marR="0" lvl="0" indent="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0" marR="0" lvl="0" indent="-2032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Routing.</a:t>
            </a:r>
            <a:endParaRPr/>
          </a:p>
          <a:p>
            <a:pPr marL="0" marR="0" lvl="0" indent="0" algn="l" rtl="0">
              <a:lnSpc>
                <a:spcPct val="100000"/>
              </a:lnSpc>
              <a:spcBef>
                <a:spcPts val="640"/>
              </a:spcBef>
              <a:spcAft>
                <a:spcPts val="0"/>
              </a:spcAft>
              <a:buClr>
                <a:schemeClr val="dk1"/>
              </a:buClr>
              <a:buSzPts val="3200"/>
              <a:buFont typeface="Times New Roman"/>
              <a:buNone/>
            </a:pPr>
            <a:br>
              <a:rPr lang="en-US" sz="3200" b="0" i="0" u="none">
                <a:solidFill>
                  <a:schemeClr val="dk1"/>
                </a:solidFill>
                <a:latin typeface="Times New Roman"/>
                <a:ea typeface="Times New Roman"/>
                <a:cs typeface="Times New Roman"/>
                <a:sym typeface="Times New Roman"/>
              </a:rPr>
            </a:br>
            <a:endParaRPr/>
          </a:p>
        </p:txBody>
      </p:sp>
      <p:sp>
        <p:nvSpPr>
          <p:cNvPr id="234" name="Google Shape;234;p27"/>
          <p:cNvSpPr txBox="1"/>
          <p:nvPr/>
        </p:nvSpPr>
        <p:spPr>
          <a:xfrm>
            <a:off x="2438400" y="228600"/>
            <a:ext cx="426720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Network Layer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28"/>
          <p:cNvPicPr preferRelativeResize="0">
            <a:picLocks noGrp="1"/>
          </p:cNvPicPr>
          <p:nvPr>
            <p:ph type="body" idx="1"/>
          </p:nvPr>
        </p:nvPicPr>
        <p:blipFill rotWithShape="1">
          <a:blip r:embed="rId3">
            <a:alphaModFix/>
          </a:blip>
          <a:srcRect/>
          <a:stretch/>
        </p:blipFill>
        <p:spPr>
          <a:xfrm>
            <a:off x="0" y="609600"/>
            <a:ext cx="8763000" cy="3962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9"/>
          <p:cNvSpPr txBox="1">
            <a:spLocks noGrp="1"/>
          </p:cNvSpPr>
          <p:nvPr>
            <p:ph type="body" idx="1"/>
          </p:nvPr>
        </p:nvSpPr>
        <p:spPr>
          <a:xfrm>
            <a:off x="152400" y="914400"/>
            <a:ext cx="8763000" cy="5262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The transport layer is responsible for process-to-process delivery of the entire message.</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Service-point addressing (port addressing).</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Segmentation and reassembly – sequence numbers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Connection control.- Connection Oriented &amp; connectionless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Flow control.</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Error control.</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
        <p:nvSpPr>
          <p:cNvPr id="245" name="Google Shape;245;p29"/>
          <p:cNvSpPr txBox="1"/>
          <p:nvPr/>
        </p:nvSpPr>
        <p:spPr>
          <a:xfrm>
            <a:off x="2851150" y="152400"/>
            <a:ext cx="34734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Transport Layer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
          <p:cNvSpPr txBox="1"/>
          <p:nvPr/>
        </p:nvSpPr>
        <p:spPr>
          <a:xfrm>
            <a:off x="0" y="0"/>
            <a:ext cx="9144000" cy="63706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Syntax. Syntax refers to the structure or format of the data, meaning the order in which they are presented</a:t>
            </a:r>
            <a:r>
              <a:rPr lang="en-US" sz="2400" b="0" i="0" u="none" strike="noStrike" cap="none">
                <a:solidFill>
                  <a:schemeClr val="dk1"/>
                </a:solidFill>
                <a:latin typeface="Times New Roman"/>
                <a:ea typeface="Times New Roman"/>
                <a:cs typeface="Times New Roman"/>
                <a:sym typeface="Times New Roman"/>
              </a:rPr>
              <a:t>. For example, a simple protocol might expect the first 8 bits of data to be the address of the sender, the second 8 bits to be the address of the receiver, and the rest of the stream to be the message itself.</a:t>
            </a:r>
            <a:endParaRPr/>
          </a:p>
          <a:p>
            <a:pPr marL="0" marR="0" lvl="0" indent="0" algn="just" rtl="0">
              <a:lnSpc>
                <a:spcPct val="100000"/>
              </a:lnSpc>
              <a:spcBef>
                <a:spcPts val="0"/>
              </a:spcBef>
              <a:spcAft>
                <a:spcPts val="0"/>
              </a:spcAft>
              <a:buClr>
                <a:schemeClr val="dk1"/>
              </a:buClr>
              <a:buSzPts val="2400"/>
              <a:buFont typeface="Times New Roman"/>
              <a:buNone/>
            </a:pP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Times New Roman"/>
              <a:buNone/>
            </a:pPr>
            <a:endParaRPr sz="2400" b="1"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Semantics. Semantics refers to the meaning of each section of bits</a:t>
            </a:r>
            <a:r>
              <a:rPr lang="en-US" sz="2400" b="0" i="0" u="none" strike="noStrike" cap="none">
                <a:solidFill>
                  <a:schemeClr val="dk1"/>
                </a:solidFill>
                <a:latin typeface="Times New Roman"/>
                <a:ea typeface="Times New Roman"/>
                <a:cs typeface="Times New Roman"/>
                <a:sym typeface="Times New Roman"/>
              </a:rPr>
              <a:t>. How is a particular pattern to be interpreted, and what action is to be taken based on that interpretation? For example, does an address identify the route to be taken or the final destination of the message?</a:t>
            </a:r>
            <a:endParaRPr/>
          </a:p>
          <a:p>
            <a:pPr marL="0" marR="0" lvl="0" indent="0" algn="just" rtl="0">
              <a:lnSpc>
                <a:spcPct val="100000"/>
              </a:lnSpc>
              <a:spcBef>
                <a:spcPts val="0"/>
              </a:spcBef>
              <a:spcAft>
                <a:spcPts val="0"/>
              </a:spcAft>
              <a:buClr>
                <a:schemeClr val="dk1"/>
              </a:buClr>
              <a:buSzPts val="2400"/>
              <a:buFont typeface="Times New Roman"/>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Timing. </a:t>
            </a:r>
            <a:r>
              <a:rPr lang="en-US" sz="2400" b="0" i="0" u="none" strike="noStrike" cap="none">
                <a:solidFill>
                  <a:schemeClr val="dk1"/>
                </a:solidFill>
                <a:latin typeface="Times New Roman"/>
                <a:ea typeface="Times New Roman"/>
                <a:cs typeface="Times New Roman"/>
                <a:sym typeface="Times New Roman"/>
              </a:rPr>
              <a:t>Timing refers to two characteristics: when data should be sent and how fast it can be sent. For example, if a sender produces data at 100 megabits per second (100 Mbps) but the receiver can process data at only 1 Mbps, the transmission will overload the receiver and data will be largely lost.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251" name="Google Shape;251;p30"/>
          <p:cNvPicPr preferRelativeResize="0">
            <a:picLocks noGrp="1"/>
          </p:cNvPicPr>
          <p:nvPr>
            <p:ph type="body" idx="1"/>
          </p:nvPr>
        </p:nvPicPr>
        <p:blipFill rotWithShape="1">
          <a:blip r:embed="rId3">
            <a:alphaModFix/>
          </a:blip>
          <a:srcRect/>
          <a:stretch/>
        </p:blipFill>
        <p:spPr>
          <a:xfrm>
            <a:off x="533400" y="457200"/>
            <a:ext cx="8329612" cy="2743200"/>
          </a:xfrm>
          <a:prstGeom prst="rect">
            <a:avLst/>
          </a:prstGeom>
          <a:noFill/>
          <a:ln>
            <a:noFill/>
          </a:ln>
        </p:spPr>
      </p:pic>
      <p:sp>
        <p:nvSpPr>
          <p:cNvPr id="252" name="Google Shape;252;p30"/>
          <p:cNvSpPr txBox="1"/>
          <p:nvPr/>
        </p:nvSpPr>
        <p:spPr>
          <a:xfrm>
            <a:off x="7467600" y="2895600"/>
            <a:ext cx="1447800" cy="304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31"/>
          <p:cNvPicPr preferRelativeResize="0">
            <a:picLocks noGrp="1"/>
          </p:cNvPicPr>
          <p:nvPr>
            <p:ph type="body" idx="1"/>
          </p:nvPr>
        </p:nvPicPr>
        <p:blipFill rotWithShape="1">
          <a:blip r:embed="rId3">
            <a:alphaModFix/>
          </a:blip>
          <a:srcRect/>
          <a:stretch/>
        </p:blipFill>
        <p:spPr>
          <a:xfrm>
            <a:off x="228600" y="1143000"/>
            <a:ext cx="8458200" cy="3124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32"/>
          <p:cNvPicPr preferRelativeResize="0">
            <a:picLocks noGrp="1"/>
          </p:cNvPicPr>
          <p:nvPr>
            <p:ph type="body" idx="1"/>
          </p:nvPr>
        </p:nvPicPr>
        <p:blipFill rotWithShape="1">
          <a:blip r:embed="rId3">
            <a:alphaModFix/>
          </a:blip>
          <a:srcRect/>
          <a:stretch/>
        </p:blipFill>
        <p:spPr>
          <a:xfrm>
            <a:off x="381000" y="609600"/>
            <a:ext cx="8534400" cy="3810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3"/>
          <p:cNvPicPr preferRelativeResize="0">
            <a:picLocks noGrp="1"/>
          </p:cNvPicPr>
          <p:nvPr>
            <p:ph type="body" idx="1"/>
          </p:nvPr>
        </p:nvPicPr>
        <p:blipFill rotWithShape="1">
          <a:blip r:embed="rId3">
            <a:alphaModFix/>
          </a:blip>
          <a:srcRect/>
          <a:stretch/>
        </p:blipFill>
        <p:spPr>
          <a:xfrm>
            <a:off x="0" y="1066800"/>
            <a:ext cx="8985250"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4"/>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2-10</a:t>
            </a:r>
            <a:endParaRPr/>
          </a:p>
        </p:txBody>
      </p:sp>
      <p:sp>
        <p:nvSpPr>
          <p:cNvPr id="273" name="Google Shape;273;p34"/>
          <p:cNvSpPr txBox="1"/>
          <p:nvPr/>
        </p:nvSpPr>
        <p:spPr>
          <a:xfrm>
            <a:off x="609600" y="381000"/>
            <a:ext cx="82486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Reliable end-to-end delivery of a message</a:t>
            </a:r>
            <a:endParaRPr/>
          </a:p>
        </p:txBody>
      </p:sp>
      <p:pic>
        <p:nvPicPr>
          <p:cNvPr id="274" name="Google Shape;274;p34"/>
          <p:cNvPicPr preferRelativeResize="0"/>
          <p:nvPr/>
        </p:nvPicPr>
        <p:blipFill rotWithShape="1">
          <a:blip r:embed="rId3">
            <a:alphaModFix/>
          </a:blip>
          <a:srcRect/>
          <a:stretch/>
        </p:blipFill>
        <p:spPr>
          <a:xfrm>
            <a:off x="381000" y="2057400"/>
            <a:ext cx="8528050" cy="34337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p:nvPr/>
        </p:nvSpPr>
        <p:spPr>
          <a:xfrm>
            <a:off x="3127375" y="76200"/>
            <a:ext cx="28892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Session Layer</a:t>
            </a:r>
            <a:endParaRPr/>
          </a:p>
        </p:txBody>
      </p:sp>
      <p:sp>
        <p:nvSpPr>
          <p:cNvPr id="280" name="Google Shape;280;p35"/>
          <p:cNvSpPr txBox="1">
            <a:spLocks noGrp="1"/>
          </p:cNvSpPr>
          <p:nvPr>
            <p:ph type="body" idx="1"/>
          </p:nvPr>
        </p:nvSpPr>
        <p:spPr>
          <a:xfrm>
            <a:off x="76200" y="869950"/>
            <a:ext cx="8991600" cy="5683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Session layer is the network dialog controller.</a:t>
            </a:r>
            <a:endParaRPr/>
          </a:p>
          <a:p>
            <a:pPr marL="342900" marR="0" lvl="0" indent="-342900" algn="ctr"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-establishes, maintains, and synchronizes the    interaction between communicating systems.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Dialog control</a:t>
            </a:r>
            <a:endParaRPr/>
          </a:p>
          <a:p>
            <a:pPr marL="342900" marR="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 half duplex or full-duplex</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Synchronization. </a:t>
            </a: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                Check Points [2000 pages as group of 100]</a:t>
            </a: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286" name="Google Shape;286;p36"/>
          <p:cNvPicPr preferRelativeResize="0">
            <a:picLocks noGrp="1"/>
          </p:cNvPicPr>
          <p:nvPr>
            <p:ph type="body" idx="1"/>
          </p:nvPr>
        </p:nvPicPr>
        <p:blipFill rotWithShape="1">
          <a:blip r:embed="rId3">
            <a:alphaModFix/>
          </a:blip>
          <a:srcRect/>
          <a:stretch/>
        </p:blipFill>
        <p:spPr>
          <a:xfrm>
            <a:off x="228600" y="457200"/>
            <a:ext cx="8643937" cy="2057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292" name="Google Shape;292;p37"/>
          <p:cNvPicPr preferRelativeResize="0">
            <a:picLocks noGrp="1"/>
          </p:cNvPicPr>
          <p:nvPr>
            <p:ph type="body" idx="1"/>
          </p:nvPr>
        </p:nvPicPr>
        <p:blipFill rotWithShape="1">
          <a:blip r:embed="rId3">
            <a:alphaModFix/>
          </a:blip>
          <a:srcRect/>
          <a:stretch/>
        </p:blipFill>
        <p:spPr>
          <a:xfrm>
            <a:off x="228600" y="304800"/>
            <a:ext cx="8382000" cy="33099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8"/>
          <p:cNvSpPr txBox="1">
            <a:spLocks noGrp="1"/>
          </p:cNvSpPr>
          <p:nvPr>
            <p:ph type="body" idx="1"/>
          </p:nvPr>
        </p:nvSpPr>
        <p:spPr>
          <a:xfrm>
            <a:off x="152400" y="793750"/>
            <a:ext cx="8839200" cy="59118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Concerned with Syntax and semantics of the info exchanged between 2 systems.</a:t>
            </a:r>
            <a:endParaRPr/>
          </a:p>
          <a:p>
            <a:pPr marL="342900" marR="0" lvl="0" indent="-342900" algn="l" rtl="0">
              <a:lnSpc>
                <a:spcPct val="100000"/>
              </a:lnSpc>
              <a:spcBef>
                <a:spcPts val="640"/>
              </a:spcBef>
              <a:spcAft>
                <a:spcPts val="0"/>
              </a:spcAft>
              <a:buClr>
                <a:schemeClr val="dk1"/>
              </a:buClr>
              <a:buSzPts val="3200"/>
              <a:buFont typeface="Times New Roman"/>
              <a:buChar char="•"/>
            </a:pP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
        <p:nvSpPr>
          <p:cNvPr id="298" name="Google Shape;298;p38"/>
          <p:cNvSpPr txBox="1"/>
          <p:nvPr/>
        </p:nvSpPr>
        <p:spPr>
          <a:xfrm>
            <a:off x="2606675" y="152400"/>
            <a:ext cx="39306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Presentation Layer</a:t>
            </a:r>
            <a:endParaRPr/>
          </a:p>
        </p:txBody>
      </p:sp>
      <p:pic>
        <p:nvPicPr>
          <p:cNvPr id="299" name="Google Shape;299;p38"/>
          <p:cNvPicPr preferRelativeResize="0"/>
          <p:nvPr/>
        </p:nvPicPr>
        <p:blipFill rotWithShape="1">
          <a:blip r:embed="rId3">
            <a:alphaModFix/>
          </a:blip>
          <a:srcRect/>
          <a:stretch/>
        </p:blipFill>
        <p:spPr>
          <a:xfrm>
            <a:off x="381000" y="2133600"/>
            <a:ext cx="8377237" cy="335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pic>
        <p:nvPicPr>
          <p:cNvPr id="304" name="Google Shape;304;p39"/>
          <p:cNvPicPr preferRelativeResize="0">
            <a:picLocks noGrp="1"/>
          </p:cNvPicPr>
          <p:nvPr>
            <p:ph type="body" idx="1"/>
          </p:nvPr>
        </p:nvPicPr>
        <p:blipFill rotWithShape="1">
          <a:blip r:embed="rId3">
            <a:alphaModFix/>
          </a:blip>
          <a:srcRect/>
          <a:stretch/>
        </p:blipFill>
        <p:spPr>
          <a:xfrm>
            <a:off x="381000" y="914400"/>
            <a:ext cx="8094662" cy="251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4"/>
          <p:cNvSpPr txBox="1"/>
          <p:nvPr/>
        </p:nvSpPr>
        <p:spPr>
          <a:xfrm>
            <a:off x="1154112" y="1066800"/>
            <a:ext cx="6929437" cy="4968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66"/>
              </a:buClr>
              <a:buSzPts val="8000"/>
              <a:buFont typeface="Times New Roman"/>
              <a:buNone/>
            </a:pPr>
            <a:r>
              <a:rPr lang="en-US" sz="8000" b="1" i="1" u="none" strike="noStrike" cap="none">
                <a:solidFill>
                  <a:srgbClr val="FF0066"/>
                </a:solidFill>
                <a:latin typeface="Times New Roman"/>
                <a:ea typeface="Times New Roman"/>
                <a:cs typeface="Times New Roman"/>
                <a:sym typeface="Times New Roman"/>
              </a:rPr>
              <a:t>The OSI Model </a:t>
            </a:r>
            <a:br>
              <a:rPr lang="en-US" sz="8000" b="1" i="1" u="none" strike="noStrike" cap="none">
                <a:solidFill>
                  <a:srgbClr val="FF0066"/>
                </a:solidFill>
                <a:latin typeface="Times New Roman"/>
                <a:ea typeface="Times New Roman"/>
                <a:cs typeface="Times New Roman"/>
                <a:sym typeface="Times New Roman"/>
              </a:rPr>
            </a:br>
            <a:r>
              <a:rPr lang="en-US" sz="8000" b="1" i="1" u="none" strike="noStrike" cap="none">
                <a:solidFill>
                  <a:srgbClr val="FF0066"/>
                </a:solidFill>
                <a:latin typeface="Times New Roman"/>
                <a:ea typeface="Times New Roman"/>
                <a:cs typeface="Times New Roman"/>
                <a:sym typeface="Times New Roman"/>
              </a:rPr>
              <a:t>and</a:t>
            </a:r>
            <a:endParaRPr/>
          </a:p>
          <a:p>
            <a:pPr marL="0" marR="0" lvl="0" indent="0" algn="ctr" rtl="0">
              <a:lnSpc>
                <a:spcPct val="100000"/>
              </a:lnSpc>
              <a:spcBef>
                <a:spcPts val="0"/>
              </a:spcBef>
              <a:spcAft>
                <a:spcPts val="0"/>
              </a:spcAft>
              <a:buClr>
                <a:srgbClr val="FF0066"/>
              </a:buClr>
              <a:buSzPts val="8000"/>
              <a:buFont typeface="Times New Roman"/>
              <a:buNone/>
            </a:pPr>
            <a:r>
              <a:rPr lang="en-US" sz="8000" b="1" i="1" u="none" strike="noStrike" cap="none">
                <a:solidFill>
                  <a:srgbClr val="FF0066"/>
                </a:solidFill>
                <a:latin typeface="Times New Roman"/>
                <a:ea typeface="Times New Roman"/>
                <a:cs typeface="Times New Roman"/>
                <a:sym typeface="Times New Roman"/>
              </a:rPr>
              <a:t>TCP/IP </a:t>
            </a:r>
            <a:endParaRPr/>
          </a:p>
          <a:p>
            <a:pPr marL="0" marR="0" lvl="0" indent="0" algn="ctr" rtl="0">
              <a:lnSpc>
                <a:spcPct val="100000"/>
              </a:lnSpc>
              <a:spcBef>
                <a:spcPts val="0"/>
              </a:spcBef>
              <a:spcAft>
                <a:spcPts val="0"/>
              </a:spcAft>
              <a:buClr>
                <a:srgbClr val="FF0066"/>
              </a:buClr>
              <a:buSzPts val="8000"/>
              <a:buFont typeface="Times New Roman"/>
              <a:buNone/>
            </a:pPr>
            <a:r>
              <a:rPr lang="en-US" sz="8000" b="1" i="1" u="none" strike="noStrike" cap="none">
                <a:solidFill>
                  <a:srgbClr val="FF0066"/>
                </a:solidFill>
                <a:latin typeface="Times New Roman"/>
                <a:ea typeface="Times New Roman"/>
                <a:cs typeface="Times New Roman"/>
                <a:sym typeface="Times New Roman"/>
              </a:rPr>
              <a:t>Protocol Suite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Application layer</a:t>
            </a:r>
            <a:endParaRPr/>
          </a:p>
        </p:txBody>
      </p:sp>
      <p:pic>
        <p:nvPicPr>
          <p:cNvPr id="310" name="Google Shape;310;p40"/>
          <p:cNvPicPr preferRelativeResize="0">
            <a:picLocks noGrp="1"/>
          </p:cNvPicPr>
          <p:nvPr>
            <p:ph type="body" idx="1"/>
          </p:nvPr>
        </p:nvPicPr>
        <p:blipFill rotWithShape="1">
          <a:blip r:embed="rId3">
            <a:alphaModFix/>
          </a:blip>
          <a:srcRect/>
          <a:stretch/>
        </p:blipFill>
        <p:spPr>
          <a:xfrm>
            <a:off x="762000" y="1371600"/>
            <a:ext cx="7664450" cy="1371600"/>
          </a:xfrm>
          <a:prstGeom prst="rect">
            <a:avLst/>
          </a:prstGeom>
          <a:noFill/>
          <a:ln>
            <a:noFill/>
          </a:ln>
        </p:spPr>
      </p:pic>
      <p:sp>
        <p:nvSpPr>
          <p:cNvPr id="311" name="Google Shape;311;p40"/>
          <p:cNvSpPr txBox="1"/>
          <p:nvPr/>
        </p:nvSpPr>
        <p:spPr>
          <a:xfrm>
            <a:off x="2895600" y="2514600"/>
            <a:ext cx="5638800" cy="457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2" name="Google Shape;312;p40"/>
          <p:cNvSpPr txBox="1"/>
          <p:nvPr/>
        </p:nvSpPr>
        <p:spPr>
          <a:xfrm>
            <a:off x="11582400" y="3657600"/>
            <a:ext cx="914400" cy="9144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13" name="Google Shape;313;p40"/>
          <p:cNvSpPr txBox="1"/>
          <p:nvPr/>
        </p:nvSpPr>
        <p:spPr>
          <a:xfrm>
            <a:off x="3124200" y="2438400"/>
            <a:ext cx="5257800" cy="838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1"/>
          <p:cNvSpPr txBox="1">
            <a:spLocks noGrp="1"/>
          </p:cNvSpPr>
          <p:nvPr>
            <p:ph type="body" idx="1"/>
          </p:nvPr>
        </p:nvSpPr>
        <p:spPr>
          <a:xfrm>
            <a:off x="228600" y="641350"/>
            <a:ext cx="8763000" cy="5988050"/>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Network virtual terminal.</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File transfer, access, and management (FTAM).</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E-mail services.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Directory services.</a:t>
            </a:r>
            <a:endParaRPr/>
          </a:p>
          <a:p>
            <a:pPr marL="342900" marR="0" lvl="0" indent="-342900" algn="l" rtl="0">
              <a:lnSpc>
                <a:spcPct val="100000"/>
              </a:lnSpc>
              <a:spcBef>
                <a:spcPts val="640"/>
              </a:spcBef>
              <a:spcAft>
                <a:spcPts val="0"/>
              </a:spcAft>
              <a:buClr>
                <a:schemeClr val="dk1"/>
              </a:buClr>
              <a:buSzPts val="3200"/>
              <a:buFont typeface="Times New Roman"/>
              <a:buNone/>
            </a:pP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br>
              <a:rPr lang="en-US" sz="3200" b="0" i="0" u="none">
                <a:solidFill>
                  <a:schemeClr val="dk1"/>
                </a:solidFill>
                <a:latin typeface="Times New Roman"/>
                <a:ea typeface="Times New Roman"/>
                <a:cs typeface="Times New Roman"/>
                <a:sym typeface="Times New Roman"/>
              </a:rPr>
            </a:br>
            <a:endParaRPr/>
          </a:p>
        </p:txBody>
      </p:sp>
      <p:sp>
        <p:nvSpPr>
          <p:cNvPr id="319" name="Google Shape;319;p41"/>
          <p:cNvSpPr txBox="1"/>
          <p:nvPr/>
        </p:nvSpPr>
        <p:spPr>
          <a:xfrm>
            <a:off x="2638425" y="0"/>
            <a:ext cx="38671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Application  Layer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2"/>
          <p:cNvPicPr preferRelativeResize="0">
            <a:picLocks noGrp="1"/>
          </p:cNvPicPr>
          <p:nvPr>
            <p:ph type="body" idx="1"/>
          </p:nvPr>
        </p:nvPicPr>
        <p:blipFill rotWithShape="1">
          <a:blip r:embed="rId3">
            <a:alphaModFix/>
          </a:blip>
          <a:srcRect/>
          <a:stretch/>
        </p:blipFill>
        <p:spPr>
          <a:xfrm>
            <a:off x="228600" y="1219200"/>
            <a:ext cx="8509000" cy="3124200"/>
          </a:xfrm>
          <a:prstGeom prst="rect">
            <a:avLst/>
          </a:prstGeom>
          <a:noFill/>
          <a:ln>
            <a:noFill/>
          </a:ln>
        </p:spPr>
      </p:pic>
      <p:sp>
        <p:nvSpPr>
          <p:cNvPr id="325" name="Google Shape;325;p42"/>
          <p:cNvSpPr txBox="1"/>
          <p:nvPr/>
        </p:nvSpPr>
        <p:spPr>
          <a:xfrm>
            <a:off x="2362200" y="3886200"/>
            <a:ext cx="838200" cy="3810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p43"/>
          <p:cNvPicPr preferRelativeResize="0">
            <a:picLocks noGrp="1"/>
          </p:cNvPicPr>
          <p:nvPr>
            <p:ph type="body" idx="1"/>
          </p:nvPr>
        </p:nvPicPr>
        <p:blipFill rotWithShape="1">
          <a:blip r:embed="rId3">
            <a:alphaModFix/>
          </a:blip>
          <a:srcRect/>
          <a:stretch/>
        </p:blipFill>
        <p:spPr>
          <a:xfrm>
            <a:off x="533400" y="1143000"/>
            <a:ext cx="8494712" cy="1371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4"/>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2-14</a:t>
            </a:r>
            <a:endParaRPr/>
          </a:p>
        </p:txBody>
      </p:sp>
      <p:sp>
        <p:nvSpPr>
          <p:cNvPr id="336" name="Google Shape;336;p44"/>
          <p:cNvSpPr txBox="1"/>
          <p:nvPr/>
        </p:nvSpPr>
        <p:spPr>
          <a:xfrm>
            <a:off x="2590800" y="349250"/>
            <a:ext cx="38925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Summary of layers</a:t>
            </a:r>
            <a:endParaRPr/>
          </a:p>
        </p:txBody>
      </p:sp>
      <p:pic>
        <p:nvPicPr>
          <p:cNvPr id="337" name="Google Shape;337;p44"/>
          <p:cNvPicPr preferRelativeResize="0"/>
          <p:nvPr/>
        </p:nvPicPr>
        <p:blipFill rotWithShape="1">
          <a:blip r:embed="rId3">
            <a:alphaModFix/>
          </a:blip>
          <a:srcRect/>
          <a:stretch/>
        </p:blipFill>
        <p:spPr>
          <a:xfrm>
            <a:off x="657225" y="2057400"/>
            <a:ext cx="7953375" cy="342741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graphicFrame>
        <p:nvGraphicFramePr>
          <p:cNvPr id="342" name="Google Shape;342;p45"/>
          <p:cNvGraphicFramePr/>
          <p:nvPr/>
        </p:nvGraphicFramePr>
        <p:xfrm>
          <a:off x="304800" y="228600"/>
          <a:ext cx="3000000" cy="3000000"/>
        </p:xfrm>
        <a:graphic>
          <a:graphicData uri="http://schemas.openxmlformats.org/drawingml/2006/table">
            <a:tbl>
              <a:tblPr>
                <a:noFill/>
                <a:tableStyleId>{85D93D49-058B-4D6E-904E-E2B27A3CAA31}</a:tableStyleId>
              </a:tblPr>
              <a:tblGrid>
                <a:gridCol w="4048125">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21336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BOOTP, DHCP, DNS, FTP, HTTP, HTTPS, IMAP4, PING, POP3, NSLOOKUP, NTP, SFTP, SMTP, Telnet, TFTP</a:t>
                      </a:r>
                      <a:endParaRPr/>
                    </a:p>
                  </a:txBody>
                  <a:tcPr marL="95250" marR="95250" marT="95250" marB="952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Application Layer Protocols</a:t>
                      </a:r>
                      <a:endParaRPr/>
                    </a:p>
                  </a:txBody>
                  <a:tcPr marL="95250" marR="95250" marT="95250" marB="952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343" name="Google Shape;343;p45"/>
          <p:cNvGraphicFramePr/>
          <p:nvPr/>
        </p:nvGraphicFramePr>
        <p:xfrm>
          <a:off x="533400" y="2514600"/>
          <a:ext cx="3000000" cy="3000000"/>
        </p:xfrm>
        <a:graphic>
          <a:graphicData uri="http://schemas.openxmlformats.org/drawingml/2006/table">
            <a:tbl>
              <a:tblPr>
                <a:noFill/>
                <a:tableStyleId>{85D93D49-058B-4D6E-904E-E2B27A3CAA31}</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10668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MIME, SSL, TLS</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Presentation Layer Protocols</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344" name="Google Shape;344;p45"/>
          <p:cNvGraphicFramePr/>
          <p:nvPr/>
        </p:nvGraphicFramePr>
        <p:xfrm>
          <a:off x="609600" y="3733800"/>
          <a:ext cx="3000000" cy="3000000"/>
        </p:xfrm>
        <a:graphic>
          <a:graphicData uri="http://schemas.openxmlformats.org/drawingml/2006/table">
            <a:tbl>
              <a:tblPr>
                <a:noFill/>
                <a:tableStyleId>{85D93D49-058B-4D6E-904E-E2B27A3CAA31}</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12954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RTP, SIP</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Session Layer Protocols</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345" name="Google Shape;345;p45"/>
          <p:cNvGraphicFramePr/>
          <p:nvPr/>
        </p:nvGraphicFramePr>
        <p:xfrm>
          <a:off x="533400" y="5181600"/>
          <a:ext cx="3000000" cy="3000000"/>
        </p:xfrm>
        <a:graphic>
          <a:graphicData uri="http://schemas.openxmlformats.org/drawingml/2006/table">
            <a:tbl>
              <a:tblPr>
                <a:noFill/>
                <a:tableStyleId>{85D93D49-058B-4D6E-904E-E2B27A3CAA31}</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12192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TCP, UDP</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Transport Layer Protocols</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graphicFrame>
        <p:nvGraphicFramePr>
          <p:cNvPr id="350" name="Google Shape;350;p46"/>
          <p:cNvGraphicFramePr/>
          <p:nvPr/>
        </p:nvGraphicFramePr>
        <p:xfrm>
          <a:off x="609600" y="2667000"/>
          <a:ext cx="3000000" cy="3000000"/>
        </p:xfrm>
        <a:graphic>
          <a:graphicData uri="http://schemas.openxmlformats.org/drawingml/2006/table">
            <a:tbl>
              <a:tblPr>
                <a:noFill/>
                <a:tableStyleId>{85D93D49-058B-4D6E-904E-E2B27A3CAA31}</a:tableStyleId>
              </a:tblPr>
              <a:tblGrid>
                <a:gridCol w="4048125">
                  <a:extLst>
                    <a:ext uri="{9D8B030D-6E8A-4147-A177-3AD203B41FA5}">
                      <a16:colId xmlns:a16="http://schemas.microsoft.com/office/drawing/2014/main" val="20000"/>
                    </a:ext>
                  </a:extLst>
                </a:gridCol>
                <a:gridCol w="4048125">
                  <a:extLst>
                    <a:ext uri="{9D8B030D-6E8A-4147-A177-3AD203B41FA5}">
                      <a16:colId xmlns:a16="http://schemas.microsoft.com/office/drawing/2014/main" val="20001"/>
                    </a:ext>
                  </a:extLst>
                </a:gridCol>
              </a:tblGrid>
              <a:tr h="12192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L2TP, PPP, PPTP, SLIP</a:t>
                      </a:r>
                      <a:endParaRPr/>
                    </a:p>
                  </a:txBody>
                  <a:tcPr marL="95250" marR="95250" marT="95250" marB="952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Data Link Layer Protocols</a:t>
                      </a:r>
                      <a:endParaRPr/>
                    </a:p>
                  </a:txBody>
                  <a:tcPr marL="95250" marR="95250" marT="95250" marB="952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351" name="Google Shape;351;p46"/>
          <p:cNvGraphicFramePr/>
          <p:nvPr/>
        </p:nvGraphicFramePr>
        <p:xfrm>
          <a:off x="609600" y="4572000"/>
          <a:ext cx="3000000" cy="3000000"/>
        </p:xfrm>
        <a:graphic>
          <a:graphicData uri="http://schemas.openxmlformats.org/drawingml/2006/table">
            <a:tbl>
              <a:tblPr>
                <a:noFill/>
                <a:tableStyleId>{85D93D49-058B-4D6E-904E-E2B27A3CAA31}</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100805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IEEE 802.3 (Ethernet)</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802.5 (Token Ring)</a:t>
                      </a:r>
                      <a:br>
                        <a:rPr lang="en-US" sz="1800" b="0" i="0" u="none" strike="noStrike" cap="none">
                          <a:solidFill>
                            <a:schemeClr val="dk1"/>
                          </a:solidFill>
                          <a:latin typeface="Times New Roman"/>
                          <a:ea typeface="Times New Roman"/>
                          <a:cs typeface="Times New Roman"/>
                          <a:sym typeface="Times New Roman"/>
                        </a:rPr>
                      </a:br>
                      <a:r>
                        <a:rPr lang="en-US" sz="1800" b="0" i="0" u="none" strike="noStrike" cap="none">
                          <a:solidFill>
                            <a:schemeClr val="dk1"/>
                          </a:solidFill>
                          <a:latin typeface="Times New Roman"/>
                          <a:ea typeface="Times New Roman"/>
                          <a:cs typeface="Times New Roman"/>
                          <a:sym typeface="Times New Roman"/>
                        </a:rPr>
                        <a:t>802.11 (Wi-Fi)</a:t>
                      </a:r>
                      <a:endParaRPr/>
                    </a:p>
                  </a:txBody>
                  <a:tcPr marL="92775" marR="92775" marT="92675" marB="926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Physical Layer Protocols</a:t>
                      </a:r>
                      <a:endParaRPr/>
                    </a:p>
                  </a:txBody>
                  <a:tcPr marL="92775" marR="92775" marT="92675" marB="926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graphicFrame>
        <p:nvGraphicFramePr>
          <p:cNvPr id="352" name="Google Shape;352;p46"/>
          <p:cNvGraphicFramePr/>
          <p:nvPr/>
        </p:nvGraphicFramePr>
        <p:xfrm>
          <a:off x="457200" y="914400"/>
          <a:ext cx="3000000" cy="3000000"/>
        </p:xfrm>
        <a:graphic>
          <a:graphicData uri="http://schemas.openxmlformats.org/drawingml/2006/table">
            <a:tbl>
              <a:tblPr>
                <a:noFill/>
                <a:tableStyleId>{85D93D49-058B-4D6E-904E-E2B27A3CAA31}</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ARP, ICMP, IGMP, IP, IPSec, RARP</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Network Layer Protocols</a:t>
                      </a:r>
                      <a:endParaRPr/>
                    </a:p>
                  </a:txBody>
                  <a:tcPr marL="92775" marR="92775" marT="92775" marB="9277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descr="Large confetti"/>
          <p:cNvSpPr/>
          <p:nvPr/>
        </p:nvSpPr>
        <p:spPr>
          <a:xfrm>
            <a:off x="304800" y="1219200"/>
            <a:ext cx="8534400" cy="4419600"/>
          </a:xfrm>
          <a:prstGeom prst="verticalScroll">
            <a:avLst>
              <a:gd name="adj" fmla="val 12500"/>
            </a:avLst>
          </a:prstGeom>
          <a:solidFill>
            <a:srgbClr val="66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58" name="Google Shape;358;p47"/>
          <p:cNvSpPr txBox="1"/>
          <p:nvPr/>
        </p:nvSpPr>
        <p:spPr>
          <a:xfrm>
            <a:off x="2849562" y="2514600"/>
            <a:ext cx="3522662" cy="2101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TCP/IP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PROTOCOL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SUITE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2-15</a:t>
            </a:r>
            <a:endParaRPr/>
          </a:p>
        </p:txBody>
      </p:sp>
      <p:sp>
        <p:nvSpPr>
          <p:cNvPr id="364" name="Google Shape;364;p48"/>
          <p:cNvSpPr txBox="1"/>
          <p:nvPr/>
        </p:nvSpPr>
        <p:spPr>
          <a:xfrm>
            <a:off x="2209800" y="-76200"/>
            <a:ext cx="47434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TCP/IP and OSI model</a:t>
            </a:r>
            <a:endParaRPr/>
          </a:p>
        </p:txBody>
      </p:sp>
      <p:pic>
        <p:nvPicPr>
          <p:cNvPr id="365" name="Google Shape;365;p48"/>
          <p:cNvPicPr preferRelativeResize="0"/>
          <p:nvPr/>
        </p:nvPicPr>
        <p:blipFill rotWithShape="1">
          <a:blip r:embed="rId3">
            <a:alphaModFix/>
          </a:blip>
          <a:srcRect/>
          <a:stretch/>
        </p:blipFill>
        <p:spPr>
          <a:xfrm>
            <a:off x="977900" y="782637"/>
            <a:ext cx="6718300" cy="554196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49"/>
          <p:cNvPicPr preferRelativeResize="0"/>
          <p:nvPr/>
        </p:nvPicPr>
        <p:blipFill rotWithShape="1">
          <a:blip r:embed="rId3">
            <a:alphaModFix/>
          </a:blip>
          <a:srcRect/>
          <a:stretch/>
        </p:blipFill>
        <p:spPr>
          <a:xfrm>
            <a:off x="685800" y="685800"/>
            <a:ext cx="7947025" cy="480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p:nvPr/>
        </p:nvSpPr>
        <p:spPr>
          <a:xfrm>
            <a:off x="304800" y="2209800"/>
            <a:ext cx="8153400" cy="2971800"/>
          </a:xfrm>
          <a:prstGeom prst="flowChartDocument">
            <a:avLst/>
          </a:prstGeom>
          <a:solidFill>
            <a:schemeClr val="accent1"/>
          </a:solidFill>
          <a:ln w="9525" cap="flat" cmpd="sng">
            <a:solidFill>
              <a:schemeClr val="dk1"/>
            </a:solidFill>
            <a:prstDash val="solid"/>
            <a:miter lim="800000"/>
            <a:headEnd type="none" w="sm" len="sm"/>
            <a:tailEnd type="none" w="sm" len="sm"/>
          </a:ln>
          <a:effectLst>
            <a:outerShdw blurRad="63500" dist="107763" dir="13500000">
              <a:schemeClr val="lt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85" name="Google Shape;85;p5"/>
          <p:cNvSpPr txBox="1"/>
          <p:nvPr/>
        </p:nvSpPr>
        <p:spPr>
          <a:xfrm>
            <a:off x="2743200" y="1371600"/>
            <a:ext cx="31337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4400"/>
              <a:buFont typeface="Times New Roman"/>
              <a:buNone/>
            </a:pPr>
            <a:r>
              <a:rPr lang="en-US" sz="4400" b="1" i="1" u="none">
                <a:solidFill>
                  <a:srgbClr val="FF3300"/>
                </a:solidFill>
                <a:latin typeface="Times New Roman"/>
                <a:ea typeface="Times New Roman"/>
                <a:cs typeface="Times New Roman"/>
                <a:sym typeface="Times New Roman"/>
              </a:rPr>
              <a:t>CONTENTS</a:t>
            </a:r>
            <a:endParaRPr/>
          </a:p>
        </p:txBody>
      </p:sp>
      <p:sp>
        <p:nvSpPr>
          <p:cNvPr id="86" name="Google Shape;86;p5"/>
          <p:cNvSpPr txBox="1"/>
          <p:nvPr/>
        </p:nvSpPr>
        <p:spPr>
          <a:xfrm>
            <a:off x="514350" y="2286000"/>
            <a:ext cx="6032500" cy="2528887"/>
          </a:xfrm>
          <a:prstGeom prst="rect">
            <a:avLst/>
          </a:prstGeom>
          <a:noFill/>
          <a:ln>
            <a:noFill/>
          </a:ln>
        </p:spPr>
        <p:txBody>
          <a:bodyPr spcFirstLastPara="1" wrap="square" lIns="91425" tIns="45700" rIns="91425" bIns="45700" anchor="t" anchorCtr="0">
            <a:spAutoFit/>
          </a:bodyPr>
          <a:lstStyle/>
          <a:p>
            <a:pPr marL="0" marR="0" lvl="0" indent="-2032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 </a:t>
            </a:r>
            <a:r>
              <a:rPr lang="en-US" sz="3200" b="1" i="0" u="none">
                <a:solidFill>
                  <a:srgbClr val="000000"/>
                </a:solidFill>
                <a:latin typeface="Times"/>
                <a:ea typeface="Times"/>
                <a:cs typeface="Times"/>
                <a:sym typeface="Times"/>
              </a:rPr>
              <a:t>THE OSI MODEL</a:t>
            </a:r>
            <a:endParaRPr/>
          </a:p>
          <a:p>
            <a:pPr marL="0" marR="0" lvl="0" indent="-2032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 </a:t>
            </a:r>
            <a:r>
              <a:rPr lang="en-US" sz="3200" b="1" i="0" u="none">
                <a:solidFill>
                  <a:srgbClr val="000000"/>
                </a:solidFill>
                <a:latin typeface="Times"/>
                <a:ea typeface="Times"/>
                <a:cs typeface="Times"/>
                <a:sym typeface="Times"/>
              </a:rPr>
              <a:t>LAYERS IN THE OSI MODEL</a:t>
            </a:r>
            <a:endParaRPr/>
          </a:p>
          <a:p>
            <a:pPr marL="0" marR="0" lvl="0" indent="-2032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 </a:t>
            </a:r>
            <a:r>
              <a:rPr lang="en-US" sz="3200" b="1" i="0" u="none">
                <a:solidFill>
                  <a:srgbClr val="000000"/>
                </a:solidFill>
                <a:latin typeface="Times"/>
                <a:ea typeface="Times"/>
                <a:cs typeface="Times"/>
                <a:sym typeface="Times"/>
              </a:rPr>
              <a:t>TCP/IP PROTOCOL SUITE</a:t>
            </a:r>
            <a:endParaRPr/>
          </a:p>
          <a:p>
            <a:pPr marL="0" marR="0" lvl="0" indent="-203200" algn="l" rtl="0">
              <a:lnSpc>
                <a:spcPct val="100000"/>
              </a:lnSpc>
              <a:spcBef>
                <a:spcPts val="0"/>
              </a:spcBef>
              <a:spcAft>
                <a:spcPts val="0"/>
              </a:spcAft>
              <a:buClr>
                <a:srgbClr val="000000"/>
              </a:buClr>
              <a:buSzPts val="3200"/>
              <a:buFont typeface="Times"/>
              <a:buChar char="•"/>
            </a:pPr>
            <a:r>
              <a:rPr lang="en-US" sz="3200" b="1" i="0" u="none">
                <a:solidFill>
                  <a:srgbClr val="000000"/>
                </a:solidFill>
                <a:latin typeface="Times"/>
                <a:ea typeface="Times"/>
                <a:cs typeface="Times"/>
                <a:sym typeface="Times"/>
              </a:rPr>
              <a:t> ADDRESSING</a:t>
            </a:r>
            <a:endParaRPr/>
          </a:p>
          <a:p>
            <a:pPr marL="0" marR="0" lvl="0" indent="-203200" algn="l" rtl="0">
              <a:lnSpc>
                <a:spcPct val="100000"/>
              </a:lnSpc>
              <a:spcBef>
                <a:spcPts val="0"/>
              </a:spcBef>
              <a:spcAft>
                <a:spcPts val="0"/>
              </a:spcAft>
              <a:buClr>
                <a:srgbClr val="000000"/>
              </a:buClr>
              <a:buSzPts val="3200"/>
              <a:buFont typeface="Times"/>
              <a:buChar char="•"/>
            </a:pPr>
            <a:r>
              <a:rPr lang="en-US" sz="3200" b="1" i="0" u="none">
                <a:solidFill>
                  <a:srgbClr val="000000"/>
                </a:solidFill>
                <a:latin typeface="Times"/>
                <a:ea typeface="Times"/>
                <a:cs typeface="Times"/>
                <a:sym typeface="Times"/>
              </a:rPr>
              <a:t> TCP/IP VERSIONS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50"/>
          <p:cNvPicPr preferRelativeResize="0"/>
          <p:nvPr/>
        </p:nvPicPr>
        <p:blipFill rotWithShape="1">
          <a:blip r:embed="rId3">
            <a:alphaModFix/>
          </a:blip>
          <a:srcRect/>
          <a:stretch/>
        </p:blipFill>
        <p:spPr>
          <a:xfrm>
            <a:off x="457200" y="685800"/>
            <a:ext cx="8337550" cy="3352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0" name="Google Shape;380;p51"/>
          <p:cNvPicPr preferRelativeResize="0"/>
          <p:nvPr/>
        </p:nvPicPr>
        <p:blipFill rotWithShape="1">
          <a:blip r:embed="rId3">
            <a:alphaModFix/>
          </a:blip>
          <a:srcRect/>
          <a:stretch/>
        </p:blipFill>
        <p:spPr>
          <a:xfrm>
            <a:off x="381000" y="685800"/>
            <a:ext cx="8239125" cy="1543050"/>
          </a:xfrm>
          <a:prstGeom prst="rect">
            <a:avLst/>
          </a:prstGeom>
          <a:noFill/>
          <a:ln>
            <a:noFill/>
          </a:ln>
        </p:spPr>
      </p:pic>
      <p:pic>
        <p:nvPicPr>
          <p:cNvPr id="381" name="Google Shape;381;p51"/>
          <p:cNvPicPr preferRelativeResize="0"/>
          <p:nvPr/>
        </p:nvPicPr>
        <p:blipFill rotWithShape="1">
          <a:blip r:embed="rId4">
            <a:alphaModFix/>
          </a:blip>
          <a:srcRect/>
          <a:stretch/>
        </p:blipFill>
        <p:spPr>
          <a:xfrm>
            <a:off x="381000" y="2252662"/>
            <a:ext cx="8496300" cy="838200"/>
          </a:xfrm>
          <a:prstGeom prst="rect">
            <a:avLst/>
          </a:prstGeom>
          <a:noFill/>
          <a:ln>
            <a:noFill/>
          </a:ln>
        </p:spPr>
      </p:pic>
      <p:pic>
        <p:nvPicPr>
          <p:cNvPr id="382" name="Google Shape;382;p51"/>
          <p:cNvPicPr preferRelativeResize="0"/>
          <p:nvPr/>
        </p:nvPicPr>
        <p:blipFill rotWithShape="1">
          <a:blip r:embed="rId5">
            <a:alphaModFix/>
          </a:blip>
          <a:srcRect/>
          <a:stretch/>
        </p:blipFill>
        <p:spPr>
          <a:xfrm>
            <a:off x="381000" y="3024187"/>
            <a:ext cx="8382000" cy="8096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52"/>
          <p:cNvPicPr preferRelativeResize="0"/>
          <p:nvPr/>
        </p:nvPicPr>
        <p:blipFill rotWithShape="1">
          <a:blip r:embed="rId3">
            <a:alphaModFix/>
          </a:blip>
          <a:srcRect/>
          <a:stretch/>
        </p:blipFill>
        <p:spPr>
          <a:xfrm>
            <a:off x="381000" y="1143000"/>
            <a:ext cx="8763000" cy="4572000"/>
          </a:xfrm>
          <a:prstGeom prst="rect">
            <a:avLst/>
          </a:prstGeom>
          <a:noFill/>
          <a:ln>
            <a:noFill/>
          </a:ln>
        </p:spPr>
      </p:pic>
      <p:sp>
        <p:nvSpPr>
          <p:cNvPr id="388" name="Google Shape;388;p52"/>
          <p:cNvSpPr txBox="1"/>
          <p:nvPr/>
        </p:nvSpPr>
        <p:spPr>
          <a:xfrm>
            <a:off x="381000" y="1143000"/>
            <a:ext cx="8763000" cy="990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descr="Large confetti"/>
          <p:cNvSpPr/>
          <p:nvPr/>
        </p:nvSpPr>
        <p:spPr>
          <a:xfrm>
            <a:off x="304800" y="1219200"/>
            <a:ext cx="8534400" cy="4419600"/>
          </a:xfrm>
          <a:prstGeom prst="verticalScroll">
            <a:avLst>
              <a:gd name="adj" fmla="val 12500"/>
            </a:avLst>
          </a:prstGeom>
          <a:solidFill>
            <a:srgbClr val="66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394" name="Google Shape;394;p53"/>
          <p:cNvSpPr txBox="1"/>
          <p:nvPr/>
        </p:nvSpPr>
        <p:spPr>
          <a:xfrm>
            <a:off x="2687637" y="3352800"/>
            <a:ext cx="3848100" cy="762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ADDRESSING</a:t>
            </a:r>
            <a:endParaRPr/>
          </a:p>
        </p:txBody>
      </p:sp>
      <p:sp>
        <p:nvSpPr>
          <p:cNvPr id="395" name="Google Shape;395;p53"/>
          <p:cNvSpPr txBox="1"/>
          <p:nvPr/>
        </p:nvSpPr>
        <p:spPr>
          <a:xfrm>
            <a:off x="1260475" y="1905000"/>
            <a:ext cx="882650" cy="762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400"/>
              <a:buFont typeface="Times"/>
              <a:buNone/>
            </a:pPr>
            <a:r>
              <a:rPr lang="en-US" sz="4400" b="1" i="1" u="none">
                <a:solidFill>
                  <a:srgbClr val="FF0000"/>
                </a:solidFill>
                <a:latin typeface="Times"/>
                <a:ea typeface="Times"/>
                <a:cs typeface="Times"/>
                <a:sym typeface="Times"/>
              </a:rPr>
              <a:t>2.4</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2-16</a:t>
            </a:r>
            <a:endParaRPr/>
          </a:p>
        </p:txBody>
      </p:sp>
      <p:sp>
        <p:nvSpPr>
          <p:cNvPr id="401" name="Google Shape;401;p54"/>
          <p:cNvSpPr txBox="1"/>
          <p:nvPr/>
        </p:nvSpPr>
        <p:spPr>
          <a:xfrm>
            <a:off x="2203450" y="349250"/>
            <a:ext cx="42735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Addresses in TCP/IP</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5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Addresses in tcp/ip</a:t>
            </a:r>
            <a:endParaRPr/>
          </a:p>
        </p:txBody>
      </p:sp>
      <p:sp>
        <p:nvSpPr>
          <p:cNvPr id="407" name="Google Shape;407;p55"/>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Physical addresses (link address)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Logical address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Port address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pic>
        <p:nvPicPr>
          <p:cNvPr id="412" name="Google Shape;412;p56"/>
          <p:cNvPicPr preferRelativeResize="0"/>
          <p:nvPr/>
        </p:nvPicPr>
        <p:blipFill rotWithShape="1">
          <a:blip r:embed="rId3">
            <a:alphaModFix/>
          </a:blip>
          <a:srcRect/>
          <a:stretch/>
        </p:blipFill>
        <p:spPr>
          <a:xfrm>
            <a:off x="381000" y="457200"/>
            <a:ext cx="8797925" cy="45720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416"/>
        <p:cNvGrpSpPr/>
        <p:nvPr/>
      </p:nvGrpSpPr>
      <p:grpSpPr>
        <a:xfrm>
          <a:off x="0" y="0"/>
          <a:ext cx="0" cy="0"/>
          <a:chOff x="0" y="0"/>
          <a:chExt cx="0" cy="0"/>
        </a:xfrm>
      </p:grpSpPr>
      <p:sp>
        <p:nvSpPr>
          <p:cNvPr id="417" name="Google Shape;417;p57"/>
          <p:cNvSpPr txBox="1"/>
          <p:nvPr/>
        </p:nvSpPr>
        <p:spPr>
          <a:xfrm>
            <a:off x="144462" y="249237"/>
            <a:ext cx="2017712" cy="617537"/>
          </a:xfrm>
          <a:prstGeom prst="rect">
            <a:avLst/>
          </a:prstGeom>
          <a:solidFill>
            <a:schemeClr val="accent1"/>
          </a:solidFill>
          <a:ln w="3810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a:solidFill>
                  <a:schemeClr val="dk1"/>
                </a:solidFill>
                <a:latin typeface="Times New Roman"/>
                <a:ea typeface="Times New Roman"/>
                <a:cs typeface="Times New Roman"/>
                <a:sym typeface="Times New Roman"/>
              </a:rPr>
              <a:t>Example 1</a:t>
            </a:r>
            <a:endParaRPr/>
          </a:p>
        </p:txBody>
      </p:sp>
      <p:sp>
        <p:nvSpPr>
          <p:cNvPr id="418" name="Google Shape;418;p57"/>
          <p:cNvSpPr txBox="1"/>
          <p:nvPr/>
        </p:nvSpPr>
        <p:spPr>
          <a:xfrm>
            <a:off x="457200" y="1393825"/>
            <a:ext cx="8458200" cy="11906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Figure 2.18 shows an example of physical addresses.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8"/>
          <p:cNvSpPr txBox="1"/>
          <p:nvPr/>
        </p:nvSpPr>
        <p:spPr>
          <a:xfrm>
            <a:off x="76200" y="0"/>
            <a:ext cx="16144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1600"/>
              <a:buFont typeface="Times New Roman"/>
              <a:buNone/>
            </a:pPr>
            <a:r>
              <a:rPr lang="en-US" sz="1600" b="0" i="0" u="none">
                <a:solidFill>
                  <a:schemeClr val="accent2"/>
                </a:solidFill>
                <a:latin typeface="Times New Roman"/>
                <a:ea typeface="Times New Roman"/>
                <a:cs typeface="Times New Roman"/>
                <a:sym typeface="Times New Roman"/>
              </a:rPr>
              <a:t>Figure  2-18</a:t>
            </a:r>
            <a:endParaRPr/>
          </a:p>
        </p:txBody>
      </p:sp>
      <p:sp>
        <p:nvSpPr>
          <p:cNvPr id="424" name="Google Shape;424;p58"/>
          <p:cNvSpPr txBox="1"/>
          <p:nvPr/>
        </p:nvSpPr>
        <p:spPr>
          <a:xfrm>
            <a:off x="2590800" y="349250"/>
            <a:ext cx="3803650" cy="6413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600"/>
              <a:buFont typeface="Times"/>
              <a:buNone/>
            </a:pPr>
            <a:r>
              <a:rPr lang="en-US" sz="3600" b="1" i="0" u="none">
                <a:solidFill>
                  <a:schemeClr val="accent2"/>
                </a:solidFill>
                <a:latin typeface="Times"/>
                <a:ea typeface="Times"/>
                <a:cs typeface="Times"/>
                <a:sym typeface="Times"/>
              </a:rPr>
              <a:t>Physical addresses</a:t>
            </a:r>
            <a:endParaRPr/>
          </a:p>
        </p:txBody>
      </p:sp>
      <p:pic>
        <p:nvPicPr>
          <p:cNvPr id="425" name="Google Shape;425;p58"/>
          <p:cNvPicPr preferRelativeResize="0"/>
          <p:nvPr/>
        </p:nvPicPr>
        <p:blipFill rotWithShape="1">
          <a:blip r:embed="rId3">
            <a:alphaModFix/>
          </a:blip>
          <a:srcRect/>
          <a:stretch/>
        </p:blipFill>
        <p:spPr>
          <a:xfrm>
            <a:off x="368300" y="2438400"/>
            <a:ext cx="8318500" cy="2776537"/>
          </a:xfrm>
          <a:prstGeom prst="rect">
            <a:avLst/>
          </a:prstGeom>
          <a:noFill/>
          <a:ln>
            <a:noFill/>
          </a:ln>
        </p:spPr>
      </p:pic>
      <p:sp>
        <p:nvSpPr>
          <p:cNvPr id="426" name="Google Shape;426;p58"/>
          <p:cNvSpPr txBox="1"/>
          <p:nvPr/>
        </p:nvSpPr>
        <p:spPr>
          <a:xfrm>
            <a:off x="2438400" y="1524000"/>
            <a:ext cx="4419600" cy="769937"/>
          </a:xfrm>
          <a:prstGeom prst="rect">
            <a:avLst/>
          </a:prstGeom>
          <a:solidFill>
            <a:srgbClr val="47FFD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400"/>
              <a:buFont typeface="Times New Roman"/>
              <a:buNone/>
            </a:pPr>
            <a:r>
              <a:rPr lang="en-US" sz="4400" b="0" i="0" u="none">
                <a:solidFill>
                  <a:schemeClr val="dk1"/>
                </a:solidFill>
                <a:latin typeface="Times New Roman"/>
                <a:ea typeface="Times New Roman"/>
                <a:cs typeface="Times New Roman"/>
                <a:sym typeface="Times New Roman"/>
              </a:rPr>
              <a:t>Packet    dropped</a:t>
            </a:r>
            <a:endParaRPr/>
          </a:p>
        </p:txBody>
      </p:sp>
      <p:sp>
        <p:nvSpPr>
          <p:cNvPr id="427" name="Google Shape;427;p58"/>
          <p:cNvSpPr txBox="1"/>
          <p:nvPr/>
        </p:nvSpPr>
        <p:spPr>
          <a:xfrm>
            <a:off x="4800600" y="4038600"/>
            <a:ext cx="1447800" cy="381000"/>
          </a:xfrm>
          <a:prstGeom prst="rect">
            <a:avLst/>
          </a:prstGeom>
          <a:solidFill>
            <a:schemeClr val="l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28" name="Google Shape;428;p58"/>
          <p:cNvSpPr txBox="1"/>
          <p:nvPr/>
        </p:nvSpPr>
        <p:spPr>
          <a:xfrm>
            <a:off x="4800600" y="4038600"/>
            <a:ext cx="2895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   87       10</a:t>
            </a:r>
            <a:endParaRPr/>
          </a:p>
        </p:txBody>
      </p:sp>
      <p:sp>
        <p:nvSpPr>
          <p:cNvPr id="429" name="Google Shape;429;p58"/>
          <p:cNvSpPr txBox="1"/>
          <p:nvPr/>
        </p:nvSpPr>
        <p:spPr>
          <a:xfrm>
            <a:off x="4800600" y="4724400"/>
            <a:ext cx="2286000" cy="609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Times New Roman"/>
              <a:buNone/>
            </a:pPr>
            <a:r>
              <a:rPr lang="en-US" sz="2400" b="0" i="0" u="none">
                <a:solidFill>
                  <a:srgbClr val="FFFFFF"/>
                </a:solidFill>
                <a:latin typeface="Times New Roman"/>
                <a:ea typeface="Times New Roman"/>
                <a:cs typeface="Times New Roman"/>
                <a:sym typeface="Times New Roman"/>
              </a:rPr>
              <a:t>adestination</a:t>
            </a:r>
            <a:endParaRPr/>
          </a:p>
        </p:txBody>
      </p:sp>
      <p:sp>
        <p:nvSpPr>
          <p:cNvPr id="430" name="Google Shape;430;p58"/>
          <p:cNvSpPr txBox="1"/>
          <p:nvPr/>
        </p:nvSpPr>
        <p:spPr>
          <a:xfrm>
            <a:off x="4800600" y="4724400"/>
            <a:ext cx="38100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a:solidFill>
                  <a:schemeClr val="dk1"/>
                </a:solidFill>
                <a:latin typeface="Times New Roman"/>
                <a:ea typeface="Times New Roman"/>
                <a:cs typeface="Times New Roman"/>
                <a:sym typeface="Times New Roman"/>
              </a:rPr>
              <a:t>Destination  source</a:t>
            </a:r>
            <a:endParaRPr/>
          </a:p>
        </p:txBody>
      </p:sp>
      <p:sp>
        <p:nvSpPr>
          <p:cNvPr id="431" name="Google Shape;431;p58"/>
          <p:cNvSpPr txBox="1"/>
          <p:nvPr/>
        </p:nvSpPr>
        <p:spPr>
          <a:xfrm>
            <a:off x="2590800" y="3962400"/>
            <a:ext cx="2133600" cy="16002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32" name="Google Shape;432;p58"/>
          <p:cNvSpPr txBox="1"/>
          <p:nvPr/>
        </p:nvSpPr>
        <p:spPr>
          <a:xfrm>
            <a:off x="1981200" y="4495800"/>
            <a:ext cx="1524000" cy="5334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33" name="Google Shape;433;p58"/>
          <p:cNvSpPr txBox="1"/>
          <p:nvPr/>
        </p:nvSpPr>
        <p:spPr>
          <a:xfrm>
            <a:off x="6248400" y="4038600"/>
            <a:ext cx="1219200" cy="457200"/>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data</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437"/>
        <p:cNvGrpSpPr/>
        <p:nvPr/>
      </p:nvGrpSpPr>
      <p:grpSpPr>
        <a:xfrm>
          <a:off x="0" y="0"/>
          <a:ext cx="0" cy="0"/>
          <a:chOff x="0" y="0"/>
          <a:chExt cx="0" cy="0"/>
        </a:xfrm>
      </p:grpSpPr>
      <p:sp>
        <p:nvSpPr>
          <p:cNvPr id="438" name="Google Shape;438;p59"/>
          <p:cNvSpPr txBox="1"/>
          <p:nvPr/>
        </p:nvSpPr>
        <p:spPr>
          <a:xfrm>
            <a:off x="144462" y="249237"/>
            <a:ext cx="2017712" cy="617537"/>
          </a:xfrm>
          <a:prstGeom prst="rect">
            <a:avLst/>
          </a:prstGeom>
          <a:solidFill>
            <a:schemeClr val="accent1"/>
          </a:solidFill>
          <a:ln w="3810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a:solidFill>
                  <a:schemeClr val="dk1"/>
                </a:solidFill>
                <a:latin typeface="Times New Roman"/>
                <a:ea typeface="Times New Roman"/>
                <a:cs typeface="Times New Roman"/>
                <a:sym typeface="Times New Roman"/>
              </a:rPr>
              <a:t>Example 2</a:t>
            </a:r>
            <a:endParaRPr/>
          </a:p>
        </p:txBody>
      </p:sp>
      <p:sp>
        <p:nvSpPr>
          <p:cNvPr id="439" name="Google Shape;439;p59"/>
          <p:cNvSpPr txBox="1"/>
          <p:nvPr/>
        </p:nvSpPr>
        <p:spPr>
          <a:xfrm>
            <a:off x="457200" y="1393825"/>
            <a:ext cx="8458200" cy="31130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Most local area networks use a 48-bit (6 bytes) physical address written as 12 hexadecimal digits, with every 2 bytes separated by a hyphen as shown below:</a:t>
            </a:r>
            <a:endParaRPr/>
          </a:p>
          <a:p>
            <a:pPr marL="0" marR="0" lvl="0" indent="0" algn="l" rtl="0">
              <a:lnSpc>
                <a:spcPct val="100000"/>
              </a:lnSpc>
              <a:spcBef>
                <a:spcPts val="0"/>
              </a:spcBef>
              <a:spcAft>
                <a:spcPts val="0"/>
              </a:spcAft>
              <a:buNone/>
            </a:pPr>
            <a:endParaRPr sz="3600" b="0" i="0" u="none">
              <a:solidFill>
                <a:schemeClr val="dk1"/>
              </a:solidFill>
              <a:latin typeface="Times"/>
              <a:ea typeface="Times"/>
              <a:cs typeface="Times"/>
              <a:sym typeface="Times"/>
            </a:endParaRPr>
          </a:p>
        </p:txBody>
      </p:sp>
      <p:sp>
        <p:nvSpPr>
          <p:cNvPr id="440" name="Google Shape;440;p59"/>
          <p:cNvSpPr txBox="1"/>
          <p:nvPr/>
        </p:nvSpPr>
        <p:spPr>
          <a:xfrm>
            <a:off x="349250" y="4625975"/>
            <a:ext cx="8337550" cy="1066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3200"/>
              <a:buFont typeface="Times"/>
              <a:buNone/>
            </a:pPr>
            <a:r>
              <a:rPr lang="en-US" sz="3200" b="1" i="0" u="none">
                <a:solidFill>
                  <a:schemeClr val="lt2"/>
                </a:solidFill>
                <a:latin typeface="Times"/>
                <a:ea typeface="Times"/>
                <a:cs typeface="Times"/>
                <a:sym typeface="Times"/>
              </a:rPr>
              <a:t>07-01-02-01-2C-4B </a:t>
            </a:r>
            <a:r>
              <a:rPr lang="en-US" sz="3200" b="0" i="0" u="none">
                <a:solidFill>
                  <a:schemeClr val="lt2"/>
                </a:solidFill>
                <a:latin typeface="Times"/>
                <a:ea typeface="Times"/>
                <a:cs typeface="Times"/>
                <a:sym typeface="Times"/>
              </a:rPr>
              <a:t>                                    </a:t>
            </a:r>
            <a:endParaRPr/>
          </a:p>
          <a:p>
            <a:pPr marL="0" marR="0" lvl="0" indent="0" algn="l" rtl="0">
              <a:lnSpc>
                <a:spcPct val="100000"/>
              </a:lnSpc>
              <a:spcBef>
                <a:spcPts val="0"/>
              </a:spcBef>
              <a:spcAft>
                <a:spcPts val="0"/>
              </a:spcAft>
              <a:buClr>
                <a:schemeClr val="lt2"/>
              </a:buClr>
              <a:buSzPts val="3200"/>
              <a:buFont typeface="Times"/>
              <a:buNone/>
            </a:pPr>
            <a:r>
              <a:rPr lang="en-US" sz="3200" b="0" i="0" u="none">
                <a:solidFill>
                  <a:schemeClr val="lt2"/>
                </a:solidFill>
                <a:latin typeface="Times"/>
                <a:ea typeface="Times"/>
                <a:cs typeface="Times"/>
                <a:sym typeface="Times"/>
              </a:rPr>
              <a:t>A 6-byte (12 hexadecimal digits) physical address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6"/>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Simple Communication</a:t>
            </a:r>
            <a:endParaRPr/>
          </a:p>
        </p:txBody>
      </p:sp>
      <p:sp>
        <p:nvSpPr>
          <p:cNvPr id="92" name="Google Shape;92;p6"/>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640"/>
              </a:spcBef>
              <a:spcAft>
                <a:spcPts val="0"/>
              </a:spcAft>
              <a:buClr>
                <a:schemeClr val="dk1"/>
              </a:buClr>
              <a:buSzPts val="3200"/>
              <a:buFont typeface="Times New Roman"/>
              <a:buNone/>
            </a:pPr>
            <a:endParaRPr sz="3200" b="0" i="0" u="none" strike="noStrike" cap="none">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pic>
        <p:nvPicPr>
          <p:cNvPr id="93" name="Google Shape;93;p6"/>
          <p:cNvPicPr preferRelativeResize="0"/>
          <p:nvPr/>
        </p:nvPicPr>
        <p:blipFill rotWithShape="1">
          <a:blip r:embed="rId3">
            <a:alphaModFix/>
          </a:blip>
          <a:srcRect/>
          <a:stretch/>
        </p:blipFill>
        <p:spPr>
          <a:xfrm>
            <a:off x="1371600" y="3176587"/>
            <a:ext cx="6248400" cy="1090612"/>
          </a:xfrm>
          <a:prstGeom prst="rect">
            <a:avLst/>
          </a:prstGeom>
          <a:noFill/>
          <a:ln>
            <a:noFill/>
          </a:ln>
        </p:spPr>
      </p:pic>
      <p:sp>
        <p:nvSpPr>
          <p:cNvPr id="94" name="Google Shape;94;p6"/>
          <p:cNvSpPr txBox="1"/>
          <p:nvPr/>
        </p:nvSpPr>
        <p:spPr>
          <a:xfrm>
            <a:off x="1600200" y="3581400"/>
            <a:ext cx="457200" cy="1524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95" name="Google Shape;95;p6"/>
          <p:cNvSpPr txBox="1"/>
          <p:nvPr/>
        </p:nvSpPr>
        <p:spPr>
          <a:xfrm>
            <a:off x="6629400" y="3429000"/>
            <a:ext cx="381000" cy="3810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444"/>
        <p:cNvGrpSpPr/>
        <p:nvPr/>
      </p:nvGrpSpPr>
      <p:grpSpPr>
        <a:xfrm>
          <a:off x="0" y="0"/>
          <a:ext cx="0" cy="0"/>
          <a:chOff x="0" y="0"/>
          <a:chExt cx="0" cy="0"/>
        </a:xfrm>
      </p:grpSpPr>
      <p:sp>
        <p:nvSpPr>
          <p:cNvPr id="445" name="Google Shape;445;p60"/>
          <p:cNvSpPr txBox="1"/>
          <p:nvPr/>
        </p:nvSpPr>
        <p:spPr>
          <a:xfrm>
            <a:off x="144462" y="249237"/>
            <a:ext cx="2017712" cy="617537"/>
          </a:xfrm>
          <a:prstGeom prst="rect">
            <a:avLst/>
          </a:prstGeom>
          <a:solidFill>
            <a:schemeClr val="accent1"/>
          </a:solidFill>
          <a:ln w="3810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a:solidFill>
                  <a:schemeClr val="dk1"/>
                </a:solidFill>
                <a:latin typeface="Times New Roman"/>
                <a:ea typeface="Times New Roman"/>
                <a:cs typeface="Times New Roman"/>
                <a:sym typeface="Times New Roman"/>
              </a:rPr>
              <a:t>Example 3</a:t>
            </a:r>
            <a:endParaRPr/>
          </a:p>
        </p:txBody>
      </p:sp>
      <p:sp>
        <p:nvSpPr>
          <p:cNvPr id="446" name="Google Shape;446;p60"/>
          <p:cNvSpPr txBox="1"/>
          <p:nvPr/>
        </p:nvSpPr>
        <p:spPr>
          <a:xfrm>
            <a:off x="457200" y="1393825"/>
            <a:ext cx="8458200" cy="25860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Figure 2.19 shows an example of Internet addresses (32 bit).</a:t>
            </a:r>
            <a:endParaRPr/>
          </a:p>
          <a:p>
            <a:pPr marL="0" marR="0" lvl="0" indent="0" algn="l" rtl="0">
              <a:lnSpc>
                <a:spcPct val="100000"/>
              </a:lnSpc>
              <a:spcBef>
                <a:spcPts val="180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Physical address changes from hop to hop but logical address remains the same.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61"/>
          <p:cNvPicPr preferRelativeResize="0"/>
          <p:nvPr/>
        </p:nvPicPr>
        <p:blipFill rotWithShape="1">
          <a:blip r:embed="rId3">
            <a:alphaModFix/>
          </a:blip>
          <a:srcRect/>
          <a:stretch/>
        </p:blipFill>
        <p:spPr>
          <a:xfrm>
            <a:off x="533400" y="381000"/>
            <a:ext cx="8077200" cy="5867400"/>
          </a:xfrm>
          <a:prstGeom prst="rect">
            <a:avLst/>
          </a:prstGeom>
          <a:noFill/>
          <a:ln>
            <a:noFill/>
          </a:ln>
        </p:spPr>
      </p:pic>
      <p:sp>
        <p:nvSpPr>
          <p:cNvPr id="452" name="Google Shape;452;p61"/>
          <p:cNvSpPr txBox="1"/>
          <p:nvPr/>
        </p:nvSpPr>
        <p:spPr>
          <a:xfrm>
            <a:off x="6172200" y="1981200"/>
            <a:ext cx="76200" cy="1524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53" name="Google Shape;453;p61"/>
          <p:cNvSpPr txBox="1"/>
          <p:nvPr/>
        </p:nvSpPr>
        <p:spPr>
          <a:xfrm>
            <a:off x="6172200" y="5334000"/>
            <a:ext cx="152400" cy="3048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54" name="Google Shape;454;p61"/>
          <p:cNvSpPr txBox="1"/>
          <p:nvPr/>
        </p:nvSpPr>
        <p:spPr>
          <a:xfrm>
            <a:off x="4876800" y="5410200"/>
            <a:ext cx="152400" cy="228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55" name="Google Shape;455;p61"/>
          <p:cNvSpPr txBox="1"/>
          <p:nvPr/>
        </p:nvSpPr>
        <p:spPr>
          <a:xfrm>
            <a:off x="4876800" y="1981200"/>
            <a:ext cx="152400" cy="2286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56" name="Google Shape;456;p61"/>
          <p:cNvSpPr txBox="1"/>
          <p:nvPr/>
        </p:nvSpPr>
        <p:spPr>
          <a:xfrm>
            <a:off x="5029200" y="0"/>
            <a:ext cx="4038600" cy="830262"/>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Nos are phy.add and alphabets represent logical address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460"/>
        <p:cNvGrpSpPr/>
        <p:nvPr/>
      </p:nvGrpSpPr>
      <p:grpSpPr>
        <a:xfrm>
          <a:off x="0" y="0"/>
          <a:ext cx="0" cy="0"/>
          <a:chOff x="0" y="0"/>
          <a:chExt cx="0" cy="0"/>
        </a:xfrm>
      </p:grpSpPr>
      <p:sp>
        <p:nvSpPr>
          <p:cNvPr id="461" name="Google Shape;461;p62"/>
          <p:cNvSpPr txBox="1"/>
          <p:nvPr/>
        </p:nvSpPr>
        <p:spPr>
          <a:xfrm>
            <a:off x="144462" y="249237"/>
            <a:ext cx="2017712" cy="617537"/>
          </a:xfrm>
          <a:prstGeom prst="rect">
            <a:avLst/>
          </a:prstGeom>
          <a:solidFill>
            <a:schemeClr val="accent1"/>
          </a:solidFill>
          <a:ln w="3810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a:solidFill>
                  <a:schemeClr val="dk1"/>
                </a:solidFill>
                <a:latin typeface="Times New Roman"/>
                <a:ea typeface="Times New Roman"/>
                <a:cs typeface="Times New Roman"/>
                <a:sym typeface="Times New Roman"/>
              </a:rPr>
              <a:t>Example 4</a:t>
            </a:r>
            <a:endParaRPr/>
          </a:p>
        </p:txBody>
      </p:sp>
      <p:sp>
        <p:nvSpPr>
          <p:cNvPr id="462" name="Google Shape;462;p62"/>
          <p:cNvSpPr txBox="1"/>
          <p:nvPr/>
        </p:nvSpPr>
        <p:spPr>
          <a:xfrm>
            <a:off x="457200" y="1393825"/>
            <a:ext cx="8458200" cy="33877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As we will see in Chapter 4, an Internet address (in IPv4) is 32 bits in length, normally written as four decimal numbers, with each number representing 1 byte. The numbers are separated by a dot. Below is an example of such an address.</a:t>
            </a:r>
            <a:endParaRPr/>
          </a:p>
        </p:txBody>
      </p:sp>
      <p:sp>
        <p:nvSpPr>
          <p:cNvPr id="463" name="Google Shape;463;p62"/>
          <p:cNvSpPr txBox="1"/>
          <p:nvPr/>
        </p:nvSpPr>
        <p:spPr>
          <a:xfrm>
            <a:off x="3270250" y="5394325"/>
            <a:ext cx="2597150" cy="701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4000"/>
              <a:buFont typeface="Times"/>
              <a:buNone/>
            </a:pPr>
            <a:r>
              <a:rPr lang="en-US" sz="4000" b="1" i="0" u="none">
                <a:solidFill>
                  <a:schemeClr val="lt2"/>
                </a:solidFill>
                <a:latin typeface="Times"/>
                <a:ea typeface="Times"/>
                <a:cs typeface="Times"/>
                <a:sym typeface="Times"/>
              </a:rPr>
              <a:t>132.24.75.9</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3"/>
          <p:cNvSpPr txBox="1">
            <a:spLocks noGrp="1"/>
          </p:cNvSpPr>
          <p:nvPr>
            <p:ph type="title"/>
          </p:nvPr>
        </p:nvSpPr>
        <p:spPr>
          <a:xfrm>
            <a:off x="628650" y="365125"/>
            <a:ext cx="7886700" cy="62547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Port address</a:t>
            </a:r>
            <a:endParaRPr/>
          </a:p>
        </p:txBody>
      </p:sp>
      <p:sp>
        <p:nvSpPr>
          <p:cNvPr id="469" name="Google Shape;469;p63"/>
          <p:cNvSpPr txBox="1">
            <a:spLocks noGrp="1"/>
          </p:cNvSpPr>
          <p:nvPr>
            <p:ph type="body" idx="1"/>
          </p:nvPr>
        </p:nvSpPr>
        <p:spPr>
          <a:xfrm>
            <a:off x="609600" y="1066800"/>
            <a:ext cx="78867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Today, computers are devices that can run multiple processes at the same time. The end objective of Internet communication is a process communicating with another process. </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For example, computer A can communicate with computer C by using TELNET. At the same time, computer A communicates with computer B by using the File Transfer Protocol (FTP).</a:t>
            </a:r>
            <a:endParaRPr/>
          </a:p>
          <a:p>
            <a:pPr marL="342900" marR="0" lvl="0" indent="-342900" algn="l" rtl="0">
              <a:lnSpc>
                <a:spcPct val="100000"/>
              </a:lnSpc>
              <a:spcBef>
                <a:spcPts val="480"/>
              </a:spcBef>
              <a:spcAft>
                <a:spcPts val="0"/>
              </a:spcAft>
              <a:buClr>
                <a:schemeClr val="dk1"/>
              </a:buClr>
              <a:buSzPts val="2400"/>
              <a:buFont typeface="Times New Roman"/>
              <a:buChar char="•"/>
            </a:pPr>
            <a:r>
              <a:rPr lang="en-US" sz="2400" b="0" i="0" u="none">
                <a:solidFill>
                  <a:schemeClr val="dk1"/>
                </a:solidFill>
                <a:latin typeface="Times New Roman"/>
                <a:ea typeface="Times New Roman"/>
                <a:cs typeface="Times New Roman"/>
                <a:sym typeface="Times New Roman"/>
              </a:rPr>
              <a:t> For these processes to receive data simultaneously, we need a method to label the different processes. In other words, they need addresses. In the TCP/IP architecture, </a:t>
            </a:r>
            <a:r>
              <a:rPr lang="en-US" sz="2400" b="0" i="0" u="none">
                <a:solidFill>
                  <a:srgbClr val="FF0000"/>
                </a:solidFill>
                <a:latin typeface="Times New Roman"/>
                <a:ea typeface="Times New Roman"/>
                <a:cs typeface="Times New Roman"/>
                <a:sym typeface="Times New Roman"/>
              </a:rPr>
              <a:t>the label assigned to a process is called a port address</a:t>
            </a:r>
            <a:r>
              <a:rPr lang="en-US" sz="2400" b="0" i="0" u="none">
                <a:solidFill>
                  <a:schemeClr val="dk1"/>
                </a:solidFill>
                <a:latin typeface="Times New Roman"/>
                <a:ea typeface="Times New Roman"/>
                <a:cs typeface="Times New Roman"/>
                <a:sym typeface="Times New Roman"/>
              </a:rPr>
              <a:t>. A port address in TCP/IP is 16 bits in length.</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3">
            <a:alphaModFix/>
          </a:blip>
          <a:srcRect/>
          <a:stretch/>
        </p:blipFill>
        <p:spPr>
          <a:xfrm>
            <a:off x="0" y="381000"/>
            <a:ext cx="8610600" cy="5867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6699FF"/>
        </a:solidFill>
        <a:effectLst/>
      </p:bgPr>
    </p:bg>
    <p:spTree>
      <p:nvGrpSpPr>
        <p:cNvPr id="1" name="Shape 478"/>
        <p:cNvGrpSpPr/>
        <p:nvPr/>
      </p:nvGrpSpPr>
      <p:grpSpPr>
        <a:xfrm>
          <a:off x="0" y="0"/>
          <a:ext cx="0" cy="0"/>
          <a:chOff x="0" y="0"/>
          <a:chExt cx="0" cy="0"/>
        </a:xfrm>
      </p:grpSpPr>
      <p:sp>
        <p:nvSpPr>
          <p:cNvPr id="479" name="Google Shape;479;p65"/>
          <p:cNvSpPr txBox="1"/>
          <p:nvPr/>
        </p:nvSpPr>
        <p:spPr>
          <a:xfrm>
            <a:off x="144462" y="249237"/>
            <a:ext cx="2017712" cy="617537"/>
          </a:xfrm>
          <a:prstGeom prst="rect">
            <a:avLst/>
          </a:prstGeom>
          <a:solidFill>
            <a:schemeClr val="accent1"/>
          </a:solidFill>
          <a:ln w="38100" cap="flat" cmpd="sng">
            <a:solidFill>
              <a:srgbClr val="FF330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1" u="none">
                <a:solidFill>
                  <a:schemeClr val="dk1"/>
                </a:solidFill>
                <a:latin typeface="Times New Roman"/>
                <a:ea typeface="Times New Roman"/>
                <a:cs typeface="Times New Roman"/>
                <a:sym typeface="Times New Roman"/>
              </a:rPr>
              <a:t>Example 6</a:t>
            </a:r>
            <a:endParaRPr/>
          </a:p>
        </p:txBody>
      </p:sp>
      <p:sp>
        <p:nvSpPr>
          <p:cNvPr id="480" name="Google Shape;480;p65"/>
          <p:cNvSpPr txBox="1"/>
          <p:nvPr/>
        </p:nvSpPr>
        <p:spPr>
          <a:xfrm>
            <a:off x="457200" y="1393825"/>
            <a:ext cx="8458200" cy="17399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3600"/>
              <a:buFont typeface="Times"/>
              <a:buNone/>
            </a:pPr>
            <a:r>
              <a:rPr lang="en-US" sz="3600" b="0" i="0" u="none">
                <a:solidFill>
                  <a:schemeClr val="dk1"/>
                </a:solidFill>
                <a:latin typeface="Times"/>
                <a:ea typeface="Times"/>
                <a:cs typeface="Times"/>
                <a:sym typeface="Times"/>
              </a:rPr>
              <a:t>As we will see in Chapters 11 and 12, a port address is a 16-bit address represented by one decimal number as shown below. </a:t>
            </a:r>
            <a:endParaRPr/>
          </a:p>
        </p:txBody>
      </p:sp>
      <p:sp>
        <p:nvSpPr>
          <p:cNvPr id="481" name="Google Shape;481;p65"/>
          <p:cNvSpPr txBox="1"/>
          <p:nvPr/>
        </p:nvSpPr>
        <p:spPr>
          <a:xfrm>
            <a:off x="577850" y="4235450"/>
            <a:ext cx="7194550" cy="6413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lt2"/>
              </a:buClr>
              <a:buSzPts val="3600"/>
              <a:buFont typeface="Times"/>
              <a:buNone/>
            </a:pPr>
            <a:r>
              <a:rPr lang="en-US" sz="3600" b="1" i="0" u="none">
                <a:solidFill>
                  <a:schemeClr val="lt2"/>
                </a:solidFill>
                <a:latin typeface="Times"/>
                <a:ea typeface="Times"/>
                <a:cs typeface="Times"/>
                <a:sym typeface="Times"/>
              </a:rPr>
              <a:t> 753                  A 16-bit port address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descr="Large confetti"/>
          <p:cNvSpPr/>
          <p:nvPr/>
        </p:nvSpPr>
        <p:spPr>
          <a:xfrm>
            <a:off x="304800" y="1219200"/>
            <a:ext cx="8534400" cy="4419600"/>
          </a:xfrm>
          <a:prstGeom prst="verticalScroll">
            <a:avLst>
              <a:gd name="adj" fmla="val 12500"/>
            </a:avLst>
          </a:prstGeom>
          <a:solidFill>
            <a:srgbClr val="66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487" name="Google Shape;487;p66"/>
          <p:cNvSpPr txBox="1"/>
          <p:nvPr/>
        </p:nvSpPr>
        <p:spPr>
          <a:xfrm>
            <a:off x="3090862" y="2895600"/>
            <a:ext cx="3041650" cy="14319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TCP/IP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VERSIONS</a:t>
            </a:r>
            <a:endParaRPr/>
          </a:p>
        </p:txBody>
      </p:sp>
      <p:sp>
        <p:nvSpPr>
          <p:cNvPr id="488" name="Google Shape;488;p66"/>
          <p:cNvSpPr txBox="1"/>
          <p:nvPr/>
        </p:nvSpPr>
        <p:spPr>
          <a:xfrm>
            <a:off x="1260475" y="1905000"/>
            <a:ext cx="882650" cy="762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400"/>
              <a:buFont typeface="Times"/>
              <a:buNone/>
            </a:pPr>
            <a:r>
              <a:rPr lang="en-US" sz="4400" b="1" i="1" u="none">
                <a:solidFill>
                  <a:srgbClr val="FF0000"/>
                </a:solidFill>
                <a:latin typeface="Times"/>
                <a:ea typeface="Times"/>
                <a:cs typeface="Times"/>
                <a:sym typeface="Times"/>
              </a:rPr>
              <a:t>2.5</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7"/>
          <p:cNvSpPr txBox="1"/>
          <p:nvPr/>
        </p:nvSpPr>
        <p:spPr>
          <a:xfrm>
            <a:off x="1295400" y="1143000"/>
            <a:ext cx="5819775" cy="32924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3300"/>
              </a:buClr>
              <a:buSzPts val="7200"/>
              <a:buFont typeface="Times"/>
              <a:buNone/>
            </a:pPr>
            <a:r>
              <a:rPr lang="en-US" sz="7200" b="0" i="0" u="none">
                <a:solidFill>
                  <a:srgbClr val="FF3300"/>
                </a:solidFill>
                <a:latin typeface="Times"/>
                <a:ea typeface="Times"/>
                <a:cs typeface="Times"/>
                <a:sym typeface="Times"/>
              </a:rPr>
              <a:t>Versions:</a:t>
            </a:r>
            <a:endParaRPr/>
          </a:p>
          <a:p>
            <a:pPr marL="0" marR="0" lvl="0" indent="0" algn="l" rtl="0">
              <a:lnSpc>
                <a:spcPct val="100000"/>
              </a:lnSpc>
              <a:spcBef>
                <a:spcPts val="0"/>
              </a:spcBef>
              <a:spcAft>
                <a:spcPts val="0"/>
              </a:spcAft>
              <a:buClr>
                <a:schemeClr val="dk1"/>
              </a:buClr>
              <a:buSzPts val="2800"/>
              <a:buFont typeface="Times New Roman"/>
              <a:buNone/>
            </a:pPr>
            <a:endParaRPr sz="2800" b="0" i="0" u="none">
              <a:solidFill>
                <a:schemeClr val="dk1"/>
              </a:solidFill>
              <a:latin typeface="Times"/>
              <a:ea typeface="Times"/>
              <a:cs typeface="Times"/>
              <a:sym typeface="Times"/>
            </a:endParaRPr>
          </a:p>
          <a:p>
            <a:pPr marL="0" marR="0" lvl="0" indent="-342900" algn="l" rtl="0">
              <a:lnSpc>
                <a:spcPct val="100000"/>
              </a:lnSpc>
              <a:spcBef>
                <a:spcPts val="0"/>
              </a:spcBef>
              <a:spcAft>
                <a:spcPts val="0"/>
              </a:spcAft>
              <a:buClr>
                <a:schemeClr val="dk1"/>
              </a:buClr>
              <a:buSzPts val="5400"/>
              <a:buFont typeface="Times"/>
              <a:buChar char="•"/>
            </a:pPr>
            <a:r>
              <a:rPr lang="en-US" sz="5400" b="0" i="0" u="none">
                <a:solidFill>
                  <a:schemeClr val="dk1"/>
                </a:solidFill>
                <a:latin typeface="Times"/>
                <a:ea typeface="Times"/>
                <a:cs typeface="Times"/>
                <a:sym typeface="Times"/>
              </a:rPr>
              <a:t> Version 4 (current)</a:t>
            </a:r>
            <a:endParaRPr/>
          </a:p>
          <a:p>
            <a:pPr marL="0" marR="0" lvl="0" indent="0" algn="l" rtl="0">
              <a:lnSpc>
                <a:spcPct val="100000"/>
              </a:lnSpc>
              <a:spcBef>
                <a:spcPts val="0"/>
              </a:spcBef>
              <a:spcAft>
                <a:spcPts val="0"/>
              </a:spcAft>
              <a:buNone/>
            </a:pPr>
            <a:endParaRPr sz="5400" b="0" i="0" u="none">
              <a:solidFill>
                <a:schemeClr val="dk1"/>
              </a:solidFill>
              <a:latin typeface="Times"/>
              <a:ea typeface="Times"/>
              <a:cs typeface="Times"/>
              <a:sym typeface="Time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Connecting devices</a:t>
            </a:r>
            <a:endParaRPr/>
          </a:p>
        </p:txBody>
      </p:sp>
      <p:sp>
        <p:nvSpPr>
          <p:cNvPr id="499" name="Google Shape;499;p6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We discuss three kinds of connecting devices: </a:t>
            </a:r>
            <a:r>
              <a:rPr lang="en-US" sz="3200" b="1" i="0" u="none">
                <a:solidFill>
                  <a:schemeClr val="dk1"/>
                </a:solidFill>
                <a:latin typeface="Times New Roman"/>
                <a:ea typeface="Times New Roman"/>
                <a:cs typeface="Times New Roman"/>
                <a:sym typeface="Times New Roman"/>
              </a:rPr>
              <a:t>repeaters or hubs, bridges or two-layer </a:t>
            </a:r>
            <a:r>
              <a:rPr lang="en-US" sz="3200" b="0" i="0" u="none">
                <a:solidFill>
                  <a:schemeClr val="dk1"/>
                </a:solidFill>
                <a:latin typeface="Times New Roman"/>
                <a:ea typeface="Times New Roman"/>
                <a:cs typeface="Times New Roman"/>
                <a:sym typeface="Times New Roman"/>
              </a:rPr>
              <a:t>switches, </a:t>
            </a:r>
            <a:r>
              <a:rPr lang="en-US" sz="3200" b="1" i="0" u="none">
                <a:solidFill>
                  <a:schemeClr val="dk1"/>
                </a:solidFill>
                <a:latin typeface="Times New Roman"/>
                <a:ea typeface="Times New Roman"/>
                <a:cs typeface="Times New Roman"/>
                <a:sym typeface="Times New Roman"/>
              </a:rPr>
              <a:t>and routers or three-layer switches</a:t>
            </a:r>
            <a:r>
              <a:rPr lang="en-US" sz="3200" b="0" i="0" u="none">
                <a:solidFill>
                  <a:schemeClr val="dk1"/>
                </a:solidFill>
                <a:latin typeface="Times New Roman"/>
                <a:ea typeface="Times New Roman"/>
                <a:cs typeface="Times New Roman"/>
                <a:sym typeface="Times New Roman"/>
              </a:rPr>
              <a:t>. Repeaters and hubs operate in the first layer of the Internet model. Bridges and two-layer switches operate in the first two layers. Routers and three-layer switches operate in the first three layers.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0a57a0fa7c_0_0"/>
          <p:cNvSpPr txBox="1">
            <a:spLocks noGrp="1"/>
          </p:cNvSpPr>
          <p:nvPr>
            <p:ph type="body" idx="1"/>
          </p:nvPr>
        </p:nvSpPr>
        <p:spPr>
          <a:xfrm>
            <a:off x="628650" y="501225"/>
            <a:ext cx="7886700" cy="56757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US" sz="3000">
                <a:solidFill>
                  <a:srgbClr val="202124"/>
                </a:solidFill>
                <a:highlight>
                  <a:srgbClr val="FFFFFF"/>
                </a:highlight>
                <a:latin typeface="Arial"/>
                <a:ea typeface="Arial"/>
                <a:cs typeface="Arial"/>
                <a:sym typeface="Arial"/>
              </a:rPr>
              <a:t>A Layer </a:t>
            </a:r>
            <a:r>
              <a:rPr lang="en-US" sz="3000" b="1">
                <a:solidFill>
                  <a:srgbClr val="202124"/>
                </a:solidFill>
                <a:highlight>
                  <a:srgbClr val="FFFFFF"/>
                </a:highlight>
                <a:latin typeface="Arial"/>
                <a:ea typeface="Arial"/>
                <a:cs typeface="Arial"/>
                <a:sym typeface="Arial"/>
              </a:rPr>
              <a:t>2 switch only works with MAC addresses</a:t>
            </a:r>
            <a:r>
              <a:rPr lang="en-US" sz="3000">
                <a:solidFill>
                  <a:srgbClr val="202124"/>
                </a:solidFill>
                <a:highlight>
                  <a:srgbClr val="FFFFFF"/>
                </a:highlight>
                <a:latin typeface="Arial"/>
                <a:ea typeface="Arial"/>
                <a:cs typeface="Arial"/>
                <a:sym typeface="Arial"/>
              </a:rPr>
              <a:t> and doesn't interact with any higher layer addresses, such as an IP. </a:t>
            </a:r>
            <a:endParaRPr sz="3000">
              <a:solidFill>
                <a:srgbClr val="202124"/>
              </a:solidFill>
              <a:highlight>
                <a:srgbClr val="FFFFFF"/>
              </a:highlight>
              <a:latin typeface="Arial"/>
              <a:ea typeface="Arial"/>
              <a:cs typeface="Arial"/>
              <a:sym typeface="Arial"/>
            </a:endParaRPr>
          </a:p>
          <a:p>
            <a:pPr marL="0" lvl="0" indent="0" algn="l" rtl="0">
              <a:spcBef>
                <a:spcPts val="640"/>
              </a:spcBef>
              <a:spcAft>
                <a:spcPts val="0"/>
              </a:spcAft>
              <a:buNone/>
            </a:pPr>
            <a:endParaRPr sz="3000">
              <a:solidFill>
                <a:srgbClr val="202124"/>
              </a:solidFill>
              <a:highlight>
                <a:srgbClr val="FFFFFF"/>
              </a:highlight>
              <a:latin typeface="Arial"/>
              <a:ea typeface="Arial"/>
              <a:cs typeface="Arial"/>
              <a:sym typeface="Arial"/>
            </a:endParaRPr>
          </a:p>
          <a:p>
            <a:pPr marL="0" lvl="0" indent="0" algn="l" rtl="0">
              <a:spcBef>
                <a:spcPts val="640"/>
              </a:spcBef>
              <a:spcAft>
                <a:spcPts val="0"/>
              </a:spcAft>
              <a:buNone/>
            </a:pPr>
            <a:endParaRPr sz="3000">
              <a:solidFill>
                <a:srgbClr val="202124"/>
              </a:solidFill>
              <a:highlight>
                <a:srgbClr val="FFFFFF"/>
              </a:highlight>
              <a:latin typeface="Arial"/>
              <a:ea typeface="Arial"/>
              <a:cs typeface="Arial"/>
              <a:sym typeface="Arial"/>
            </a:endParaRPr>
          </a:p>
          <a:p>
            <a:pPr marL="0" lvl="0" indent="0" algn="l" rtl="0">
              <a:spcBef>
                <a:spcPts val="640"/>
              </a:spcBef>
              <a:spcAft>
                <a:spcPts val="0"/>
              </a:spcAft>
              <a:buNone/>
            </a:pPr>
            <a:r>
              <a:rPr lang="en-US" sz="3000">
                <a:solidFill>
                  <a:srgbClr val="202124"/>
                </a:solidFill>
                <a:highlight>
                  <a:srgbClr val="FFFFFF"/>
                </a:highlight>
                <a:latin typeface="Arial"/>
                <a:ea typeface="Arial"/>
                <a:cs typeface="Arial"/>
                <a:sym typeface="Arial"/>
              </a:rPr>
              <a:t>A Layer 3 switch, on the other hand, can also do static routing and dynamic routing, which includes IP and virtual local area network (VLAN) communications</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Not so Simple</a:t>
            </a:r>
            <a:endParaRPr/>
          </a:p>
        </p:txBody>
      </p:sp>
      <p:sp>
        <p:nvSpPr>
          <p:cNvPr id="101" name="Google Shape;101;p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pic>
        <p:nvPicPr>
          <p:cNvPr id="102" name="Google Shape;102;p7"/>
          <p:cNvPicPr preferRelativeResize="0"/>
          <p:nvPr/>
        </p:nvPicPr>
        <p:blipFill rotWithShape="1">
          <a:blip r:embed="rId3">
            <a:alphaModFix/>
          </a:blip>
          <a:srcRect/>
          <a:stretch/>
        </p:blipFill>
        <p:spPr>
          <a:xfrm>
            <a:off x="838200" y="2547937"/>
            <a:ext cx="7467600" cy="2709862"/>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511" name="Google Shape;511;p69"/>
          <p:cNvPicPr preferRelativeResize="0">
            <a:picLocks noGrp="1"/>
          </p:cNvPicPr>
          <p:nvPr>
            <p:ph type="body" idx="1"/>
          </p:nvPr>
        </p:nvPicPr>
        <p:blipFill rotWithShape="1">
          <a:blip r:embed="rId3">
            <a:alphaModFix/>
          </a:blip>
          <a:srcRect/>
          <a:stretch/>
        </p:blipFill>
        <p:spPr>
          <a:xfrm>
            <a:off x="228600" y="990600"/>
            <a:ext cx="8610600" cy="3352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Connecting  devices</a:t>
            </a:r>
            <a:br>
              <a:rPr lang="en-US" sz="4400" b="0" i="0" u="none">
                <a:solidFill>
                  <a:schemeClr val="dk2"/>
                </a:solidFill>
                <a:latin typeface="Times New Roman"/>
                <a:ea typeface="Times New Roman"/>
                <a:cs typeface="Times New Roman"/>
                <a:sym typeface="Times New Roman"/>
              </a:rPr>
            </a:br>
            <a:endParaRPr/>
          </a:p>
        </p:txBody>
      </p:sp>
      <p:sp>
        <p:nvSpPr>
          <p:cNvPr id="517" name="Google Shape;517;p70"/>
          <p:cNvSpPr txBox="1">
            <a:spLocks noGrp="1"/>
          </p:cNvSpPr>
          <p:nvPr>
            <p:ph type="body" idx="1"/>
          </p:nvPr>
        </p:nvSpPr>
        <p:spPr>
          <a:xfrm>
            <a:off x="609600" y="12192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1" i="0" u="none">
                <a:solidFill>
                  <a:schemeClr val="dk1"/>
                </a:solidFill>
                <a:latin typeface="Times New Roman"/>
                <a:ea typeface="Times New Roman"/>
                <a:cs typeface="Times New Roman"/>
                <a:sym typeface="Times New Roman"/>
              </a:rPr>
              <a:t>1. Repeater</a:t>
            </a:r>
            <a:r>
              <a:rPr lang="en-US" sz="2800" b="0" i="0" u="none">
                <a:solidFill>
                  <a:schemeClr val="dk1"/>
                </a:solidFill>
                <a:latin typeface="Times New Roman"/>
                <a:ea typeface="Times New Roman"/>
                <a:cs typeface="Times New Roman"/>
                <a:sym typeface="Times New Roman"/>
              </a:rPr>
              <a:t> – A repeater operates at the physical layer. </a:t>
            </a:r>
            <a:r>
              <a:rPr lang="en-US" sz="2800" b="0" i="0" u="none">
                <a:solidFill>
                  <a:srgbClr val="FF0000"/>
                </a:solidFill>
                <a:latin typeface="Times New Roman"/>
                <a:ea typeface="Times New Roman"/>
                <a:cs typeface="Times New Roman"/>
                <a:sym typeface="Times New Roman"/>
              </a:rPr>
              <a:t>Its job is to regenerate the signal over the same network before the signal becomes too weak </a:t>
            </a:r>
            <a:r>
              <a:rPr lang="en-US" sz="2800" b="0" i="0" u="none">
                <a:solidFill>
                  <a:schemeClr val="dk1"/>
                </a:solidFill>
                <a:latin typeface="Times New Roman"/>
                <a:ea typeface="Times New Roman"/>
                <a:cs typeface="Times New Roman"/>
                <a:sym typeface="Times New Roman"/>
              </a:rPr>
              <a:t>or corrupted so as to extend the length to which the signal can be transmitted over the same network. An important point to be noted about repeaters is that they do no amplify the signal. </a:t>
            </a:r>
            <a:r>
              <a:rPr lang="en-US" sz="2800" b="0" i="0" u="none">
                <a:solidFill>
                  <a:srgbClr val="FF0000"/>
                </a:solidFill>
                <a:latin typeface="Times New Roman"/>
                <a:ea typeface="Times New Roman"/>
                <a:cs typeface="Times New Roman"/>
                <a:sym typeface="Times New Roman"/>
              </a:rPr>
              <a:t>When the signal becomes weak, they copy the signal bit by bit and regenerate it at the original strength.</a:t>
            </a:r>
            <a:r>
              <a:rPr lang="en-US" sz="2800" b="0" i="0" u="none">
                <a:solidFill>
                  <a:schemeClr val="dk1"/>
                </a:solidFill>
                <a:latin typeface="Times New Roman"/>
                <a:ea typeface="Times New Roman"/>
                <a:cs typeface="Times New Roman"/>
                <a:sym typeface="Times New Roman"/>
              </a:rPr>
              <a:t> It is a 2 port device.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Times New Roman"/>
              <a:buChar char="•"/>
            </a:pPr>
            <a:r>
              <a:rPr lang="en-US" sz="2800" b="1" i="0" u="none">
                <a:solidFill>
                  <a:schemeClr val="dk1"/>
                </a:solidFill>
                <a:latin typeface="Times New Roman"/>
                <a:ea typeface="Times New Roman"/>
                <a:cs typeface="Times New Roman"/>
                <a:sym typeface="Times New Roman"/>
              </a:rPr>
              <a:t>2. Hub</a:t>
            </a:r>
            <a:r>
              <a:rPr lang="en-US" sz="2800" b="0" i="0" u="none">
                <a:solidFill>
                  <a:schemeClr val="dk1"/>
                </a:solidFill>
                <a:latin typeface="Times New Roman"/>
                <a:ea typeface="Times New Roman"/>
                <a:cs typeface="Times New Roman"/>
                <a:sym typeface="Times New Roman"/>
              </a:rPr>
              <a:t> –  A hub is basically a multiport repeater. A hub connects multiple wires coming from different branches, for example, the connector in star topology which connects different stations. Hubs cannot filter data, so data packets are sent to all connected devices.  In other words, </a:t>
            </a:r>
            <a:r>
              <a:rPr lang="en-US" sz="2800" b="0" i="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collision domain</a:t>
            </a:r>
            <a:r>
              <a:rPr lang="en-US" sz="2800" b="0" i="0" u="none">
                <a:solidFill>
                  <a:schemeClr val="dk1"/>
                </a:solidFill>
                <a:latin typeface="Times New Roman"/>
                <a:ea typeface="Times New Roman"/>
                <a:cs typeface="Times New Roman"/>
                <a:sym typeface="Times New Roman"/>
              </a:rPr>
              <a:t> of all hosts connected through Hub remains one.  Also, they do not have intelligence to find out best path for data packets which leads to inefficiencies and wastage.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body" idx="1"/>
          </p:nvPr>
        </p:nvSpPr>
        <p:spPr>
          <a:xfrm>
            <a:off x="685800" y="9906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3. Bridge</a:t>
            </a:r>
            <a:r>
              <a:rPr lang="en-US" sz="3200" b="0" i="0" u="none">
                <a:solidFill>
                  <a:schemeClr val="dk1"/>
                </a:solidFill>
                <a:latin typeface="Times New Roman"/>
                <a:ea typeface="Times New Roman"/>
                <a:cs typeface="Times New Roman"/>
                <a:sym typeface="Times New Roman"/>
              </a:rPr>
              <a:t> – A bridge operates at data link layer. A bridge is a repeater, with add on functionality of filtering content by reading the MAC addresses of source and destination. </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It is also used for interconnecting two LANs working on the same protocol. It has a single input and single output port, thus making it a 2 port device.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73"/>
          <p:cNvSpPr txBox="1">
            <a:spLocks noGrp="1"/>
          </p:cNvSpPr>
          <p:nvPr>
            <p:ph type="title"/>
          </p:nvPr>
        </p:nvSpPr>
        <p:spPr>
          <a:xfrm>
            <a:off x="685800" y="-1143000"/>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33" name="Google Shape;533;p73"/>
          <p:cNvSpPr txBox="1">
            <a:spLocks noGrp="1"/>
          </p:cNvSpPr>
          <p:nvPr>
            <p:ph type="body" idx="1"/>
          </p:nvPr>
        </p:nvSpPr>
        <p:spPr>
          <a:xfrm>
            <a:off x="457200" y="6858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4. Switch</a:t>
            </a:r>
            <a:r>
              <a:rPr lang="en-US" sz="3200" b="0" i="0" u="none">
                <a:solidFill>
                  <a:schemeClr val="dk1"/>
                </a:solidFill>
                <a:latin typeface="Times New Roman"/>
                <a:ea typeface="Times New Roman"/>
                <a:cs typeface="Times New Roman"/>
                <a:sym typeface="Times New Roman"/>
              </a:rPr>
              <a:t> – A switch is a multi port bridge with a buffer and a design that can boost its efficiency(large number of  ports imply less traffic) and performance. Switch is data link layer device. Switch can perform error checking before forwarding data, that makes it very efficient as it does not forward packets that have errors and  forward good packets selectively to correct port only.  In other words, switch divides collision domain of hosts, but </a:t>
            </a:r>
            <a:r>
              <a:rPr lang="en-US" sz="3200" b="0" i="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broadcast domain</a:t>
            </a:r>
            <a:r>
              <a:rPr lang="en-US" sz="3200" b="0" i="0" u="none">
                <a:solidFill>
                  <a:schemeClr val="dk1"/>
                </a:solidFill>
                <a:latin typeface="Times New Roman"/>
                <a:ea typeface="Times New Roman"/>
                <a:cs typeface="Times New Roman"/>
                <a:sym typeface="Times New Roman"/>
              </a:rPr>
              <a:t> remains same.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39" name="Google Shape;539;p74"/>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5. Routers</a:t>
            </a:r>
            <a:r>
              <a:rPr lang="en-US" sz="3200" b="0" i="0" u="none">
                <a:solidFill>
                  <a:schemeClr val="dk1"/>
                </a:solidFill>
                <a:latin typeface="Times New Roman"/>
                <a:ea typeface="Times New Roman"/>
                <a:cs typeface="Times New Roman"/>
                <a:sym typeface="Times New Roman"/>
              </a:rPr>
              <a:t> – A router is a device like a switch that routes data packets based on their IP addresses. Router is mainly a Network Layer device. Routers normally connect LANs and WANs together and have a dynamically updating routing table based on which they make decisions on routing the data packets. Router divide broadcast domains of hosts connected through it.</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pic>
        <p:nvPicPr>
          <p:cNvPr id="545" name="Google Shape;545;p75"/>
          <p:cNvPicPr preferRelativeResize="0">
            <a:picLocks noGrp="1"/>
          </p:cNvPicPr>
          <p:nvPr>
            <p:ph type="body" idx="1"/>
          </p:nvPr>
        </p:nvPicPr>
        <p:blipFill rotWithShape="1">
          <a:blip r:embed="rId3">
            <a:alphaModFix/>
          </a:blip>
          <a:srcRect/>
          <a:stretch/>
        </p:blipFill>
        <p:spPr>
          <a:xfrm>
            <a:off x="381000" y="1066800"/>
            <a:ext cx="8094662" cy="36576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6"/>
          <p:cNvSpPr txBox="1">
            <a:spLocks noGrp="1"/>
          </p:cNvSpPr>
          <p:nvPr>
            <p:ph type="body" idx="1"/>
          </p:nvPr>
        </p:nvSpPr>
        <p:spPr>
          <a:xfrm>
            <a:off x="533400" y="6858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6. Gateway</a:t>
            </a:r>
            <a:r>
              <a:rPr lang="en-US" sz="3200" b="0" i="0" u="none">
                <a:solidFill>
                  <a:schemeClr val="dk1"/>
                </a:solidFill>
                <a:latin typeface="Times New Roman"/>
                <a:ea typeface="Times New Roman"/>
                <a:cs typeface="Times New Roman"/>
                <a:sym typeface="Times New Roman"/>
              </a:rPr>
              <a:t> – A gateway, as the name suggests, is a passage to connect two networks together that may work upon different networking models. They basically works as the messenger agents that take data from one system, interpret it, and transfer it to another system. Gateways are also called protocol converters and can operate at any network layer. Gateways are generally more complex than switch or router.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2"/>
              </a:buClr>
              <a:buSzPts val="4400"/>
              <a:buFont typeface="Times New Roman"/>
              <a:buNone/>
            </a:pPr>
            <a:r>
              <a:rPr lang="en-US" sz="4400" b="0" i="0" u="none">
                <a:solidFill>
                  <a:schemeClr val="dk2"/>
                </a:solidFill>
                <a:latin typeface="Times New Roman"/>
                <a:ea typeface="Times New Roman"/>
                <a:cs typeface="Times New Roman"/>
                <a:sym typeface="Times New Roman"/>
              </a:rPr>
              <a:t>vlans</a:t>
            </a:r>
            <a:endParaRPr/>
          </a:p>
        </p:txBody>
      </p:sp>
      <p:sp>
        <p:nvSpPr>
          <p:cNvPr id="556" name="Google Shape;556;p77"/>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 VLAN is a group of devices on one or more LANs that are configured to communicate as if they were attached to the same wire, when in fact they are located on a number of different LAN segments. </a:t>
            </a:r>
            <a:r>
              <a:rPr lang="en-US" sz="3200" b="0" i="0" u="none">
                <a:solidFill>
                  <a:srgbClr val="FF0000"/>
                </a:solidFill>
                <a:latin typeface="Times New Roman"/>
                <a:ea typeface="Times New Roman"/>
                <a:cs typeface="Times New Roman"/>
                <a:sym typeface="Times New Roman"/>
              </a:rPr>
              <a:t>Because VLANs are based on logical instead of physical connections, they are extremely flexible.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8"/>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62" name="Google Shape;562;p78"/>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VLANs</a:t>
            </a:r>
            <a:r>
              <a:rPr lang="en-US" sz="3200" b="0" i="0" u="none">
                <a:solidFill>
                  <a:schemeClr val="dk1"/>
                </a:solidFill>
                <a:latin typeface="Times New Roman"/>
                <a:ea typeface="Times New Roman"/>
                <a:cs typeface="Times New Roman"/>
                <a:sym typeface="Times New Roman"/>
              </a:rPr>
              <a:t> can help reduce IT cost, improve network security and performance, provide easier management, as well as ensuring network flexibility.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descr="Large confetti"/>
          <p:cNvSpPr/>
          <p:nvPr/>
        </p:nvSpPr>
        <p:spPr>
          <a:xfrm>
            <a:off x="304800" y="1219200"/>
            <a:ext cx="8534400" cy="4419600"/>
          </a:xfrm>
          <a:prstGeom prst="verticalScroll">
            <a:avLst>
              <a:gd name="adj" fmla="val 12500"/>
            </a:avLst>
          </a:prstGeom>
          <a:solidFill>
            <a:srgbClr val="6699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108" name="Google Shape;108;p8"/>
          <p:cNvSpPr txBox="1"/>
          <p:nvPr/>
        </p:nvSpPr>
        <p:spPr>
          <a:xfrm>
            <a:off x="3463925" y="2590800"/>
            <a:ext cx="2295525" cy="2101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THE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OSI </a:t>
            </a:r>
            <a:endParaRPr/>
          </a:p>
          <a:p>
            <a:pPr marL="0" marR="0" lvl="0" indent="0" algn="ctr" rtl="0">
              <a:lnSpc>
                <a:spcPct val="100000"/>
              </a:lnSpc>
              <a:spcBef>
                <a:spcPts val="0"/>
              </a:spcBef>
              <a:spcAft>
                <a:spcPts val="0"/>
              </a:spcAft>
              <a:buClr>
                <a:schemeClr val="dk1"/>
              </a:buClr>
              <a:buSzPts val="4400"/>
              <a:buFont typeface="Times"/>
              <a:buNone/>
            </a:pPr>
            <a:r>
              <a:rPr lang="en-US" sz="4400" b="1" i="0" u="none">
                <a:solidFill>
                  <a:schemeClr val="dk1"/>
                </a:solidFill>
                <a:latin typeface="Times"/>
                <a:ea typeface="Times"/>
                <a:cs typeface="Times"/>
                <a:sym typeface="Times"/>
              </a:rPr>
              <a:t>MODEL</a:t>
            </a:r>
            <a:endParaRPr/>
          </a:p>
        </p:txBody>
      </p:sp>
      <p:sp>
        <p:nvSpPr>
          <p:cNvPr id="109" name="Google Shape;109;p8"/>
          <p:cNvSpPr txBox="1"/>
          <p:nvPr/>
        </p:nvSpPr>
        <p:spPr>
          <a:xfrm>
            <a:off x="1260475" y="1905000"/>
            <a:ext cx="882650" cy="7620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4400"/>
              <a:buFont typeface="Times"/>
              <a:buNone/>
            </a:pPr>
            <a:r>
              <a:rPr lang="en-US" sz="4400" b="1" i="1" u="none">
                <a:solidFill>
                  <a:srgbClr val="FF0000"/>
                </a:solidFill>
                <a:latin typeface="Times"/>
                <a:ea typeface="Times"/>
                <a:cs typeface="Times"/>
                <a:sym typeface="Times"/>
              </a:rPr>
              <a:t>2.1</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68" name="Google Shape;568;p79"/>
          <p:cNvSpPr txBox="1"/>
          <p:nvPr/>
        </p:nvSpPr>
        <p:spPr>
          <a:xfrm>
            <a:off x="1143000" y="2008187"/>
            <a:ext cx="609600" cy="4572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69" name="Google Shape;569;p79"/>
          <p:cNvSpPr txBox="1"/>
          <p:nvPr/>
        </p:nvSpPr>
        <p:spPr>
          <a:xfrm>
            <a:off x="1962150" y="1998662"/>
            <a:ext cx="609600" cy="4572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0" name="Google Shape;570;p79"/>
          <p:cNvSpPr txBox="1"/>
          <p:nvPr/>
        </p:nvSpPr>
        <p:spPr>
          <a:xfrm>
            <a:off x="2870200" y="2016125"/>
            <a:ext cx="609600" cy="4572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1" name="Google Shape;571;p79"/>
          <p:cNvSpPr txBox="1"/>
          <p:nvPr/>
        </p:nvSpPr>
        <p:spPr>
          <a:xfrm>
            <a:off x="3768725" y="1998662"/>
            <a:ext cx="609600" cy="4572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2" name="Google Shape;572;p79"/>
          <p:cNvSpPr txBox="1"/>
          <p:nvPr/>
        </p:nvSpPr>
        <p:spPr>
          <a:xfrm>
            <a:off x="1247775" y="3141662"/>
            <a:ext cx="609600" cy="457200"/>
          </a:xfrm>
          <a:prstGeom prst="rect">
            <a:avLst/>
          </a:prstGeom>
          <a:solidFill>
            <a:srgbClr val="8585E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3" name="Google Shape;573;p79"/>
          <p:cNvSpPr txBox="1"/>
          <p:nvPr/>
        </p:nvSpPr>
        <p:spPr>
          <a:xfrm>
            <a:off x="1752600" y="4456112"/>
            <a:ext cx="609600" cy="457200"/>
          </a:xfrm>
          <a:prstGeom prst="rect">
            <a:avLst/>
          </a:prstGeom>
          <a:solidFill>
            <a:srgbClr val="FFFF0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4" name="Google Shape;574;p79"/>
          <p:cNvSpPr txBox="1"/>
          <p:nvPr/>
        </p:nvSpPr>
        <p:spPr>
          <a:xfrm>
            <a:off x="3352800" y="3141662"/>
            <a:ext cx="609600" cy="457200"/>
          </a:xfrm>
          <a:prstGeom prst="rect">
            <a:avLst/>
          </a:prstGeom>
          <a:solidFill>
            <a:srgbClr val="8585E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5" name="Google Shape;575;p79"/>
          <p:cNvSpPr txBox="1"/>
          <p:nvPr/>
        </p:nvSpPr>
        <p:spPr>
          <a:xfrm>
            <a:off x="2244725" y="3141662"/>
            <a:ext cx="609600" cy="457200"/>
          </a:xfrm>
          <a:prstGeom prst="rect">
            <a:avLst/>
          </a:prstGeom>
          <a:solidFill>
            <a:srgbClr val="8585E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76" name="Google Shape;576;p79"/>
          <p:cNvSpPr txBox="1"/>
          <p:nvPr/>
        </p:nvSpPr>
        <p:spPr>
          <a:xfrm>
            <a:off x="2836862" y="4468812"/>
            <a:ext cx="609600" cy="457200"/>
          </a:xfrm>
          <a:prstGeom prst="rect">
            <a:avLst/>
          </a:prstGeom>
          <a:solidFill>
            <a:srgbClr val="FFFF0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77" name="Google Shape;577;p79"/>
          <p:cNvCxnSpPr/>
          <p:nvPr/>
        </p:nvCxnSpPr>
        <p:spPr>
          <a:xfrm>
            <a:off x="1857375" y="3370262"/>
            <a:ext cx="1495425" cy="0"/>
          </a:xfrm>
          <a:prstGeom prst="straightConnector1">
            <a:avLst/>
          </a:prstGeom>
          <a:noFill/>
          <a:ln w="9525" cap="flat" cmpd="sng">
            <a:solidFill>
              <a:schemeClr val="accent1"/>
            </a:solidFill>
            <a:prstDash val="solid"/>
            <a:miter lim="800000"/>
            <a:headEnd type="none" w="med" len="med"/>
            <a:tailEnd type="none" w="med" len="med"/>
          </a:ln>
        </p:spPr>
      </p:cxnSp>
      <p:cxnSp>
        <p:nvCxnSpPr>
          <p:cNvPr id="578" name="Google Shape;578;p79"/>
          <p:cNvCxnSpPr/>
          <p:nvPr/>
        </p:nvCxnSpPr>
        <p:spPr>
          <a:xfrm>
            <a:off x="1552575" y="2227262"/>
            <a:ext cx="2825750" cy="0"/>
          </a:xfrm>
          <a:prstGeom prst="straightConnector1">
            <a:avLst/>
          </a:prstGeom>
          <a:noFill/>
          <a:ln w="9525" cap="flat" cmpd="sng">
            <a:solidFill>
              <a:schemeClr val="accent1"/>
            </a:solidFill>
            <a:prstDash val="solid"/>
            <a:miter lim="800000"/>
            <a:headEnd type="none" w="med" len="med"/>
            <a:tailEnd type="none" w="med" len="med"/>
          </a:ln>
        </p:spPr>
      </p:cxnSp>
      <p:cxnSp>
        <p:nvCxnSpPr>
          <p:cNvPr id="579" name="Google Shape;579;p79"/>
          <p:cNvCxnSpPr/>
          <p:nvPr/>
        </p:nvCxnSpPr>
        <p:spPr>
          <a:xfrm>
            <a:off x="2057400" y="4684712"/>
            <a:ext cx="1084262" cy="0"/>
          </a:xfrm>
          <a:prstGeom prst="straightConnector1">
            <a:avLst/>
          </a:prstGeom>
          <a:noFill/>
          <a:ln w="9525" cap="flat" cmpd="sng">
            <a:solidFill>
              <a:schemeClr val="accent1"/>
            </a:solidFill>
            <a:prstDash val="solid"/>
            <a:miter lim="800000"/>
            <a:headEnd type="none" w="med" len="med"/>
            <a:tailEnd type="none" w="med" len="med"/>
          </a:ln>
        </p:spPr>
      </p:cxnSp>
      <p:sp>
        <p:nvSpPr>
          <p:cNvPr id="580" name="Google Shape;580;p79"/>
          <p:cNvSpPr txBox="1"/>
          <p:nvPr/>
        </p:nvSpPr>
        <p:spPr>
          <a:xfrm>
            <a:off x="5181600" y="1998662"/>
            <a:ext cx="1143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Lan 1</a:t>
            </a:r>
            <a:endParaRPr/>
          </a:p>
        </p:txBody>
      </p:sp>
      <p:sp>
        <p:nvSpPr>
          <p:cNvPr id="581" name="Google Shape;581;p79"/>
          <p:cNvSpPr txBox="1"/>
          <p:nvPr/>
        </p:nvSpPr>
        <p:spPr>
          <a:xfrm>
            <a:off x="5180012" y="4456112"/>
            <a:ext cx="1143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Lan 3</a:t>
            </a:r>
            <a:endParaRPr/>
          </a:p>
        </p:txBody>
      </p:sp>
      <p:sp>
        <p:nvSpPr>
          <p:cNvPr id="582" name="Google Shape;582;p79"/>
          <p:cNvSpPr txBox="1"/>
          <p:nvPr/>
        </p:nvSpPr>
        <p:spPr>
          <a:xfrm>
            <a:off x="5180012" y="3141662"/>
            <a:ext cx="1143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Lan 2</a:t>
            </a:r>
            <a:endParaRPr/>
          </a:p>
        </p:txBody>
      </p:sp>
      <p:sp>
        <p:nvSpPr>
          <p:cNvPr id="583" name="Google Shape;583;p79"/>
          <p:cNvSpPr txBox="1"/>
          <p:nvPr/>
        </p:nvSpPr>
        <p:spPr>
          <a:xfrm>
            <a:off x="1447800" y="5715000"/>
            <a:ext cx="609600" cy="457200"/>
          </a:xfrm>
          <a:prstGeom prst="rect">
            <a:avLst/>
          </a:prstGeom>
          <a:solidFill>
            <a:schemeClr val="accent1"/>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84" name="Google Shape;584;p79"/>
          <p:cNvSpPr txBox="1"/>
          <p:nvPr/>
        </p:nvSpPr>
        <p:spPr>
          <a:xfrm>
            <a:off x="3041650" y="5715000"/>
            <a:ext cx="609600" cy="457200"/>
          </a:xfrm>
          <a:prstGeom prst="rect">
            <a:avLst/>
          </a:prstGeom>
          <a:solidFill>
            <a:srgbClr val="8585E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sp>
        <p:nvSpPr>
          <p:cNvPr id="585" name="Google Shape;585;p79"/>
          <p:cNvSpPr txBox="1"/>
          <p:nvPr/>
        </p:nvSpPr>
        <p:spPr>
          <a:xfrm>
            <a:off x="4419600" y="5715000"/>
            <a:ext cx="609600" cy="457200"/>
          </a:xfrm>
          <a:prstGeom prst="rect">
            <a:avLst/>
          </a:prstGeom>
          <a:solidFill>
            <a:srgbClr val="FFFF00"/>
          </a:solidFill>
          <a:ln w="12700" cap="flat" cmpd="sng">
            <a:solidFill>
              <a:srgbClr val="00956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New Roman"/>
              <a:ea typeface="Times New Roman"/>
              <a:cs typeface="Times New Roman"/>
              <a:sym typeface="Times New Roman"/>
            </a:endParaRPr>
          </a:p>
        </p:txBody>
      </p:sp>
      <p:cxnSp>
        <p:nvCxnSpPr>
          <p:cNvPr id="586" name="Google Shape;586;p79"/>
          <p:cNvCxnSpPr/>
          <p:nvPr/>
        </p:nvCxnSpPr>
        <p:spPr>
          <a:xfrm>
            <a:off x="2057400" y="5943600"/>
            <a:ext cx="2667000" cy="0"/>
          </a:xfrm>
          <a:prstGeom prst="straightConnector1">
            <a:avLst/>
          </a:prstGeom>
          <a:noFill/>
          <a:ln w="9525" cap="flat" cmpd="sng">
            <a:solidFill>
              <a:schemeClr val="accent1"/>
            </a:solidFill>
            <a:prstDash val="solid"/>
            <a:miter lim="800000"/>
            <a:headEnd type="none" w="med" len="med"/>
            <a:tailEnd type="none" w="med" len="med"/>
          </a:ln>
        </p:spPr>
      </p:cxnSp>
      <p:sp>
        <p:nvSpPr>
          <p:cNvPr id="587" name="Google Shape;587;p79"/>
          <p:cNvSpPr txBox="1"/>
          <p:nvPr/>
        </p:nvSpPr>
        <p:spPr>
          <a:xfrm>
            <a:off x="5751512" y="5842000"/>
            <a:ext cx="1143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a:solidFill>
                  <a:schemeClr val="dk1"/>
                </a:solidFill>
                <a:latin typeface="Times New Roman"/>
                <a:ea typeface="Times New Roman"/>
                <a:cs typeface="Times New Roman"/>
                <a:sym typeface="Times New Roman"/>
              </a:rPr>
              <a:t>vlan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80"/>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93" name="Google Shape;593;p80"/>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Static and Dynamic VLANs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Network administrators often refer to static VLANs as “port-based VLANs.”  A static VLAN requires an administrator to assign individual ports on the network </a:t>
            </a:r>
            <a:r>
              <a:rPr lang="en-US" sz="3200" b="0" i="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switch</a:t>
            </a:r>
            <a:r>
              <a:rPr lang="en-US" sz="3200" b="0" i="0" u="none">
                <a:solidFill>
                  <a:schemeClr val="dk1"/>
                </a:solidFill>
                <a:latin typeface="Times New Roman"/>
                <a:ea typeface="Times New Roman"/>
                <a:cs typeface="Times New Roman"/>
                <a:sym typeface="Times New Roman"/>
              </a:rPr>
              <a:t> to a virtual network.  No matter what device is plugged  into that port, it becomes a member of that same pre-assigned virtual network.</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599" name="Google Shape;599;p8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Dynamic VLAN configuration allows an administrator to define network membership according to characteristics of the devices themselves rather than their switch port location.</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For example, a dynamic VLAN can be defined with a list of physical addresses (</a:t>
            </a:r>
            <a:r>
              <a:rPr lang="en-US" sz="3200" b="0" i="0" u="sng">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MAC</a:t>
            </a:r>
            <a:r>
              <a:rPr lang="en-US" sz="3200" b="0" i="0" u="none">
                <a:solidFill>
                  <a:schemeClr val="dk1"/>
                </a:solidFill>
                <a:latin typeface="Times New Roman"/>
                <a:ea typeface="Times New Roman"/>
                <a:cs typeface="Times New Roman"/>
                <a:sym typeface="Times New Roman"/>
              </a:rPr>
              <a:t>addresses) or network account names.</a:t>
            </a:r>
            <a:endParaRPr/>
          </a:p>
          <a:p>
            <a:pPr marL="342900" marR="0" lvl="0" indent="-139700" algn="l" rtl="0">
              <a:lnSpc>
                <a:spcPct val="100000"/>
              </a:lnSpc>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82"/>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605" name="Google Shape;605;p82"/>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1" i="0" u="none">
                <a:solidFill>
                  <a:schemeClr val="dk1"/>
                </a:solidFill>
                <a:latin typeface="Times New Roman"/>
                <a:ea typeface="Times New Roman"/>
                <a:cs typeface="Times New Roman"/>
                <a:sym typeface="Times New Roman"/>
              </a:rPr>
              <a:t>Setting up a VLAN</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At a high level, network administrators set up new VLANs as follows:</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Choose a valid VLAN number</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Choose a private IP address range for devices on that VLAN to use</a:t>
            </a:r>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83"/>
          <p:cNvSpPr txBox="1">
            <a:spLocks noGrp="1"/>
          </p:cNvSpPr>
          <p:nvPr>
            <p:ph type="body" idx="1"/>
          </p:nvPr>
        </p:nvSpPr>
        <p:spPr>
          <a:xfrm>
            <a:off x="628650" y="457200"/>
            <a:ext cx="7886700" cy="57197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Configure the switch device with either static or dynamic settings. </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 Static configurations require the administrator to assign a VLAN number to each switch port while dynamic configurations require assigning a list of MAC addresses or user names to a VLAN number.</a:t>
            </a:r>
            <a:endParaRPr/>
          </a:p>
          <a:p>
            <a:pPr marL="342900" marR="0" lvl="0" indent="-342900" algn="l" rtl="0">
              <a:lnSpc>
                <a:spcPct val="100000"/>
              </a:lnSpc>
              <a:spcBef>
                <a:spcPts val="64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Configure routing between VLANs as needed. Configuring two or more VLANs to communicate with each other requires the use of a VLAN-aware router.</a:t>
            </a:r>
            <a:endParaRPr/>
          </a:p>
          <a:p>
            <a:pPr marL="342900" marR="0" lvl="0" indent="-139700" algn="l" rtl="0">
              <a:spcBef>
                <a:spcPts val="640"/>
              </a:spcBef>
              <a:spcAft>
                <a:spcPts val="0"/>
              </a:spcAft>
              <a:buClr>
                <a:schemeClr val="dk1"/>
              </a:buClr>
              <a:buSzPts val="3200"/>
              <a:buFont typeface="Times New Roman"/>
              <a:buNone/>
            </a:pPr>
            <a:endParaRPr sz="32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endParaRPr sz="4400">
              <a:solidFill>
                <a:schemeClr val="dk2"/>
              </a:solidFill>
              <a:latin typeface="Times New Roman"/>
              <a:ea typeface="Times New Roman"/>
              <a:cs typeface="Times New Roman"/>
              <a:sym typeface="Times New Roman"/>
            </a:endParaRPr>
          </a:p>
        </p:txBody>
      </p:sp>
      <p:sp>
        <p:nvSpPr>
          <p:cNvPr id="115" name="Google Shape;115;p9"/>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Times New Roman"/>
              <a:buChar char="•"/>
            </a:pPr>
            <a:r>
              <a:rPr lang="en-US" sz="3200" b="0" i="0" u="none">
                <a:solidFill>
                  <a:schemeClr val="dk1"/>
                </a:solidFill>
                <a:latin typeface="Times New Roman"/>
                <a:ea typeface="Times New Roman"/>
                <a:cs typeface="Times New Roman"/>
                <a:sym typeface="Times New Roman"/>
              </a:rPr>
              <a:t>An open system is a set of protocols that allows any 2 different  systems to communicate  regardless of their underlying architecture.</a:t>
            </a:r>
            <a:endParaRP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84</Slides>
  <Notes>84</Notes>
  <HiddenSlides>0</HiddenSlides>
  <ScaleCrop>false</ScaleCrop>
  <HeadingPairs>
    <vt:vector size="4" baseType="variant">
      <vt:variant>
        <vt:lpstr>Theme</vt:lpstr>
      </vt:variant>
      <vt:variant>
        <vt:i4>3</vt:i4>
      </vt:variant>
      <vt:variant>
        <vt:lpstr>Slide Titles</vt:lpstr>
      </vt:variant>
      <vt:variant>
        <vt:i4>84</vt:i4>
      </vt:variant>
    </vt:vector>
  </HeadingPairs>
  <TitlesOfParts>
    <vt:vector size="87" baseType="lpstr">
      <vt:lpstr>Default Design</vt:lpstr>
      <vt:lpstr>1_Default Design</vt:lpstr>
      <vt:lpstr>Default Design</vt:lpstr>
      <vt:lpstr>PowerPoint Presentation</vt:lpstr>
      <vt:lpstr>PowerPoint Presentation</vt:lpstr>
      <vt:lpstr>PowerPoint Presentation</vt:lpstr>
      <vt:lpstr>PowerPoint Presentation</vt:lpstr>
      <vt:lpstr>PowerPoint Presentation</vt:lpstr>
      <vt:lpstr>Simple Communication</vt:lpstr>
      <vt:lpstr>Not so Simple</vt:lpstr>
      <vt:lpstr>PowerPoint Presentation</vt:lpstr>
      <vt:lpstr>PowerPoint Presentation</vt:lpstr>
      <vt:lpstr>PowerPoint Presentation</vt:lpstr>
      <vt:lpstr>PowerPoint Presentation</vt:lpstr>
      <vt:lpstr>PowerPoint Presentation</vt:lpstr>
      <vt:lpstr>PowerPoint Presentation</vt:lpstr>
      <vt:lpstr>Organization of the Layers</vt:lpstr>
      <vt:lpstr>PowerPoint Presentation</vt:lpstr>
      <vt:lpstr>PowerPoint Presentation</vt:lpstr>
      <vt:lpstr>PowerPoint Presentation</vt:lpstr>
      <vt:lpstr>PowerPoint Presentation</vt:lpstr>
      <vt:lpstr>PowerPoint Presentation</vt:lpstr>
      <vt:lpstr>Physical Layer </vt:lpstr>
      <vt:lpstr>PowerPoint Presentation</vt:lpstr>
      <vt:lpstr>PowerPoint Presentation</vt:lpstr>
      <vt:lpstr>Data Link Layer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Addresses in tcp/ip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 address</vt:lpstr>
      <vt:lpstr>PowerPoint Presentation</vt:lpstr>
      <vt:lpstr>PowerPoint Presentation</vt:lpstr>
      <vt:lpstr>PowerPoint Presentation</vt:lpstr>
      <vt:lpstr>PowerPoint Presentation</vt:lpstr>
      <vt:lpstr>Connecting devices</vt:lpstr>
      <vt:lpstr>PowerPoint Presentation</vt:lpstr>
      <vt:lpstr>PowerPoint Presentation</vt:lpstr>
      <vt:lpstr>Connecting  devices </vt:lpstr>
      <vt:lpstr>PowerPoint Presentation</vt:lpstr>
      <vt:lpstr>PowerPoint Presentation</vt:lpstr>
      <vt:lpstr>PowerPoint Presentation</vt:lpstr>
      <vt:lpstr>PowerPoint Presentation</vt:lpstr>
      <vt:lpstr>PowerPoint Presentation</vt:lpstr>
      <vt:lpstr>PowerPoint Presentation</vt:lpstr>
      <vt:lpstr>vlans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Unknown User</cp:lastModifiedBy>
  <cp:revision>1</cp:revision>
  <dcterms:created xsi:type="dcterms:W3CDTF">2000-01-15T04:50:39Z</dcterms:created>
  <dcterms:modified xsi:type="dcterms:W3CDTF">2022-01-11T03:03:11Z</dcterms:modified>
</cp:coreProperties>
</file>