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DF663-ED8C-4005-BD79-47CB21D354EB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77B4-FB80-48A0-B514-FD78AC466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AA7E-CBFB-44D5-AFCA-351C9F2FC91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31E5-7505-4308-8C5B-5C07CF29D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Initially, the </a:t>
            </a:r>
            <a:r>
              <a:rPr lang="en-US" dirty="0"/>
              <a:t>network layer was designed to provide a </a:t>
            </a:r>
            <a:r>
              <a:rPr lang="en-US" b="1" dirty="0" smtClean="0"/>
              <a:t>connectionless service</a:t>
            </a:r>
            <a:r>
              <a:rPr lang="en-US" b="1" i="1" dirty="0"/>
              <a:t>, in which the network layer protocol treats each packet independently, </a:t>
            </a:r>
            <a:r>
              <a:rPr lang="en-US" i="1" dirty="0" smtClean="0"/>
              <a:t>with</a:t>
            </a:r>
            <a:r>
              <a:rPr lang="en-US" b="1" i="1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packet having no relationship to any other packet.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packets in a message </a:t>
            </a:r>
            <a:r>
              <a:rPr lang="en-US" dirty="0" smtClean="0"/>
              <a:t>may or may not travel the same path to their destination. </a:t>
            </a:r>
          </a:p>
          <a:p>
            <a:pPr algn="just"/>
            <a:r>
              <a:rPr lang="en-US" dirty="0" smtClean="0"/>
              <a:t>The idea was </a:t>
            </a:r>
            <a:r>
              <a:rPr lang="en-US" dirty="0"/>
              <a:t>that the network layer is only responsible for delivery of packets from the source </a:t>
            </a:r>
            <a:r>
              <a:rPr lang="en-US" dirty="0" smtClean="0"/>
              <a:t>to the </a:t>
            </a:r>
            <a:r>
              <a:rPr lang="en-US" dirty="0"/>
              <a:t>destination.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relationship between packets </a:t>
            </a:r>
            <a:r>
              <a:rPr lang="en-US" dirty="0" smtClean="0"/>
              <a:t>belonging to </a:t>
            </a:r>
            <a:r>
              <a:rPr lang="en-US" dirty="0"/>
              <a:t>the same message. The switches in this type of network are called </a:t>
            </a:r>
            <a:r>
              <a:rPr lang="en-US" i="1" dirty="0"/>
              <a:t>routers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 packet </a:t>
            </a:r>
            <a:r>
              <a:rPr lang="en-US" dirty="0"/>
              <a:t>belonging to a message may be followed by a packet belonging to the same message </a:t>
            </a:r>
            <a:r>
              <a:rPr lang="en-US" dirty="0" smtClean="0"/>
              <a:t>or a </a:t>
            </a:r>
            <a:r>
              <a:rPr lang="en-US" dirty="0"/>
              <a:t>different 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packet may be followed by a packet coming from the same </a:t>
            </a:r>
            <a:r>
              <a:rPr lang="en-US" dirty="0" smtClean="0"/>
              <a:t>or from </a:t>
            </a:r>
            <a:r>
              <a:rPr lang="en-US" dirty="0"/>
              <a:t>a different source.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packet is routed based on the information contained in its header: source </a:t>
            </a:r>
            <a:r>
              <a:rPr lang="en-US" dirty="0" smtClean="0"/>
              <a:t>and destination </a:t>
            </a:r>
            <a:r>
              <a:rPr lang="en-US" dirty="0"/>
              <a:t>address.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destination address defines where it should go; the </a:t>
            </a:r>
            <a:r>
              <a:rPr lang="en-US" dirty="0" smtClean="0"/>
              <a:t>source address </a:t>
            </a:r>
            <a:r>
              <a:rPr lang="en-US" dirty="0"/>
              <a:t>defines where it comes from. The router in this case routes the packet </a:t>
            </a:r>
            <a:r>
              <a:rPr lang="en-US" dirty="0" smtClean="0"/>
              <a:t>based only </a:t>
            </a:r>
            <a:r>
              <a:rPr lang="en-US" dirty="0"/>
              <a:t>on the destination address. The source address may be used to send an error </a:t>
            </a:r>
            <a:r>
              <a:rPr lang="en-US" dirty="0" smtClean="0"/>
              <a:t>message to </a:t>
            </a:r>
            <a:r>
              <a:rPr lang="en-US" dirty="0"/>
              <a:t>the source if the packet is discarded.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622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458200" cy="529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oriented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connection-oriented service, there is a relation between all packets belonging to </a:t>
            </a:r>
            <a:r>
              <a:rPr lang="en-US" dirty="0" smtClean="0"/>
              <a:t>a message.</a:t>
            </a:r>
          </a:p>
          <a:p>
            <a:r>
              <a:rPr lang="en-US" dirty="0" smtClean="0"/>
              <a:t> </a:t>
            </a:r>
            <a:r>
              <a:rPr lang="en-US" dirty="0"/>
              <a:t>Before all </a:t>
            </a:r>
            <a:r>
              <a:rPr lang="en-US" dirty="0" err="1"/>
              <a:t>datagrams</a:t>
            </a:r>
            <a:r>
              <a:rPr lang="en-US" dirty="0"/>
              <a:t> in a message can be sent, a virtual connection should </a:t>
            </a:r>
            <a:r>
              <a:rPr lang="en-US" dirty="0" smtClean="0"/>
              <a:t>be set </a:t>
            </a:r>
            <a:r>
              <a:rPr lang="en-US" dirty="0"/>
              <a:t>up to define the path for the </a:t>
            </a:r>
            <a:r>
              <a:rPr lang="en-US" dirty="0" err="1"/>
              <a:t>datagrams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connection setup, the </a:t>
            </a:r>
            <a:r>
              <a:rPr lang="en-US" dirty="0" err="1"/>
              <a:t>datagrams</a:t>
            </a:r>
            <a:r>
              <a:rPr lang="en-US" dirty="0"/>
              <a:t> can </a:t>
            </a:r>
            <a:r>
              <a:rPr lang="en-US" dirty="0" smtClean="0"/>
              <a:t>follow the </a:t>
            </a:r>
            <a:r>
              <a:rPr lang="en-US" dirty="0"/>
              <a:t>same path.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type of service, not only must the packet contain the source </a:t>
            </a:r>
            <a:r>
              <a:rPr lang="en-US" dirty="0" smtClean="0"/>
              <a:t>and destination </a:t>
            </a:r>
            <a:r>
              <a:rPr lang="en-US" dirty="0"/>
              <a:t>addresses, it must also contain a </a:t>
            </a:r>
            <a:r>
              <a:rPr lang="en-US" i="1" dirty="0"/>
              <a:t>flow label, a virtual circuit identifier </a:t>
            </a:r>
            <a:r>
              <a:rPr lang="en-US" i="1" dirty="0" smtClean="0"/>
              <a:t>that </a:t>
            </a:r>
            <a:r>
              <a:rPr lang="en-US" dirty="0" smtClean="0"/>
              <a:t>defines </a:t>
            </a:r>
            <a:r>
              <a:rPr lang="en-US" dirty="0"/>
              <a:t>the virtual path the packet should follow.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381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758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05800" cy="489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6270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01" y="457200"/>
            <a:ext cx="8618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961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" y="457200"/>
            <a:ext cx="8168640" cy="556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33800"/>
            <a:ext cx="8153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3733800"/>
            <a:ext cx="81534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SWITCHING: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passage of a message from a source </a:t>
            </a:r>
            <a:r>
              <a:rPr lang="en-US" dirty="0" smtClean="0"/>
              <a:t>to a </a:t>
            </a:r>
            <a:r>
              <a:rPr lang="en-US" dirty="0"/>
              <a:t>destination involves many decisions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When a message reaches a connecting device, </a:t>
            </a:r>
            <a:r>
              <a:rPr lang="en-US" dirty="0" smtClean="0"/>
              <a:t>a decision </a:t>
            </a:r>
            <a:r>
              <a:rPr lang="en-US" dirty="0"/>
              <a:t>needs to be made to select one of the output ports through which the </a:t>
            </a:r>
            <a:r>
              <a:rPr lang="en-US" dirty="0" smtClean="0"/>
              <a:t>packet needs </a:t>
            </a:r>
            <a:r>
              <a:rPr lang="en-US" dirty="0"/>
              <a:t>to be send out.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words, the connecting device acts as a switch that </a:t>
            </a:r>
            <a:r>
              <a:rPr lang="en-US" dirty="0" smtClean="0"/>
              <a:t>connects one </a:t>
            </a:r>
            <a:r>
              <a:rPr lang="en-US" dirty="0"/>
              <a:t>port to another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 of switching:</a:t>
            </a:r>
          </a:p>
          <a:p>
            <a:r>
              <a:rPr lang="en-US" dirty="0" smtClean="0"/>
              <a:t>Circuit switching</a:t>
            </a:r>
          </a:p>
          <a:p>
            <a:r>
              <a:rPr lang="en-US" dirty="0" smtClean="0"/>
              <a:t>Packet switching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Circuit switching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physical circuit </a:t>
            </a:r>
            <a:r>
              <a:rPr lang="en-US" dirty="0"/>
              <a:t>(or channel) is established between the source and destination of the </a:t>
            </a:r>
            <a:r>
              <a:rPr lang="en-US" dirty="0" smtClean="0"/>
              <a:t>message before </a:t>
            </a:r>
            <a:r>
              <a:rPr lang="en-US" dirty="0"/>
              <a:t>the delivery of the message.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circuit is established, the entire </a:t>
            </a:r>
            <a:r>
              <a:rPr lang="en-US" dirty="0" smtClean="0"/>
              <a:t>message, is transferred </a:t>
            </a:r>
            <a:r>
              <a:rPr lang="en-US" dirty="0"/>
              <a:t>from the source to the destination.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source can then </a:t>
            </a:r>
            <a:r>
              <a:rPr lang="en-US" dirty="0" smtClean="0"/>
              <a:t>inform the </a:t>
            </a:r>
            <a:r>
              <a:rPr lang="en-US" dirty="0"/>
              <a:t>network that the transmission is complete, which allows the network to open </a:t>
            </a:r>
            <a:r>
              <a:rPr lang="en-US" dirty="0" smtClean="0"/>
              <a:t>all switches </a:t>
            </a:r>
            <a:r>
              <a:rPr lang="en-US" dirty="0"/>
              <a:t>and use the links and connecting devices for another connection.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1"/>
            <a:ext cx="91440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network layer in </a:t>
            </a:r>
            <a:r>
              <a:rPr lang="en-US" dirty="0" smtClean="0"/>
              <a:t>the Internet </a:t>
            </a:r>
            <a:r>
              <a:rPr lang="en-US" dirty="0"/>
              <a:t>today is a packet-switched network.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type of network, a message </a:t>
            </a:r>
            <a:r>
              <a:rPr lang="en-US" dirty="0" smtClean="0"/>
              <a:t>from the </a:t>
            </a:r>
            <a:r>
              <a:rPr lang="en-US" dirty="0"/>
              <a:t>upper layer is divided into manageable packets and each packet is sent through </a:t>
            </a:r>
            <a:r>
              <a:rPr lang="en-US" dirty="0" smtClean="0"/>
              <a:t>the network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source of the message sends the packets one by one; the destination of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the message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receives the packets one by one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destination waits for all packets </a:t>
            </a:r>
            <a:r>
              <a:rPr lang="en-US" dirty="0" smtClean="0"/>
              <a:t>belonging to </a:t>
            </a:r>
            <a:r>
              <a:rPr lang="en-US" dirty="0"/>
              <a:t>the same message to arrive before delivering the message to the upper layer. </a:t>
            </a:r>
            <a:endParaRPr lang="en-US" dirty="0" smtClean="0"/>
          </a:p>
          <a:p>
            <a:r>
              <a:rPr lang="en-US" dirty="0" smtClean="0"/>
              <a:t>The connecting </a:t>
            </a:r>
            <a:r>
              <a:rPr lang="en-US" dirty="0"/>
              <a:t>devices in a packet-switching network still need to decide how to route </a:t>
            </a:r>
            <a:r>
              <a:rPr lang="en-US" dirty="0" smtClean="0"/>
              <a:t>the packets </a:t>
            </a:r>
            <a:r>
              <a:rPr lang="en-US" dirty="0"/>
              <a:t>to the final destination. Today, a packet-switched network can use two </a:t>
            </a:r>
            <a:r>
              <a:rPr lang="en-US" dirty="0" smtClean="0"/>
              <a:t>different </a:t>
            </a:r>
            <a:r>
              <a:rPr lang="en-US" dirty="0"/>
              <a:t>approaches to route the packets: </a:t>
            </a:r>
            <a:r>
              <a:rPr lang="en-US" dirty="0">
                <a:solidFill>
                  <a:srgbClr val="FF0000"/>
                </a:solidFill>
              </a:rPr>
              <a:t>the datagram approach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virtual </a:t>
            </a:r>
            <a:r>
              <a:rPr lang="en-US" dirty="0" smtClean="0">
                <a:solidFill>
                  <a:srgbClr val="FF0000"/>
                </a:solidFill>
              </a:rPr>
              <a:t>circuit approach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We discuss both approaches in the next section.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switching at network layer</a:t>
            </a:r>
            <a:br>
              <a:rPr lang="en-US" dirty="0" smtClean="0"/>
            </a:b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packet-switched network layer of the Internet was originally designed as </a:t>
            </a:r>
            <a:r>
              <a:rPr lang="en-US" dirty="0" smtClean="0"/>
              <a:t>a  </a:t>
            </a:r>
            <a:r>
              <a:rPr lang="en-US" i="1" dirty="0" smtClean="0"/>
              <a:t>connectionless </a:t>
            </a:r>
            <a:r>
              <a:rPr lang="en-US" i="1" dirty="0"/>
              <a:t>service, but recently there is a tendency to change this to a </a:t>
            </a:r>
            <a:r>
              <a:rPr lang="en-US" i="1" dirty="0" smtClean="0"/>
              <a:t>connection oriented service</a:t>
            </a:r>
            <a:r>
              <a:rPr lang="en-US" i="1" dirty="0"/>
              <a:t>. We first discuss the dominant trend and then briefly discuss </a:t>
            </a:r>
            <a:r>
              <a:rPr lang="en-US" i="1" dirty="0" smtClean="0"/>
              <a:t>the </a:t>
            </a:r>
            <a:r>
              <a:rPr lang="en-US" dirty="0" smtClean="0"/>
              <a:t>new </a:t>
            </a:r>
            <a:r>
              <a:rPr lang="en-US" dirty="0"/>
              <a:t>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653</Words>
  <Application>Microsoft Office PowerPoint</Application>
  <PresentationFormat>On-screen Show (4:3)</PresentationFormat>
  <Paragraphs>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NETWORK LAYER</vt:lpstr>
      <vt:lpstr>Slide 2</vt:lpstr>
      <vt:lpstr>BASICS</vt:lpstr>
      <vt:lpstr>Slide 4</vt:lpstr>
      <vt:lpstr>Circuit switching </vt:lpstr>
      <vt:lpstr>Slide 6</vt:lpstr>
      <vt:lpstr>PACKET SWITCHING</vt:lpstr>
      <vt:lpstr>Slide 8</vt:lpstr>
      <vt:lpstr>Packet switching at network layer (cont)</vt:lpstr>
      <vt:lpstr>Slide 10</vt:lpstr>
      <vt:lpstr>Slide 11</vt:lpstr>
      <vt:lpstr>Slide 12</vt:lpstr>
      <vt:lpstr>Slide 13</vt:lpstr>
      <vt:lpstr>Slide 14</vt:lpstr>
      <vt:lpstr>Connection oriented service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RUKHSAR</dc:creator>
  <cp:lastModifiedBy>RUKHSAR</cp:lastModifiedBy>
  <cp:revision>20</cp:revision>
  <dcterms:created xsi:type="dcterms:W3CDTF">2017-09-16T12:03:44Z</dcterms:created>
  <dcterms:modified xsi:type="dcterms:W3CDTF">2017-09-20T11:41:17Z</dcterms:modified>
</cp:coreProperties>
</file>