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3" r:id="rId9"/>
    <p:sldId id="264" r:id="rId10"/>
    <p:sldId id="265" r:id="rId11"/>
    <p:sldId id="266" r:id="rId12"/>
    <p:sldId id="267" r:id="rId13"/>
    <p:sldId id="268" r:id="rId14"/>
    <p:sldId id="269" r:id="rId15"/>
    <p:sldId id="295" r:id="rId16"/>
    <p:sldId id="296" r:id="rId17"/>
    <p:sldId id="297" r:id="rId18"/>
    <p:sldId id="298" r:id="rId19"/>
    <p:sldId id="299" r:id="rId20"/>
    <p:sldId id="300" r:id="rId21"/>
    <p:sldId id="301" r:id="rId22"/>
    <p:sldId id="302" r:id="rId23"/>
    <p:sldId id="303"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260" r:id="rId40"/>
    <p:sldId id="270" r:id="rId41"/>
    <p:sldId id="271" r:id="rId42"/>
    <p:sldId id="272" r:id="rId43"/>
    <p:sldId id="306" r:id="rId44"/>
    <p:sldId id="273" r:id="rId45"/>
    <p:sldId id="274" r:id="rId46"/>
    <p:sldId id="275" r:id="rId47"/>
    <p:sldId id="276" r:id="rId48"/>
    <p:sldId id="277" r:id="rId49"/>
    <p:sldId id="278" r:id="rId50"/>
    <p:sldId id="279" r:id="rId51"/>
    <p:sldId id="280" r:id="rId52"/>
    <p:sldId id="281" r:id="rId53"/>
    <p:sldId id="282" r:id="rId54"/>
    <p:sldId id="283" r:id="rId55"/>
    <p:sldId id="304" r:id="rId56"/>
    <p:sldId id="284" r:id="rId57"/>
    <p:sldId id="285" r:id="rId58"/>
    <p:sldId id="305" r:id="rId59"/>
    <p:sldId id="331" r:id="rId60"/>
    <p:sldId id="324" r:id="rId61"/>
    <p:sldId id="325" r:id="rId62"/>
    <p:sldId id="326" r:id="rId63"/>
    <p:sldId id="327" r:id="rId64"/>
    <p:sldId id="328" r:id="rId65"/>
    <p:sldId id="329" r:id="rId66"/>
    <p:sldId id="330" r:id="rId67"/>
    <p:sldId id="286" r:id="rId68"/>
    <p:sldId id="287" r:id="rId69"/>
    <p:sldId id="288" r:id="rId70"/>
    <p:sldId id="289" r:id="rId71"/>
    <p:sldId id="290" r:id="rId72"/>
    <p:sldId id="291" r:id="rId73"/>
    <p:sldId id="292" r:id="rId74"/>
    <p:sldId id="293" r:id="rId75"/>
    <p:sldId id="294"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3" Type="http://schemas.openxmlformats.org/officeDocument/2006/relationships/tableStyles" Target="tableStyles.xml"/><Relationship Id="rId92" Type="http://schemas.openxmlformats.org/officeDocument/2006/relationships/viewProps" Target="viewProps.xml"/><Relationship Id="rId91" Type="http://schemas.openxmlformats.org/officeDocument/2006/relationships/presProps" Target="presProps.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6974D9-040C-4B43-861E-327B88DCB91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B47B3-031F-472F-A26C-10F5EA267BE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76974D9-040C-4B43-861E-327B88DCB91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B47B3-031F-472F-A26C-10F5EA267BE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76974D9-040C-4B43-861E-327B88DCB91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B47B3-031F-472F-A26C-10F5EA267BE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76974D9-040C-4B43-861E-327B88DCB91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B47B3-031F-472F-A26C-10F5EA267BE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E76974D9-040C-4B43-861E-327B88DCB91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8B47B3-031F-472F-A26C-10F5EA267BE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E76974D9-040C-4B43-861E-327B88DCB91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B47B3-031F-472F-A26C-10F5EA267BE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E76974D9-040C-4B43-861E-327B88DCB91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8B47B3-031F-472F-A26C-10F5EA267BE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6974D9-040C-4B43-861E-327B88DCB91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8B47B3-031F-472F-A26C-10F5EA267BE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6974D9-040C-4B43-861E-327B88DCB91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8B47B3-031F-472F-A26C-10F5EA267BE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76974D9-040C-4B43-861E-327B88DCB91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B47B3-031F-472F-A26C-10F5EA267BE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76974D9-040C-4B43-861E-327B88DCB91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8B47B3-031F-472F-A26C-10F5EA267BE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6974D9-040C-4B43-861E-327B88DCB913}"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B47B3-031F-472F-A26C-10F5EA267BE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7.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8.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3.png"/><Relationship Id="rId1" Type="http://schemas.openxmlformats.org/officeDocument/2006/relationships/image" Target="../media/image4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 layer protocols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a:stretch>
            <a:fillRect/>
          </a:stretch>
        </p:blipFill>
        <p:spPr>
          <a:xfrm>
            <a:off x="4176712" y="2424906"/>
            <a:ext cx="3838575" cy="31527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450762" y="824248"/>
            <a:ext cx="11346286" cy="456293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8186"/>
            <a:ext cx="10515600" cy="5558777"/>
          </a:xfrm>
        </p:spPr>
        <p:txBody>
          <a:bodyPr>
            <a:normAutofit lnSpcReduction="10000"/>
          </a:bodyPr>
          <a:lstStyle/>
          <a:p>
            <a:r>
              <a:rPr lang="en-US" dirty="0"/>
              <a:t>Client</a:t>
            </a:r>
            <a:endParaRPr lang="en-US" dirty="0"/>
          </a:p>
          <a:p>
            <a:r>
              <a:rPr lang="en-US" dirty="0"/>
              <a:t>A client is a program that runs on the local machine requesting service from the server. A client program is a finite program means that the service started by the user and terminates when the service is completed.</a:t>
            </a:r>
            <a:endParaRPr lang="en-US" dirty="0"/>
          </a:p>
          <a:p>
            <a:r>
              <a:rPr lang="en-US" dirty="0"/>
              <a:t>Server</a:t>
            </a:r>
            <a:endParaRPr lang="en-US" dirty="0"/>
          </a:p>
          <a:p>
            <a:r>
              <a:rPr lang="en-US" dirty="0"/>
              <a:t>A server is a program that runs on the remote machine providing services to the clients. When the client requests for a service, then the server opens the door for the incoming requests, but it never initiates the service.</a:t>
            </a:r>
            <a:endParaRPr lang="en-US" dirty="0"/>
          </a:p>
          <a:p>
            <a:r>
              <a:rPr lang="en-US" dirty="0"/>
              <a:t>A server program is an infinite program means that when it starts, it runs infinitely unless the problem arises. The server waits for the incoming requests from the clients. When the request arrives at the server, then it responds to the request.</a:t>
            </a:r>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319477" y="347729"/>
            <a:ext cx="10859385" cy="61796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FTP</a:t>
            </a:r>
            <a:br>
              <a:rPr lang="en-US" dirty="0"/>
            </a:br>
            <a:endParaRPr lang="en-US" dirty="0"/>
          </a:p>
        </p:txBody>
      </p:sp>
      <p:sp>
        <p:nvSpPr>
          <p:cNvPr id="3" name="Content Placeholder 2"/>
          <p:cNvSpPr>
            <a:spLocks noGrp="1"/>
          </p:cNvSpPr>
          <p:nvPr>
            <p:ph idx="1"/>
          </p:nvPr>
        </p:nvSpPr>
        <p:spPr/>
        <p:txBody>
          <a:bodyPr/>
          <a:lstStyle/>
          <a:p>
            <a:r>
              <a:rPr lang="en-US" dirty="0" smtClean="0"/>
              <a:t>FTP </a:t>
            </a:r>
            <a:r>
              <a:rPr lang="en-US" dirty="0"/>
              <a:t>stands for File transfer protocol.</a:t>
            </a:r>
            <a:endParaRPr lang="en-US" dirty="0"/>
          </a:p>
          <a:p>
            <a:r>
              <a:rPr lang="en-US" dirty="0"/>
              <a:t>FTP is a standard internet protocol provided by TCP/IP used for transmitting the files from one host to another.</a:t>
            </a:r>
            <a:endParaRPr lang="en-US" dirty="0"/>
          </a:p>
          <a:p>
            <a:r>
              <a:rPr lang="en-US" dirty="0"/>
              <a:t>It is mainly used for transferring the web page files from their creator to the computer that acts as a server for other computers on the internet.</a:t>
            </a:r>
            <a:endParaRPr lang="en-US" dirty="0"/>
          </a:p>
          <a:p>
            <a:r>
              <a:rPr lang="en-US" dirty="0"/>
              <a:t>It is also used for downloading the files to computer from other servers.</a:t>
            </a:r>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Objectives of FTP</a:t>
            </a:r>
            <a:endParaRPr lang="en-US" dirty="0"/>
          </a:p>
          <a:p>
            <a:r>
              <a:rPr lang="en-US" dirty="0"/>
              <a:t>It provides the sharing of files.</a:t>
            </a:r>
            <a:endParaRPr lang="en-US" dirty="0"/>
          </a:p>
          <a:p>
            <a:r>
              <a:rPr lang="en-US" dirty="0"/>
              <a:t>It is used to encourage the use of remote computers.</a:t>
            </a:r>
            <a:endParaRPr lang="en-US" dirty="0"/>
          </a:p>
          <a:p>
            <a:r>
              <a:rPr lang="en-US" dirty="0"/>
              <a:t>It transfers the data more reliably and efficiently.</a:t>
            </a:r>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Why FTP?</a:t>
            </a:r>
            <a:endParaRPr lang="en-US" dirty="0"/>
          </a:p>
          <a:p>
            <a:r>
              <a:rPr lang="en-US" dirty="0"/>
              <a:t>Although transferring files from one system to another is very simple and straightforward, but sometimes it can cause problems.</a:t>
            </a:r>
            <a:endParaRPr lang="en-US" dirty="0"/>
          </a:p>
          <a:p>
            <a:r>
              <a:rPr lang="en-US" dirty="0"/>
              <a:t> For example, two systems may have different file conventions. Two systems may have different ways to represent text and data. Two systems may have different directory structures. FTP protocol overcomes these problems by establishing two connections between hosts. One connection is used for data transfer, and another connection is used for the control connection.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a:stretch>
            <a:fillRect/>
          </a:stretch>
        </p:blipFill>
        <p:spPr>
          <a:xfrm>
            <a:off x="256207" y="141668"/>
            <a:ext cx="11097593" cy="56360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above figure shows the basic model of the FTP. The FTP client has three components: the user interface, control process, and data transfer process. The server has two components: the server control process and the server data transfer process.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ftp connections</a:t>
            </a:r>
            <a:endParaRPr lang="en-US" dirty="0"/>
          </a:p>
        </p:txBody>
      </p:sp>
      <p:sp>
        <p:nvSpPr>
          <p:cNvPr id="3" name="Content Placeholder 2"/>
          <p:cNvSpPr>
            <a:spLocks noGrp="1"/>
          </p:cNvSpPr>
          <p:nvPr>
            <p:ph idx="1"/>
          </p:nvPr>
        </p:nvSpPr>
        <p:spPr/>
        <p:txBody>
          <a:bodyPr/>
          <a:lstStyle/>
          <a:p>
            <a:r>
              <a:rPr lang="en-US" b="1" dirty="0"/>
              <a:t>Control Connection:</a:t>
            </a:r>
            <a:r>
              <a:rPr lang="en-US" dirty="0"/>
              <a:t> The control connection uses very simple rules for communication. Through control connection, we can transfer a line of command or line of response at a time. The control connection is made between the control processes. The control connection remains connected during the entire interactive FTP session.</a:t>
            </a:r>
            <a:endParaRPr lang="en-US" dirty="0"/>
          </a:p>
          <a:p>
            <a:r>
              <a:rPr lang="en-US" b="1" dirty="0"/>
              <a:t>Data Connection:</a:t>
            </a:r>
            <a:r>
              <a:rPr lang="en-US" dirty="0"/>
              <a:t> The Data Connection uses very complex rules as data types may vary. The data connection is made between data transfer processes. The data connection opens when a command comes for transferring the files and closes when the file is transferred.</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257577" y="256084"/>
            <a:ext cx="11770225" cy="557804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FTP Clients</a:t>
            </a:r>
            <a:endParaRPr lang="en-US" dirty="0"/>
          </a:p>
          <a:p>
            <a:r>
              <a:rPr lang="en-US" dirty="0"/>
              <a:t>FTP client is a program that implements a file transfer protocol which allows you to transfer files between two hosts on the internet.</a:t>
            </a:r>
            <a:endParaRPr lang="en-US" dirty="0"/>
          </a:p>
          <a:p>
            <a:r>
              <a:rPr lang="en-US" dirty="0"/>
              <a:t>It allows a user to connect to a remote host and upload or download the files.</a:t>
            </a:r>
            <a:endParaRPr lang="en-US" dirty="0"/>
          </a:p>
          <a:p>
            <a:r>
              <a:rPr lang="en-US" dirty="0"/>
              <a:t>It has a set of commands that we can use to connect to a host, transfer the files between you and your host and close the connection.</a:t>
            </a:r>
            <a:endParaRPr lang="en-US" dirty="0"/>
          </a:p>
          <a:p>
            <a:r>
              <a:rPr lang="en-US" dirty="0"/>
              <a:t>The FTP program is also available as a built-in component in a Web browser. This GUI based FTP client makes the file transfer very easy and also does not require to remember the FTP commands.</a:t>
            </a:r>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a:stretch>
            <a:fillRect/>
          </a:stretch>
        </p:blipFill>
        <p:spPr>
          <a:xfrm>
            <a:off x="332328" y="365125"/>
            <a:ext cx="11354309" cy="334399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a:stretch>
            <a:fillRect/>
          </a:stretch>
        </p:blipFill>
        <p:spPr>
          <a:xfrm>
            <a:off x="213979" y="365124"/>
            <a:ext cx="11662437" cy="367884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1981200" y="1812926"/>
            <a:ext cx="8229600" cy="3444875"/>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ln>
          <a:effectLst/>
        </p:spPr>
        <p:txBody>
          <a:bodyPr>
            <a:spAutoFit/>
          </a:bodyPr>
          <a:lstStyle/>
          <a:p>
            <a:pPr algn="ctr">
              <a:spcBef>
                <a:spcPts val="1100"/>
              </a:spcBef>
              <a:spcAft>
                <a:spcPts val="1100"/>
              </a:spcAft>
              <a:defRPr/>
            </a:pPr>
            <a:r>
              <a:rPr lang="en-US" sz="3600" b="1" i="1">
                <a:effectLst>
                  <a:outerShdw blurRad="38100" dist="38100" dir="2700000" algn="tl">
                    <a:srgbClr val="FFFFFF"/>
                  </a:outerShdw>
                </a:effectLst>
                <a:latin typeface="Times" charset="0"/>
              </a:rPr>
              <a:t>FTP uses the services of TCP. </a:t>
            </a:r>
            <a:br>
              <a:rPr lang="en-US" sz="3600" b="1" i="1">
                <a:effectLst>
                  <a:outerShdw blurRad="38100" dist="38100" dir="2700000" algn="tl">
                    <a:srgbClr val="FFFFFF"/>
                  </a:outerShdw>
                </a:effectLst>
                <a:latin typeface="Times" charset="0"/>
              </a:rPr>
            </a:br>
            <a:r>
              <a:rPr lang="en-US" sz="3600" b="1" i="1">
                <a:effectLst>
                  <a:outerShdw blurRad="38100" dist="38100" dir="2700000" algn="tl">
                    <a:srgbClr val="FFFFFF"/>
                  </a:outerShdw>
                </a:effectLst>
                <a:latin typeface="Times" charset="0"/>
              </a:rPr>
              <a:t>It needs two TCP connections. </a:t>
            </a:r>
            <a:br>
              <a:rPr lang="en-US" sz="3600" b="1" i="1">
                <a:effectLst>
                  <a:outerShdw blurRad="38100" dist="38100" dir="2700000" algn="tl">
                    <a:srgbClr val="FFFFFF"/>
                  </a:outerShdw>
                </a:effectLst>
                <a:latin typeface="Times" charset="0"/>
              </a:rPr>
            </a:br>
            <a:r>
              <a:rPr lang="en-US" sz="3600" b="1" i="1">
                <a:effectLst>
                  <a:outerShdw blurRad="38100" dist="38100" dir="2700000" algn="tl">
                    <a:srgbClr val="FFFFFF"/>
                  </a:outerShdw>
                </a:effectLst>
                <a:latin typeface="Times" charset="0"/>
              </a:rPr>
              <a:t>The well-known port 21 is used </a:t>
            </a:r>
            <a:br>
              <a:rPr lang="en-US" sz="3600" b="1" i="1">
                <a:effectLst>
                  <a:outerShdw blurRad="38100" dist="38100" dir="2700000" algn="tl">
                    <a:srgbClr val="FFFFFF"/>
                  </a:outerShdw>
                </a:effectLst>
                <a:latin typeface="Times" charset="0"/>
              </a:rPr>
            </a:br>
            <a:r>
              <a:rPr lang="en-US" sz="3600" b="1" i="1">
                <a:effectLst>
                  <a:outerShdw blurRad="38100" dist="38100" dir="2700000" algn="tl">
                    <a:srgbClr val="FFFFFF"/>
                  </a:outerShdw>
                </a:effectLst>
                <a:latin typeface="Times" charset="0"/>
              </a:rPr>
              <a:t>for the control connection </a:t>
            </a:r>
            <a:br>
              <a:rPr lang="en-US" sz="3600" b="1" i="1">
                <a:effectLst>
                  <a:outerShdw blurRad="38100" dist="38100" dir="2700000" algn="tl">
                    <a:srgbClr val="FFFFFF"/>
                  </a:outerShdw>
                </a:effectLst>
                <a:latin typeface="Times" charset="0"/>
              </a:rPr>
            </a:br>
            <a:r>
              <a:rPr lang="en-US" sz="3600" b="1" i="1">
                <a:effectLst>
                  <a:outerShdw blurRad="38100" dist="38100" dir="2700000" algn="tl">
                    <a:srgbClr val="FFFFFF"/>
                  </a:outerShdw>
                </a:effectLst>
                <a:latin typeface="Times" charset="0"/>
              </a:rPr>
              <a:t>and the well-known </a:t>
            </a:r>
            <a:br>
              <a:rPr lang="en-US" sz="3600" b="1" i="1">
                <a:effectLst>
                  <a:outerShdw blurRad="38100" dist="38100" dir="2700000" algn="tl">
                    <a:srgbClr val="FFFFFF"/>
                  </a:outerShdw>
                </a:effectLst>
                <a:latin typeface="Times" charset="0"/>
              </a:rPr>
            </a:br>
            <a:r>
              <a:rPr lang="en-US" sz="3600" b="1" i="1">
                <a:effectLst>
                  <a:outerShdw blurRad="38100" dist="38100" dir="2700000" algn="tl">
                    <a:srgbClr val="FFFFFF"/>
                  </a:outerShdw>
                </a:effectLst>
                <a:latin typeface="Times" charset="0"/>
              </a:rPr>
              <a:t>port 20 for the data connection.</a:t>
            </a:r>
            <a:endParaRPr lang="en-US" sz="3600" b="1" i="1">
              <a:effectLst>
                <a:outerShdw blurRad="38100" dist="38100" dir="2700000" algn="tl">
                  <a:srgbClr val="FFFFFF"/>
                </a:outerShdw>
              </a:effectLst>
              <a:latin typeface="Times" charset="0"/>
            </a:endParaRPr>
          </a:p>
        </p:txBody>
      </p:sp>
      <p:pic>
        <p:nvPicPr>
          <p:cNvPr id="409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28800" y="1060450"/>
            <a:ext cx="20574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02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12900" y="955676"/>
            <a:ext cx="8902700" cy="407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ext Box 1027"/>
          <p:cNvSpPr txBox="1">
            <a:spLocks noChangeArrowheads="1"/>
          </p:cNvSpPr>
          <p:nvPr/>
        </p:nvSpPr>
        <p:spPr bwMode="auto">
          <a:xfrm>
            <a:off x="1585914" y="0"/>
            <a:ext cx="16144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r>
              <a:rPr lang="en-US" altLang="en-US" sz="1600">
                <a:solidFill>
                  <a:schemeClr val="accent2"/>
                </a:solidFill>
              </a:rPr>
              <a:t>Figure  20-1</a:t>
            </a:r>
            <a:endParaRPr lang="en-US" altLang="en-US" sz="1600">
              <a:solidFill>
                <a:schemeClr val="accent2"/>
              </a:solidFill>
            </a:endParaRPr>
          </a:p>
        </p:txBody>
      </p:sp>
      <p:sp>
        <p:nvSpPr>
          <p:cNvPr id="5124" name="Rectangle 1028"/>
          <p:cNvSpPr>
            <a:spLocks noChangeArrowheads="1"/>
          </p:cNvSpPr>
          <p:nvPr/>
        </p:nvSpPr>
        <p:spPr bwMode="auto">
          <a:xfrm>
            <a:off x="5791201" y="381000"/>
            <a:ext cx="9509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eaLnBrk="1" hangingPunct="1"/>
            <a:r>
              <a:rPr lang="en-US" altLang="en-US" sz="3200" b="1">
                <a:solidFill>
                  <a:schemeClr val="accent2"/>
                </a:solidFill>
                <a:latin typeface="Times" charset="0"/>
              </a:rPr>
              <a:t>FTP</a:t>
            </a:r>
            <a:endParaRPr lang="en-US" altLang="en-US" sz="3200" b="1">
              <a:solidFill>
                <a:schemeClr val="accent2"/>
              </a:solidFill>
              <a:latin typeface="Times"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descr="Large confetti"/>
          <p:cNvSpPr>
            <a:spLocks noChangeArrowheads="1"/>
          </p:cNvSpPr>
          <p:nvPr/>
        </p:nvSpPr>
        <p:spPr bwMode="auto">
          <a:xfrm>
            <a:off x="1828800" y="1219200"/>
            <a:ext cx="8534400" cy="4419600"/>
          </a:xfrm>
          <a:prstGeom prst="verticalScroll">
            <a:avLst>
              <a:gd name="adj" fmla="val 12500"/>
            </a:avLst>
          </a:prstGeom>
          <a:pattFill prst="lgConfetti">
            <a:fgClr>
              <a:schemeClr val="hlink"/>
            </a:fgClr>
            <a:bgClr>
              <a:srgbClr val="6699FF"/>
            </a:bgClr>
          </a:pattFill>
          <a:ln w="9525">
            <a:solidFill>
              <a:schemeClr val="tx1"/>
            </a:solidFill>
            <a:round/>
          </a:ln>
        </p:spPr>
        <p:txBody>
          <a:bodyPr wrap="none" anchor="ct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eaLnBrk="1" hangingPunct="1"/>
            <a:endParaRPr lang="en-US" altLang="en-US"/>
          </a:p>
        </p:txBody>
      </p:sp>
      <p:sp>
        <p:nvSpPr>
          <p:cNvPr id="6147" name="Rectangle 3"/>
          <p:cNvSpPr>
            <a:spLocks noChangeArrowheads="1"/>
          </p:cNvSpPr>
          <p:nvPr/>
        </p:nvSpPr>
        <p:spPr bwMode="auto">
          <a:xfrm>
            <a:off x="3960814" y="3200400"/>
            <a:ext cx="43449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lgn="ctr"/>
            <a:r>
              <a:rPr lang="en-US" altLang="en-US" sz="4400" b="1">
                <a:latin typeface="Times" charset="0"/>
              </a:rPr>
              <a:t>CONNECTIONS</a:t>
            </a:r>
            <a:endParaRPr lang="en-US" altLang="en-US" sz="4400" b="1">
              <a:latin typeface="Times" charset="0"/>
            </a:endParaRPr>
          </a:p>
        </p:txBody>
      </p:sp>
      <p:sp>
        <p:nvSpPr>
          <p:cNvPr id="81924" name="Rectangle 4"/>
          <p:cNvSpPr>
            <a:spLocks noChangeArrowheads="1"/>
          </p:cNvSpPr>
          <p:nvPr/>
        </p:nvSpPr>
        <p:spPr bwMode="auto">
          <a:xfrm>
            <a:off x="2644775" y="1905000"/>
            <a:ext cx="1162050" cy="762000"/>
          </a:xfrm>
          <a:prstGeom prst="rect">
            <a:avLst/>
          </a:prstGeom>
          <a:solidFill>
            <a:schemeClr val="bg1"/>
          </a:solidFill>
          <a:ln w="9525">
            <a:noFill/>
            <a:miter lim="800000"/>
          </a:ln>
          <a:effectLst/>
        </p:spPr>
        <p:txBody>
          <a:bodyPr wrap="none">
            <a:spAutoFit/>
          </a:bodyPr>
          <a:lstStyle/>
          <a:p>
            <a:pPr algn="ctr" eaLnBrk="1" hangingPunct="1">
              <a:defRPr/>
            </a:pPr>
            <a:r>
              <a:rPr lang="en-US" sz="4400" b="1" i="1">
                <a:solidFill>
                  <a:srgbClr val="FF0000"/>
                </a:solidFill>
                <a:effectLst>
                  <a:outerShdw blurRad="38100" dist="38100" dir="2700000" algn="tl">
                    <a:srgbClr val="C0C0C0"/>
                  </a:outerShdw>
                </a:effectLst>
                <a:latin typeface="Times" charset="0"/>
              </a:rPr>
              <a:t>20.1</a:t>
            </a:r>
            <a:endParaRPr lang="en-US" sz="4400" b="1" i="1">
              <a:solidFill>
                <a:srgbClr val="060000"/>
              </a:solidFill>
              <a:effectLst>
                <a:outerShdw blurRad="38100" dist="38100" dir="2700000" algn="tl">
                  <a:srgbClr val="C0C0C0"/>
                </a:outerShdw>
              </a:effectLst>
              <a:latin typeface="Times"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3"/>
          <p:cNvSpPr txBox="1">
            <a:spLocks noChangeArrowheads="1"/>
          </p:cNvSpPr>
          <p:nvPr/>
        </p:nvSpPr>
        <p:spPr bwMode="auto">
          <a:xfrm>
            <a:off x="1585914" y="0"/>
            <a:ext cx="16144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r>
              <a:rPr lang="en-US" altLang="en-US" sz="1600">
                <a:solidFill>
                  <a:schemeClr val="accent2"/>
                </a:solidFill>
              </a:rPr>
              <a:t>Figure  20-2</a:t>
            </a:r>
            <a:endParaRPr lang="en-US" altLang="en-US" sz="1600">
              <a:solidFill>
                <a:schemeClr val="accent2"/>
              </a:solidFill>
            </a:endParaRPr>
          </a:p>
        </p:txBody>
      </p:sp>
      <p:pic>
        <p:nvPicPr>
          <p:cNvPr id="7171"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43201" y="690564"/>
            <a:ext cx="6837363" cy="563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11"/>
          <p:cNvSpPr>
            <a:spLocks noChangeArrowheads="1"/>
          </p:cNvSpPr>
          <p:nvPr/>
        </p:nvSpPr>
        <p:spPr bwMode="auto">
          <a:xfrm>
            <a:off x="2971800" y="152400"/>
            <a:ext cx="56340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eaLnBrk="1" hangingPunct="1"/>
            <a:r>
              <a:rPr lang="en-US" altLang="en-US" sz="3200" b="1">
                <a:solidFill>
                  <a:schemeClr val="accent2"/>
                </a:solidFill>
                <a:latin typeface="Times" charset="0"/>
              </a:rPr>
              <a:t>Opening the control connection</a:t>
            </a:r>
            <a:endParaRPr lang="en-US" altLang="en-US" sz="3200" b="1">
              <a:solidFill>
                <a:schemeClr val="accent2"/>
              </a:solidFill>
              <a:latin typeface="Times"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descr="Large confetti"/>
          <p:cNvSpPr>
            <a:spLocks noChangeArrowheads="1"/>
          </p:cNvSpPr>
          <p:nvPr/>
        </p:nvSpPr>
        <p:spPr bwMode="auto">
          <a:xfrm>
            <a:off x="1828800" y="1219200"/>
            <a:ext cx="8534400" cy="4419600"/>
          </a:xfrm>
          <a:prstGeom prst="verticalScroll">
            <a:avLst>
              <a:gd name="adj" fmla="val 12500"/>
            </a:avLst>
          </a:prstGeom>
          <a:pattFill prst="lgConfetti">
            <a:fgClr>
              <a:schemeClr val="hlink"/>
            </a:fgClr>
            <a:bgClr>
              <a:srgbClr val="6699FF"/>
            </a:bgClr>
          </a:pattFill>
          <a:ln w="9525">
            <a:solidFill>
              <a:schemeClr val="tx1"/>
            </a:solidFill>
            <a:round/>
          </a:ln>
        </p:spPr>
        <p:txBody>
          <a:bodyPr wrap="none" anchor="ct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eaLnBrk="1" hangingPunct="1"/>
            <a:endParaRPr lang="en-US" altLang="en-US"/>
          </a:p>
        </p:txBody>
      </p:sp>
      <p:sp>
        <p:nvSpPr>
          <p:cNvPr id="8195" name="Rectangle 3"/>
          <p:cNvSpPr>
            <a:spLocks noChangeArrowheads="1"/>
          </p:cNvSpPr>
          <p:nvPr/>
        </p:nvSpPr>
        <p:spPr bwMode="auto">
          <a:xfrm>
            <a:off x="3465514" y="3200400"/>
            <a:ext cx="53355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lgn="ctr"/>
            <a:r>
              <a:rPr lang="en-US" altLang="en-US" sz="4400" b="1">
                <a:latin typeface="Times" charset="0"/>
              </a:rPr>
              <a:t>COMMUNICATION</a:t>
            </a:r>
            <a:endParaRPr lang="en-US" altLang="en-US" sz="4400" b="1">
              <a:latin typeface="Times" charset="0"/>
            </a:endParaRPr>
          </a:p>
        </p:txBody>
      </p:sp>
      <p:sp>
        <p:nvSpPr>
          <p:cNvPr id="82948" name="Rectangle 4"/>
          <p:cNvSpPr>
            <a:spLocks noChangeArrowheads="1"/>
          </p:cNvSpPr>
          <p:nvPr/>
        </p:nvSpPr>
        <p:spPr bwMode="auto">
          <a:xfrm>
            <a:off x="2644775" y="1905000"/>
            <a:ext cx="1162050" cy="762000"/>
          </a:xfrm>
          <a:prstGeom prst="rect">
            <a:avLst/>
          </a:prstGeom>
          <a:solidFill>
            <a:schemeClr val="bg1"/>
          </a:solidFill>
          <a:ln w="9525">
            <a:noFill/>
            <a:miter lim="800000"/>
          </a:ln>
          <a:effectLst/>
        </p:spPr>
        <p:txBody>
          <a:bodyPr wrap="none">
            <a:spAutoFit/>
          </a:bodyPr>
          <a:lstStyle/>
          <a:p>
            <a:pPr algn="ctr" eaLnBrk="1" hangingPunct="1">
              <a:defRPr/>
            </a:pPr>
            <a:r>
              <a:rPr lang="en-US" sz="4400" b="1" i="1">
                <a:solidFill>
                  <a:srgbClr val="FF0000"/>
                </a:solidFill>
                <a:effectLst>
                  <a:outerShdw blurRad="38100" dist="38100" dir="2700000" algn="tl">
                    <a:srgbClr val="C0C0C0"/>
                  </a:outerShdw>
                </a:effectLst>
                <a:latin typeface="Times" charset="0"/>
              </a:rPr>
              <a:t>20.2</a:t>
            </a:r>
            <a:endParaRPr lang="en-US" sz="4400" b="1" i="1">
              <a:solidFill>
                <a:srgbClr val="060000"/>
              </a:solidFill>
              <a:effectLst>
                <a:outerShdw blurRad="38100" dist="38100" dir="2700000" algn="tl">
                  <a:srgbClr val="C0C0C0"/>
                </a:outerShdw>
              </a:effectLst>
              <a:latin typeface="Times"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3"/>
          <p:cNvSpPr txBox="1">
            <a:spLocks noChangeArrowheads="1"/>
          </p:cNvSpPr>
          <p:nvPr/>
        </p:nvSpPr>
        <p:spPr bwMode="auto">
          <a:xfrm>
            <a:off x="1585914" y="0"/>
            <a:ext cx="16144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r>
              <a:rPr lang="en-US" altLang="en-US" sz="1600">
                <a:solidFill>
                  <a:schemeClr val="accent2"/>
                </a:solidFill>
              </a:rPr>
              <a:t>Figure  20-3</a:t>
            </a:r>
            <a:endParaRPr lang="en-US" altLang="en-US" sz="1600">
              <a:solidFill>
                <a:schemeClr val="accent2"/>
              </a:solidFill>
            </a:endParaRPr>
          </a:p>
        </p:txBody>
      </p:sp>
      <p:pic>
        <p:nvPicPr>
          <p:cNvPr id="9219"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76221" y="584200"/>
            <a:ext cx="5229225" cy="627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6"/>
          <p:cNvSpPr>
            <a:spLocks noChangeArrowheads="1"/>
          </p:cNvSpPr>
          <p:nvPr/>
        </p:nvSpPr>
        <p:spPr bwMode="auto">
          <a:xfrm>
            <a:off x="8372597" y="1143000"/>
            <a:ext cx="207620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lgn="ctr" eaLnBrk="1" hangingPunct="1"/>
            <a:r>
              <a:rPr lang="en-US" altLang="en-US" sz="3200" b="1">
                <a:solidFill>
                  <a:schemeClr val="accent2"/>
                </a:solidFill>
                <a:latin typeface="Times" charset="0"/>
              </a:rPr>
              <a:t>Creating </a:t>
            </a:r>
            <a:endParaRPr lang="en-US" altLang="en-US" sz="3200" b="1">
              <a:solidFill>
                <a:schemeClr val="accent2"/>
              </a:solidFill>
              <a:latin typeface="Times" charset="0"/>
            </a:endParaRPr>
          </a:p>
          <a:p>
            <a:pPr algn="ctr" eaLnBrk="1" hangingPunct="1"/>
            <a:r>
              <a:rPr lang="en-US" altLang="en-US" sz="3200" b="1">
                <a:solidFill>
                  <a:schemeClr val="accent2"/>
                </a:solidFill>
                <a:latin typeface="Times" charset="0"/>
              </a:rPr>
              <a:t>the data </a:t>
            </a:r>
            <a:endParaRPr lang="en-US" altLang="en-US" sz="3200" b="1">
              <a:solidFill>
                <a:schemeClr val="accent2"/>
              </a:solidFill>
              <a:latin typeface="Times" charset="0"/>
            </a:endParaRPr>
          </a:p>
          <a:p>
            <a:pPr algn="ctr" eaLnBrk="1" hangingPunct="1"/>
            <a:r>
              <a:rPr lang="en-US" altLang="en-US" sz="3200" b="1">
                <a:solidFill>
                  <a:schemeClr val="accent2"/>
                </a:solidFill>
                <a:latin typeface="Times" charset="0"/>
              </a:rPr>
              <a:t>connection</a:t>
            </a:r>
            <a:endParaRPr lang="en-US" altLang="en-US" sz="3200" b="1">
              <a:solidFill>
                <a:schemeClr val="accent2"/>
              </a:solidFill>
              <a:latin typeface="Times"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normAutofit/>
          </a:bodyPr>
          <a:lstStyle/>
          <a:p>
            <a:r>
              <a:rPr lang="en-US" altLang="en-US" smtClean="0"/>
              <a:t>The Data Connection</a:t>
            </a:r>
            <a:endParaRPr lang="en-US" altLang="en-US" smtClean="0"/>
          </a:p>
        </p:txBody>
      </p:sp>
      <p:sp>
        <p:nvSpPr>
          <p:cNvPr id="10243" name="Rectangle 3"/>
          <p:cNvSpPr>
            <a:spLocks noGrp="1" noChangeArrowheads="1"/>
          </p:cNvSpPr>
          <p:nvPr>
            <p:ph type="body" idx="1"/>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normAutofit/>
          </a:bodyPr>
          <a:lstStyle/>
          <a:p>
            <a:pPr marL="609600" indent="-609600"/>
            <a:r>
              <a:rPr lang="en-US" altLang="en-US" smtClean="0"/>
              <a:t>Uses Server’s well-known port 20</a:t>
            </a:r>
            <a:endParaRPr lang="en-US" altLang="en-US" smtClean="0"/>
          </a:p>
          <a:p>
            <a:pPr marL="609600" indent="-609600">
              <a:buFontTx/>
              <a:buAutoNum type="arabicPeriod"/>
            </a:pPr>
            <a:r>
              <a:rPr lang="en-US" altLang="en-US" smtClean="0"/>
              <a:t>Client issues a passive open on an ephemeral port, say </a:t>
            </a:r>
            <a:r>
              <a:rPr lang="en-US" altLang="en-US" i="1" smtClean="0"/>
              <a:t>x</a:t>
            </a:r>
            <a:r>
              <a:rPr lang="en-US" altLang="en-US" smtClean="0"/>
              <a:t>.</a:t>
            </a:r>
            <a:endParaRPr lang="en-US" altLang="en-US" smtClean="0"/>
          </a:p>
          <a:p>
            <a:pPr marL="609600" indent="-609600">
              <a:buFontTx/>
              <a:buAutoNum type="arabicPeriod"/>
            </a:pPr>
            <a:r>
              <a:rPr lang="en-US" altLang="en-US" smtClean="0"/>
              <a:t>Client uses PORT command to tell the server about the port number </a:t>
            </a:r>
            <a:r>
              <a:rPr lang="en-US" altLang="en-US" i="1" smtClean="0"/>
              <a:t>x</a:t>
            </a:r>
            <a:r>
              <a:rPr lang="en-US" altLang="en-US" smtClean="0"/>
              <a:t>.</a:t>
            </a:r>
            <a:endParaRPr lang="en-US" altLang="en-US" smtClean="0"/>
          </a:p>
          <a:p>
            <a:pPr marL="609600" indent="-609600">
              <a:buFontTx/>
              <a:buAutoNum type="arabicPeriod"/>
            </a:pPr>
            <a:r>
              <a:rPr lang="en-US" altLang="en-US" smtClean="0"/>
              <a:t>Server issues an active open from port 20 to port </a:t>
            </a:r>
            <a:r>
              <a:rPr lang="en-US" altLang="en-US" i="1" smtClean="0"/>
              <a:t>x</a:t>
            </a:r>
            <a:r>
              <a:rPr lang="en-US" altLang="en-US" smtClean="0"/>
              <a:t>.</a:t>
            </a:r>
            <a:endParaRPr lang="en-US" altLang="en-US" smtClean="0"/>
          </a:p>
          <a:p>
            <a:pPr marL="609600" indent="-609600">
              <a:buFontTx/>
              <a:buAutoNum type="arabicPeriod"/>
            </a:pPr>
            <a:r>
              <a:rPr lang="en-US" altLang="en-US" smtClean="0"/>
              <a:t>Server creates a child server/ephemeral port number to serve the client</a:t>
            </a:r>
            <a:endParaRPr lang="en-US" alt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540913" y="605307"/>
            <a:ext cx="10947042" cy="557165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66900" y="1897064"/>
            <a:ext cx="8458200" cy="306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ext Box 3"/>
          <p:cNvSpPr txBox="1">
            <a:spLocks noChangeArrowheads="1"/>
          </p:cNvSpPr>
          <p:nvPr/>
        </p:nvSpPr>
        <p:spPr bwMode="auto">
          <a:xfrm>
            <a:off x="1585914" y="0"/>
            <a:ext cx="16144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r>
              <a:rPr lang="en-US" altLang="en-US" sz="1600">
                <a:solidFill>
                  <a:schemeClr val="accent2"/>
                </a:solidFill>
              </a:rPr>
              <a:t>Figure  20-4</a:t>
            </a:r>
            <a:endParaRPr lang="en-US" altLang="en-US" sz="1600">
              <a:solidFill>
                <a:schemeClr val="accent2"/>
              </a:solidFill>
            </a:endParaRPr>
          </a:p>
        </p:txBody>
      </p:sp>
      <p:sp>
        <p:nvSpPr>
          <p:cNvPr id="11268" name="Rectangle 4"/>
          <p:cNvSpPr>
            <a:spLocks noChangeArrowheads="1"/>
          </p:cNvSpPr>
          <p:nvPr/>
        </p:nvSpPr>
        <p:spPr bwMode="auto">
          <a:xfrm>
            <a:off x="3581400" y="533400"/>
            <a:ext cx="51387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eaLnBrk="1" hangingPunct="1"/>
            <a:r>
              <a:rPr lang="en-US" altLang="en-US" sz="3200" b="1">
                <a:solidFill>
                  <a:schemeClr val="accent2"/>
                </a:solidFill>
                <a:latin typeface="Times" charset="0"/>
              </a:rPr>
              <a:t>Using the control connection</a:t>
            </a:r>
            <a:endParaRPr lang="en-US" altLang="en-US" sz="3200" b="1">
              <a:solidFill>
                <a:schemeClr val="accent2"/>
              </a:solidFill>
              <a:latin typeface="Times" charset="0"/>
            </a:endParaRPr>
          </a:p>
        </p:txBody>
      </p:sp>
      <p:sp>
        <p:nvSpPr>
          <p:cNvPr id="2" name="Rectangles 1"/>
          <p:cNvSpPr/>
          <p:nvPr/>
        </p:nvSpPr>
        <p:spPr>
          <a:xfrm>
            <a:off x="5222240" y="3735705"/>
            <a:ext cx="1689100" cy="34353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55776" y="2182814"/>
            <a:ext cx="8455025" cy="162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ext Box 3"/>
          <p:cNvSpPr txBox="1">
            <a:spLocks noChangeArrowheads="1"/>
          </p:cNvSpPr>
          <p:nvPr/>
        </p:nvSpPr>
        <p:spPr bwMode="auto">
          <a:xfrm>
            <a:off x="1585914" y="0"/>
            <a:ext cx="16144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r>
              <a:rPr lang="en-US" altLang="en-US" sz="1600">
                <a:solidFill>
                  <a:schemeClr val="accent2"/>
                </a:solidFill>
              </a:rPr>
              <a:t>Figure  20-5</a:t>
            </a:r>
            <a:endParaRPr lang="en-US" altLang="en-US" sz="1600">
              <a:solidFill>
                <a:schemeClr val="accent2"/>
              </a:solidFill>
            </a:endParaRPr>
          </a:p>
        </p:txBody>
      </p:sp>
      <p:sp>
        <p:nvSpPr>
          <p:cNvPr id="12292" name="Rectangle 4"/>
          <p:cNvSpPr>
            <a:spLocks noChangeArrowheads="1"/>
          </p:cNvSpPr>
          <p:nvPr/>
        </p:nvSpPr>
        <p:spPr bwMode="auto">
          <a:xfrm>
            <a:off x="3581401" y="685800"/>
            <a:ext cx="46640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eaLnBrk="1" hangingPunct="1"/>
            <a:r>
              <a:rPr lang="en-US" altLang="en-US" sz="3200" b="1">
                <a:solidFill>
                  <a:schemeClr val="accent2"/>
                </a:solidFill>
                <a:latin typeface="Times" charset="0"/>
              </a:rPr>
              <a:t>Using the data connection</a:t>
            </a:r>
            <a:endParaRPr lang="en-US" altLang="en-US" sz="3200" b="1">
              <a:solidFill>
                <a:schemeClr val="accent2"/>
              </a:solidFill>
              <a:latin typeface="Times"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normAutofit/>
          </a:bodyPr>
          <a:lstStyle/>
          <a:p>
            <a:r>
              <a:rPr lang="en-US" altLang="en-US" smtClean="0"/>
              <a:t>File Type</a:t>
            </a:r>
            <a:endParaRPr lang="en-US" altLang="en-US" smtClean="0"/>
          </a:p>
        </p:txBody>
      </p:sp>
      <p:sp>
        <p:nvSpPr>
          <p:cNvPr id="13315" name="Rectangle 3"/>
          <p:cNvSpPr>
            <a:spLocks noGrp="1" noChangeArrowheads="1"/>
          </p:cNvSpPr>
          <p:nvPr>
            <p:ph type="body" idx="1"/>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normAutofit/>
          </a:bodyPr>
          <a:lstStyle/>
          <a:p>
            <a:r>
              <a:rPr lang="en-US" altLang="en-US" smtClean="0"/>
              <a:t>ASCII   or EBCDIC</a:t>
            </a:r>
            <a:endParaRPr lang="en-US" altLang="en-US" smtClean="0"/>
          </a:p>
          <a:p>
            <a:pPr lvl="1"/>
            <a:r>
              <a:rPr lang="en-US" altLang="en-US" smtClean="0"/>
              <a:t>Nonprint</a:t>
            </a:r>
            <a:endParaRPr lang="en-US" altLang="en-US" smtClean="0"/>
          </a:p>
          <a:p>
            <a:pPr lvl="1"/>
            <a:r>
              <a:rPr lang="en-US" altLang="en-US" smtClean="0"/>
              <a:t>TELNET </a:t>
            </a:r>
            <a:endParaRPr lang="en-US" altLang="en-US" smtClean="0"/>
          </a:p>
          <a:p>
            <a:r>
              <a:rPr lang="en-US" altLang="en-US" smtClean="0"/>
              <a:t>Image</a:t>
            </a:r>
            <a:endParaRPr lang="en-US" altLang="en-US" smtClean="0"/>
          </a:p>
          <a:p>
            <a:pPr>
              <a:buFontTx/>
              <a:buNone/>
            </a:pPr>
            <a:endParaRPr lang="en-US" altLang="en-US"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1"/>
            <a:ext cx="8229600" cy="5821363"/>
          </a:xfrm>
        </p:spPr>
        <p:txBody>
          <a:bodyPr/>
          <a:lstStyle/>
          <a:p>
            <a:r>
              <a:rPr lang="en-US" sz="1600" dirty="0"/>
              <a:t>File Type FTP can transfer one of the following ﬁle types across the data connection: </a:t>
            </a:r>
            <a:endParaRPr lang="en-US" sz="1600" dirty="0"/>
          </a:p>
          <a:p>
            <a:r>
              <a:rPr lang="en-US" sz="1600" dirty="0"/>
              <a:t>❑ ASCII ﬁle. This is the default format for transferring text ﬁles. Each character is encoded using </a:t>
            </a:r>
            <a:r>
              <a:rPr lang="en-US" sz="1600" dirty="0" smtClean="0"/>
              <a:t>NVT (</a:t>
            </a:r>
            <a:r>
              <a:rPr lang="en-US" sz="1600" dirty="0"/>
              <a:t>Network Virtual Terminal</a:t>
            </a:r>
            <a:r>
              <a:rPr lang="en-US" sz="1600" dirty="0" smtClean="0"/>
              <a:t>) </a:t>
            </a:r>
            <a:r>
              <a:rPr lang="en-US" sz="1600" dirty="0"/>
              <a:t>ASCII. The sender transforms the ﬁle from its own representation into NVT ASCII characters and the receiver transforms the NVT ASCII characters to its own representation. </a:t>
            </a:r>
            <a:endParaRPr lang="en-US" sz="1600" dirty="0"/>
          </a:p>
          <a:p>
            <a:r>
              <a:rPr lang="en-US" sz="1600" dirty="0"/>
              <a:t>❑ EBCDIC ﬁle. If one or both ends of the connection use EBCDIC encoding, the ﬁle can be transferred using EBCDIC encoding. </a:t>
            </a:r>
            <a:endParaRPr lang="en-US" sz="1600" dirty="0"/>
          </a:p>
          <a:p>
            <a:r>
              <a:rPr lang="en-US" sz="1600" dirty="0"/>
              <a:t>❑ Image ﬁle. This is the default format for transferring binary ﬁles. The ﬁle is sent as continuous streams of bits without any interpretation or encoding. This is mostly used to transfer binary ﬁles such as compiled programs. </a:t>
            </a:r>
            <a:endParaRPr lang="en-US" sz="1600" dirty="0"/>
          </a:p>
          <a:p>
            <a:r>
              <a:rPr lang="en-US" sz="1600" dirty="0"/>
              <a:t>If the ﬁle is encoded in ASCII or EBCDIC, another attribute must be added to deﬁne the printability of the ﬁle. </a:t>
            </a:r>
            <a:endParaRPr lang="en-US" sz="1600" dirty="0"/>
          </a:p>
          <a:p>
            <a:r>
              <a:rPr lang="en-US" sz="1600" dirty="0"/>
              <a:t>a. </a:t>
            </a:r>
            <a:r>
              <a:rPr lang="en-US" sz="1600" dirty="0" err="1"/>
              <a:t>Nonprint</a:t>
            </a:r>
            <a:r>
              <a:rPr lang="en-US" sz="1600" dirty="0"/>
              <a:t>. This is the default format for transferring a text ﬁle. The ﬁle contains no vertical speciﬁcations for printing. This means that the ﬁle cannot be printed without further processing because there are no characters to be interpreted for vertical movement of the print head. This format is used for ﬁles that will be stored and processed later.</a:t>
            </a:r>
            <a:endParaRPr lang="en-US" sz="1600" dirty="0"/>
          </a:p>
          <a:p>
            <a:r>
              <a:rPr lang="en-US" sz="1600" dirty="0"/>
              <a:t> b. TELNET. In this format the ﬁle contains NVT ASCII vertical characters such as CR (carriage return), LF (line feed), NL (new line), and VT (vertical tab). The ﬁle is printable after transfer.</a:t>
            </a:r>
            <a:endParaRPr lang="en-US" sz="1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normAutofit/>
          </a:bodyPr>
          <a:lstStyle/>
          <a:p>
            <a:r>
              <a:rPr lang="en-US" altLang="en-US" smtClean="0"/>
              <a:t>Data Structure</a:t>
            </a:r>
            <a:endParaRPr lang="en-US" altLang="en-US" smtClean="0"/>
          </a:p>
        </p:txBody>
      </p:sp>
      <p:sp>
        <p:nvSpPr>
          <p:cNvPr id="14339" name="Rectangle 3"/>
          <p:cNvSpPr>
            <a:spLocks noGrp="1" noChangeArrowheads="1"/>
          </p:cNvSpPr>
          <p:nvPr>
            <p:ph type="body" idx="1"/>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normAutofit/>
          </a:bodyPr>
          <a:lstStyle/>
          <a:p>
            <a:r>
              <a:rPr lang="en-US" altLang="en-US" smtClean="0"/>
              <a:t>File Structure</a:t>
            </a:r>
            <a:endParaRPr lang="en-US" altLang="en-US" smtClean="0"/>
          </a:p>
          <a:p>
            <a:r>
              <a:rPr lang="en-US" altLang="en-US" smtClean="0"/>
              <a:t>Record Structure</a:t>
            </a:r>
            <a:endParaRPr lang="en-US" altLang="en-US" smtClean="0"/>
          </a:p>
          <a:p>
            <a:r>
              <a:rPr lang="en-US" altLang="en-US" smtClean="0"/>
              <a:t>Page Structure</a:t>
            </a:r>
            <a:endParaRPr lang="en-US" altLang="en-US"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228600"/>
            <a:ext cx="8229600" cy="6248400"/>
          </a:xfrm>
        </p:spPr>
        <p:txBody>
          <a:bodyPr/>
          <a:lstStyle/>
          <a:p>
            <a:r>
              <a:rPr lang="en-US" dirty="0" smtClean="0"/>
              <a:t>Data Structure:</a:t>
            </a:r>
            <a:endParaRPr lang="en-US" dirty="0" smtClean="0"/>
          </a:p>
          <a:p>
            <a:r>
              <a:rPr lang="en-US" dirty="0" smtClean="0"/>
              <a:t> FTP can transfer a ﬁle across the data connection using one of the following interpretations about the structure of the data: </a:t>
            </a:r>
            <a:endParaRPr lang="en-US" dirty="0" smtClean="0"/>
          </a:p>
          <a:p>
            <a:r>
              <a:rPr lang="en-US" dirty="0" smtClean="0"/>
              <a:t>❑ </a:t>
            </a:r>
            <a:r>
              <a:rPr lang="en-US" dirty="0" smtClean="0"/>
              <a:t>File structure (default). The ﬁle has no structure. It is a continuous stream of bytes. </a:t>
            </a:r>
            <a:endParaRPr lang="en-US" dirty="0" smtClean="0"/>
          </a:p>
          <a:p>
            <a:r>
              <a:rPr lang="en-US" dirty="0" smtClean="0"/>
              <a:t>❑ Record structure. The ﬁle is divided into records. This can be used only with text ﬁles. </a:t>
            </a:r>
            <a:endParaRPr lang="en-US" dirty="0" smtClean="0"/>
          </a:p>
          <a:p>
            <a:r>
              <a:rPr lang="en-US" dirty="0" smtClean="0"/>
              <a:t>❑ </a:t>
            </a:r>
            <a:r>
              <a:rPr lang="en-US" dirty="0" smtClean="0"/>
              <a:t>Page structure. The ﬁle is divided into pages, with each page having a page number and a page header. The pages can be stored and accessed randomly or sequentially.</a:t>
            </a:r>
            <a:endParaRPr lang="en-US"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normAutofit/>
          </a:bodyPr>
          <a:lstStyle/>
          <a:p>
            <a:r>
              <a:rPr lang="en-US" altLang="en-US" smtClean="0"/>
              <a:t>Transmission Mode</a:t>
            </a:r>
            <a:endParaRPr lang="en-US" altLang="en-US" smtClean="0"/>
          </a:p>
        </p:txBody>
      </p:sp>
      <p:sp>
        <p:nvSpPr>
          <p:cNvPr id="15363" name="Rectangle 3"/>
          <p:cNvSpPr>
            <a:spLocks noGrp="1" noChangeArrowheads="1"/>
          </p:cNvSpPr>
          <p:nvPr>
            <p:ph type="body" idx="1"/>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normAutofit/>
          </a:bodyPr>
          <a:lstStyle/>
          <a:p>
            <a:r>
              <a:rPr lang="en-US" altLang="en-US" smtClean="0"/>
              <a:t>Stream mode</a:t>
            </a:r>
            <a:endParaRPr lang="en-US" altLang="en-US" smtClean="0"/>
          </a:p>
          <a:p>
            <a:r>
              <a:rPr lang="en-US" altLang="en-US" smtClean="0"/>
              <a:t>Block mode</a:t>
            </a:r>
            <a:endParaRPr lang="en-US" altLang="en-US" smtClean="0"/>
          </a:p>
          <a:p>
            <a:r>
              <a:rPr lang="en-US" altLang="en-US" smtClean="0"/>
              <a:t>Compressed mode</a:t>
            </a:r>
            <a:endParaRPr lang="en-US" altLang="en-US"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1"/>
            <a:ext cx="8382000" cy="6524863"/>
          </a:xfrm>
          <a:prstGeom prst="rect">
            <a:avLst/>
          </a:prstGeom>
        </p:spPr>
        <p:txBody>
          <a:bodyPr wrap="square">
            <a:spAutoFit/>
          </a:bodyPr>
          <a:lstStyle/>
          <a:p>
            <a:r>
              <a:rPr lang="en-US" sz="2200" dirty="0"/>
              <a:t>Transmission Mode FTP can transfer a ﬁle across the data connection using one of the following three transmission modes:</a:t>
            </a:r>
            <a:endParaRPr lang="en-US" sz="2200" dirty="0"/>
          </a:p>
          <a:p>
            <a:r>
              <a:rPr lang="en-US" sz="2200" dirty="0"/>
              <a:t> ❑ Stream mode. This is the default mode. Data are delivered from FTP to TCP as a continuous stream of bytes. TCP is responsible for chopping data into segments of appropriate size. If the data is simply a stream of bytes (file structure), no end-</a:t>
            </a:r>
            <a:r>
              <a:rPr lang="en-US" sz="2200" dirty="0" err="1"/>
              <a:t>ofﬁle</a:t>
            </a:r>
            <a:r>
              <a:rPr lang="en-US" sz="2200" dirty="0"/>
              <a:t> is needed. End-of-ﬁle in this case is the closing of the data connection by the sender. If the data are divided into records (record structure), each record will have a 1-byte end-of-record (EOR) character and the end of the ﬁle will have a 1-byte end-of-ﬁle (EOF) character. </a:t>
            </a:r>
            <a:endParaRPr lang="en-US" sz="2200" dirty="0"/>
          </a:p>
          <a:p>
            <a:r>
              <a:rPr lang="en-US" sz="2200" dirty="0"/>
              <a:t>❑ Block mode. Data can be delivered from FTP to TCP in blocks. In this case, each block is preceded by a 3-byte header. The ﬁrst byte is called the block descriptor; the next two bytes deﬁne the size of the block in bytes. </a:t>
            </a:r>
            <a:endParaRPr lang="en-US" sz="2200" dirty="0"/>
          </a:p>
          <a:p>
            <a:r>
              <a:rPr lang="en-US" sz="2200" dirty="0"/>
              <a:t>❑ Compressed mode. If the ﬁle is big, the data can be compressed. The compression method normally used is run-length encoding. In this method, consecutive appearances of a data unit are replaced by one occurrence and the number of repetitions. In a text ﬁle, this is usually spaces (blanks). In a binary ﬁle, null characters are usually compressed.</a:t>
            </a:r>
            <a:endParaRPr lang="en-US" sz="2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Smtp</a:t>
            </a:r>
            <a:r>
              <a:rPr lang="en-US" dirty="0" smtClean="0"/>
              <a:t> </a:t>
            </a:r>
            <a:endParaRPr lang="en-US" dirty="0"/>
          </a:p>
        </p:txBody>
      </p:sp>
      <p:pic>
        <p:nvPicPr>
          <p:cNvPr id="4" name="Content Placeholder 3"/>
          <p:cNvPicPr>
            <a:picLocks noGrp="1" noChangeAspect="1"/>
          </p:cNvPicPr>
          <p:nvPr>
            <p:ph idx="1"/>
          </p:nvPr>
        </p:nvPicPr>
        <p:blipFill>
          <a:blip r:embed="rId1"/>
          <a:stretch>
            <a:fillRect/>
          </a:stretch>
        </p:blipFill>
        <p:spPr>
          <a:xfrm>
            <a:off x="321972" y="1624702"/>
            <a:ext cx="11410682" cy="4917766"/>
          </a:xfrm>
          <a:prstGeom prst="rect">
            <a:avLst/>
          </a:prstGeom>
        </p:spPr>
      </p:pic>
      <p:sp>
        <p:nvSpPr>
          <p:cNvPr id="3" name="Rectangle 2"/>
          <p:cNvSpPr/>
          <p:nvPr/>
        </p:nvSpPr>
        <p:spPr>
          <a:xfrm>
            <a:off x="838200" y="4739425"/>
            <a:ext cx="6296696" cy="3090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315595" y="86995"/>
            <a:ext cx="11008995" cy="63963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Application Architecture</a:t>
            </a:r>
            <a:br>
              <a:rPr lang="en-US" dirty="0"/>
            </a:br>
            <a:endParaRPr lang="en-US" dirty="0"/>
          </a:p>
        </p:txBody>
      </p:sp>
      <p:sp>
        <p:nvSpPr>
          <p:cNvPr id="3" name="Content Placeholder 2"/>
          <p:cNvSpPr>
            <a:spLocks noGrp="1"/>
          </p:cNvSpPr>
          <p:nvPr>
            <p:ph idx="1"/>
          </p:nvPr>
        </p:nvSpPr>
        <p:spPr/>
        <p:txBody>
          <a:bodyPr/>
          <a:lstStyle/>
          <a:p>
            <a:r>
              <a:rPr lang="en-US" dirty="0"/>
              <a:t>Application architecture is different from the network architecture. The network architecture is fixed and provides a set of services to applications. The application architecture, on the other hand, is designed by the application developer and defines how the application should be structured over the various end systems.</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a:stretch>
            <a:fillRect/>
          </a:stretch>
        </p:blipFill>
        <p:spPr>
          <a:xfrm>
            <a:off x="3390900" y="2343944"/>
            <a:ext cx="5410200" cy="33147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SMTP allows a more complex system by adding a relaying system. Instead of just having one MTA at sending side and one at receiving side, more MTAs can be added, acting either as a client or server to relay the email.</a:t>
            </a:r>
            <a:endParaRPr lang="en-US" dirty="0"/>
          </a:p>
          <a:p>
            <a:r>
              <a:rPr lang="en-US" dirty="0">
                <a:solidFill>
                  <a:srgbClr val="FF0000"/>
                </a:solidFill>
              </a:rPr>
              <a:t>An </a:t>
            </a:r>
            <a:r>
              <a:rPr lang="en-US" b="1" dirty="0">
                <a:solidFill>
                  <a:srgbClr val="FF0000"/>
                </a:solidFill>
              </a:rPr>
              <a:t>SMTP relay</a:t>
            </a:r>
            <a:r>
              <a:rPr lang="en-US" dirty="0">
                <a:solidFill>
                  <a:srgbClr val="FF0000"/>
                </a:solidFill>
              </a:rPr>
              <a:t> provider </a:t>
            </a:r>
            <a:r>
              <a:rPr lang="en-US" b="1" dirty="0">
                <a:solidFill>
                  <a:srgbClr val="FF0000"/>
                </a:solidFill>
              </a:rPr>
              <a:t>can</a:t>
            </a:r>
            <a:r>
              <a:rPr lang="en-US" dirty="0">
                <a:solidFill>
                  <a:srgbClr val="FF0000"/>
                </a:solidFill>
              </a:rPr>
              <a:t> help businesses and organizations deliver large volumes of email without getting them mislabeled as spam or running up against small sending limits</a:t>
            </a:r>
            <a:r>
              <a:rPr lang="en-US" dirty="0" smtClean="0">
                <a:solidFill>
                  <a:srgbClr val="FF0000"/>
                </a:solidFill>
              </a:rPr>
              <a:t>.</a:t>
            </a:r>
            <a:endParaRPr lang="en-US" dirty="0" smtClean="0">
              <a:solidFill>
                <a:srgbClr val="FF0000"/>
              </a:solidFill>
            </a:endParaRPr>
          </a:p>
          <a:p>
            <a:r>
              <a:rPr lang="en-US" b="1" dirty="0"/>
              <a:t>An SMTP relay service guarantees that sent emails arrive in their recipients’ inboxes</a:t>
            </a:r>
            <a:r>
              <a:rPr lang="en-US" b="1" dirty="0" smtClean="0"/>
              <a:t>.</a:t>
            </a:r>
            <a:endParaRPr lang="en-US" dirty="0">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What is an </a:t>
            </a:r>
            <a:r>
              <a:rPr lang="en-US" b="1" dirty="0"/>
              <a:t>SMTP relay</a:t>
            </a:r>
            <a:r>
              <a:rPr lang="en-US" dirty="0"/>
              <a:t> service? </a:t>
            </a:r>
            <a:endParaRPr lang="en-US" dirty="0"/>
          </a:p>
          <a:p>
            <a:r>
              <a:rPr lang="en-US" b="1" dirty="0"/>
              <a:t>SMTP Relay</a:t>
            </a:r>
            <a:r>
              <a:rPr lang="en-US" dirty="0"/>
              <a:t> is a service that routes email through a trusted 3rd party to deliver your bulk email. It most often specializes in sending large batches of emails (newsletters) or for automatic transactional emails (delivery confirmations, password resets, </a:t>
            </a:r>
            <a:r>
              <a:rPr lang="en-US" dirty="0" err="1"/>
              <a:t>etc</a:t>
            </a:r>
            <a:r>
              <a:rPr lang="en-US" dirty="0"/>
              <a:t>)</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a:stretch>
            <a:fillRect/>
          </a:stretch>
        </p:blipFill>
        <p:spPr>
          <a:xfrm>
            <a:off x="3067050" y="2243931"/>
            <a:ext cx="6057900" cy="351472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a:stretch>
            <a:fillRect/>
          </a:stretch>
        </p:blipFill>
        <p:spPr>
          <a:xfrm>
            <a:off x="1871662" y="1991519"/>
            <a:ext cx="8448675" cy="401955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a:t>
            </a:r>
            <a:r>
              <a:rPr lang="en-US" dirty="0" err="1"/>
              <a:t>S</a:t>
            </a:r>
            <a:r>
              <a:rPr lang="en-US" dirty="0" err="1" smtClean="0"/>
              <a:t>mtp</a:t>
            </a:r>
            <a:br>
              <a:rPr lang="en-US" dirty="0" smtClean="0"/>
            </a:br>
            <a:endParaRPr lang="en-US" dirty="0"/>
          </a:p>
        </p:txBody>
      </p:sp>
      <p:pic>
        <p:nvPicPr>
          <p:cNvPr id="4" name="Content Placeholder 3"/>
          <p:cNvPicPr>
            <a:picLocks noGrp="1" noChangeAspect="1"/>
          </p:cNvPicPr>
          <p:nvPr>
            <p:ph idx="1"/>
          </p:nvPr>
        </p:nvPicPr>
        <p:blipFill>
          <a:blip r:embed="rId1"/>
          <a:stretch>
            <a:fillRect/>
          </a:stretch>
        </p:blipFill>
        <p:spPr>
          <a:xfrm>
            <a:off x="399244" y="972476"/>
            <a:ext cx="10954555" cy="582425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SNMP</a:t>
            </a:r>
            <a:br>
              <a:rPr lang="en-US" dirty="0" smtClean="0"/>
            </a:br>
            <a:endParaRPr lang="en-US" dirty="0"/>
          </a:p>
        </p:txBody>
      </p:sp>
      <p:sp>
        <p:nvSpPr>
          <p:cNvPr id="3" name="Content Placeholder 2"/>
          <p:cNvSpPr>
            <a:spLocks noGrp="1"/>
          </p:cNvSpPr>
          <p:nvPr>
            <p:ph idx="1"/>
          </p:nvPr>
        </p:nvSpPr>
        <p:spPr/>
        <p:txBody>
          <a:bodyPr/>
          <a:lstStyle/>
          <a:p>
            <a:r>
              <a:rPr lang="en-US" dirty="0" smtClean="0"/>
              <a:t>SNMP </a:t>
            </a:r>
            <a:r>
              <a:rPr lang="en-US" dirty="0"/>
              <a:t>stands for </a:t>
            </a:r>
            <a:r>
              <a:rPr lang="en-US" b="1" dirty="0"/>
              <a:t>Simple Network Management Protocol</a:t>
            </a:r>
            <a:r>
              <a:rPr lang="en-US" dirty="0"/>
              <a:t>.</a:t>
            </a:r>
            <a:endParaRPr lang="en-US" dirty="0"/>
          </a:p>
          <a:p>
            <a:r>
              <a:rPr lang="en-US" dirty="0"/>
              <a:t>SNMP is a framework used for managing devices on the internet.</a:t>
            </a:r>
            <a:endParaRPr lang="en-US" dirty="0"/>
          </a:p>
          <a:p>
            <a:r>
              <a:rPr lang="en-US" dirty="0"/>
              <a:t>It provides a set of operations for monitoring and managing the internet.</a:t>
            </a:r>
            <a:endParaRPr lang="en-US" dirty="0"/>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a:stretch>
            <a:fillRect/>
          </a:stretch>
        </p:blipFill>
        <p:spPr>
          <a:xfrm>
            <a:off x="3462337" y="2115344"/>
            <a:ext cx="5267325" cy="37719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630164" y="695460"/>
            <a:ext cx="11217460" cy="3438658"/>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Managers &amp; Agents</a:t>
            </a:r>
            <a:br>
              <a:rPr lang="en-US" dirty="0"/>
            </a:br>
            <a:endParaRPr lang="en-US" dirty="0"/>
          </a:p>
        </p:txBody>
      </p:sp>
      <p:pic>
        <p:nvPicPr>
          <p:cNvPr id="4" name="Content Placeholder 3"/>
          <p:cNvPicPr>
            <a:picLocks noGrp="1" noChangeAspect="1"/>
          </p:cNvPicPr>
          <p:nvPr>
            <p:ph idx="1"/>
          </p:nvPr>
        </p:nvPicPr>
        <p:blipFill>
          <a:blip r:embed="rId1"/>
          <a:stretch>
            <a:fillRect/>
          </a:stretch>
        </p:blipFill>
        <p:spPr>
          <a:xfrm>
            <a:off x="263394" y="1690688"/>
            <a:ext cx="11436359" cy="276540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Application architecture is of two types</a:t>
            </a:r>
            <a:r>
              <a:rPr lang="en-US" b="1" dirty="0" smtClean="0"/>
              <a:t>:</a:t>
            </a:r>
            <a:endParaRPr lang="en-US" b="1" dirty="0" smtClean="0"/>
          </a:p>
          <a:p>
            <a:r>
              <a:rPr lang="en-US" b="1" dirty="0" smtClean="0"/>
              <a:t>Client server architecture:</a:t>
            </a:r>
            <a:endParaRPr lang="en-US" b="1" dirty="0"/>
          </a:p>
          <a:p>
            <a:r>
              <a:rPr lang="en-US" b="1" dirty="0"/>
              <a:t>P2P (peer-to-peer) architecture:</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Management with SNMP has three basic ideas:</a:t>
            </a:r>
            <a:endParaRPr lang="en-US" dirty="0"/>
          </a:p>
          <a:p>
            <a:r>
              <a:rPr lang="en-US" dirty="0"/>
              <a:t>A manager checks the agent by requesting the information that reflects the behavior of the agent.</a:t>
            </a:r>
            <a:endParaRPr lang="en-US" dirty="0"/>
          </a:p>
          <a:p>
            <a:r>
              <a:rPr lang="en-US" dirty="0"/>
              <a:t>A manager also forces the agent to perform a certain function by resetting values in the agent database.</a:t>
            </a:r>
            <a:endParaRPr lang="en-US" dirty="0"/>
          </a:p>
          <a:p>
            <a:r>
              <a:rPr lang="en-US" dirty="0"/>
              <a:t>An agent also contributes to the management process by warning the manager regarding an unusual condition.</a:t>
            </a:r>
            <a:endParaRPr lang="en-US" dirty="0"/>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372668" y="360609"/>
            <a:ext cx="11508084" cy="5138670"/>
          </a:xfrm>
          <a:prstGeom prst="rect">
            <a:avLst/>
          </a:prstGeom>
        </p:spPr>
      </p:pic>
      <p:sp>
        <p:nvSpPr>
          <p:cNvPr id="3" name="Rectangle 2"/>
          <p:cNvSpPr/>
          <p:nvPr/>
        </p:nvSpPr>
        <p:spPr>
          <a:xfrm>
            <a:off x="695459" y="2228045"/>
            <a:ext cx="10728102" cy="7083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solidFill>
                  <a:srgbClr val="FF0000"/>
                </a:solidFill>
              </a:rPr>
              <a:t>SMI</a:t>
            </a:r>
            <a:endParaRPr lang="en-US" dirty="0">
              <a:solidFill>
                <a:srgbClr val="FF0000"/>
              </a:solidFill>
            </a:endParaRPr>
          </a:p>
          <a:p>
            <a:r>
              <a:rPr lang="en-US" dirty="0"/>
              <a:t>The SMI (Structure of management information) is a component used in network management. Its main function is to define the type of data that can be stored in an object and to show how to encode the data for the transmission over a network.</a:t>
            </a:r>
            <a:endParaRPr lang="en-US" dirty="0"/>
          </a:p>
          <a:p>
            <a:r>
              <a:rPr lang="en-US" dirty="0">
                <a:solidFill>
                  <a:srgbClr val="FF0000"/>
                </a:solidFill>
              </a:rPr>
              <a:t>MIB</a:t>
            </a:r>
            <a:endParaRPr lang="en-US" dirty="0">
              <a:solidFill>
                <a:srgbClr val="FF0000"/>
              </a:solidFill>
            </a:endParaRPr>
          </a:p>
          <a:p>
            <a:r>
              <a:rPr lang="en-US" dirty="0"/>
              <a:t>The MIB (Management information base) is a second component for the network management.</a:t>
            </a:r>
            <a:endParaRPr lang="en-US" dirty="0"/>
          </a:p>
          <a:p>
            <a:r>
              <a:rPr lang="en-US" dirty="0"/>
              <a:t>Each agent has its own MIB, which is a collection of all the objects that the manager can manage. MIB is categorized into eight groups: system, interface, address translation, </a:t>
            </a:r>
            <a:r>
              <a:rPr lang="en-US" dirty="0" err="1"/>
              <a:t>ip</a:t>
            </a:r>
            <a:r>
              <a:rPr lang="en-US" dirty="0"/>
              <a:t>, </a:t>
            </a:r>
            <a:r>
              <a:rPr lang="en-US" dirty="0" err="1"/>
              <a:t>icmp</a:t>
            </a:r>
            <a:r>
              <a:rPr lang="en-US" dirty="0"/>
              <a:t>, </a:t>
            </a:r>
            <a:r>
              <a:rPr lang="en-US" dirty="0" err="1"/>
              <a:t>tcp</a:t>
            </a:r>
            <a:r>
              <a:rPr lang="en-US" dirty="0"/>
              <a:t>, </a:t>
            </a:r>
            <a:r>
              <a:rPr lang="en-US" dirty="0" err="1"/>
              <a:t>udp</a:t>
            </a:r>
            <a:r>
              <a:rPr lang="en-US" dirty="0"/>
              <a:t>, and </a:t>
            </a:r>
            <a:r>
              <a:rPr lang="en-US" dirty="0" err="1"/>
              <a:t>egp</a:t>
            </a:r>
            <a:r>
              <a:rPr lang="en-US" dirty="0"/>
              <a:t>. These groups are under the </a:t>
            </a:r>
            <a:r>
              <a:rPr lang="en-US" dirty="0" err="1"/>
              <a:t>mib</a:t>
            </a:r>
            <a:r>
              <a:rPr lang="en-US" dirty="0"/>
              <a:t> object.</a:t>
            </a:r>
            <a:endParaRPr lang="en-US" dirty="0"/>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a:stretch>
            <a:fillRect/>
          </a:stretch>
        </p:blipFill>
        <p:spPr>
          <a:xfrm>
            <a:off x="2681287" y="2739231"/>
            <a:ext cx="6829425" cy="252412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a:t>SNMP:</a:t>
            </a:r>
            <a:r>
              <a:rPr lang="en-US" dirty="0" err="1"/>
              <a:t>It</a:t>
            </a:r>
            <a:r>
              <a:rPr lang="en-US" dirty="0"/>
              <a:t> defines the structure of packets that is shared between a manager and an agent.</a:t>
            </a:r>
            <a:endParaRPr lang="en-US" dirty="0"/>
          </a:p>
          <a:p>
            <a:r>
              <a:rPr lang="en-US" b="1" dirty="0"/>
              <a:t>SMI (Structure of Management Information):</a:t>
            </a:r>
            <a:r>
              <a:rPr lang="en-US" dirty="0"/>
              <a:t> SMI is a network management component that defines the standard rules for the naming object and object type (including range and length) and also shows how to encode objects and values.</a:t>
            </a:r>
            <a:endParaRPr lang="en-US" dirty="0"/>
          </a:p>
          <a:p>
            <a:r>
              <a:rPr lang="en-US" b="1" dirty="0"/>
              <a:t>MIB (Management Information Base):</a:t>
            </a:r>
            <a:r>
              <a:rPr lang="en-US" dirty="0"/>
              <a:t> MIB is the second component of the network management. It is virtual information storage where management information is stored.</a:t>
            </a:r>
            <a:endParaRPr lang="en-US" dirty="0"/>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838204" y="193183"/>
            <a:ext cx="9451124" cy="5996659"/>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err="1"/>
              <a:t>GetRequest</a:t>
            </a:r>
            <a:r>
              <a:rPr lang="en-US" b="1" dirty="0"/>
              <a:t>:</a:t>
            </a:r>
            <a:r>
              <a:rPr lang="en-US" dirty="0"/>
              <a:t> The </a:t>
            </a:r>
            <a:r>
              <a:rPr lang="en-US" dirty="0" err="1"/>
              <a:t>GetRequest</a:t>
            </a:r>
            <a:r>
              <a:rPr lang="en-US" dirty="0"/>
              <a:t> message is sent from a manager (client) to the agent (server) to retrieve the value of a variable</a:t>
            </a:r>
            <a:r>
              <a:rPr lang="en-US" dirty="0" smtClean="0"/>
              <a:t>.</a:t>
            </a:r>
            <a:endParaRPr lang="en-US" dirty="0" smtClean="0"/>
          </a:p>
          <a:p>
            <a:r>
              <a:rPr lang="en-US" b="1" dirty="0" err="1"/>
              <a:t>GetNextRequest</a:t>
            </a:r>
            <a:r>
              <a:rPr lang="en-US" b="1" dirty="0"/>
              <a:t>:</a:t>
            </a:r>
            <a:r>
              <a:rPr lang="en-US" dirty="0"/>
              <a:t> The </a:t>
            </a:r>
            <a:r>
              <a:rPr lang="en-US" dirty="0" err="1"/>
              <a:t>GetNextRequest</a:t>
            </a:r>
            <a:r>
              <a:rPr lang="en-US" dirty="0"/>
              <a:t> message is sent from the manager to agent to retrieve the value of a variable. This type of message is used to retrieve the values of the entries in a table. If the manager does not know the indexes of the entries, then it will not be able to retrieve the values. In such situations, </a:t>
            </a:r>
            <a:r>
              <a:rPr lang="en-US" dirty="0" err="1"/>
              <a:t>GetNextRequest</a:t>
            </a:r>
            <a:r>
              <a:rPr lang="en-US" dirty="0"/>
              <a:t> message is used to define an object.</a:t>
            </a:r>
            <a:endParaRPr lang="en-US" dirty="0"/>
          </a:p>
          <a:p>
            <a:r>
              <a:rPr lang="en-US" b="1" dirty="0" err="1"/>
              <a:t>GetResponse</a:t>
            </a:r>
            <a:r>
              <a:rPr lang="en-US" b="1" dirty="0"/>
              <a:t>:</a:t>
            </a:r>
            <a:r>
              <a:rPr lang="en-US" dirty="0"/>
              <a:t> The </a:t>
            </a:r>
            <a:r>
              <a:rPr lang="en-US" dirty="0" err="1"/>
              <a:t>GetResponse</a:t>
            </a:r>
            <a:r>
              <a:rPr lang="en-US" dirty="0"/>
              <a:t> message is sent from an agent to the manager in response to the </a:t>
            </a:r>
            <a:r>
              <a:rPr lang="en-US" dirty="0" err="1"/>
              <a:t>GetRequest</a:t>
            </a:r>
            <a:r>
              <a:rPr lang="en-US" dirty="0"/>
              <a:t> and </a:t>
            </a:r>
            <a:r>
              <a:rPr lang="en-US" dirty="0" err="1"/>
              <a:t>GetNextRequest</a:t>
            </a:r>
            <a:r>
              <a:rPr lang="en-US" dirty="0"/>
              <a:t> message. This message contains the value of a variable requested by the manager.</a:t>
            </a:r>
            <a:endParaRPr lang="en-US" dirty="0"/>
          </a:p>
          <a:p>
            <a:r>
              <a:rPr lang="en-US" b="1" dirty="0" err="1"/>
              <a:t>SetRequest</a:t>
            </a:r>
            <a:r>
              <a:rPr lang="en-US" b="1" dirty="0"/>
              <a:t>:</a:t>
            </a:r>
            <a:r>
              <a:rPr lang="en-US" dirty="0"/>
              <a:t> The </a:t>
            </a:r>
            <a:r>
              <a:rPr lang="en-US" dirty="0" err="1"/>
              <a:t>SetRequest</a:t>
            </a:r>
            <a:r>
              <a:rPr lang="en-US" dirty="0"/>
              <a:t> message is sent from a manager to the agent to set a value in a variable.</a:t>
            </a:r>
            <a:endParaRPr lang="en-US" dirty="0"/>
          </a:p>
          <a:p>
            <a:r>
              <a:rPr lang="en-US" b="1" dirty="0"/>
              <a:t>Trap:</a:t>
            </a:r>
            <a:r>
              <a:rPr lang="en-US" dirty="0"/>
              <a:t> The Trap message is sent from an agent to the manager to report an event. For example, if the agent is rebooted, then it informs the manager as well as sends the time of rebooting.</a:t>
            </a:r>
            <a:endParaRPr lang="en-US" dirty="0"/>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a:t>GetBulkRequest</a:t>
            </a:r>
            <a:r>
              <a:rPr lang="en-US" b="1" dirty="0"/>
              <a:t>:</a:t>
            </a:r>
            <a:r>
              <a:rPr lang="en-US" dirty="0"/>
              <a:t> It is used by the SNMP manager to retrieve the large data from the SNMP agent.</a:t>
            </a:r>
            <a:endParaRPr lang="en-US" dirty="0"/>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quick revision of </a:t>
            </a:r>
            <a:r>
              <a:rPr lang="en-US" dirty="0" err="1" smtClean="0"/>
              <a:t>snmp</a:t>
            </a:r>
            <a:r>
              <a:rPr lang="en-US" dirty="0" smtClean="0"/>
              <a:t>:</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descr="Large confetti"/>
          <p:cNvSpPr>
            <a:spLocks noChangeArrowheads="1"/>
          </p:cNvSpPr>
          <p:nvPr/>
        </p:nvSpPr>
        <p:spPr bwMode="auto">
          <a:xfrm>
            <a:off x="1828800" y="1219200"/>
            <a:ext cx="8534400" cy="4419600"/>
          </a:xfrm>
          <a:prstGeom prst="verticalScroll">
            <a:avLst>
              <a:gd name="adj" fmla="val 12500"/>
            </a:avLst>
          </a:prstGeom>
          <a:pattFill prst="lgConfetti">
            <a:fgClr>
              <a:schemeClr val="hlink"/>
            </a:fgClr>
            <a:bgClr>
              <a:srgbClr val="6699FF"/>
            </a:bgClr>
          </a:pattFill>
          <a:ln w="9525">
            <a:solidFill>
              <a:schemeClr val="tx1"/>
            </a:solidFill>
            <a:round/>
          </a:ln>
        </p:spPr>
        <p:txBody>
          <a:bodyPr wrap="none" anchor="ctr"/>
          <a:lstStyle>
            <a:lvl1pPr eaLnBrk="0" hangingPunct="0">
              <a:defRPr sz="2400">
                <a:solidFill>
                  <a:schemeClr val="tx1"/>
                </a:solidFill>
                <a:latin typeface="Times New Roman" panose="02020603050405020304" charset="0"/>
              </a:defRPr>
            </a:lvl1pPr>
            <a:lvl2pPr marL="742950" indent="-285750" eaLnBrk="0" hangingPunct="0">
              <a:defRPr sz="2400">
                <a:solidFill>
                  <a:schemeClr val="tx1"/>
                </a:solidFill>
                <a:latin typeface="Times New Roman" panose="02020603050405020304" charset="0"/>
              </a:defRPr>
            </a:lvl2pPr>
            <a:lvl3pPr marL="1143000" indent="-228600" eaLnBrk="0" hangingPunct="0">
              <a:defRPr sz="2400">
                <a:solidFill>
                  <a:schemeClr val="tx1"/>
                </a:solidFill>
                <a:latin typeface="Times New Roman" panose="02020603050405020304" charset="0"/>
              </a:defRPr>
            </a:lvl3pPr>
            <a:lvl4pPr marL="1600200" indent="-228600" eaLnBrk="0" hangingPunct="0">
              <a:defRPr sz="2400">
                <a:solidFill>
                  <a:schemeClr val="tx1"/>
                </a:solidFill>
                <a:latin typeface="Times New Roman" panose="02020603050405020304" charset="0"/>
              </a:defRPr>
            </a:lvl4pPr>
            <a:lvl5pPr marL="2057400" indent="-228600" eaLnBrk="0" hangingPunct="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eaLnBrk="1" hangingPunct="1"/>
            <a:endParaRPr lang="en-US" altLang="en-US"/>
          </a:p>
        </p:txBody>
      </p:sp>
      <p:sp>
        <p:nvSpPr>
          <p:cNvPr id="6147" name="Rectangle 3"/>
          <p:cNvSpPr>
            <a:spLocks noChangeArrowheads="1"/>
          </p:cNvSpPr>
          <p:nvPr/>
        </p:nvSpPr>
        <p:spPr bwMode="auto">
          <a:xfrm>
            <a:off x="3909782" y="3033713"/>
            <a:ext cx="4447051"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charset="0"/>
              </a:defRPr>
            </a:lvl1pPr>
            <a:lvl2pPr marL="742950" indent="-285750" eaLnBrk="0" hangingPunct="0">
              <a:defRPr sz="2400">
                <a:solidFill>
                  <a:schemeClr val="tx1"/>
                </a:solidFill>
                <a:latin typeface="Times New Roman" panose="02020603050405020304" charset="0"/>
              </a:defRPr>
            </a:lvl2pPr>
            <a:lvl3pPr marL="1143000" indent="-228600" eaLnBrk="0" hangingPunct="0">
              <a:defRPr sz="2400">
                <a:solidFill>
                  <a:schemeClr val="tx1"/>
                </a:solidFill>
                <a:latin typeface="Times New Roman" panose="02020603050405020304" charset="0"/>
              </a:defRPr>
            </a:lvl3pPr>
            <a:lvl4pPr marL="1600200" indent="-228600" eaLnBrk="0" hangingPunct="0">
              <a:defRPr sz="2400">
                <a:solidFill>
                  <a:schemeClr val="tx1"/>
                </a:solidFill>
                <a:latin typeface="Times New Roman" panose="02020603050405020304" charset="0"/>
              </a:defRPr>
            </a:lvl4pPr>
            <a:lvl5pPr marL="2057400" indent="-228600" eaLnBrk="0" hangingPunct="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lgn="ctr" eaLnBrk="1" hangingPunct="1"/>
            <a:r>
              <a:rPr lang="en-US" altLang="en-US" sz="4400" b="1">
                <a:latin typeface="Times" charset="0"/>
              </a:rPr>
              <a:t>MANAGEMENT</a:t>
            </a:r>
            <a:endParaRPr lang="en-US" altLang="en-US" sz="4400" b="1">
              <a:latin typeface="Times" charset="0"/>
            </a:endParaRPr>
          </a:p>
          <a:p>
            <a:pPr algn="ctr" eaLnBrk="1" hangingPunct="1"/>
            <a:r>
              <a:rPr lang="en-US" altLang="en-US" sz="4400" b="1">
                <a:latin typeface="Times" charset="0"/>
              </a:rPr>
              <a:t>COMPONENTS</a:t>
            </a:r>
            <a:endParaRPr lang="en-US" altLang="en-US" sz="4400" b="1">
              <a:latin typeface="Times" charset="0"/>
            </a:endParaRPr>
          </a:p>
        </p:txBody>
      </p:sp>
      <p:sp>
        <p:nvSpPr>
          <p:cNvPr id="75780" name="Rectangle 4"/>
          <p:cNvSpPr>
            <a:spLocks noChangeArrowheads="1"/>
          </p:cNvSpPr>
          <p:nvPr/>
        </p:nvSpPr>
        <p:spPr bwMode="auto">
          <a:xfrm>
            <a:off x="2644775" y="1905000"/>
            <a:ext cx="1162050" cy="762000"/>
          </a:xfrm>
          <a:prstGeom prst="rect">
            <a:avLst/>
          </a:prstGeom>
          <a:solidFill>
            <a:schemeClr val="bg1"/>
          </a:solidFill>
          <a:ln w="9525">
            <a:noFill/>
            <a:miter lim="800000"/>
          </a:ln>
          <a:effectLst/>
        </p:spPr>
        <p:txBody>
          <a:bodyPr wrap="none">
            <a:spAutoFit/>
          </a:bodyPr>
          <a:lstStyle/>
          <a:p>
            <a:pPr algn="ctr">
              <a:defRPr/>
            </a:pPr>
            <a:r>
              <a:rPr lang="en-US" sz="4400" b="1" i="1">
                <a:solidFill>
                  <a:srgbClr val="FF0000"/>
                </a:solidFill>
                <a:effectLst>
                  <a:outerShdw blurRad="38100" dist="38100" dir="2700000" algn="tl">
                    <a:srgbClr val="C0C0C0"/>
                  </a:outerShdw>
                </a:effectLst>
                <a:latin typeface="Times" charset="0"/>
              </a:rPr>
              <a:t>23.2</a:t>
            </a:r>
            <a:endParaRPr lang="en-US" sz="4400" b="1" i="1">
              <a:solidFill>
                <a:srgbClr val="060000"/>
              </a:solidFill>
              <a:effectLst>
                <a:outerShdw blurRad="38100" dist="38100" dir="2700000" algn="tl">
                  <a:srgbClr val="C0C0C0"/>
                </a:outerShdw>
              </a:effectLst>
              <a:latin typeface="Times"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347730" y="656823"/>
            <a:ext cx="11024315" cy="5039921"/>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3"/>
          <p:cNvSpPr txBox="1">
            <a:spLocks noChangeArrowheads="1"/>
          </p:cNvSpPr>
          <p:nvPr/>
        </p:nvSpPr>
        <p:spPr bwMode="auto">
          <a:xfrm>
            <a:off x="1585914" y="0"/>
            <a:ext cx="16144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charset="0"/>
              </a:defRPr>
            </a:lvl1pPr>
            <a:lvl2pPr marL="742950" indent="-285750" eaLnBrk="0" hangingPunct="0">
              <a:defRPr sz="2400">
                <a:solidFill>
                  <a:schemeClr val="tx1"/>
                </a:solidFill>
                <a:latin typeface="Times New Roman" panose="02020603050405020304" charset="0"/>
              </a:defRPr>
            </a:lvl2pPr>
            <a:lvl3pPr marL="1143000" indent="-228600" eaLnBrk="0" hangingPunct="0">
              <a:defRPr sz="2400">
                <a:solidFill>
                  <a:schemeClr val="tx1"/>
                </a:solidFill>
                <a:latin typeface="Times New Roman" panose="02020603050405020304" charset="0"/>
              </a:defRPr>
            </a:lvl3pPr>
            <a:lvl4pPr marL="1600200" indent="-228600" eaLnBrk="0" hangingPunct="0">
              <a:defRPr sz="2400">
                <a:solidFill>
                  <a:schemeClr val="tx1"/>
                </a:solidFill>
                <a:latin typeface="Times New Roman" panose="02020603050405020304" charset="0"/>
              </a:defRPr>
            </a:lvl4pPr>
            <a:lvl5pPr marL="2057400" indent="-228600" eaLnBrk="0" hangingPunct="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r>
              <a:rPr lang="en-US" altLang="en-US" sz="1600">
                <a:solidFill>
                  <a:schemeClr val="accent2"/>
                </a:solidFill>
              </a:rPr>
              <a:t>Figure  23-2</a:t>
            </a:r>
            <a:endParaRPr lang="en-US" altLang="en-US" sz="1600">
              <a:solidFill>
                <a:schemeClr val="accent2"/>
              </a:solidFill>
            </a:endParaRPr>
          </a:p>
        </p:txBody>
      </p:sp>
      <p:pic>
        <p:nvPicPr>
          <p:cNvPr id="7171"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74988" y="2555876"/>
            <a:ext cx="6526212"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5"/>
          <p:cNvSpPr txBox="1">
            <a:spLocks noChangeArrowheads="1"/>
          </p:cNvSpPr>
          <p:nvPr/>
        </p:nvSpPr>
        <p:spPr bwMode="auto">
          <a:xfrm>
            <a:off x="3571876" y="228600"/>
            <a:ext cx="51149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charset="0"/>
              </a:defRPr>
            </a:lvl1pPr>
            <a:lvl2pPr marL="742950" indent="-285750" eaLnBrk="0" hangingPunct="0">
              <a:defRPr sz="2400">
                <a:solidFill>
                  <a:schemeClr val="tx1"/>
                </a:solidFill>
                <a:latin typeface="Times New Roman" panose="02020603050405020304" charset="0"/>
              </a:defRPr>
            </a:lvl2pPr>
            <a:lvl3pPr marL="1143000" indent="-228600" eaLnBrk="0" hangingPunct="0">
              <a:defRPr sz="2400">
                <a:solidFill>
                  <a:schemeClr val="tx1"/>
                </a:solidFill>
                <a:latin typeface="Times New Roman" panose="02020603050405020304" charset="0"/>
              </a:defRPr>
            </a:lvl3pPr>
            <a:lvl4pPr marL="1600200" indent="-228600" eaLnBrk="0" hangingPunct="0">
              <a:defRPr sz="2400">
                <a:solidFill>
                  <a:schemeClr val="tx1"/>
                </a:solidFill>
                <a:latin typeface="Times New Roman" panose="02020603050405020304" charset="0"/>
              </a:defRPr>
            </a:lvl4pPr>
            <a:lvl5pPr marL="2057400" indent="-228600" eaLnBrk="0" hangingPunct="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lgn="ctr" eaLnBrk="1" hangingPunct="1"/>
            <a:r>
              <a:rPr lang="en-US" altLang="en-US" sz="3200" b="1">
                <a:solidFill>
                  <a:schemeClr val="accent2"/>
                </a:solidFill>
                <a:latin typeface="Times" charset="0"/>
              </a:rPr>
              <a:t>Components of network </a:t>
            </a:r>
            <a:endParaRPr lang="en-US" altLang="en-US" sz="3200" b="1">
              <a:solidFill>
                <a:schemeClr val="accent2"/>
              </a:solidFill>
              <a:latin typeface="Times" charset="0"/>
            </a:endParaRPr>
          </a:p>
          <a:p>
            <a:pPr algn="ctr" eaLnBrk="1" hangingPunct="1"/>
            <a:r>
              <a:rPr lang="en-US" altLang="en-US" sz="3200" b="1">
                <a:solidFill>
                  <a:schemeClr val="accent2"/>
                </a:solidFill>
                <a:latin typeface="Times" charset="0"/>
              </a:rPr>
              <a:t>management on the Internet</a:t>
            </a:r>
            <a:endParaRPr lang="en-US" altLang="en-US" sz="3200" b="1">
              <a:solidFill>
                <a:schemeClr val="accent2"/>
              </a:solidFill>
              <a:latin typeface="Times"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52600" y="1219200"/>
            <a:ext cx="20574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Rectangle 3"/>
          <p:cNvSpPr>
            <a:spLocks noChangeArrowheads="1"/>
          </p:cNvSpPr>
          <p:nvPr/>
        </p:nvSpPr>
        <p:spPr bwMode="auto">
          <a:xfrm>
            <a:off x="1828800" y="1955801"/>
            <a:ext cx="8382000" cy="3444875"/>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ln>
          <a:effectLst/>
        </p:spPr>
        <p:txBody>
          <a:bodyPr>
            <a:spAutoFit/>
          </a:bodyPr>
          <a:lstStyle/>
          <a:p>
            <a:pPr algn="ctr">
              <a:spcBef>
                <a:spcPts val="1100"/>
              </a:spcBef>
              <a:spcAft>
                <a:spcPts val="1100"/>
              </a:spcAft>
              <a:defRPr/>
            </a:pPr>
            <a:r>
              <a:rPr lang="en-US" sz="3600" b="1" i="1">
                <a:effectLst>
                  <a:outerShdw blurRad="38100" dist="38100" dir="2700000" algn="tl">
                    <a:srgbClr val="FFFFFF"/>
                  </a:outerShdw>
                </a:effectLst>
                <a:latin typeface="Times" charset="0"/>
              </a:rPr>
              <a:t>SNMP defines the format of packets </a:t>
            </a:r>
            <a:br>
              <a:rPr lang="en-US" sz="3600" b="1" i="1">
                <a:effectLst>
                  <a:outerShdw blurRad="38100" dist="38100" dir="2700000" algn="tl">
                    <a:srgbClr val="FFFFFF"/>
                  </a:outerShdw>
                </a:effectLst>
                <a:latin typeface="Times" charset="0"/>
              </a:rPr>
            </a:br>
            <a:r>
              <a:rPr lang="en-US" sz="3600" b="1" i="1">
                <a:effectLst>
                  <a:outerShdw blurRad="38100" dist="38100" dir="2700000" algn="tl">
                    <a:srgbClr val="FFFFFF"/>
                  </a:outerShdw>
                </a:effectLst>
                <a:latin typeface="Times" charset="0"/>
              </a:rPr>
              <a:t>exchanged between a manager and </a:t>
            </a:r>
            <a:br>
              <a:rPr lang="en-US" sz="3600" b="1" i="1">
                <a:effectLst>
                  <a:outerShdw blurRad="38100" dist="38100" dir="2700000" algn="tl">
                    <a:srgbClr val="FFFFFF"/>
                  </a:outerShdw>
                </a:effectLst>
                <a:latin typeface="Times" charset="0"/>
              </a:rPr>
            </a:br>
            <a:r>
              <a:rPr lang="en-US" sz="3600" b="1" i="1">
                <a:effectLst>
                  <a:outerShdw blurRad="38100" dist="38100" dir="2700000" algn="tl">
                    <a:srgbClr val="FFFFFF"/>
                  </a:outerShdw>
                </a:effectLst>
                <a:latin typeface="Times" charset="0"/>
              </a:rPr>
              <a:t>an agent. </a:t>
            </a:r>
            <a:br>
              <a:rPr lang="en-US" sz="3600" b="1" i="1">
                <a:effectLst>
                  <a:outerShdw blurRad="38100" dist="38100" dir="2700000" algn="tl">
                    <a:srgbClr val="FFFFFF"/>
                  </a:outerShdw>
                </a:effectLst>
                <a:latin typeface="Times" charset="0"/>
              </a:rPr>
            </a:br>
            <a:r>
              <a:rPr lang="en-US" sz="3600" b="1" i="1">
                <a:effectLst>
                  <a:outerShdw blurRad="38100" dist="38100" dir="2700000" algn="tl">
                    <a:srgbClr val="FFFFFF"/>
                  </a:outerShdw>
                </a:effectLst>
                <a:latin typeface="Times" charset="0"/>
              </a:rPr>
              <a:t>It reads and changes the status </a:t>
            </a:r>
            <a:br>
              <a:rPr lang="en-US" sz="3600" b="1" i="1">
                <a:effectLst>
                  <a:outerShdw blurRad="38100" dist="38100" dir="2700000" algn="tl">
                    <a:srgbClr val="FFFFFF"/>
                  </a:outerShdw>
                </a:effectLst>
                <a:latin typeface="Times" charset="0"/>
              </a:rPr>
            </a:br>
            <a:r>
              <a:rPr lang="en-US" sz="3600" b="1" i="1">
                <a:effectLst>
                  <a:outerShdw blurRad="38100" dist="38100" dir="2700000" algn="tl">
                    <a:srgbClr val="FFFFFF"/>
                  </a:outerShdw>
                </a:effectLst>
                <a:latin typeface="Times" charset="0"/>
              </a:rPr>
              <a:t>(values) of objects (variables) in </a:t>
            </a:r>
            <a:br>
              <a:rPr lang="en-US" sz="3600" b="1" i="1">
                <a:effectLst>
                  <a:outerShdw blurRad="38100" dist="38100" dir="2700000" algn="tl">
                    <a:srgbClr val="FFFFFF"/>
                  </a:outerShdw>
                </a:effectLst>
                <a:latin typeface="Times" charset="0"/>
              </a:rPr>
            </a:br>
            <a:r>
              <a:rPr lang="en-US" sz="3600" b="1" i="1">
                <a:effectLst>
                  <a:outerShdw blurRad="38100" dist="38100" dir="2700000" algn="tl">
                    <a:srgbClr val="FFFFFF"/>
                  </a:outerShdw>
                </a:effectLst>
                <a:latin typeface="Times" charset="0"/>
              </a:rPr>
              <a:t>SNMP packets.</a:t>
            </a:r>
            <a:endParaRPr lang="en-US" sz="3600" b="1" i="1">
              <a:effectLst>
                <a:outerShdw blurRad="38100" dist="38100" dir="2700000" algn="tl">
                  <a:srgbClr val="FFFFFF"/>
                </a:outerShdw>
              </a:effectLst>
              <a:latin typeface="Times"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05000" y="1593850"/>
            <a:ext cx="20574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Rectangle 3"/>
          <p:cNvSpPr>
            <a:spLocks noChangeArrowheads="1"/>
          </p:cNvSpPr>
          <p:nvPr/>
        </p:nvSpPr>
        <p:spPr bwMode="auto">
          <a:xfrm>
            <a:off x="1998663" y="2362200"/>
            <a:ext cx="8178800" cy="2895600"/>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ln>
          <a:effectLst/>
        </p:spPr>
        <p:txBody>
          <a:bodyPr wrap="none">
            <a:spAutoFit/>
          </a:bodyPr>
          <a:lstStyle/>
          <a:p>
            <a:pPr algn="ctr">
              <a:spcBef>
                <a:spcPts val="1100"/>
              </a:spcBef>
              <a:spcAft>
                <a:spcPts val="1100"/>
              </a:spcAft>
              <a:defRPr/>
            </a:pPr>
            <a:r>
              <a:rPr lang="en-US" sz="3600" b="1" i="1">
                <a:effectLst>
                  <a:outerShdw blurRad="38100" dist="38100" dir="2700000" algn="tl">
                    <a:srgbClr val="FFFFFF"/>
                  </a:outerShdw>
                </a:effectLst>
                <a:latin typeface="Times" charset="0"/>
              </a:rPr>
              <a:t>SMI defines the general rules for naming </a:t>
            </a:r>
            <a:br>
              <a:rPr lang="en-US" sz="3600" b="1" i="1">
                <a:effectLst>
                  <a:outerShdw blurRad="38100" dist="38100" dir="2700000" algn="tl">
                    <a:srgbClr val="FFFFFF"/>
                  </a:outerShdw>
                </a:effectLst>
                <a:latin typeface="Times" charset="0"/>
              </a:rPr>
            </a:br>
            <a:r>
              <a:rPr lang="en-US" sz="3600" b="1" i="1">
                <a:effectLst>
                  <a:outerShdw blurRad="38100" dist="38100" dir="2700000" algn="tl">
                    <a:srgbClr val="FFFFFF"/>
                  </a:outerShdw>
                </a:effectLst>
                <a:latin typeface="Times" charset="0"/>
              </a:rPr>
              <a:t>objects, defining object types </a:t>
            </a:r>
            <a:br>
              <a:rPr lang="en-US" sz="3600" b="1" i="1">
                <a:effectLst>
                  <a:outerShdw blurRad="38100" dist="38100" dir="2700000" algn="tl">
                    <a:srgbClr val="FFFFFF"/>
                  </a:outerShdw>
                </a:effectLst>
                <a:latin typeface="Times" charset="0"/>
              </a:rPr>
            </a:br>
            <a:r>
              <a:rPr lang="en-US" sz="3600" b="1" i="1">
                <a:effectLst>
                  <a:outerShdw blurRad="38100" dist="38100" dir="2700000" algn="tl">
                    <a:srgbClr val="FFFFFF"/>
                  </a:outerShdw>
                </a:effectLst>
                <a:latin typeface="Times" charset="0"/>
              </a:rPr>
              <a:t>(including range and length), </a:t>
            </a:r>
            <a:br>
              <a:rPr lang="en-US" sz="3600" b="1" i="1">
                <a:effectLst>
                  <a:outerShdw blurRad="38100" dist="38100" dir="2700000" algn="tl">
                    <a:srgbClr val="FFFFFF"/>
                  </a:outerShdw>
                </a:effectLst>
                <a:latin typeface="Times" charset="0"/>
              </a:rPr>
            </a:br>
            <a:r>
              <a:rPr lang="en-US" sz="3600" b="1" i="1">
                <a:effectLst>
                  <a:outerShdw blurRad="38100" dist="38100" dir="2700000" algn="tl">
                    <a:srgbClr val="FFFFFF"/>
                  </a:outerShdw>
                </a:effectLst>
                <a:latin typeface="Times" charset="0"/>
              </a:rPr>
              <a:t>and showing how to </a:t>
            </a:r>
            <a:br>
              <a:rPr lang="en-US" sz="3600" b="1" i="1">
                <a:effectLst>
                  <a:outerShdw blurRad="38100" dist="38100" dir="2700000" algn="tl">
                    <a:srgbClr val="FFFFFF"/>
                  </a:outerShdw>
                </a:effectLst>
                <a:latin typeface="Times" charset="0"/>
              </a:rPr>
            </a:br>
            <a:r>
              <a:rPr lang="en-US" sz="3600" b="1" i="1">
                <a:effectLst>
                  <a:outerShdw blurRad="38100" dist="38100" dir="2700000" algn="tl">
                    <a:srgbClr val="FFFFFF"/>
                  </a:outerShdw>
                </a:effectLst>
                <a:latin typeface="Times" charset="0"/>
              </a:rPr>
              <a:t>encode objects and values. </a:t>
            </a:r>
            <a:endParaRPr lang="en-US" sz="3600" b="1" i="1">
              <a:effectLst>
                <a:outerShdw blurRad="38100" dist="38100" dir="2700000" algn="tl">
                  <a:srgbClr val="FFFFFF"/>
                </a:outerShdw>
              </a:effectLst>
              <a:latin typeface="Times"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05000" y="755650"/>
            <a:ext cx="20574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59" name="Rectangle 3"/>
          <p:cNvSpPr>
            <a:spLocks noChangeArrowheads="1"/>
          </p:cNvSpPr>
          <p:nvPr/>
        </p:nvSpPr>
        <p:spPr bwMode="auto">
          <a:xfrm>
            <a:off x="1981200" y="1524000"/>
            <a:ext cx="8153400" cy="3994150"/>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ln>
          <a:effectLst/>
        </p:spPr>
        <p:txBody>
          <a:bodyPr>
            <a:spAutoFit/>
          </a:bodyPr>
          <a:lstStyle/>
          <a:p>
            <a:pPr algn="ctr">
              <a:spcBef>
                <a:spcPts val="1100"/>
              </a:spcBef>
              <a:spcAft>
                <a:spcPts val="1100"/>
              </a:spcAft>
              <a:defRPr/>
            </a:pPr>
            <a:r>
              <a:rPr lang="en-US" sz="3600" b="1" i="1">
                <a:effectLst>
                  <a:outerShdw blurRad="38100" dist="38100" dir="2700000" algn="tl">
                    <a:srgbClr val="FFFFFF"/>
                  </a:outerShdw>
                </a:effectLst>
                <a:latin typeface="Times" charset="0"/>
              </a:rPr>
              <a:t>SMI defines neither the </a:t>
            </a:r>
            <a:br>
              <a:rPr lang="en-US" sz="3600" b="1" i="1">
                <a:effectLst>
                  <a:outerShdw blurRad="38100" dist="38100" dir="2700000" algn="tl">
                    <a:srgbClr val="FFFFFF"/>
                  </a:outerShdw>
                </a:effectLst>
                <a:latin typeface="Times" charset="0"/>
              </a:rPr>
            </a:br>
            <a:r>
              <a:rPr lang="en-US" sz="3600" b="1" i="1">
                <a:effectLst>
                  <a:outerShdw blurRad="38100" dist="38100" dir="2700000" algn="tl">
                    <a:srgbClr val="FFFFFF"/>
                  </a:outerShdw>
                </a:effectLst>
                <a:latin typeface="Times" charset="0"/>
              </a:rPr>
              <a:t>number of objects an entity </a:t>
            </a:r>
            <a:br>
              <a:rPr lang="en-US" sz="3600" b="1" i="1">
                <a:effectLst>
                  <a:outerShdw blurRad="38100" dist="38100" dir="2700000" algn="tl">
                    <a:srgbClr val="FFFFFF"/>
                  </a:outerShdw>
                </a:effectLst>
                <a:latin typeface="Times" charset="0"/>
              </a:rPr>
            </a:br>
            <a:r>
              <a:rPr lang="en-US" sz="3600" b="1" i="1">
                <a:effectLst>
                  <a:outerShdw blurRad="38100" dist="38100" dir="2700000" algn="tl">
                    <a:srgbClr val="FFFFFF"/>
                  </a:outerShdw>
                </a:effectLst>
                <a:latin typeface="Times" charset="0"/>
              </a:rPr>
              <a:t>should manage, </a:t>
            </a:r>
            <a:br>
              <a:rPr lang="en-US" sz="3600" b="1" i="1">
                <a:effectLst>
                  <a:outerShdw blurRad="38100" dist="38100" dir="2700000" algn="tl">
                    <a:srgbClr val="FFFFFF"/>
                  </a:outerShdw>
                </a:effectLst>
                <a:latin typeface="Times" charset="0"/>
              </a:rPr>
            </a:br>
            <a:r>
              <a:rPr lang="en-US" sz="3600" b="1" i="1">
                <a:effectLst>
                  <a:outerShdw blurRad="38100" dist="38100" dir="2700000" algn="tl">
                    <a:srgbClr val="FFFFFF"/>
                  </a:outerShdw>
                </a:effectLst>
                <a:latin typeface="Times" charset="0"/>
              </a:rPr>
              <a:t>nor names the </a:t>
            </a:r>
            <a:br>
              <a:rPr lang="en-US" sz="3600" b="1" i="1">
                <a:effectLst>
                  <a:outerShdw blurRad="38100" dist="38100" dir="2700000" algn="tl">
                    <a:srgbClr val="FFFFFF"/>
                  </a:outerShdw>
                </a:effectLst>
                <a:latin typeface="Times" charset="0"/>
              </a:rPr>
            </a:br>
            <a:r>
              <a:rPr lang="en-US" sz="3600" b="1" i="1">
                <a:effectLst>
                  <a:outerShdw blurRad="38100" dist="38100" dir="2700000" algn="tl">
                    <a:srgbClr val="FFFFFF"/>
                  </a:outerShdw>
                </a:effectLst>
                <a:latin typeface="Times" charset="0"/>
              </a:rPr>
              <a:t>objects to be managed nor </a:t>
            </a:r>
            <a:br>
              <a:rPr lang="en-US" sz="3600" b="1" i="1">
                <a:effectLst>
                  <a:outerShdw blurRad="38100" dist="38100" dir="2700000" algn="tl">
                    <a:srgbClr val="FFFFFF"/>
                  </a:outerShdw>
                </a:effectLst>
                <a:latin typeface="Times" charset="0"/>
              </a:rPr>
            </a:br>
            <a:r>
              <a:rPr lang="en-US" sz="3600" b="1" i="1">
                <a:effectLst>
                  <a:outerShdw blurRad="38100" dist="38100" dir="2700000" algn="tl">
                    <a:srgbClr val="FFFFFF"/>
                  </a:outerShdw>
                </a:effectLst>
                <a:latin typeface="Times" charset="0"/>
              </a:rPr>
              <a:t>defines the association between </a:t>
            </a:r>
            <a:br>
              <a:rPr lang="en-US" sz="3600" b="1" i="1">
                <a:effectLst>
                  <a:outerShdw blurRad="38100" dist="38100" dir="2700000" algn="tl">
                    <a:srgbClr val="FFFFFF"/>
                  </a:outerShdw>
                </a:effectLst>
                <a:latin typeface="Times" charset="0"/>
              </a:rPr>
            </a:br>
            <a:r>
              <a:rPr lang="en-US" sz="3600" b="1" i="1">
                <a:effectLst>
                  <a:outerShdw blurRad="38100" dist="38100" dir="2700000" algn="tl">
                    <a:srgbClr val="FFFFFF"/>
                  </a:outerShdw>
                </a:effectLst>
                <a:latin typeface="Times" charset="0"/>
              </a:rPr>
              <a:t>the objects and their values.</a:t>
            </a:r>
            <a:endParaRPr lang="en-US" sz="3600" b="1" i="1">
              <a:effectLst>
                <a:outerShdw blurRad="38100" dist="38100" dir="2700000" algn="tl">
                  <a:srgbClr val="FFFFFF"/>
                </a:outerShdw>
              </a:effectLst>
              <a:latin typeface="Times"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28800" y="1593850"/>
            <a:ext cx="20574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7" name="Rectangle 3"/>
          <p:cNvSpPr>
            <a:spLocks noChangeArrowheads="1"/>
          </p:cNvSpPr>
          <p:nvPr/>
        </p:nvSpPr>
        <p:spPr bwMode="auto">
          <a:xfrm>
            <a:off x="1905000" y="2378076"/>
            <a:ext cx="8369300" cy="2346325"/>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ln>
          <a:effectLst/>
        </p:spPr>
        <p:txBody>
          <a:bodyPr wrap="none">
            <a:spAutoFit/>
          </a:bodyPr>
          <a:lstStyle/>
          <a:p>
            <a:pPr algn="ctr">
              <a:spcBef>
                <a:spcPts val="1100"/>
              </a:spcBef>
              <a:spcAft>
                <a:spcPts val="1100"/>
              </a:spcAft>
              <a:defRPr/>
            </a:pPr>
            <a:r>
              <a:rPr lang="en-US" sz="3600" b="1" i="1">
                <a:effectLst>
                  <a:outerShdw blurRad="38100" dist="38100" dir="2700000" algn="tl">
                    <a:srgbClr val="FFFFFF"/>
                  </a:outerShdw>
                </a:effectLst>
                <a:latin typeface="Times" charset="0"/>
              </a:rPr>
              <a:t>MIB creates a collection of named objects, </a:t>
            </a:r>
            <a:br>
              <a:rPr lang="en-US" sz="3600" b="1" i="1">
                <a:effectLst>
                  <a:outerShdw blurRad="38100" dist="38100" dir="2700000" algn="tl">
                    <a:srgbClr val="FFFFFF"/>
                  </a:outerShdw>
                </a:effectLst>
                <a:latin typeface="Times" charset="0"/>
              </a:rPr>
            </a:br>
            <a:r>
              <a:rPr lang="en-US" sz="3600" b="1" i="1">
                <a:effectLst>
                  <a:outerShdw blurRad="38100" dist="38100" dir="2700000" algn="tl">
                    <a:srgbClr val="FFFFFF"/>
                  </a:outerShdw>
                </a:effectLst>
                <a:latin typeface="Times" charset="0"/>
              </a:rPr>
              <a:t>their types, and their relationships </a:t>
            </a:r>
            <a:br>
              <a:rPr lang="en-US" sz="3600" b="1" i="1">
                <a:effectLst>
                  <a:outerShdw blurRad="38100" dist="38100" dir="2700000" algn="tl">
                    <a:srgbClr val="FFFFFF"/>
                  </a:outerShdw>
                </a:effectLst>
                <a:latin typeface="Times" charset="0"/>
              </a:rPr>
            </a:br>
            <a:r>
              <a:rPr lang="en-US" sz="3600" b="1" i="1">
                <a:effectLst>
                  <a:outerShdw blurRad="38100" dist="38100" dir="2700000" algn="tl">
                    <a:srgbClr val="FFFFFF"/>
                  </a:outerShdw>
                </a:effectLst>
                <a:latin typeface="Times" charset="0"/>
              </a:rPr>
              <a:t>to each other in </a:t>
            </a:r>
            <a:br>
              <a:rPr lang="en-US" sz="3600" b="1" i="1">
                <a:effectLst>
                  <a:outerShdw blurRad="38100" dist="38100" dir="2700000" algn="tl">
                    <a:srgbClr val="FFFFFF"/>
                  </a:outerShdw>
                </a:effectLst>
                <a:latin typeface="Times" charset="0"/>
              </a:rPr>
            </a:br>
            <a:r>
              <a:rPr lang="en-US" sz="3600" b="1" i="1">
                <a:effectLst>
                  <a:outerShdw blurRad="38100" dist="38100" dir="2700000" algn="tl">
                    <a:srgbClr val="FFFFFF"/>
                  </a:outerShdw>
                </a:effectLst>
                <a:latin typeface="Times" charset="0"/>
              </a:rPr>
              <a:t>an entity to be managed. </a:t>
            </a:r>
            <a:endParaRPr lang="en-US" sz="3600" b="1" i="1">
              <a:effectLst>
                <a:outerShdw blurRad="38100" dist="38100" dir="2700000" algn="tl">
                  <a:srgbClr val="FFFFFF"/>
                </a:outerShdw>
              </a:effectLst>
              <a:latin typeface="Times"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81200" y="152400"/>
            <a:ext cx="20574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1" name="Rectangle 3"/>
          <p:cNvSpPr>
            <a:spLocks noChangeArrowheads="1"/>
          </p:cNvSpPr>
          <p:nvPr/>
        </p:nvSpPr>
        <p:spPr bwMode="auto">
          <a:xfrm>
            <a:off x="1981201" y="914401"/>
            <a:ext cx="7807325" cy="5510213"/>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ln>
          <a:effectLst/>
        </p:spPr>
        <p:txBody>
          <a:bodyPr wrap="none">
            <a:spAutoFit/>
          </a:bodyPr>
          <a:lstStyle/>
          <a:p>
            <a:pPr>
              <a:spcBef>
                <a:spcPts val="1100"/>
              </a:spcBef>
              <a:spcAft>
                <a:spcPts val="1100"/>
              </a:spcAft>
              <a:defRPr/>
            </a:pPr>
            <a:r>
              <a:rPr lang="en-US" sz="3200" b="1" i="1">
                <a:solidFill>
                  <a:srgbClr val="FF3300"/>
                </a:solidFill>
                <a:effectLst>
                  <a:outerShdw blurRad="38100" dist="38100" dir="2700000" algn="tl">
                    <a:srgbClr val="000000"/>
                  </a:outerShdw>
                </a:effectLst>
                <a:latin typeface="Times" charset="0"/>
              </a:rPr>
              <a:t>We can compare the task of network </a:t>
            </a:r>
            <a:br>
              <a:rPr lang="en-US" sz="3200" b="1" i="1">
                <a:solidFill>
                  <a:srgbClr val="FF3300"/>
                </a:solidFill>
                <a:effectLst>
                  <a:outerShdw blurRad="38100" dist="38100" dir="2700000" algn="tl">
                    <a:srgbClr val="000000"/>
                  </a:outerShdw>
                </a:effectLst>
                <a:latin typeface="Times" charset="0"/>
              </a:rPr>
            </a:br>
            <a:r>
              <a:rPr lang="en-US" sz="3200" b="1" i="1">
                <a:solidFill>
                  <a:srgbClr val="FF3300"/>
                </a:solidFill>
                <a:effectLst>
                  <a:outerShdw blurRad="38100" dist="38100" dir="2700000" algn="tl">
                    <a:srgbClr val="000000"/>
                  </a:outerShdw>
                </a:effectLst>
                <a:latin typeface="Times" charset="0"/>
              </a:rPr>
              <a:t>management to the task of writing </a:t>
            </a:r>
            <a:br>
              <a:rPr lang="en-US" sz="3200" b="1" i="1">
                <a:solidFill>
                  <a:srgbClr val="FF3300"/>
                </a:solidFill>
                <a:effectLst>
                  <a:outerShdw blurRad="38100" dist="38100" dir="2700000" algn="tl">
                    <a:srgbClr val="000000"/>
                  </a:outerShdw>
                </a:effectLst>
                <a:latin typeface="Times" charset="0"/>
              </a:rPr>
            </a:br>
            <a:r>
              <a:rPr lang="en-US" sz="3200" b="1" i="1">
                <a:solidFill>
                  <a:srgbClr val="FF3300"/>
                </a:solidFill>
                <a:effectLst>
                  <a:outerShdw blurRad="38100" dist="38100" dir="2700000" algn="tl">
                    <a:srgbClr val="000000"/>
                  </a:outerShdw>
                </a:effectLst>
                <a:latin typeface="Times" charset="0"/>
              </a:rPr>
              <a:t>a program.</a:t>
            </a:r>
            <a:br>
              <a:rPr lang="en-US" sz="3200" b="1" i="1">
                <a:effectLst>
                  <a:outerShdw blurRad="38100" dist="38100" dir="2700000" algn="tl">
                    <a:srgbClr val="FFFFFF"/>
                  </a:outerShdw>
                </a:effectLst>
                <a:latin typeface="Times" charset="0"/>
              </a:rPr>
            </a:br>
            <a:r>
              <a:rPr lang="en-US" sz="3200" b="1" i="1">
                <a:effectLst>
                  <a:outerShdw blurRad="38100" dist="38100" dir="2700000" algn="tl">
                    <a:srgbClr val="FFFFFF"/>
                  </a:outerShdw>
                </a:effectLst>
                <a:latin typeface="Times" charset="0"/>
              </a:rPr>
              <a:t>1. Both tasks need rules. In network </a:t>
            </a:r>
            <a:br>
              <a:rPr lang="en-US" sz="3200" b="1" i="1">
                <a:effectLst>
                  <a:outerShdw blurRad="38100" dist="38100" dir="2700000" algn="tl">
                    <a:srgbClr val="FFFFFF"/>
                  </a:outerShdw>
                </a:effectLst>
                <a:latin typeface="Times" charset="0"/>
              </a:rPr>
            </a:br>
            <a:r>
              <a:rPr lang="en-US" sz="3200" b="1" i="1">
                <a:effectLst>
                  <a:outerShdw blurRad="38100" dist="38100" dir="2700000" algn="tl">
                    <a:srgbClr val="FFFFFF"/>
                  </a:outerShdw>
                </a:effectLst>
                <a:latin typeface="Times" charset="0"/>
              </a:rPr>
              <a:t>    management this is handled by SMI.</a:t>
            </a:r>
            <a:br>
              <a:rPr lang="en-US" sz="3200" b="1" i="1">
                <a:effectLst>
                  <a:outerShdw blurRad="38100" dist="38100" dir="2700000" algn="tl">
                    <a:srgbClr val="FFFFFF"/>
                  </a:outerShdw>
                </a:effectLst>
                <a:latin typeface="Times" charset="0"/>
              </a:rPr>
            </a:br>
            <a:r>
              <a:rPr lang="en-US" sz="3200" b="1" i="1">
                <a:effectLst>
                  <a:outerShdw blurRad="38100" dist="38100" dir="2700000" algn="tl">
                    <a:srgbClr val="FFFFFF"/>
                  </a:outerShdw>
                </a:effectLst>
                <a:latin typeface="Times" charset="0"/>
              </a:rPr>
              <a:t>2. Both tasks need variable declarations. </a:t>
            </a:r>
            <a:br>
              <a:rPr lang="en-US" sz="3200" b="1" i="1">
                <a:effectLst>
                  <a:outerShdw blurRad="38100" dist="38100" dir="2700000" algn="tl">
                    <a:srgbClr val="FFFFFF"/>
                  </a:outerShdw>
                </a:effectLst>
                <a:latin typeface="Times" charset="0"/>
              </a:rPr>
            </a:br>
            <a:r>
              <a:rPr lang="en-US" sz="3200" b="1" i="1">
                <a:effectLst>
                  <a:outerShdw blurRad="38100" dist="38100" dir="2700000" algn="tl">
                    <a:srgbClr val="FFFFFF"/>
                  </a:outerShdw>
                </a:effectLst>
                <a:latin typeface="Times" charset="0"/>
              </a:rPr>
              <a:t>    In network management this is handled </a:t>
            </a:r>
            <a:br>
              <a:rPr lang="en-US" sz="3200" b="1" i="1">
                <a:effectLst>
                  <a:outerShdw blurRad="38100" dist="38100" dir="2700000" algn="tl">
                    <a:srgbClr val="FFFFFF"/>
                  </a:outerShdw>
                </a:effectLst>
                <a:latin typeface="Times" charset="0"/>
              </a:rPr>
            </a:br>
            <a:r>
              <a:rPr lang="en-US" sz="3200" b="1" i="1">
                <a:effectLst>
                  <a:outerShdw blurRad="38100" dist="38100" dir="2700000" algn="tl">
                    <a:srgbClr val="FFFFFF"/>
                  </a:outerShdw>
                </a:effectLst>
                <a:latin typeface="Times" charset="0"/>
              </a:rPr>
              <a:t>    by MIB.</a:t>
            </a:r>
            <a:br>
              <a:rPr lang="en-US" sz="3200" b="1" i="1">
                <a:effectLst>
                  <a:outerShdw blurRad="38100" dist="38100" dir="2700000" algn="tl">
                    <a:srgbClr val="FFFFFF"/>
                  </a:outerShdw>
                </a:effectLst>
                <a:latin typeface="Times" charset="0"/>
              </a:rPr>
            </a:br>
            <a:r>
              <a:rPr lang="en-US" sz="3200" b="1" i="1">
                <a:effectLst>
                  <a:outerShdw blurRad="38100" dist="38100" dir="2700000" algn="tl">
                    <a:srgbClr val="FFFFFF"/>
                  </a:outerShdw>
                </a:effectLst>
                <a:latin typeface="Times" charset="0"/>
              </a:rPr>
              <a:t>3. Both tasks have actions performed by </a:t>
            </a:r>
            <a:br>
              <a:rPr lang="en-US" sz="3200" b="1" i="1">
                <a:effectLst>
                  <a:outerShdw blurRad="38100" dist="38100" dir="2700000" algn="tl">
                    <a:srgbClr val="FFFFFF"/>
                  </a:outerShdw>
                </a:effectLst>
                <a:latin typeface="Times" charset="0"/>
              </a:rPr>
            </a:br>
            <a:r>
              <a:rPr lang="en-US" sz="3200" b="1" i="1">
                <a:effectLst>
                  <a:outerShdw blurRad="38100" dist="38100" dir="2700000" algn="tl">
                    <a:srgbClr val="FFFFFF"/>
                  </a:outerShdw>
                </a:effectLst>
                <a:latin typeface="Times" charset="0"/>
              </a:rPr>
              <a:t>    statements.In network management this is </a:t>
            </a:r>
            <a:br>
              <a:rPr lang="en-US" sz="3200" b="1" i="1">
                <a:effectLst>
                  <a:outerShdw blurRad="38100" dist="38100" dir="2700000" algn="tl">
                    <a:srgbClr val="FFFFFF"/>
                  </a:outerShdw>
                </a:effectLst>
                <a:latin typeface="Times" charset="0"/>
              </a:rPr>
            </a:br>
            <a:r>
              <a:rPr lang="en-US" sz="3200" b="1" i="1">
                <a:effectLst>
                  <a:outerShdw blurRad="38100" dist="38100" dir="2700000" algn="tl">
                    <a:srgbClr val="FFFFFF"/>
                  </a:outerShdw>
                </a:effectLst>
                <a:latin typeface="Times" charset="0"/>
              </a:rPr>
              <a:t>     handled by SNMP.</a:t>
            </a:r>
            <a:endParaRPr lang="en-US" sz="3200" b="1" i="1">
              <a:effectLst>
                <a:outerShdw blurRad="38100" dist="38100" dir="2700000" algn="tl">
                  <a:srgbClr val="FFFFFF"/>
                </a:outerShdw>
              </a:effectLst>
              <a:latin typeface="Times"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HTTP ::</a:t>
            </a:r>
            <a:r>
              <a:rPr lang="en-US" b="1" dirty="0" err="1" smtClean="0"/>
              <a:t>HyperText</a:t>
            </a:r>
            <a:r>
              <a:rPr lang="en-US" b="1" dirty="0" smtClean="0"/>
              <a:t> Transfer Protocol</a:t>
            </a:r>
            <a:r>
              <a:rPr lang="en-US" dirty="0" smtClean="0"/>
              <a:t>.</a:t>
            </a:r>
            <a:br>
              <a:rPr lang="en-US" dirty="0" smtClean="0"/>
            </a:b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It </a:t>
            </a:r>
            <a:r>
              <a:rPr lang="en-US" dirty="0"/>
              <a:t>is a protocol used to access the data on the World Wide Web (www).</a:t>
            </a:r>
            <a:endParaRPr lang="en-US" dirty="0"/>
          </a:p>
          <a:p>
            <a:r>
              <a:rPr lang="en-US" dirty="0"/>
              <a:t>The HTTP protocol can be used to transfer the data in the form of plain text, hypertext, audio, video, and so on.</a:t>
            </a:r>
            <a:endParaRPr lang="en-US" dirty="0"/>
          </a:p>
          <a:p>
            <a:r>
              <a:rPr lang="en-US" dirty="0"/>
              <a:t>This protocol is known as </a:t>
            </a:r>
            <a:r>
              <a:rPr lang="en-US" dirty="0" err="1"/>
              <a:t>HyperText</a:t>
            </a:r>
            <a:r>
              <a:rPr lang="en-US" dirty="0"/>
              <a:t> Transfer Protocol because of its efficiency that allows us to use in a hypertext environment where there are rapid jumps from one document to another document.</a:t>
            </a:r>
            <a:endParaRPr lang="en-US" dirty="0"/>
          </a:p>
          <a:p>
            <a:r>
              <a:rPr lang="en-US" dirty="0"/>
              <a:t>HTTP is similar to the FTP as it also transfers the files from one host to another host. But, HTTP is simpler than FTP as HTTP uses only one connection, i.e., no control connection to transfer the files.</a:t>
            </a:r>
            <a:endParaRPr lang="en-US" dirty="0"/>
          </a:p>
          <a:p>
            <a:r>
              <a:rPr lang="en-US" dirty="0" smtClean="0"/>
              <a:t>HTTP </a:t>
            </a:r>
            <a:r>
              <a:rPr lang="en-US" dirty="0"/>
              <a:t>is similar to SMTP as the data is transferred between client and server. The HTTP differs from the SMTP in the way the messages are sent from the client to the server and from server to the client. </a:t>
            </a:r>
            <a:r>
              <a:rPr lang="en-US" dirty="0">
                <a:solidFill>
                  <a:srgbClr val="FF0000"/>
                </a:solidFill>
              </a:rPr>
              <a:t>SMTP messages are stored and forwarded while HTTP messages are delivered immediately.</a:t>
            </a:r>
            <a:endParaRPr lang="en-US" dirty="0">
              <a:solidFill>
                <a:srgbClr val="FF0000"/>
              </a:solidFill>
            </a:endParaRP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Features of HTTP:</a:t>
            </a:r>
            <a:endParaRPr lang="en-US" dirty="0"/>
          </a:p>
          <a:p>
            <a:r>
              <a:rPr lang="en-US" b="1" dirty="0"/>
              <a:t>Connectionless protocol:</a:t>
            </a:r>
            <a:r>
              <a:rPr lang="en-US" dirty="0"/>
              <a:t> HTTP is a connectionless protocol. HTTP client initiates a request and waits for a response from the server. When the server receives the request, the server processes the request and sends back the response to the HTTP client after which the client disconnects the connection. </a:t>
            </a:r>
            <a:r>
              <a:rPr lang="en-US" dirty="0">
                <a:solidFill>
                  <a:srgbClr val="FF0000"/>
                </a:solidFill>
              </a:rPr>
              <a:t>The connection between client and server exist only during the current request and response time only.</a:t>
            </a:r>
            <a:endParaRPr lang="en-US" dirty="0">
              <a:solidFill>
                <a:srgbClr val="FF0000"/>
              </a:solidFill>
            </a:endParaRPr>
          </a:p>
          <a:p>
            <a:r>
              <a:rPr lang="en-US" b="1" dirty="0"/>
              <a:t>Media independent:</a:t>
            </a:r>
            <a:r>
              <a:rPr lang="en-US" dirty="0"/>
              <a:t> HTTP protocol is a media independent as data can be sent as long as both the client and server know how to handle the data content. It is required for both the client and server to specify the content type in MIME-type header.</a:t>
            </a:r>
            <a:endParaRPr lang="en-US" dirty="0"/>
          </a:p>
          <a:p>
            <a:r>
              <a:rPr lang="en-US" b="1" dirty="0"/>
              <a:t>Stateless:</a:t>
            </a:r>
            <a:r>
              <a:rPr lang="en-US" dirty="0"/>
              <a:t> HTTP is a stateless protocol as both the client and server know each other only during the current request. Due to this nature of the protocol, both the client and server do not retain the information between various requests of the web pages.</a:t>
            </a:r>
            <a:endParaRPr lang="en-US" dirty="0"/>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Transactions</a:t>
            </a:r>
            <a:br>
              <a:rPr lang="en-US" dirty="0"/>
            </a:br>
            <a:endParaRPr lang="en-US" dirty="0"/>
          </a:p>
        </p:txBody>
      </p:sp>
      <p:pic>
        <p:nvPicPr>
          <p:cNvPr id="4" name="Content Placeholder 3"/>
          <p:cNvPicPr>
            <a:picLocks noGrp="1" noChangeAspect="1"/>
          </p:cNvPicPr>
          <p:nvPr>
            <p:ph idx="1"/>
          </p:nvPr>
        </p:nvPicPr>
        <p:blipFill>
          <a:blip r:embed="rId1"/>
          <a:stretch>
            <a:fillRect/>
          </a:stretch>
        </p:blipFill>
        <p:spPr>
          <a:xfrm>
            <a:off x="1913779" y="1825625"/>
            <a:ext cx="8364441" cy="4351338"/>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Messages</a:t>
            </a:r>
            <a:endParaRPr lang="en-US" dirty="0"/>
          </a:p>
          <a:p>
            <a:r>
              <a:rPr lang="en-US" dirty="0"/>
              <a:t>HTTP messages are of two types: request and response. Both the message types follow the same message format.</a:t>
            </a: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a:stretch>
            <a:fillRect/>
          </a:stretch>
        </p:blipFill>
        <p:spPr>
          <a:xfrm>
            <a:off x="231616" y="2279560"/>
            <a:ext cx="11728768" cy="1517684"/>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a:stretch>
            <a:fillRect/>
          </a:stretch>
        </p:blipFill>
        <p:spPr>
          <a:xfrm>
            <a:off x="4795837" y="2815431"/>
            <a:ext cx="2600325" cy="2371725"/>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a:stretch>
            <a:fillRect/>
          </a:stretch>
        </p:blipFill>
        <p:spPr>
          <a:xfrm>
            <a:off x="1776412" y="2615406"/>
            <a:ext cx="8639175" cy="2771775"/>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Uniform </a:t>
            </a:r>
            <a:r>
              <a:rPr lang="en-US"/>
              <a:t>R</a:t>
            </a:r>
            <a:r>
              <a:rPr lang="en-US" smtClean="0"/>
              <a:t>esource </a:t>
            </a:r>
            <a:r>
              <a:rPr lang="en-US" dirty="0"/>
              <a:t>L</a:t>
            </a:r>
            <a:r>
              <a:rPr lang="en-US" smtClean="0"/>
              <a:t>ocator</a:t>
            </a:r>
            <a:endParaRPr lang="en-US" dirty="0"/>
          </a:p>
        </p:txBody>
      </p:sp>
      <p:pic>
        <p:nvPicPr>
          <p:cNvPr id="4" name="Content Placeholder 3"/>
          <p:cNvPicPr>
            <a:picLocks noGrp="1" noChangeAspect="1"/>
          </p:cNvPicPr>
          <p:nvPr>
            <p:ph idx="1"/>
          </p:nvPr>
        </p:nvPicPr>
        <p:blipFill>
          <a:blip r:embed="rId1"/>
          <a:stretch>
            <a:fillRect/>
          </a:stretch>
        </p:blipFill>
        <p:spPr>
          <a:xfrm>
            <a:off x="193183" y="1352282"/>
            <a:ext cx="10650828" cy="5439187"/>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a:stretch>
            <a:fillRect/>
          </a:stretch>
        </p:blipFill>
        <p:spPr>
          <a:xfrm>
            <a:off x="100756" y="365125"/>
            <a:ext cx="9214694" cy="5588794"/>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a:stretch>
            <a:fillRect/>
          </a:stretch>
        </p:blipFill>
        <p:spPr>
          <a:xfrm>
            <a:off x="540912" y="228330"/>
            <a:ext cx="11024315" cy="5948633"/>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8"/>
          <p:cNvSpPr txBox="1">
            <a:spLocks noChangeArrowheads="1"/>
          </p:cNvSpPr>
          <p:nvPr/>
        </p:nvSpPr>
        <p:spPr bwMode="auto">
          <a:xfrm>
            <a:off x="2398713" y="2200276"/>
            <a:ext cx="729615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lgn="ctr"/>
            <a:r>
              <a:rPr lang="en-US" altLang="en-US" sz="8000" b="1" i="1">
                <a:solidFill>
                  <a:srgbClr val="FF0066"/>
                </a:solidFill>
              </a:rPr>
              <a:t>World Wide Web</a:t>
            </a:r>
            <a:endParaRPr lang="en-US" altLang="en-US" sz="8000" b="1" i="1">
              <a:solidFill>
                <a:srgbClr val="FF0066"/>
              </a:solidFill>
            </a:endParaRPr>
          </a:p>
          <a:p>
            <a:pPr algn="ctr"/>
            <a:r>
              <a:rPr lang="en-US" altLang="en-US" sz="8000" b="1" i="1">
                <a:solidFill>
                  <a:srgbClr val="FF0066"/>
                </a:solidFill>
              </a:rPr>
              <a:t>(WWW)</a:t>
            </a:r>
            <a:endParaRPr lang="en-US" altLang="en-US" sz="8000" b="1" i="1">
              <a:solidFill>
                <a:srgbClr val="FF0066"/>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
          <p:cNvSpPr txBox="1">
            <a:spLocks noChangeArrowheads="1"/>
          </p:cNvSpPr>
          <p:nvPr/>
        </p:nvSpPr>
        <p:spPr bwMode="auto">
          <a:xfrm>
            <a:off x="1585914" y="0"/>
            <a:ext cx="16144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r>
              <a:rPr lang="en-US" altLang="en-US" sz="1600">
                <a:solidFill>
                  <a:schemeClr val="accent2"/>
                </a:solidFill>
              </a:rPr>
              <a:t>Figure  25-1</a:t>
            </a:r>
            <a:endParaRPr lang="en-US" altLang="en-US" sz="1600">
              <a:solidFill>
                <a:schemeClr val="accent2"/>
              </a:solidFill>
            </a:endParaRPr>
          </a:p>
        </p:txBody>
      </p:sp>
      <p:pic>
        <p:nvPicPr>
          <p:cNvPr id="3075"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1" y="1066801"/>
            <a:ext cx="6316663"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 Box 5"/>
          <p:cNvSpPr txBox="1">
            <a:spLocks noChangeArrowheads="1"/>
          </p:cNvSpPr>
          <p:nvPr/>
        </p:nvSpPr>
        <p:spPr bwMode="auto">
          <a:xfrm>
            <a:off x="4305301" y="152400"/>
            <a:ext cx="3629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eaLnBrk="1" hangingPunct="1"/>
            <a:r>
              <a:rPr lang="en-US" altLang="en-US" sz="3200" b="1">
                <a:solidFill>
                  <a:schemeClr val="accent2"/>
                </a:solidFill>
                <a:latin typeface="Times" charset="0"/>
              </a:rPr>
              <a:t>Distributed services</a:t>
            </a:r>
            <a:endParaRPr lang="en-US" altLang="en-US" sz="3200" b="1">
              <a:solidFill>
                <a:schemeClr val="accent2"/>
              </a:solidFill>
              <a:latin typeface="Times"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descr="Large confetti"/>
          <p:cNvSpPr>
            <a:spLocks noChangeArrowheads="1"/>
          </p:cNvSpPr>
          <p:nvPr/>
        </p:nvSpPr>
        <p:spPr bwMode="auto">
          <a:xfrm>
            <a:off x="1828800" y="1219200"/>
            <a:ext cx="8534400" cy="4419600"/>
          </a:xfrm>
          <a:prstGeom prst="verticalScroll">
            <a:avLst>
              <a:gd name="adj" fmla="val 12500"/>
            </a:avLst>
          </a:prstGeom>
          <a:pattFill prst="lgConfetti">
            <a:fgClr>
              <a:schemeClr val="hlink"/>
            </a:fgClr>
            <a:bgClr>
              <a:srgbClr val="6699FF"/>
            </a:bgClr>
          </a:pattFill>
          <a:ln w="9525">
            <a:solidFill>
              <a:schemeClr val="tx1"/>
            </a:solidFill>
            <a:round/>
          </a:ln>
        </p:spPr>
        <p:txBody>
          <a:bodyPr wrap="none" anchor="ct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eaLnBrk="1" hangingPunct="1"/>
            <a:endParaRPr lang="en-US" altLang="en-US"/>
          </a:p>
        </p:txBody>
      </p:sp>
      <p:sp>
        <p:nvSpPr>
          <p:cNvPr id="4099" name="Rectangle 3"/>
          <p:cNvSpPr>
            <a:spLocks noChangeArrowheads="1"/>
          </p:cNvSpPr>
          <p:nvPr/>
        </p:nvSpPr>
        <p:spPr bwMode="auto">
          <a:xfrm>
            <a:off x="4082899" y="2713038"/>
            <a:ext cx="4102405"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lgn="ctr" eaLnBrk="1" hangingPunct="1"/>
            <a:r>
              <a:rPr lang="en-US" altLang="en-US" sz="4400" b="1">
                <a:latin typeface="Times" charset="0"/>
              </a:rPr>
              <a:t>HYPERTEXT</a:t>
            </a:r>
            <a:endParaRPr lang="en-US" altLang="en-US" sz="4400" b="1">
              <a:latin typeface="Times" charset="0"/>
            </a:endParaRPr>
          </a:p>
          <a:p>
            <a:pPr algn="ctr" eaLnBrk="1" hangingPunct="1"/>
            <a:r>
              <a:rPr lang="en-US" altLang="en-US" sz="4400" b="1">
                <a:latin typeface="Times" charset="0"/>
              </a:rPr>
              <a:t>AND</a:t>
            </a:r>
            <a:endParaRPr lang="en-US" altLang="en-US" sz="4400" b="1">
              <a:latin typeface="Times" charset="0"/>
            </a:endParaRPr>
          </a:p>
          <a:p>
            <a:pPr algn="ctr" eaLnBrk="1" hangingPunct="1"/>
            <a:r>
              <a:rPr lang="en-US" altLang="en-US" sz="4400" b="1">
                <a:latin typeface="Times" charset="0"/>
              </a:rPr>
              <a:t>HYPERMEDIA</a:t>
            </a:r>
            <a:endParaRPr lang="en-US" altLang="en-US" sz="4400" b="1">
              <a:latin typeface="Times" charset="0"/>
            </a:endParaRPr>
          </a:p>
        </p:txBody>
      </p:sp>
      <p:sp>
        <p:nvSpPr>
          <p:cNvPr id="74756" name="Rectangle 4"/>
          <p:cNvSpPr>
            <a:spLocks noChangeArrowheads="1"/>
          </p:cNvSpPr>
          <p:nvPr/>
        </p:nvSpPr>
        <p:spPr bwMode="auto">
          <a:xfrm>
            <a:off x="2644775" y="1905000"/>
            <a:ext cx="1162050" cy="762000"/>
          </a:xfrm>
          <a:prstGeom prst="rect">
            <a:avLst/>
          </a:prstGeom>
          <a:solidFill>
            <a:schemeClr val="bg1"/>
          </a:solidFill>
          <a:ln w="9525">
            <a:noFill/>
            <a:miter lim="800000"/>
          </a:ln>
          <a:effectLst/>
        </p:spPr>
        <p:txBody>
          <a:bodyPr wrap="none">
            <a:spAutoFit/>
          </a:bodyPr>
          <a:lstStyle/>
          <a:p>
            <a:pPr algn="ctr" eaLnBrk="1" hangingPunct="1">
              <a:defRPr/>
            </a:pPr>
            <a:r>
              <a:rPr lang="en-US" sz="4400" b="1" i="1">
                <a:solidFill>
                  <a:srgbClr val="FF0000"/>
                </a:solidFill>
                <a:effectLst>
                  <a:outerShdw blurRad="38100" dist="38100" dir="2700000" algn="tl">
                    <a:srgbClr val="C0C0C0"/>
                  </a:outerShdw>
                </a:effectLst>
                <a:latin typeface="Times" charset="0"/>
              </a:rPr>
              <a:t>25.1</a:t>
            </a:r>
            <a:endParaRPr lang="en-US" sz="4400" b="1" i="1">
              <a:solidFill>
                <a:srgbClr val="060000"/>
              </a:solidFill>
              <a:effectLst>
                <a:outerShdw blurRad="38100" dist="38100" dir="2700000" algn="tl">
                  <a:srgbClr val="C0C0C0"/>
                </a:outerShdw>
              </a:effectLst>
              <a:latin typeface="Times"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3"/>
          <p:cNvSpPr txBox="1">
            <a:spLocks noChangeArrowheads="1"/>
          </p:cNvSpPr>
          <p:nvPr/>
        </p:nvSpPr>
        <p:spPr bwMode="auto">
          <a:xfrm>
            <a:off x="1585914" y="0"/>
            <a:ext cx="16144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r>
              <a:rPr lang="en-US" altLang="en-US" sz="1600">
                <a:solidFill>
                  <a:schemeClr val="accent2"/>
                </a:solidFill>
              </a:rPr>
              <a:t>Figure  25-2</a:t>
            </a:r>
            <a:endParaRPr lang="en-US" altLang="en-US" sz="1600">
              <a:solidFill>
                <a:schemeClr val="accent2"/>
              </a:solidFill>
            </a:endParaRPr>
          </a:p>
        </p:txBody>
      </p:sp>
      <p:sp>
        <p:nvSpPr>
          <p:cNvPr id="5123" name="Text Box 4"/>
          <p:cNvSpPr txBox="1">
            <a:spLocks noChangeArrowheads="1"/>
          </p:cNvSpPr>
          <p:nvPr/>
        </p:nvSpPr>
        <p:spPr bwMode="auto">
          <a:xfrm>
            <a:off x="4837114" y="334964"/>
            <a:ext cx="19446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eaLnBrk="1" hangingPunct="1"/>
            <a:r>
              <a:rPr lang="en-US" altLang="en-US" sz="3200" b="1">
                <a:solidFill>
                  <a:schemeClr val="accent2"/>
                </a:solidFill>
                <a:latin typeface="Times" charset="0"/>
              </a:rPr>
              <a:t>Hypertext</a:t>
            </a:r>
            <a:endParaRPr lang="en-US" altLang="en-US" sz="3200" b="1">
              <a:solidFill>
                <a:schemeClr val="accent2"/>
              </a:solidFill>
              <a:latin typeface="Times" charset="0"/>
            </a:endParaRPr>
          </a:p>
        </p:txBody>
      </p:sp>
      <p:pic>
        <p:nvPicPr>
          <p:cNvPr id="512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27188" y="1419226"/>
            <a:ext cx="8812212"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71850" y="2457451"/>
            <a:ext cx="5448300"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ext Box 3"/>
          <p:cNvSpPr txBox="1">
            <a:spLocks noChangeArrowheads="1"/>
          </p:cNvSpPr>
          <p:nvPr/>
        </p:nvSpPr>
        <p:spPr bwMode="auto">
          <a:xfrm>
            <a:off x="1585914" y="0"/>
            <a:ext cx="16144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r>
              <a:rPr lang="en-US" altLang="en-US" sz="1600">
                <a:solidFill>
                  <a:schemeClr val="accent2"/>
                </a:solidFill>
              </a:rPr>
              <a:t>Figure  25-4</a:t>
            </a:r>
            <a:endParaRPr lang="en-US" altLang="en-US" sz="1600">
              <a:solidFill>
                <a:schemeClr val="accent2"/>
              </a:solidFill>
            </a:endParaRPr>
          </a:p>
        </p:txBody>
      </p:sp>
      <p:sp>
        <p:nvSpPr>
          <p:cNvPr id="6148" name="Rectangle 4"/>
          <p:cNvSpPr>
            <a:spLocks noChangeArrowheads="1"/>
          </p:cNvSpPr>
          <p:nvPr/>
        </p:nvSpPr>
        <p:spPr bwMode="auto">
          <a:xfrm>
            <a:off x="3429000" y="609600"/>
            <a:ext cx="5365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eaLnBrk="1" hangingPunct="1"/>
            <a:r>
              <a:rPr lang="en-US" altLang="en-US" sz="3200" b="1">
                <a:solidFill>
                  <a:schemeClr val="accent2"/>
                </a:solidFill>
                <a:latin typeface="Times" charset="0"/>
              </a:rPr>
              <a:t>Categories of Web documents</a:t>
            </a:r>
            <a:endParaRPr lang="en-US" altLang="en-US" sz="3200" b="1">
              <a:solidFill>
                <a:schemeClr val="accent2"/>
              </a:solidFill>
              <a:latin typeface="Times"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566670" y="759854"/>
            <a:ext cx="10934164" cy="5155965"/>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 descr="Large confetti"/>
          <p:cNvSpPr>
            <a:spLocks noChangeArrowheads="1"/>
          </p:cNvSpPr>
          <p:nvPr/>
        </p:nvSpPr>
        <p:spPr bwMode="auto">
          <a:xfrm>
            <a:off x="1828800" y="1219200"/>
            <a:ext cx="8534400" cy="4419600"/>
          </a:xfrm>
          <a:prstGeom prst="verticalScroll">
            <a:avLst>
              <a:gd name="adj" fmla="val 12500"/>
            </a:avLst>
          </a:prstGeom>
          <a:pattFill prst="lgConfetti">
            <a:fgClr>
              <a:schemeClr val="hlink"/>
            </a:fgClr>
            <a:bgClr>
              <a:srgbClr val="6699FF"/>
            </a:bgClr>
          </a:pattFill>
          <a:ln w="9525">
            <a:solidFill>
              <a:schemeClr val="tx1"/>
            </a:solidFill>
            <a:round/>
          </a:ln>
        </p:spPr>
        <p:txBody>
          <a:bodyPr wrap="none" anchor="ct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eaLnBrk="1" hangingPunct="1"/>
            <a:endParaRPr lang="en-US" altLang="en-US"/>
          </a:p>
        </p:txBody>
      </p:sp>
      <p:sp>
        <p:nvSpPr>
          <p:cNvPr id="7171" name="Rectangle 3"/>
          <p:cNvSpPr>
            <a:spLocks noChangeArrowheads="1"/>
          </p:cNvSpPr>
          <p:nvPr/>
        </p:nvSpPr>
        <p:spPr bwMode="auto">
          <a:xfrm>
            <a:off x="4207933" y="3094038"/>
            <a:ext cx="3852337"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lgn="ctr" eaLnBrk="1" hangingPunct="1"/>
            <a:r>
              <a:rPr lang="en-US" altLang="en-US" sz="4400" b="1">
                <a:latin typeface="Times" charset="0"/>
              </a:rPr>
              <a:t>STATIC</a:t>
            </a:r>
            <a:endParaRPr lang="en-US" altLang="en-US" sz="4400" b="1">
              <a:latin typeface="Times" charset="0"/>
            </a:endParaRPr>
          </a:p>
          <a:p>
            <a:pPr algn="ctr" eaLnBrk="1" hangingPunct="1"/>
            <a:r>
              <a:rPr lang="en-US" altLang="en-US" sz="4400" b="1">
                <a:latin typeface="Times" charset="0"/>
              </a:rPr>
              <a:t>DOCUMENTS</a:t>
            </a:r>
            <a:endParaRPr lang="en-US" altLang="en-US" sz="4400" b="1">
              <a:latin typeface="Times" charset="0"/>
            </a:endParaRPr>
          </a:p>
        </p:txBody>
      </p:sp>
      <p:sp>
        <p:nvSpPr>
          <p:cNvPr id="76804" name="Rectangle 4"/>
          <p:cNvSpPr>
            <a:spLocks noChangeArrowheads="1"/>
          </p:cNvSpPr>
          <p:nvPr/>
        </p:nvSpPr>
        <p:spPr bwMode="auto">
          <a:xfrm>
            <a:off x="2644775" y="1905000"/>
            <a:ext cx="1162050" cy="762000"/>
          </a:xfrm>
          <a:prstGeom prst="rect">
            <a:avLst/>
          </a:prstGeom>
          <a:solidFill>
            <a:schemeClr val="bg1"/>
          </a:solidFill>
          <a:ln w="9525">
            <a:noFill/>
            <a:miter lim="800000"/>
          </a:ln>
          <a:effectLst/>
        </p:spPr>
        <p:txBody>
          <a:bodyPr wrap="none">
            <a:spAutoFit/>
          </a:bodyPr>
          <a:lstStyle/>
          <a:p>
            <a:pPr algn="ctr" eaLnBrk="1" hangingPunct="1">
              <a:defRPr/>
            </a:pPr>
            <a:r>
              <a:rPr lang="en-US" sz="4400" b="1" i="1">
                <a:solidFill>
                  <a:srgbClr val="FF0000"/>
                </a:solidFill>
                <a:effectLst>
                  <a:outerShdw blurRad="38100" dist="38100" dir="2700000" algn="tl">
                    <a:srgbClr val="C0C0C0"/>
                  </a:outerShdw>
                </a:effectLst>
                <a:latin typeface="Times" charset="0"/>
              </a:rPr>
              <a:t>25.3</a:t>
            </a:r>
            <a:endParaRPr lang="en-US" sz="4400" b="1" i="1">
              <a:solidFill>
                <a:srgbClr val="060000"/>
              </a:solidFill>
              <a:effectLst>
                <a:outerShdw blurRad="38100" dist="38100" dir="2700000" algn="tl">
                  <a:srgbClr val="C0C0C0"/>
                </a:outerShdw>
              </a:effectLst>
              <a:latin typeface="Times"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rmAutofit/>
          </a:bodyPr>
          <a:lstStyle/>
          <a:p>
            <a:endParaRPr lang="en-US" altLang="en-US" smtClean="0"/>
          </a:p>
        </p:txBody>
      </p:sp>
      <p:sp>
        <p:nvSpPr>
          <p:cNvPr id="8195"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rmAutofit/>
          </a:bodyPr>
          <a:lstStyle/>
          <a:p>
            <a:r>
              <a:rPr lang="en-US" altLang="en-US" smtClean="0"/>
              <a:t>Static documents are ﬁxed-content documents that are created and stored in a server. The client can get a copy of the document only</a:t>
            </a:r>
            <a:endParaRPr lang="en-US" altLang="en-US" smtClean="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3"/>
          <p:cNvSpPr txBox="1">
            <a:spLocks noChangeArrowheads="1"/>
          </p:cNvSpPr>
          <p:nvPr/>
        </p:nvSpPr>
        <p:spPr bwMode="auto">
          <a:xfrm>
            <a:off x="1585914" y="0"/>
            <a:ext cx="16144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r>
              <a:rPr lang="en-US" altLang="en-US" sz="1600">
                <a:solidFill>
                  <a:schemeClr val="accent2"/>
                </a:solidFill>
              </a:rPr>
              <a:t>Figure  25-5</a:t>
            </a:r>
            <a:endParaRPr lang="en-US" altLang="en-US" sz="1600">
              <a:solidFill>
                <a:schemeClr val="accent2"/>
              </a:solidFill>
            </a:endParaRPr>
          </a:p>
        </p:txBody>
      </p:sp>
      <p:pic>
        <p:nvPicPr>
          <p:cNvPr id="9219"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71801" y="1143000"/>
            <a:ext cx="6297613"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 Box 5"/>
          <p:cNvSpPr txBox="1">
            <a:spLocks noChangeArrowheads="1"/>
          </p:cNvSpPr>
          <p:nvPr/>
        </p:nvSpPr>
        <p:spPr bwMode="auto">
          <a:xfrm>
            <a:off x="4495800" y="152400"/>
            <a:ext cx="29924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eaLnBrk="1" hangingPunct="1"/>
            <a:r>
              <a:rPr lang="en-US" altLang="en-US" sz="3200" b="1">
                <a:solidFill>
                  <a:schemeClr val="accent2"/>
                </a:solidFill>
                <a:latin typeface="Times" charset="0"/>
              </a:rPr>
              <a:t>Static document</a:t>
            </a:r>
            <a:endParaRPr lang="en-US" altLang="en-US" sz="3200" b="1">
              <a:solidFill>
                <a:schemeClr val="accent2"/>
              </a:solidFill>
              <a:latin typeface="Times"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descr="Large confetti"/>
          <p:cNvSpPr>
            <a:spLocks noChangeArrowheads="1"/>
          </p:cNvSpPr>
          <p:nvPr/>
        </p:nvSpPr>
        <p:spPr bwMode="auto">
          <a:xfrm>
            <a:off x="1828800" y="1219200"/>
            <a:ext cx="8534400" cy="4419600"/>
          </a:xfrm>
          <a:prstGeom prst="verticalScroll">
            <a:avLst>
              <a:gd name="adj" fmla="val 12500"/>
            </a:avLst>
          </a:prstGeom>
          <a:pattFill prst="lgConfetti">
            <a:fgClr>
              <a:schemeClr val="hlink"/>
            </a:fgClr>
            <a:bgClr>
              <a:srgbClr val="6699FF"/>
            </a:bgClr>
          </a:pattFill>
          <a:ln w="9525">
            <a:solidFill>
              <a:schemeClr val="tx1"/>
            </a:solidFill>
            <a:round/>
          </a:ln>
        </p:spPr>
        <p:txBody>
          <a:bodyPr wrap="none" anchor="ct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eaLnBrk="1" hangingPunct="1"/>
            <a:endParaRPr lang="en-US" altLang="en-US"/>
          </a:p>
        </p:txBody>
      </p:sp>
      <p:sp>
        <p:nvSpPr>
          <p:cNvPr id="10243" name="Rectangle 3"/>
          <p:cNvSpPr>
            <a:spLocks noChangeArrowheads="1"/>
          </p:cNvSpPr>
          <p:nvPr/>
        </p:nvSpPr>
        <p:spPr bwMode="auto">
          <a:xfrm>
            <a:off x="4207933" y="2865438"/>
            <a:ext cx="3852337"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lgn="ctr" eaLnBrk="1" hangingPunct="1"/>
            <a:r>
              <a:rPr lang="en-US" altLang="en-US" sz="4400" b="1">
                <a:latin typeface="Times" charset="0"/>
              </a:rPr>
              <a:t>DYNAMIC</a:t>
            </a:r>
            <a:endParaRPr lang="en-US" altLang="en-US" sz="4400" b="1">
              <a:latin typeface="Times" charset="0"/>
            </a:endParaRPr>
          </a:p>
          <a:p>
            <a:pPr algn="ctr" eaLnBrk="1" hangingPunct="1"/>
            <a:r>
              <a:rPr lang="en-US" altLang="en-US" sz="4400" b="1">
                <a:latin typeface="Times" charset="0"/>
              </a:rPr>
              <a:t>DOCUMENTS</a:t>
            </a:r>
            <a:endParaRPr lang="en-US" altLang="en-US" sz="4400" b="1">
              <a:latin typeface="Times" charset="0"/>
            </a:endParaRPr>
          </a:p>
        </p:txBody>
      </p:sp>
      <p:sp>
        <p:nvSpPr>
          <p:cNvPr id="78852" name="Rectangle 4"/>
          <p:cNvSpPr>
            <a:spLocks noChangeArrowheads="1"/>
          </p:cNvSpPr>
          <p:nvPr/>
        </p:nvSpPr>
        <p:spPr bwMode="auto">
          <a:xfrm>
            <a:off x="2644775" y="1905000"/>
            <a:ext cx="1162050" cy="762000"/>
          </a:xfrm>
          <a:prstGeom prst="rect">
            <a:avLst/>
          </a:prstGeom>
          <a:solidFill>
            <a:schemeClr val="bg1"/>
          </a:solidFill>
          <a:ln w="9525">
            <a:noFill/>
            <a:miter lim="800000"/>
          </a:ln>
          <a:effectLst/>
        </p:spPr>
        <p:txBody>
          <a:bodyPr wrap="none">
            <a:spAutoFit/>
          </a:bodyPr>
          <a:lstStyle/>
          <a:p>
            <a:pPr algn="ctr" eaLnBrk="1" hangingPunct="1">
              <a:defRPr/>
            </a:pPr>
            <a:r>
              <a:rPr lang="en-US" sz="4400" b="1" i="1">
                <a:solidFill>
                  <a:srgbClr val="FF0000"/>
                </a:solidFill>
                <a:effectLst>
                  <a:outerShdw blurRad="38100" dist="38100" dir="2700000" algn="tl">
                    <a:srgbClr val="C0C0C0"/>
                  </a:outerShdw>
                </a:effectLst>
                <a:latin typeface="Times" charset="0"/>
              </a:rPr>
              <a:t>25.5</a:t>
            </a:r>
            <a:endParaRPr lang="en-US" sz="4400" b="1" i="1">
              <a:solidFill>
                <a:srgbClr val="060000"/>
              </a:solidFill>
              <a:effectLst>
                <a:outerShdw blurRad="38100" dist="38100" dir="2700000" algn="tl">
                  <a:srgbClr val="C0C0C0"/>
                </a:outerShdw>
              </a:effectLst>
              <a:latin typeface="Times"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bwMode="auto">
          <a:xfrm>
            <a:off x="1828800" y="762001"/>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rmAutofit lnSpcReduction="10000"/>
          </a:bodyPr>
          <a:lstStyle/>
          <a:p>
            <a:r>
              <a:rPr lang="en-US" altLang="en-US" sz="2400"/>
              <a:t>A dynamic document is created by a Web server whenever a browser requests the document. When a request arrives, the Web server runs an application program or a script that creates the dynamic document. The server returns the output of the program or script as a response to the browser that requested the document. </a:t>
            </a:r>
            <a:r>
              <a:rPr lang="en-US" altLang="en-US" sz="2400">
                <a:solidFill>
                  <a:srgbClr val="FF0000"/>
                </a:solidFill>
              </a:rPr>
              <a:t>Because a fresh document is created for each request, the contents of a dynamic document may vary from one request to another.</a:t>
            </a:r>
            <a:endParaRPr lang="en-US" altLang="en-US" sz="2400">
              <a:solidFill>
                <a:srgbClr val="FF0000"/>
              </a:solidFill>
            </a:endParaRPr>
          </a:p>
          <a:p>
            <a:r>
              <a:rPr lang="en-US" altLang="en-US" sz="2400"/>
              <a:t>A very simple example of a dynamic document is the retrieval of the time and date from a server. Time and date are kinds of information that are dynamic in that they change from moment to moment. The client can ask the server to run a program such as the date program in UNIX and send the result of the program to the client. </a:t>
            </a:r>
            <a:endParaRPr lang="en-US" altLang="en-US" sz="24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3"/>
          <p:cNvSpPr txBox="1">
            <a:spLocks noChangeArrowheads="1"/>
          </p:cNvSpPr>
          <p:nvPr/>
        </p:nvSpPr>
        <p:spPr bwMode="auto">
          <a:xfrm>
            <a:off x="1585914" y="0"/>
            <a:ext cx="16144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r>
              <a:rPr lang="en-US" altLang="en-US" sz="1600">
                <a:solidFill>
                  <a:schemeClr val="accent2"/>
                </a:solidFill>
              </a:rPr>
              <a:t>Figure  25-9</a:t>
            </a:r>
            <a:endParaRPr lang="en-US" altLang="en-US" sz="1600">
              <a:solidFill>
                <a:schemeClr val="accent2"/>
              </a:solidFill>
            </a:endParaRPr>
          </a:p>
        </p:txBody>
      </p:sp>
      <p:pic>
        <p:nvPicPr>
          <p:cNvPr id="12291"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49700" y="873126"/>
            <a:ext cx="5575300" cy="568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Text Box 6"/>
          <p:cNvSpPr txBox="1">
            <a:spLocks noChangeArrowheads="1"/>
          </p:cNvSpPr>
          <p:nvPr/>
        </p:nvSpPr>
        <p:spPr bwMode="auto">
          <a:xfrm>
            <a:off x="1725613" y="2743200"/>
            <a:ext cx="18986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lgn="ctr" eaLnBrk="1" hangingPunct="1"/>
            <a:r>
              <a:rPr lang="en-US" altLang="en-US" sz="3200" b="1">
                <a:solidFill>
                  <a:schemeClr val="accent2"/>
                </a:solidFill>
                <a:latin typeface="Times" charset="0"/>
              </a:rPr>
              <a:t>Dynamic </a:t>
            </a:r>
            <a:endParaRPr lang="en-US" altLang="en-US" sz="3200" b="1">
              <a:solidFill>
                <a:schemeClr val="accent2"/>
              </a:solidFill>
              <a:latin typeface="Times" charset="0"/>
            </a:endParaRPr>
          </a:p>
          <a:p>
            <a:pPr algn="ctr" eaLnBrk="1" hangingPunct="1"/>
            <a:r>
              <a:rPr lang="en-US" altLang="en-US" sz="3200" b="1">
                <a:solidFill>
                  <a:schemeClr val="accent2"/>
                </a:solidFill>
                <a:latin typeface="Times" charset="0"/>
              </a:rPr>
              <a:t>document</a:t>
            </a:r>
            <a:endParaRPr lang="en-US" altLang="en-US" sz="3200" b="1">
              <a:solidFill>
                <a:schemeClr val="accent2"/>
              </a:solidFill>
              <a:latin typeface="Times"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descr="Large confetti"/>
          <p:cNvSpPr>
            <a:spLocks noChangeArrowheads="1"/>
          </p:cNvSpPr>
          <p:nvPr/>
        </p:nvSpPr>
        <p:spPr bwMode="auto">
          <a:xfrm>
            <a:off x="1828800" y="1219200"/>
            <a:ext cx="8534400" cy="4419600"/>
          </a:xfrm>
          <a:prstGeom prst="verticalScroll">
            <a:avLst>
              <a:gd name="adj" fmla="val 12500"/>
            </a:avLst>
          </a:prstGeom>
          <a:pattFill prst="lgConfetti">
            <a:fgClr>
              <a:schemeClr val="hlink"/>
            </a:fgClr>
            <a:bgClr>
              <a:srgbClr val="6699FF"/>
            </a:bgClr>
          </a:pattFill>
          <a:ln w="9525">
            <a:solidFill>
              <a:schemeClr val="tx1"/>
            </a:solidFill>
            <a:round/>
          </a:ln>
        </p:spPr>
        <p:txBody>
          <a:bodyPr wrap="none" anchor="ct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eaLnBrk="1" hangingPunct="1"/>
            <a:endParaRPr lang="en-US" altLang="en-US"/>
          </a:p>
        </p:txBody>
      </p:sp>
      <p:sp>
        <p:nvSpPr>
          <p:cNvPr id="13315" name="Rectangle 3"/>
          <p:cNvSpPr>
            <a:spLocks noChangeArrowheads="1"/>
          </p:cNvSpPr>
          <p:nvPr/>
        </p:nvSpPr>
        <p:spPr bwMode="auto">
          <a:xfrm>
            <a:off x="4207933" y="2865438"/>
            <a:ext cx="3852337"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lgn="ctr" eaLnBrk="1" hangingPunct="1"/>
            <a:r>
              <a:rPr lang="en-US" altLang="en-US" sz="4400" b="1">
                <a:latin typeface="Times" charset="0"/>
              </a:rPr>
              <a:t>ACTIVE</a:t>
            </a:r>
            <a:endParaRPr lang="en-US" altLang="en-US" sz="4400" b="1">
              <a:latin typeface="Times" charset="0"/>
            </a:endParaRPr>
          </a:p>
          <a:p>
            <a:pPr algn="ctr" eaLnBrk="1" hangingPunct="1"/>
            <a:r>
              <a:rPr lang="en-US" altLang="en-US" sz="4400" b="1">
                <a:latin typeface="Times" charset="0"/>
              </a:rPr>
              <a:t>DOCUMENTS</a:t>
            </a:r>
            <a:endParaRPr lang="en-US" altLang="en-US" sz="4400" b="1">
              <a:latin typeface="Times" charset="0"/>
            </a:endParaRPr>
          </a:p>
        </p:txBody>
      </p:sp>
      <p:sp>
        <p:nvSpPr>
          <p:cNvPr id="80900" name="Rectangle 4"/>
          <p:cNvSpPr>
            <a:spLocks noChangeArrowheads="1"/>
          </p:cNvSpPr>
          <p:nvPr/>
        </p:nvSpPr>
        <p:spPr bwMode="auto">
          <a:xfrm>
            <a:off x="2644775" y="1905000"/>
            <a:ext cx="1162050" cy="762000"/>
          </a:xfrm>
          <a:prstGeom prst="rect">
            <a:avLst/>
          </a:prstGeom>
          <a:solidFill>
            <a:schemeClr val="bg1"/>
          </a:solidFill>
          <a:ln w="9525">
            <a:noFill/>
            <a:miter lim="800000"/>
          </a:ln>
          <a:effectLst/>
        </p:spPr>
        <p:txBody>
          <a:bodyPr wrap="none">
            <a:spAutoFit/>
          </a:bodyPr>
          <a:lstStyle/>
          <a:p>
            <a:pPr algn="ctr" eaLnBrk="1" hangingPunct="1">
              <a:defRPr/>
            </a:pPr>
            <a:r>
              <a:rPr lang="en-US" sz="4400" b="1" i="1">
                <a:solidFill>
                  <a:srgbClr val="FF0000"/>
                </a:solidFill>
                <a:effectLst>
                  <a:outerShdw blurRad="38100" dist="38100" dir="2700000" algn="tl">
                    <a:srgbClr val="C0C0C0"/>
                  </a:outerShdw>
                </a:effectLst>
                <a:latin typeface="Times" charset="0"/>
              </a:rPr>
              <a:t>25.7</a:t>
            </a:r>
            <a:endParaRPr lang="en-US" sz="4400" b="1" i="1">
              <a:solidFill>
                <a:srgbClr val="060000"/>
              </a:solidFill>
              <a:effectLst>
                <a:outerShdw blurRad="38100" dist="38100" dir="2700000" algn="tl">
                  <a:srgbClr val="C0C0C0"/>
                </a:outerShdw>
              </a:effectLst>
              <a:latin typeface="Times"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rmAutofit/>
          </a:bodyPr>
          <a:lstStyle/>
          <a:p>
            <a:endParaRPr lang="en-US" altLang="en-US" smtClean="0"/>
          </a:p>
        </p:txBody>
      </p:sp>
      <p:sp>
        <p:nvSpPr>
          <p:cNvPr id="14339"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rmAutofit/>
          </a:bodyPr>
          <a:lstStyle/>
          <a:p>
            <a:r>
              <a:rPr lang="en-US" altLang="en-US"/>
              <a:t>For many applications, we need a program or a script to be run at the client site. These are called active documents. For example, suppose we want to run a program that creates animated graphics on the screen or a program that interacts with the user. The program deﬁnitely needs to be run at the client site where the animation or interaction takes place. When a browser requests an active document, the server sends a copy of the document or a script. The document is then run at the client (browser) site. </a:t>
            </a:r>
            <a:endParaRPr lang="en-US" altLang="en-US"/>
          </a:p>
          <a:p>
            <a:r>
              <a:rPr lang="en-US" altLang="en-US"/>
              <a:t>Eg: javascript, applets.</a:t>
            </a:r>
            <a:endParaRPr lang="en-US"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3"/>
          <p:cNvSpPr txBox="1">
            <a:spLocks noChangeArrowheads="1"/>
          </p:cNvSpPr>
          <p:nvPr/>
        </p:nvSpPr>
        <p:spPr bwMode="auto">
          <a:xfrm>
            <a:off x="1585914" y="0"/>
            <a:ext cx="16144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r>
              <a:rPr lang="en-US" altLang="en-US" sz="1600">
                <a:solidFill>
                  <a:schemeClr val="accent2"/>
                </a:solidFill>
              </a:rPr>
              <a:t>Figure  25-10</a:t>
            </a:r>
            <a:endParaRPr lang="en-US" altLang="en-US" sz="1600">
              <a:solidFill>
                <a:schemeClr val="accent2"/>
              </a:solidFill>
            </a:endParaRPr>
          </a:p>
        </p:txBody>
      </p:sp>
      <p:pic>
        <p:nvPicPr>
          <p:cNvPr id="15363"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6000" y="342900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6000" y="342900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6000" y="342900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5600" y="685800"/>
            <a:ext cx="4597400" cy="590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Text Box 8"/>
          <p:cNvSpPr txBox="1">
            <a:spLocks noChangeArrowheads="1"/>
          </p:cNvSpPr>
          <p:nvPr/>
        </p:nvSpPr>
        <p:spPr bwMode="auto">
          <a:xfrm>
            <a:off x="1724025" y="2362200"/>
            <a:ext cx="18986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charset="0"/>
              </a:defRPr>
            </a:lvl1pPr>
            <a:lvl2pPr marL="742950" indent="-285750">
              <a:defRPr sz="2400">
                <a:solidFill>
                  <a:schemeClr val="tx1"/>
                </a:solidFill>
                <a:latin typeface="Times New Roman" panose="02020603050405020304" charset="0"/>
              </a:defRPr>
            </a:lvl2pPr>
            <a:lvl3pPr marL="1143000" indent="-228600">
              <a:defRPr sz="2400">
                <a:solidFill>
                  <a:schemeClr val="tx1"/>
                </a:solidFill>
                <a:latin typeface="Times New Roman" panose="02020603050405020304" charset="0"/>
              </a:defRPr>
            </a:lvl3pPr>
            <a:lvl4pPr marL="1600200" indent="-228600">
              <a:defRPr sz="2400">
                <a:solidFill>
                  <a:schemeClr val="tx1"/>
                </a:solidFill>
                <a:latin typeface="Times New Roman" panose="02020603050405020304" charset="0"/>
              </a:defRPr>
            </a:lvl4pPr>
            <a:lvl5pPr marL="2057400" indent="-228600">
              <a:defRPr sz="2400">
                <a:solidFill>
                  <a:schemeClr val="tx1"/>
                </a:solidFill>
                <a:latin typeface="Times New Roman" panose="02020603050405020304" charset="0"/>
              </a:defRPr>
            </a:lvl5pPr>
            <a:lvl6pPr marL="2514600" indent="-228600" eaLnBrk="0" fontAlgn="base" hangingPunct="0">
              <a:spcBef>
                <a:spcPct val="0"/>
              </a:spcBef>
              <a:spcAft>
                <a:spcPct val="0"/>
              </a:spcAft>
              <a:defRPr sz="2400">
                <a:solidFill>
                  <a:schemeClr val="tx1"/>
                </a:solidFill>
                <a:latin typeface="Times New Roman" panose="02020603050405020304" charset="0"/>
              </a:defRPr>
            </a:lvl6pPr>
            <a:lvl7pPr marL="2971800" indent="-228600" eaLnBrk="0" fontAlgn="base" hangingPunct="0">
              <a:spcBef>
                <a:spcPct val="0"/>
              </a:spcBef>
              <a:spcAft>
                <a:spcPct val="0"/>
              </a:spcAft>
              <a:defRPr sz="2400">
                <a:solidFill>
                  <a:schemeClr val="tx1"/>
                </a:solidFill>
                <a:latin typeface="Times New Roman" panose="02020603050405020304" charset="0"/>
              </a:defRPr>
            </a:lvl7pPr>
            <a:lvl8pPr marL="3429000" indent="-228600" eaLnBrk="0" fontAlgn="base" hangingPunct="0">
              <a:spcBef>
                <a:spcPct val="0"/>
              </a:spcBef>
              <a:spcAft>
                <a:spcPct val="0"/>
              </a:spcAft>
              <a:defRPr sz="2400">
                <a:solidFill>
                  <a:schemeClr val="tx1"/>
                </a:solidFill>
                <a:latin typeface="Times New Roman" panose="02020603050405020304" charset="0"/>
              </a:defRPr>
            </a:lvl8pPr>
            <a:lvl9pPr marL="3886200" indent="-228600" eaLnBrk="0" fontAlgn="base" hangingPunct="0">
              <a:spcBef>
                <a:spcPct val="0"/>
              </a:spcBef>
              <a:spcAft>
                <a:spcPct val="0"/>
              </a:spcAft>
              <a:defRPr sz="2400">
                <a:solidFill>
                  <a:schemeClr val="tx1"/>
                </a:solidFill>
                <a:latin typeface="Times New Roman" panose="02020603050405020304" charset="0"/>
              </a:defRPr>
            </a:lvl9pPr>
          </a:lstStyle>
          <a:p>
            <a:pPr algn="ctr" eaLnBrk="1" hangingPunct="1"/>
            <a:r>
              <a:rPr lang="en-US" altLang="en-US" sz="3200" b="1">
                <a:solidFill>
                  <a:schemeClr val="accent2"/>
                </a:solidFill>
                <a:latin typeface="Times" charset="0"/>
              </a:rPr>
              <a:t>Active </a:t>
            </a:r>
            <a:endParaRPr lang="en-US" altLang="en-US" sz="3200" b="1">
              <a:solidFill>
                <a:schemeClr val="accent2"/>
              </a:solidFill>
              <a:latin typeface="Times" charset="0"/>
            </a:endParaRPr>
          </a:p>
          <a:p>
            <a:pPr algn="ctr" eaLnBrk="1" hangingPunct="1"/>
            <a:r>
              <a:rPr lang="en-US" altLang="en-US" sz="3200" b="1">
                <a:solidFill>
                  <a:schemeClr val="accent2"/>
                </a:solidFill>
                <a:latin typeface="Times" charset="0"/>
              </a:rPr>
              <a:t>document</a:t>
            </a:r>
            <a:endParaRPr lang="en-US" altLang="en-US" sz="3200" b="1">
              <a:solidFill>
                <a:schemeClr val="accent2"/>
              </a:solidFill>
              <a:latin typeface="Times"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and Server model</a:t>
            </a:r>
            <a:br>
              <a:rPr lang="en-US" dirty="0" smtClean="0"/>
            </a:br>
            <a:endParaRPr lang="en-US" dirty="0"/>
          </a:p>
        </p:txBody>
      </p:sp>
      <p:sp>
        <p:nvSpPr>
          <p:cNvPr id="3" name="Content Placeholder 2"/>
          <p:cNvSpPr>
            <a:spLocks noGrp="1"/>
          </p:cNvSpPr>
          <p:nvPr>
            <p:ph idx="1"/>
          </p:nvPr>
        </p:nvSpPr>
        <p:spPr/>
        <p:txBody>
          <a:bodyPr/>
          <a:lstStyle/>
          <a:p>
            <a:r>
              <a:rPr lang="en-US" dirty="0" smtClean="0"/>
              <a:t>A </a:t>
            </a:r>
            <a:r>
              <a:rPr lang="en-US" dirty="0"/>
              <a:t>client and server networking model is a model in which computers such as servers provide the network services to the other computers such as clients to perform a user based tasks. This model is known as client-server networking model.</a:t>
            </a:r>
            <a:endParaRPr lang="en-US" dirty="0"/>
          </a:p>
          <a:p>
            <a:r>
              <a:rPr lang="en-US" dirty="0"/>
              <a:t>The application programs using the client-server model should follow the given below strategies:</a:t>
            </a:r>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16154</Words>
  <Application>WPS Presentation</Application>
  <PresentationFormat>Widescreen</PresentationFormat>
  <Paragraphs>286</Paragraphs>
  <Slides>88</Slides>
  <Notes>0</Notes>
  <HiddenSlides>1</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88</vt:i4>
      </vt:variant>
    </vt:vector>
  </HeadingPairs>
  <TitlesOfParts>
    <vt:vector size="98" baseType="lpstr">
      <vt:lpstr>Arial</vt:lpstr>
      <vt:lpstr>SimSun</vt:lpstr>
      <vt:lpstr>Wingdings</vt:lpstr>
      <vt:lpstr>Calibri Light</vt:lpstr>
      <vt:lpstr>Calibri</vt:lpstr>
      <vt:lpstr>Microsoft YaHei</vt:lpstr>
      <vt:lpstr>Arial Unicode MS</vt:lpstr>
      <vt:lpstr>Times</vt:lpstr>
      <vt:lpstr>Times New Roman</vt:lpstr>
      <vt:lpstr>Office Theme</vt:lpstr>
      <vt:lpstr>Application layer protocols</vt:lpstr>
      <vt:lpstr>PowerPoint 演示文稿</vt:lpstr>
      <vt:lpstr>PowerPoint 演示文稿</vt:lpstr>
      <vt:lpstr>Network Application Architecture </vt:lpstr>
      <vt:lpstr>PowerPoint 演示文稿</vt:lpstr>
      <vt:lpstr>PowerPoint 演示文稿</vt:lpstr>
      <vt:lpstr>PowerPoint 演示文稿</vt:lpstr>
      <vt:lpstr>PowerPoint 演示文稿</vt:lpstr>
      <vt:lpstr>Client and Server model </vt:lpstr>
      <vt:lpstr>PowerPoint 演示文稿</vt:lpstr>
      <vt:lpstr>PowerPoint 演示文稿</vt:lpstr>
      <vt:lpstr>PowerPoint 演示文稿</vt:lpstr>
      <vt:lpstr>PowerPoint 演示文稿</vt:lpstr>
      <vt:lpstr>FTP </vt:lpstr>
      <vt:lpstr>PowerPoint 演示文稿</vt:lpstr>
      <vt:lpstr>PowerPoint 演示文稿</vt:lpstr>
      <vt:lpstr>PowerPoint 演示文稿</vt:lpstr>
      <vt:lpstr>PowerPoint 演示文稿</vt:lpstr>
      <vt:lpstr>ftp connections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The Data Connection</vt:lpstr>
      <vt:lpstr>PowerPoint 演示文稿</vt:lpstr>
      <vt:lpstr>PowerPoint 演示文稿</vt:lpstr>
      <vt:lpstr>File Type</vt:lpstr>
      <vt:lpstr>PowerPoint 演示文稿</vt:lpstr>
      <vt:lpstr>Data Structure</vt:lpstr>
      <vt:lpstr>PowerPoint 演示文稿</vt:lpstr>
      <vt:lpstr>Transmission Mode</vt:lpstr>
      <vt:lpstr>PowerPoint 演示文稿</vt:lpstr>
      <vt:lpstr>Smtp </vt:lpstr>
      <vt:lpstr>PowerPoint 演示文稿</vt:lpstr>
      <vt:lpstr>PowerPoint 演示文稿</vt:lpstr>
      <vt:lpstr>PowerPoint 演示文稿</vt:lpstr>
      <vt:lpstr>PowerPoint 演示文稿</vt:lpstr>
      <vt:lpstr>PowerPoint 演示文稿</vt:lpstr>
      <vt:lpstr>PowerPoint 演示文稿</vt:lpstr>
      <vt:lpstr>Working of Smtp </vt:lpstr>
      <vt:lpstr>SNMP </vt:lpstr>
      <vt:lpstr>PowerPoint 演示文稿</vt:lpstr>
      <vt:lpstr>PowerPoint 演示文稿</vt:lpstr>
      <vt:lpstr>Managers &amp; Agents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 quick revision of snmp: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HTTP ::HyperText Transfer Protocol.  </vt:lpstr>
      <vt:lpstr>PowerPoint 演示文稿</vt:lpstr>
      <vt:lpstr>HTTP Transactions </vt:lpstr>
      <vt:lpstr>PowerPoint 演示文稿</vt:lpstr>
      <vt:lpstr>PowerPoint 演示文稿</vt:lpstr>
      <vt:lpstr>PowerPoint 演示文稿</vt:lpstr>
      <vt:lpstr>Uniform Resource Locator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VJTIADH</dc:creator>
  <cp:lastModifiedBy>vjti</cp:lastModifiedBy>
  <cp:revision>28</cp:revision>
  <dcterms:created xsi:type="dcterms:W3CDTF">2021-02-09T21:02:00Z</dcterms:created>
  <dcterms:modified xsi:type="dcterms:W3CDTF">2022-03-14T01:59:21Z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798D4BDB0546485E880018CD0D92FB3B</vt:lpwstr>
  </property>
  <property fmtid="{D5CDD505-2E9C-101B-9397-08002B2CF9AE}" pid="3" name="KSOProductBuildVer">
    <vt:lpwstr>1033-11.2.0.10463</vt:lpwstr>
  </property>
</Properties>
</file>