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1" roundtripDataSignature="AMtx7miM4E9m1oixmpiDn8nr2qObaXzj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EE02B7-3E51-4531-9FBC-361C8CBDE09B}">
  <a:tblStyle styleId="{DBEE02B7-3E51-4531-9FBC-361C8CBDE0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notesMaster" Target="notesMasters/notesMaster1.xml" /><Relationship Id="rId84"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81" Type="http://customschemas.google.com/relationships/presentationmetadata" Target="meta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5"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141788f4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141788f4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1141788f4a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ffdbbc1df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10ffdbbc1d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ffdbbc1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ffdbbc1d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10ffdbbc1d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ffdbbc1df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ffdbbc1df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10ffdbbc1df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ffdbbc1df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ffdbbc1df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10ffdbbc1df_0_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2" name="Google Shape;342;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0ffdbbc1df_0_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g10ffdbbc1df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7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8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7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7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7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7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7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7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78"/>
          <p:cNvSpPr>
            <a:spLocks noGrp="1"/>
          </p:cNvSpPr>
          <p:nvPr>
            <p:ph type="pic" idx="2"/>
          </p:nvPr>
        </p:nvSpPr>
        <p:spPr>
          <a:xfrm>
            <a:off x="1792288" y="612775"/>
            <a:ext cx="5486400" cy="4114800"/>
          </a:xfrm>
          <a:prstGeom prst="rect">
            <a:avLst/>
          </a:prstGeom>
          <a:noFill/>
          <a:ln>
            <a:noFill/>
          </a:ln>
        </p:spPr>
      </p:sp>
      <p:sp>
        <p:nvSpPr>
          <p:cNvPr id="68" name="Google Shape;68;p7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7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22.xml" /><Relationship Id="rId1" Type="http://schemas.openxmlformats.org/officeDocument/2006/relationships/slideLayout" Target="../slideLayouts/slideLayout3.xml" /><Relationship Id="rId4" Type="http://schemas.openxmlformats.org/officeDocument/2006/relationships/image" Target="../media/image17.png" /></Relationships>
</file>

<file path=ppt/slides/_rels/slide2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27.xml" /><Relationship Id="rId1" Type="http://schemas.openxmlformats.org/officeDocument/2006/relationships/slideLayout" Target="../slideLayouts/slideLayout3.xml" /><Relationship Id="rId4" Type="http://schemas.openxmlformats.org/officeDocument/2006/relationships/image" Target="../media/image23.png" /></Relationships>
</file>

<file path=ppt/slides/_rels/slide28.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28.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30.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34.xml"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37.xml"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38.xml" /><Relationship Id="rId1" Type="http://schemas.openxmlformats.org/officeDocument/2006/relationships/slideLayout" Target="../slideLayouts/slideLayout3.xml" /><Relationship Id="rId4" Type="http://schemas.openxmlformats.org/officeDocument/2006/relationships/image" Target="../media/image31.png" /></Relationships>
</file>

<file path=ppt/slides/_rels/slide39.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notesSlide" Target="../notesSlides/notesSlide39.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40.xml"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41.xml"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43.xml"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44.xml"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notesSlide" Target="../notesSlides/notesSlide45.xml"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48.xml" /><Relationship Id="rId1" Type="http://schemas.openxmlformats.org/officeDocument/2006/relationships/slideLayout" Target="../slideLayouts/slideLayout3.xml" /><Relationship Id="rId4" Type="http://schemas.openxmlformats.org/officeDocument/2006/relationships/image" Target="../media/image39.png"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50.xml" /><Relationship Id="rId1" Type="http://schemas.openxmlformats.org/officeDocument/2006/relationships/slideLayout" Target="../slideLayouts/slideLayout3.xml" /><Relationship Id="rId4" Type="http://schemas.openxmlformats.org/officeDocument/2006/relationships/image" Target="../media/image39.png"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52.xml" /><Relationship Id="rId1" Type="http://schemas.openxmlformats.org/officeDocument/2006/relationships/slideLayout" Target="../slideLayouts/slideLayout3.xml" /><Relationship Id="rId4" Type="http://schemas.openxmlformats.org/officeDocument/2006/relationships/image" Target="../media/image39.png"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54.xml"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notesSlide" Target="../notesSlides/notesSlide55.xml"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notesSlide" Target="../notesSlides/notesSlide56.xml"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57.xml"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notesSlide" Target="../notesSlides/notesSlide58.xml"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notesSlide" Target="../notesSlides/notesSlide59.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46.png" /><Relationship Id="rId2" Type="http://schemas.openxmlformats.org/officeDocument/2006/relationships/notesSlide" Target="../notesSlides/notesSlide60.xml"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notesSlide" Target="../notesSlides/notesSlide61.xml"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notesSlide" Target="../notesSlides/notesSlide62.xml"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notesSlide" Target="../notesSlides/notesSlide64.xml"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notesSlide" Target="../notesSlides/notesSlide65.xml"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52.png" /><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53.png" /><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54.png" /><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image" Target="../media/image55.png" /><Relationship Id="rId2" Type="http://schemas.openxmlformats.org/officeDocument/2006/relationships/notesSlide" Target="../notesSlides/notesSlide71.xml"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Relationship Id="rId3" Type="http://schemas.openxmlformats.org/officeDocument/2006/relationships/image" Target="../media/image55.png" /><Relationship Id="rId2" Type="http://schemas.openxmlformats.org/officeDocument/2006/relationships/notesSlide" Target="../notesSlides/notesSlide72.xml"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Relationship Id="rId3" Type="http://schemas.openxmlformats.org/officeDocument/2006/relationships/image" Target="../media/image56.png" /><Relationship Id="rId2" Type="http://schemas.openxmlformats.org/officeDocument/2006/relationships/notesSlide" Target="../notesSlides/notesSlide73.xml"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Relationship Id="rId3" Type="http://schemas.openxmlformats.org/officeDocument/2006/relationships/image" Target="../media/image57.png" /><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SCTP</a:t>
            </a:r>
            <a:endParaRPr/>
          </a:p>
        </p:txBody>
      </p:sp>
      <p:sp>
        <p:nvSpPr>
          <p:cNvPr id="89" name="Google Shape;89;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FF0000"/>
              </a:buClr>
              <a:buSzPts val="3200"/>
              <a:buNone/>
            </a:pPr>
            <a:r>
              <a:rPr lang="en-US">
                <a:solidFill>
                  <a:srgbClr val="FF0000"/>
                </a:solidFill>
              </a:rPr>
              <a:t>Stream Control transmission  protocol</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41" name="Google Shape;141;p10"/>
          <p:cNvPicPr preferRelativeResize="0">
            <a:picLocks noGrp="1"/>
          </p:cNvPicPr>
          <p:nvPr>
            <p:ph type="body" idx="1"/>
          </p:nvPr>
        </p:nvPicPr>
        <p:blipFill rotWithShape="1">
          <a:blip r:embed="rId3">
            <a:alphaModFix/>
          </a:blip>
          <a:srcRect/>
          <a:stretch/>
        </p:blipFill>
        <p:spPr>
          <a:xfrm>
            <a:off x="457200" y="1524001"/>
            <a:ext cx="8382000" cy="33345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47" name="Google Shape;147;p11"/>
          <p:cNvPicPr preferRelativeResize="0">
            <a:picLocks noGrp="1"/>
          </p:cNvPicPr>
          <p:nvPr>
            <p:ph type="body" idx="1"/>
          </p:nvPr>
        </p:nvPicPr>
        <p:blipFill rotWithShape="1">
          <a:blip r:embed="rId3">
            <a:alphaModFix/>
          </a:blip>
          <a:srcRect/>
          <a:stretch/>
        </p:blipFill>
        <p:spPr>
          <a:xfrm>
            <a:off x="152400" y="381001"/>
            <a:ext cx="8686800" cy="56395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Sctp features</a:t>
            </a:r>
            <a:endParaRPr/>
          </a:p>
        </p:txBody>
      </p:sp>
      <p:pic>
        <p:nvPicPr>
          <p:cNvPr id="153" name="Google Shape;153;p12"/>
          <p:cNvPicPr preferRelativeResize="0">
            <a:picLocks noGrp="1"/>
          </p:cNvPicPr>
          <p:nvPr>
            <p:ph type="body" idx="1"/>
          </p:nvPr>
        </p:nvPicPr>
        <p:blipFill rotWithShape="1">
          <a:blip r:embed="rId3">
            <a:alphaModFix/>
          </a:blip>
          <a:srcRect/>
          <a:stretch/>
        </p:blipFill>
        <p:spPr>
          <a:xfrm>
            <a:off x="457200" y="1219200"/>
            <a:ext cx="8305800" cy="54444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59" name="Google Shape;159;p13"/>
          <p:cNvPicPr preferRelativeResize="0">
            <a:picLocks noGrp="1"/>
          </p:cNvPicPr>
          <p:nvPr>
            <p:ph type="body" idx="1"/>
          </p:nvPr>
        </p:nvPicPr>
        <p:blipFill rotWithShape="1">
          <a:blip r:embed="rId3">
            <a:alphaModFix/>
          </a:blip>
          <a:srcRect/>
          <a:stretch/>
        </p:blipFill>
        <p:spPr>
          <a:xfrm>
            <a:off x="304800" y="1219200"/>
            <a:ext cx="8305800" cy="36250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4"/>
          <p:cNvPicPr preferRelativeResize="0"/>
          <p:nvPr/>
        </p:nvPicPr>
        <p:blipFill rotWithShape="1">
          <a:blip r:embed="rId3">
            <a:alphaModFix/>
          </a:blip>
          <a:srcRect/>
          <a:stretch/>
        </p:blipFill>
        <p:spPr>
          <a:xfrm>
            <a:off x="161516" y="609600"/>
            <a:ext cx="8820966" cy="5638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Google Shape;170;g11141788f4a_0_0"/>
          <p:cNvCxnSpPr/>
          <p:nvPr/>
        </p:nvCxnSpPr>
        <p:spPr>
          <a:xfrm rot="10800000" flipH="1">
            <a:off x="2050475" y="1960600"/>
            <a:ext cx="3740700" cy="27600"/>
          </a:xfrm>
          <a:prstGeom prst="straightConnector1">
            <a:avLst/>
          </a:prstGeom>
          <a:noFill/>
          <a:ln w="9525" cap="flat" cmpd="sng">
            <a:solidFill>
              <a:schemeClr val="dk2"/>
            </a:solidFill>
            <a:prstDash val="solid"/>
            <a:round/>
            <a:headEnd type="none" w="med" len="med"/>
            <a:tailEnd type="none" w="med" len="med"/>
          </a:ln>
        </p:spPr>
      </p:cxnSp>
      <p:cxnSp>
        <p:nvCxnSpPr>
          <p:cNvPr id="171" name="Google Shape;171;g11141788f4a_0_0"/>
          <p:cNvCxnSpPr/>
          <p:nvPr/>
        </p:nvCxnSpPr>
        <p:spPr>
          <a:xfrm rot="10800000" flipH="1">
            <a:off x="2050475" y="2687900"/>
            <a:ext cx="3740700" cy="276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g11141788f4a_0_0"/>
          <p:cNvCxnSpPr/>
          <p:nvPr/>
        </p:nvCxnSpPr>
        <p:spPr>
          <a:xfrm rot="10800000" flipH="1">
            <a:off x="2050475" y="3415200"/>
            <a:ext cx="3740700" cy="27600"/>
          </a:xfrm>
          <a:prstGeom prst="straightConnector1">
            <a:avLst/>
          </a:prstGeom>
          <a:noFill/>
          <a:ln w="9525" cap="flat" cmpd="sng">
            <a:solidFill>
              <a:schemeClr val="dk2"/>
            </a:solidFill>
            <a:prstDash val="solid"/>
            <a:round/>
            <a:headEnd type="none" w="med" len="med"/>
            <a:tailEnd type="none" w="med" len="med"/>
          </a:ln>
        </p:spPr>
      </p:cxnSp>
      <p:sp>
        <p:nvSpPr>
          <p:cNvPr id="173" name="Google Shape;173;g11141788f4a_0_0"/>
          <p:cNvSpPr/>
          <p:nvPr/>
        </p:nvSpPr>
        <p:spPr>
          <a:xfrm>
            <a:off x="2119750" y="1482425"/>
            <a:ext cx="471000" cy="249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g11141788f4a_0_0"/>
          <p:cNvSpPr/>
          <p:nvPr/>
        </p:nvSpPr>
        <p:spPr>
          <a:xfrm>
            <a:off x="3103425" y="2161375"/>
            <a:ext cx="471000" cy="249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g11141788f4a_0_0"/>
          <p:cNvSpPr/>
          <p:nvPr/>
        </p:nvSpPr>
        <p:spPr>
          <a:xfrm>
            <a:off x="2424550" y="2161363"/>
            <a:ext cx="471000" cy="249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g11141788f4a_0_0"/>
          <p:cNvSpPr/>
          <p:nvPr/>
        </p:nvSpPr>
        <p:spPr>
          <a:xfrm>
            <a:off x="3671350" y="1482425"/>
            <a:ext cx="471000" cy="249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11141788f4a_0_0"/>
          <p:cNvSpPr/>
          <p:nvPr/>
        </p:nvSpPr>
        <p:spPr>
          <a:xfrm>
            <a:off x="2895550" y="1482425"/>
            <a:ext cx="471000" cy="249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g11141788f4a_0_0"/>
          <p:cNvSpPr/>
          <p:nvPr/>
        </p:nvSpPr>
        <p:spPr>
          <a:xfrm>
            <a:off x="2743200" y="2992725"/>
            <a:ext cx="471000" cy="249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5"/>
          <p:cNvPicPr preferRelativeResize="0"/>
          <p:nvPr/>
        </p:nvPicPr>
        <p:blipFill rotWithShape="1">
          <a:blip r:embed="rId3">
            <a:alphaModFix/>
          </a:blip>
          <a:srcRect/>
          <a:stretch/>
        </p:blipFill>
        <p:spPr>
          <a:xfrm>
            <a:off x="0" y="533400"/>
            <a:ext cx="9144000" cy="632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6"/>
          <p:cNvPicPr preferRelativeResize="0"/>
          <p:nvPr/>
        </p:nvPicPr>
        <p:blipFill rotWithShape="1">
          <a:blip r:embed="rId3">
            <a:alphaModFix/>
          </a:blip>
          <a:srcRect/>
          <a:stretch/>
        </p:blipFill>
        <p:spPr>
          <a:xfrm>
            <a:off x="219038" y="990600"/>
            <a:ext cx="8630796" cy="556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17"/>
          <p:cNvPicPr preferRelativeResize="0"/>
          <p:nvPr/>
        </p:nvPicPr>
        <p:blipFill rotWithShape="1">
          <a:blip r:embed="rId3">
            <a:alphaModFix/>
          </a:blip>
          <a:srcRect/>
          <a:stretch/>
        </p:blipFill>
        <p:spPr>
          <a:xfrm>
            <a:off x="304800" y="762000"/>
            <a:ext cx="8730608" cy="5715000"/>
          </a:xfrm>
          <a:prstGeom prst="rect">
            <a:avLst/>
          </a:prstGeom>
          <a:noFill/>
          <a:ln>
            <a:noFill/>
          </a:ln>
        </p:spPr>
      </p:pic>
      <p:sp>
        <p:nvSpPr>
          <p:cNvPr id="194" name="Google Shape;194;p17"/>
          <p:cNvSpPr/>
          <p:nvPr/>
        </p:nvSpPr>
        <p:spPr>
          <a:xfrm>
            <a:off x="2286000" y="4191000"/>
            <a:ext cx="5715000" cy="457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8"/>
          <p:cNvPicPr preferRelativeResize="0"/>
          <p:nvPr/>
        </p:nvPicPr>
        <p:blipFill rotWithShape="1">
          <a:blip r:embed="rId3">
            <a:alphaModFix/>
          </a:blip>
          <a:srcRect/>
          <a:stretch/>
        </p:blipFill>
        <p:spPr>
          <a:xfrm>
            <a:off x="522878" y="380999"/>
            <a:ext cx="8011522" cy="61243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381000"/>
            <a:ext cx="8305800" cy="61722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None/>
            </a:pPr>
            <a:r>
              <a:rPr lang="en-US" b="1"/>
              <a:t>OBJECTIVES</a:t>
            </a:r>
            <a:endParaRPr/>
          </a:p>
          <a:p>
            <a:pPr marL="342900" lvl="0" indent="-342900" algn="l" rtl="0">
              <a:spcBef>
                <a:spcPts val="448"/>
              </a:spcBef>
              <a:spcAft>
                <a:spcPts val="0"/>
              </a:spcAft>
              <a:buClr>
                <a:schemeClr val="dk1"/>
              </a:buClr>
              <a:buSzPct val="100000"/>
              <a:buNone/>
            </a:pPr>
            <a:r>
              <a:rPr lang="en-US" i="1"/>
              <a:t>The chapter has several objectives:</a:t>
            </a:r>
            <a:endParaRPr/>
          </a:p>
          <a:p>
            <a:pPr marL="342900" lvl="0" indent="-342900" algn="l" rtl="0">
              <a:spcBef>
                <a:spcPts val="448"/>
              </a:spcBef>
              <a:spcAft>
                <a:spcPts val="0"/>
              </a:spcAft>
              <a:buClr>
                <a:schemeClr val="dk1"/>
              </a:buClr>
              <a:buSzPct val="100000"/>
              <a:buNone/>
            </a:pPr>
            <a:r>
              <a:rPr lang="en-US"/>
              <a:t>❑ To introduce SCTP as a new transport-layer protocol.</a:t>
            </a:r>
            <a:endParaRPr/>
          </a:p>
          <a:p>
            <a:pPr marL="342900" lvl="0" indent="-342900" algn="l" rtl="0">
              <a:spcBef>
                <a:spcPts val="448"/>
              </a:spcBef>
              <a:spcAft>
                <a:spcPts val="0"/>
              </a:spcAft>
              <a:buClr>
                <a:schemeClr val="dk1"/>
              </a:buClr>
              <a:buSzPct val="100000"/>
              <a:buNone/>
            </a:pPr>
            <a:r>
              <a:rPr lang="en-US"/>
              <a:t>❑ To discuss SCTP services and compare them with TCP.</a:t>
            </a:r>
            <a:endParaRPr/>
          </a:p>
          <a:p>
            <a:pPr marL="342900" lvl="0" indent="-342900" algn="l" rtl="0">
              <a:spcBef>
                <a:spcPts val="448"/>
              </a:spcBef>
              <a:spcAft>
                <a:spcPts val="0"/>
              </a:spcAft>
              <a:buClr>
                <a:schemeClr val="dk1"/>
              </a:buClr>
              <a:buSzPct val="100000"/>
              <a:buNone/>
            </a:pPr>
            <a:r>
              <a:rPr lang="en-US"/>
              <a:t>❑ To list and explain different packet types used in SCTP and discuss the purpose and of each field in each packet.</a:t>
            </a:r>
            <a:endParaRPr/>
          </a:p>
          <a:p>
            <a:pPr marL="342900" lvl="0" indent="-342900" algn="l" rtl="0">
              <a:spcBef>
                <a:spcPts val="448"/>
              </a:spcBef>
              <a:spcAft>
                <a:spcPts val="0"/>
              </a:spcAft>
              <a:buClr>
                <a:schemeClr val="dk1"/>
              </a:buClr>
              <a:buSzPct val="100000"/>
              <a:buNone/>
            </a:pPr>
            <a:r>
              <a:rPr lang="en-US"/>
              <a:t>❑ To discuss SCTP association and explain different scenarios such as</a:t>
            </a:r>
            <a:endParaRPr/>
          </a:p>
          <a:p>
            <a:pPr marL="342900" lvl="0" indent="-342900" algn="l" rtl="0">
              <a:spcBef>
                <a:spcPts val="448"/>
              </a:spcBef>
              <a:spcAft>
                <a:spcPts val="0"/>
              </a:spcAft>
              <a:buClr>
                <a:schemeClr val="dk1"/>
              </a:buClr>
              <a:buSzPct val="100000"/>
              <a:buNone/>
            </a:pPr>
            <a:r>
              <a:rPr lang="en-US"/>
              <a:t>association establishment, data transfer, association termination, and</a:t>
            </a:r>
            <a:endParaRPr/>
          </a:p>
          <a:p>
            <a:pPr marL="342900" lvl="0" indent="-342900" algn="l" rtl="0">
              <a:spcBef>
                <a:spcPts val="448"/>
              </a:spcBef>
              <a:spcAft>
                <a:spcPts val="0"/>
              </a:spcAft>
              <a:buClr>
                <a:schemeClr val="dk1"/>
              </a:buClr>
              <a:buSzPct val="100000"/>
              <a:buNone/>
            </a:pPr>
            <a:r>
              <a:rPr lang="en-US"/>
              <a:t>association abortion.</a:t>
            </a:r>
            <a:endParaRPr/>
          </a:p>
          <a:p>
            <a:pPr marL="342900" lvl="0" indent="-342900" algn="l" rtl="0">
              <a:spcBef>
                <a:spcPts val="448"/>
              </a:spcBef>
              <a:spcAft>
                <a:spcPts val="0"/>
              </a:spcAft>
              <a:buClr>
                <a:schemeClr val="dk1"/>
              </a:buClr>
              <a:buSzPct val="100000"/>
              <a:buNone/>
            </a:pPr>
            <a:r>
              <a:rPr lang="en-US"/>
              <a:t>❑ To compare and contrast the state transition diagram of SCTP with</a:t>
            </a:r>
            <a:endParaRPr/>
          </a:p>
          <a:p>
            <a:pPr marL="342900" lvl="0" indent="-342900" algn="l" rtl="0">
              <a:spcBef>
                <a:spcPts val="448"/>
              </a:spcBef>
              <a:spcAft>
                <a:spcPts val="0"/>
              </a:spcAft>
              <a:buClr>
                <a:schemeClr val="dk1"/>
              </a:buClr>
              <a:buSzPct val="100000"/>
              <a:buNone/>
            </a:pPr>
            <a:r>
              <a:rPr lang="en-US"/>
              <a:t>the corresponding diagram of TCP.</a:t>
            </a:r>
            <a:endParaRPr/>
          </a:p>
          <a:p>
            <a:pPr marL="342900" lvl="0" indent="-342900" algn="l" rtl="0">
              <a:spcBef>
                <a:spcPts val="448"/>
              </a:spcBef>
              <a:spcAft>
                <a:spcPts val="0"/>
              </a:spcAft>
              <a:buClr>
                <a:schemeClr val="dk1"/>
              </a:buClr>
              <a:buSzPct val="100000"/>
              <a:buNone/>
            </a:pPr>
            <a:r>
              <a:rPr lang="en-US"/>
              <a:t>❑ To explain the flow control mechanism in SCTP and discuss the</a:t>
            </a:r>
            <a:endParaRPr/>
          </a:p>
          <a:p>
            <a:pPr marL="342900" lvl="0" indent="-342900" algn="l" rtl="0">
              <a:spcBef>
                <a:spcPts val="448"/>
              </a:spcBef>
              <a:spcAft>
                <a:spcPts val="0"/>
              </a:spcAft>
              <a:buClr>
                <a:schemeClr val="dk1"/>
              </a:buClr>
              <a:buSzPct val="100000"/>
              <a:buNone/>
            </a:pPr>
            <a:r>
              <a:rPr lang="en-US"/>
              <a:t>behavior of the sender site and the receiver site.</a:t>
            </a:r>
            <a:endParaRPr/>
          </a:p>
          <a:p>
            <a:pPr marL="342900" lvl="0" indent="-342900" algn="l" rtl="0">
              <a:spcBef>
                <a:spcPts val="448"/>
              </a:spcBef>
              <a:spcAft>
                <a:spcPts val="0"/>
              </a:spcAft>
              <a:buClr>
                <a:schemeClr val="dk1"/>
              </a:buClr>
              <a:buSzPct val="100000"/>
              <a:buNone/>
            </a:pPr>
            <a:r>
              <a:rPr lang="en-US"/>
              <a:t>❑ To explain the error control mechanism in SCTP and discuss the</a:t>
            </a:r>
            <a:endParaRPr/>
          </a:p>
          <a:p>
            <a:pPr marL="342900" lvl="0" indent="-342900" algn="l" rtl="0">
              <a:spcBef>
                <a:spcPts val="448"/>
              </a:spcBef>
              <a:spcAft>
                <a:spcPts val="0"/>
              </a:spcAft>
              <a:buClr>
                <a:schemeClr val="dk1"/>
              </a:buClr>
              <a:buSzPct val="100000"/>
              <a:buNone/>
            </a:pPr>
            <a:r>
              <a:rPr lang="en-US"/>
              <a:t>behavior of the sender site and the receiver site.</a:t>
            </a:r>
            <a:endParaRPr/>
          </a:p>
          <a:p>
            <a:pPr marL="342900" lvl="0" indent="-342900" algn="l" rtl="0">
              <a:spcBef>
                <a:spcPts val="448"/>
              </a:spcBef>
              <a:spcAft>
                <a:spcPts val="0"/>
              </a:spcAft>
              <a:buClr>
                <a:schemeClr val="dk1"/>
              </a:buClr>
              <a:buSzPct val="100000"/>
              <a:buNone/>
            </a:pPr>
            <a:r>
              <a:rPr lang="en-US"/>
              <a:t>❑ To explain the congestion control mechanism in SCTP and compare</a:t>
            </a:r>
            <a:endParaRPr/>
          </a:p>
          <a:p>
            <a:pPr marL="342900" lvl="0" indent="-342900" algn="l" rtl="0">
              <a:spcBef>
                <a:spcPts val="448"/>
              </a:spcBef>
              <a:spcAft>
                <a:spcPts val="0"/>
              </a:spcAft>
              <a:buClr>
                <a:schemeClr val="dk1"/>
              </a:buClr>
              <a:buSzPct val="100000"/>
              <a:buNone/>
            </a:pPr>
            <a:r>
              <a:rPr lang="en-US"/>
              <a:t>with the similar mechanism in TCP.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19"/>
          <p:cNvPicPr preferRelativeResize="0"/>
          <p:nvPr/>
        </p:nvPicPr>
        <p:blipFill rotWithShape="1">
          <a:blip r:embed="rId3">
            <a:alphaModFix/>
          </a:blip>
          <a:srcRect/>
          <a:stretch/>
        </p:blipFill>
        <p:spPr>
          <a:xfrm>
            <a:off x="161516" y="609600"/>
            <a:ext cx="8820966" cy="56387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0"/>
          <p:cNvPicPr preferRelativeResize="0"/>
          <p:nvPr/>
        </p:nvPicPr>
        <p:blipFill rotWithShape="1">
          <a:blip r:embed="rId3">
            <a:alphaModFix/>
          </a:blip>
          <a:srcRect/>
          <a:stretch/>
        </p:blipFill>
        <p:spPr>
          <a:xfrm>
            <a:off x="350717" y="1066800"/>
            <a:ext cx="8578735" cy="4800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21"/>
          <p:cNvPicPr preferRelativeResize="0"/>
          <p:nvPr/>
        </p:nvPicPr>
        <p:blipFill rotWithShape="1">
          <a:blip r:embed="rId3">
            <a:alphaModFix/>
          </a:blip>
          <a:srcRect/>
          <a:stretch/>
        </p:blipFill>
        <p:spPr>
          <a:xfrm>
            <a:off x="457200" y="838200"/>
            <a:ext cx="8229600" cy="3048000"/>
          </a:xfrm>
          <a:prstGeom prst="rect">
            <a:avLst/>
          </a:prstGeom>
          <a:noFill/>
          <a:ln>
            <a:noFill/>
          </a:ln>
        </p:spPr>
      </p:pic>
      <p:pic>
        <p:nvPicPr>
          <p:cNvPr id="215" name="Google Shape;215;p21"/>
          <p:cNvPicPr preferRelativeResize="0"/>
          <p:nvPr/>
        </p:nvPicPr>
        <p:blipFill rotWithShape="1">
          <a:blip r:embed="rId4">
            <a:alphaModFix/>
          </a:blip>
          <a:srcRect/>
          <a:stretch/>
        </p:blipFill>
        <p:spPr>
          <a:xfrm>
            <a:off x="381000" y="4038600"/>
            <a:ext cx="8305800" cy="1514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2"/>
          <p:cNvPicPr preferRelativeResize="0"/>
          <p:nvPr/>
        </p:nvPicPr>
        <p:blipFill rotWithShape="1">
          <a:blip r:embed="rId3">
            <a:alphaModFix/>
          </a:blip>
          <a:srcRect/>
          <a:stretch/>
        </p:blipFill>
        <p:spPr>
          <a:xfrm>
            <a:off x="304800" y="304800"/>
            <a:ext cx="8382000" cy="593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3"/>
          <p:cNvPicPr preferRelativeResize="0"/>
          <p:nvPr/>
        </p:nvPicPr>
        <p:blipFill rotWithShape="1">
          <a:blip r:embed="rId3">
            <a:alphaModFix/>
          </a:blip>
          <a:srcRect/>
          <a:stretch/>
        </p:blipFill>
        <p:spPr>
          <a:xfrm>
            <a:off x="304800" y="457200"/>
            <a:ext cx="8382000" cy="533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4"/>
          <p:cNvPicPr preferRelativeResize="0"/>
          <p:nvPr/>
        </p:nvPicPr>
        <p:blipFill rotWithShape="1">
          <a:blip r:embed="rId3">
            <a:alphaModFix/>
          </a:blip>
          <a:srcRect/>
          <a:stretch/>
        </p:blipFill>
        <p:spPr>
          <a:xfrm>
            <a:off x="228600" y="914400"/>
            <a:ext cx="8703021" cy="5334000"/>
          </a:xfrm>
          <a:prstGeom prst="rect">
            <a:avLst/>
          </a:prstGeom>
          <a:noFill/>
          <a:ln>
            <a:noFill/>
          </a:ln>
        </p:spPr>
      </p:pic>
      <p:sp>
        <p:nvSpPr>
          <p:cNvPr id="231" name="Google Shape;231;p24"/>
          <p:cNvSpPr/>
          <p:nvPr/>
        </p:nvSpPr>
        <p:spPr>
          <a:xfrm>
            <a:off x="6781800" y="4876800"/>
            <a:ext cx="2057400" cy="3810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5"/>
          <p:cNvPicPr preferRelativeResize="0"/>
          <p:nvPr/>
        </p:nvPicPr>
        <p:blipFill rotWithShape="1">
          <a:blip r:embed="rId3">
            <a:alphaModFix/>
          </a:blip>
          <a:srcRect/>
          <a:stretch/>
        </p:blipFill>
        <p:spPr>
          <a:xfrm>
            <a:off x="378727" y="381000"/>
            <a:ext cx="8386543" cy="60959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26"/>
          <p:cNvPicPr preferRelativeResize="0"/>
          <p:nvPr/>
        </p:nvPicPr>
        <p:blipFill rotWithShape="1">
          <a:blip r:embed="rId3">
            <a:alphaModFix/>
          </a:blip>
          <a:srcRect/>
          <a:stretch/>
        </p:blipFill>
        <p:spPr>
          <a:xfrm>
            <a:off x="228600" y="381000"/>
            <a:ext cx="8699058" cy="4343400"/>
          </a:xfrm>
          <a:prstGeom prst="rect">
            <a:avLst/>
          </a:prstGeom>
          <a:noFill/>
          <a:ln>
            <a:noFill/>
          </a:ln>
        </p:spPr>
      </p:pic>
      <p:sp>
        <p:nvSpPr>
          <p:cNvPr id="242" name="Google Shape;242;p26"/>
          <p:cNvSpPr/>
          <p:nvPr/>
        </p:nvSpPr>
        <p:spPr>
          <a:xfrm>
            <a:off x="5867400" y="1676400"/>
            <a:ext cx="28956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3" name="Google Shape;243;p26"/>
          <p:cNvSpPr/>
          <p:nvPr/>
        </p:nvSpPr>
        <p:spPr>
          <a:xfrm>
            <a:off x="609600" y="2057400"/>
            <a:ext cx="3124200" cy="457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4" name="Google Shape;244;p26"/>
          <p:cNvPicPr preferRelativeResize="0"/>
          <p:nvPr/>
        </p:nvPicPr>
        <p:blipFill rotWithShape="1">
          <a:blip r:embed="rId4">
            <a:alphaModFix/>
          </a:blip>
          <a:srcRect/>
          <a:stretch/>
        </p:blipFill>
        <p:spPr>
          <a:xfrm>
            <a:off x="228600" y="4495800"/>
            <a:ext cx="8229600" cy="2133600"/>
          </a:xfrm>
          <a:prstGeom prst="rect">
            <a:avLst/>
          </a:prstGeom>
          <a:noFill/>
          <a:ln>
            <a:noFill/>
          </a:ln>
        </p:spPr>
      </p:pic>
      <p:sp>
        <p:nvSpPr>
          <p:cNvPr id="245" name="Google Shape;245;p26"/>
          <p:cNvSpPr/>
          <p:nvPr/>
        </p:nvSpPr>
        <p:spPr>
          <a:xfrm>
            <a:off x="7391400" y="4572000"/>
            <a:ext cx="1295400" cy="19050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6" name="Google Shape;246;p26"/>
          <p:cNvSpPr/>
          <p:nvPr/>
        </p:nvSpPr>
        <p:spPr>
          <a:xfrm>
            <a:off x="304800" y="4495800"/>
            <a:ext cx="8610600" cy="2133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7" name="Google Shape;247;p26"/>
          <p:cNvSpPr/>
          <p:nvPr/>
        </p:nvSpPr>
        <p:spPr>
          <a:xfrm>
            <a:off x="7010400" y="4038600"/>
            <a:ext cx="1752600" cy="533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27"/>
          <p:cNvPicPr preferRelativeResize="0"/>
          <p:nvPr/>
        </p:nvPicPr>
        <p:blipFill rotWithShape="1">
          <a:blip r:embed="rId3">
            <a:alphaModFix/>
          </a:blip>
          <a:srcRect/>
          <a:stretch/>
        </p:blipFill>
        <p:spPr>
          <a:xfrm>
            <a:off x="57054" y="762000"/>
            <a:ext cx="9029893" cy="533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cxnSp>
        <p:nvCxnSpPr>
          <p:cNvPr id="257" name="Google Shape;257;g10ffdbbc1df_0_12"/>
          <p:cNvCxnSpPr/>
          <p:nvPr/>
        </p:nvCxnSpPr>
        <p:spPr>
          <a:xfrm>
            <a:off x="2514600" y="1066800"/>
            <a:ext cx="3505200" cy="990600"/>
          </a:xfrm>
          <a:prstGeom prst="straightConnector1">
            <a:avLst/>
          </a:prstGeom>
          <a:noFill/>
          <a:ln w="9525" cap="flat" cmpd="sng">
            <a:solidFill>
              <a:srgbClr val="4A7DBA"/>
            </a:solidFill>
            <a:prstDash val="solid"/>
            <a:round/>
            <a:headEnd type="none" w="sm" len="sm"/>
            <a:tailEnd type="triangle" w="med" len="med"/>
          </a:ln>
        </p:spPr>
      </p:cxnSp>
      <p:cxnSp>
        <p:nvCxnSpPr>
          <p:cNvPr id="258" name="Google Shape;258;g10ffdbbc1df_0_12"/>
          <p:cNvCxnSpPr/>
          <p:nvPr/>
        </p:nvCxnSpPr>
        <p:spPr>
          <a:xfrm flipH="1">
            <a:off x="2590800" y="2286000"/>
            <a:ext cx="3276600" cy="609600"/>
          </a:xfrm>
          <a:prstGeom prst="straightConnector1">
            <a:avLst/>
          </a:prstGeom>
          <a:noFill/>
          <a:ln w="9525" cap="flat" cmpd="sng">
            <a:solidFill>
              <a:srgbClr val="4A7DBA"/>
            </a:solidFill>
            <a:prstDash val="solid"/>
            <a:round/>
            <a:headEnd type="none" w="sm" len="sm"/>
            <a:tailEnd type="triangle" w="med" len="med"/>
          </a:ln>
        </p:spPr>
      </p:cxnSp>
      <p:cxnSp>
        <p:nvCxnSpPr>
          <p:cNvPr id="259" name="Google Shape;259;g10ffdbbc1df_0_12"/>
          <p:cNvCxnSpPr/>
          <p:nvPr/>
        </p:nvCxnSpPr>
        <p:spPr>
          <a:xfrm>
            <a:off x="2667000" y="3276600"/>
            <a:ext cx="3352800" cy="1066800"/>
          </a:xfrm>
          <a:prstGeom prst="straightConnector1">
            <a:avLst/>
          </a:prstGeom>
          <a:noFill/>
          <a:ln w="9525" cap="flat" cmpd="sng">
            <a:solidFill>
              <a:srgbClr val="4A7DBA"/>
            </a:solidFill>
            <a:prstDash val="solid"/>
            <a:round/>
            <a:headEnd type="none" w="sm" len="sm"/>
            <a:tailEnd type="triangle" w="med" len="med"/>
          </a:ln>
        </p:spPr>
      </p:cxnSp>
      <p:cxnSp>
        <p:nvCxnSpPr>
          <p:cNvPr id="260" name="Google Shape;260;g10ffdbbc1df_0_12"/>
          <p:cNvCxnSpPr/>
          <p:nvPr/>
        </p:nvCxnSpPr>
        <p:spPr>
          <a:xfrm flipH="1">
            <a:off x="2362200" y="4648200"/>
            <a:ext cx="3505200" cy="685800"/>
          </a:xfrm>
          <a:prstGeom prst="straightConnector1">
            <a:avLst/>
          </a:prstGeom>
          <a:noFill/>
          <a:ln w="9525" cap="flat" cmpd="sng">
            <a:solidFill>
              <a:srgbClr val="4A7DBA"/>
            </a:solidFill>
            <a:prstDash val="solid"/>
            <a:round/>
            <a:headEnd type="none" w="sm" len="sm"/>
            <a:tailEnd type="triangle" w="med" len="med"/>
          </a:ln>
        </p:spPr>
      </p:cxnSp>
      <p:sp>
        <p:nvSpPr>
          <p:cNvPr id="261" name="Google Shape;261;g10ffdbbc1df_0_12"/>
          <p:cNvSpPr txBox="1"/>
          <p:nvPr/>
        </p:nvSpPr>
        <p:spPr>
          <a:xfrm>
            <a:off x="3505200" y="990600"/>
            <a:ext cx="990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init</a:t>
            </a:r>
            <a:endParaRPr sz="1800">
              <a:solidFill>
                <a:schemeClr val="dk1"/>
              </a:solidFill>
              <a:latin typeface="Calibri"/>
              <a:ea typeface="Calibri"/>
              <a:cs typeface="Calibri"/>
              <a:sym typeface="Calibri"/>
            </a:endParaRPr>
          </a:p>
        </p:txBody>
      </p:sp>
      <p:sp>
        <p:nvSpPr>
          <p:cNvPr id="262" name="Google Shape;262;g10ffdbbc1df_0_12"/>
          <p:cNvSpPr txBox="1"/>
          <p:nvPr/>
        </p:nvSpPr>
        <p:spPr>
          <a:xfrm>
            <a:off x="3276600" y="2233684"/>
            <a:ext cx="990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Init ack</a:t>
            </a:r>
            <a:endParaRPr sz="1800">
              <a:solidFill>
                <a:schemeClr val="dk1"/>
              </a:solidFill>
              <a:latin typeface="Calibri"/>
              <a:ea typeface="Calibri"/>
              <a:cs typeface="Calibri"/>
              <a:sym typeface="Calibri"/>
            </a:endParaRPr>
          </a:p>
        </p:txBody>
      </p:sp>
      <p:sp>
        <p:nvSpPr>
          <p:cNvPr id="263" name="Google Shape;263;g10ffdbbc1df_0_12"/>
          <p:cNvSpPr txBox="1"/>
          <p:nvPr/>
        </p:nvSpPr>
        <p:spPr>
          <a:xfrm>
            <a:off x="3848100" y="3300484"/>
            <a:ext cx="148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Cookie echo</a:t>
            </a:r>
            <a:endParaRPr sz="1800">
              <a:solidFill>
                <a:schemeClr val="dk1"/>
              </a:solidFill>
              <a:latin typeface="Calibri"/>
              <a:ea typeface="Calibri"/>
              <a:cs typeface="Calibri"/>
              <a:sym typeface="Calibri"/>
            </a:endParaRPr>
          </a:p>
        </p:txBody>
      </p:sp>
      <p:sp>
        <p:nvSpPr>
          <p:cNvPr id="264" name="Google Shape;264;g10ffdbbc1df_0_12"/>
          <p:cNvSpPr txBox="1"/>
          <p:nvPr/>
        </p:nvSpPr>
        <p:spPr>
          <a:xfrm>
            <a:off x="3600450" y="4392305"/>
            <a:ext cx="148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Cookie  ack</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00" name="Google Shape;100;p3"/>
          <p:cNvPicPr preferRelativeResize="0">
            <a:picLocks noGrp="1"/>
          </p:cNvPicPr>
          <p:nvPr>
            <p:ph type="body" idx="1"/>
          </p:nvPr>
        </p:nvPicPr>
        <p:blipFill rotWithShape="1">
          <a:blip r:embed="rId3">
            <a:alphaModFix/>
          </a:blip>
          <a:srcRect/>
          <a:stretch/>
        </p:blipFill>
        <p:spPr>
          <a:xfrm>
            <a:off x="457200" y="0"/>
            <a:ext cx="8452912" cy="4953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28"/>
          <p:cNvPicPr preferRelativeResize="0"/>
          <p:nvPr/>
        </p:nvPicPr>
        <p:blipFill rotWithShape="1">
          <a:blip r:embed="rId3">
            <a:alphaModFix/>
          </a:blip>
          <a:srcRect/>
          <a:stretch/>
        </p:blipFill>
        <p:spPr>
          <a:xfrm>
            <a:off x="152768" y="762000"/>
            <a:ext cx="8712200" cy="5257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graphicFrame>
        <p:nvGraphicFramePr>
          <p:cNvPr id="275" name="Google Shape;275;g10ffdbbc1df_0_0"/>
          <p:cNvGraphicFramePr/>
          <p:nvPr/>
        </p:nvGraphicFramePr>
        <p:xfrm>
          <a:off x="952500" y="2667000"/>
          <a:ext cx="3000000" cy="3000000"/>
        </p:xfrm>
        <a:graphic>
          <a:graphicData uri="http://schemas.openxmlformats.org/drawingml/2006/table">
            <a:tbl>
              <a:tblPr>
                <a:noFill/>
                <a:tableStyleId>{DBEE02B7-3E51-4531-9FBC-361C8CBDE09B}</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a:t>B</a:t>
                      </a:r>
                      <a:endParaRPr/>
                    </a:p>
                  </a:txBody>
                  <a:tcPr marL="91425" marR="91425" marT="91425" marB="91425"/>
                </a:tc>
                <a:tc>
                  <a:txBody>
                    <a:bodyPr/>
                    <a:lstStyle/>
                    <a:p>
                      <a:pPr marL="0" lvl="0" indent="0" algn="l" rtl="0">
                        <a:spcBef>
                          <a:spcPts val="0"/>
                        </a:spcBef>
                        <a:spcAft>
                          <a:spcPts val="0"/>
                        </a:spcAft>
                        <a:buNone/>
                      </a:pPr>
                      <a:r>
                        <a:rPr lang="en-US"/>
                        <a:t>E</a:t>
                      </a:r>
                      <a:endParaRPr/>
                    </a:p>
                  </a:txBody>
                  <a:tcPr marL="91425" marR="91425" marT="91425" marB="91425"/>
                </a:tc>
                <a:tc>
                  <a:txBody>
                    <a:bodyPr/>
                    <a:lstStyle/>
                    <a:p>
                      <a:pPr marL="0" lvl="0" indent="0" algn="l" rtl="0">
                        <a:spcBef>
                          <a:spcPts val="0"/>
                        </a:spcBef>
                        <a:spcAft>
                          <a:spcPts val="0"/>
                        </a:spcAft>
                        <a:buNone/>
                      </a:pPr>
                      <a:r>
                        <a:rPr lang="en-US"/>
                        <a:t>RESULT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ONLY ONE DATA CHUNK (NO FRAGMENTATION NEEDED)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0</a:t>
                      </a:r>
                      <a:endParaRPr/>
                    </a:p>
                  </a:txBody>
                  <a:tcPr marL="91425" marR="91425" marT="91425" marB="91425"/>
                </a:tc>
                <a:tc>
                  <a:txBody>
                    <a:bodyPr/>
                    <a:lstStyle/>
                    <a:p>
                      <a:pPr marL="0" lvl="0" indent="0" algn="l" rtl="0">
                        <a:spcBef>
                          <a:spcPts val="0"/>
                        </a:spcBef>
                        <a:spcAft>
                          <a:spcPts val="0"/>
                        </a:spcAft>
                        <a:buNone/>
                      </a:pPr>
                      <a:r>
                        <a:rPr lang="en-US"/>
                        <a:t>FIRST FRAGMENT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0</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LAST FRAGMENT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t>0</a:t>
                      </a:r>
                      <a:endParaRPr/>
                    </a:p>
                  </a:txBody>
                  <a:tcPr marL="91425" marR="91425" marT="91425" marB="91425"/>
                </a:tc>
                <a:tc>
                  <a:txBody>
                    <a:bodyPr/>
                    <a:lstStyle/>
                    <a:p>
                      <a:pPr marL="0" lvl="0" indent="0" algn="l" rtl="0">
                        <a:spcBef>
                          <a:spcPts val="0"/>
                        </a:spcBef>
                        <a:spcAft>
                          <a:spcPts val="0"/>
                        </a:spcAft>
                        <a:buNone/>
                      </a:pPr>
                      <a:r>
                        <a:rPr lang="en-US"/>
                        <a:t>0</a:t>
                      </a:r>
                      <a:endParaRPr/>
                    </a:p>
                  </a:txBody>
                  <a:tcPr marL="91425" marR="91425" marT="91425" marB="91425"/>
                </a:tc>
                <a:tc>
                  <a:txBody>
                    <a:bodyPr/>
                    <a:lstStyle/>
                    <a:p>
                      <a:pPr marL="0" lvl="0" indent="0" algn="l" rtl="0">
                        <a:spcBef>
                          <a:spcPts val="0"/>
                        </a:spcBef>
                        <a:spcAft>
                          <a:spcPts val="0"/>
                        </a:spcAft>
                        <a:buNone/>
                      </a:pPr>
                      <a:r>
                        <a:rPr lang="en-US"/>
                        <a:t>MIDDLE FRAGMENT</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29"/>
          <p:cNvPicPr preferRelativeResize="0"/>
          <p:nvPr/>
        </p:nvPicPr>
        <p:blipFill rotWithShape="1">
          <a:blip r:embed="rId3">
            <a:alphaModFix/>
          </a:blip>
          <a:srcRect/>
          <a:stretch/>
        </p:blipFill>
        <p:spPr>
          <a:xfrm>
            <a:off x="0" y="0"/>
            <a:ext cx="9143999" cy="7086600"/>
          </a:xfrm>
          <a:prstGeom prst="rect">
            <a:avLst/>
          </a:prstGeom>
          <a:noFill/>
          <a:ln>
            <a:noFill/>
          </a:ln>
        </p:spPr>
      </p:pic>
      <p:sp>
        <p:nvSpPr>
          <p:cNvPr id="281" name="Google Shape;281;p29"/>
          <p:cNvSpPr/>
          <p:nvPr/>
        </p:nvSpPr>
        <p:spPr>
          <a:xfrm>
            <a:off x="8077200" y="6019800"/>
            <a:ext cx="914400" cy="10668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 name="Google Shape;282;p29"/>
          <p:cNvSpPr/>
          <p:nvPr/>
        </p:nvSpPr>
        <p:spPr>
          <a:xfrm>
            <a:off x="300675" y="2046700"/>
            <a:ext cx="7956600" cy="20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849575" y="1781000"/>
            <a:ext cx="2071800" cy="20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0"/>
          <p:cNvPicPr preferRelativeResize="0"/>
          <p:nvPr/>
        </p:nvPicPr>
        <p:blipFill rotWithShape="1">
          <a:blip r:embed="rId3">
            <a:alphaModFix/>
          </a:blip>
          <a:srcRect/>
          <a:stretch/>
        </p:blipFill>
        <p:spPr>
          <a:xfrm>
            <a:off x="304800" y="381000"/>
            <a:ext cx="8534400" cy="5562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1"/>
          <p:cNvPicPr preferRelativeResize="0"/>
          <p:nvPr/>
        </p:nvPicPr>
        <p:blipFill rotWithShape="1">
          <a:blip r:embed="rId3">
            <a:alphaModFix/>
          </a:blip>
          <a:srcRect/>
          <a:stretch/>
        </p:blipFill>
        <p:spPr>
          <a:xfrm>
            <a:off x="457200" y="762000"/>
            <a:ext cx="8077200" cy="5638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0ffdbbc1df_0_23"/>
          <p:cNvSpPr/>
          <p:nvPr/>
        </p:nvSpPr>
        <p:spPr>
          <a:xfrm>
            <a:off x="819850" y="1286050"/>
            <a:ext cx="1122900" cy="49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a:t>
            </a:r>
            <a:endParaRPr/>
          </a:p>
        </p:txBody>
      </p:sp>
      <p:sp>
        <p:nvSpPr>
          <p:cNvPr id="300" name="Google Shape;300;g10ffdbbc1df_0_23"/>
          <p:cNvSpPr/>
          <p:nvPr/>
        </p:nvSpPr>
        <p:spPr>
          <a:xfrm>
            <a:off x="5415475" y="1378075"/>
            <a:ext cx="1122900" cy="49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a:t>
            </a:r>
            <a:endParaRPr/>
          </a:p>
        </p:txBody>
      </p:sp>
      <p:cxnSp>
        <p:nvCxnSpPr>
          <p:cNvPr id="301" name="Google Shape;301;g10ffdbbc1df_0_23"/>
          <p:cNvCxnSpPr>
            <a:endCxn id="300" idx="1"/>
          </p:cNvCxnSpPr>
          <p:nvPr/>
        </p:nvCxnSpPr>
        <p:spPr>
          <a:xfrm>
            <a:off x="1942675" y="1536475"/>
            <a:ext cx="3472800" cy="891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g10ffdbbc1df_0_23"/>
          <p:cNvCxnSpPr/>
          <p:nvPr/>
        </p:nvCxnSpPr>
        <p:spPr>
          <a:xfrm>
            <a:off x="2015125" y="1873075"/>
            <a:ext cx="3472800" cy="8910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g10ffdbbc1df_0_23"/>
          <p:cNvCxnSpPr/>
          <p:nvPr/>
        </p:nvCxnSpPr>
        <p:spPr>
          <a:xfrm>
            <a:off x="2015125" y="2279025"/>
            <a:ext cx="3472800" cy="89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0ffdbbc1df_0_36"/>
          <p:cNvSpPr/>
          <p:nvPr/>
        </p:nvSpPr>
        <p:spPr>
          <a:xfrm>
            <a:off x="819850" y="1286050"/>
            <a:ext cx="1122900" cy="49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a:t>
            </a:r>
            <a:endParaRPr/>
          </a:p>
        </p:txBody>
      </p:sp>
      <p:sp>
        <p:nvSpPr>
          <p:cNvPr id="310" name="Google Shape;310;g10ffdbbc1df_0_36"/>
          <p:cNvSpPr/>
          <p:nvPr/>
        </p:nvSpPr>
        <p:spPr>
          <a:xfrm>
            <a:off x="5415475" y="1378075"/>
            <a:ext cx="1122900" cy="49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B</a:t>
            </a:r>
            <a:endParaRPr/>
          </a:p>
        </p:txBody>
      </p:sp>
      <p:cxnSp>
        <p:nvCxnSpPr>
          <p:cNvPr id="311" name="Google Shape;311;g10ffdbbc1df_0_36"/>
          <p:cNvCxnSpPr>
            <a:endCxn id="310" idx="1"/>
          </p:cNvCxnSpPr>
          <p:nvPr/>
        </p:nvCxnSpPr>
        <p:spPr>
          <a:xfrm>
            <a:off x="1942675" y="1536475"/>
            <a:ext cx="3472800" cy="89100"/>
          </a:xfrm>
          <a:prstGeom prst="straightConnector1">
            <a:avLst/>
          </a:prstGeom>
          <a:noFill/>
          <a:ln w="9525" cap="flat" cmpd="sng">
            <a:solidFill>
              <a:schemeClr val="dk2"/>
            </a:solidFill>
            <a:prstDash val="solid"/>
            <a:round/>
            <a:headEnd type="none" w="med" len="med"/>
            <a:tailEnd type="none" w="med" len="med"/>
          </a:ln>
        </p:spPr>
      </p:cxnSp>
      <p:sp>
        <p:nvSpPr>
          <p:cNvPr id="312" name="Google Shape;312;g10ffdbbc1df_0_36"/>
          <p:cNvSpPr txBox="1">
            <a:spLocks noGrp="1"/>
          </p:cNvSpPr>
          <p:nvPr>
            <p:ph type="body" idx="1"/>
          </p:nvPr>
        </p:nvSpPr>
        <p:spPr>
          <a:xfrm>
            <a:off x="457200" y="187325"/>
            <a:ext cx="8229600" cy="5939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
        <p:nvSpPr>
          <p:cNvPr id="313" name="Google Shape;313;g10ffdbbc1df_0_36"/>
          <p:cNvSpPr txBox="1"/>
          <p:nvPr/>
        </p:nvSpPr>
        <p:spPr>
          <a:xfrm>
            <a:off x="747400" y="2022550"/>
            <a:ext cx="1593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INITIATION TAG=X</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verification tag: Y</a:t>
            </a:r>
            <a:endParaRPr>
              <a:latin typeface="Calibri"/>
              <a:ea typeface="Calibri"/>
              <a:cs typeface="Calibri"/>
              <a:sym typeface="Calibri"/>
            </a:endParaRPr>
          </a:p>
        </p:txBody>
      </p:sp>
      <p:sp>
        <p:nvSpPr>
          <p:cNvPr id="314" name="Google Shape;314;g10ffdbbc1df_0_36"/>
          <p:cNvSpPr txBox="1"/>
          <p:nvPr/>
        </p:nvSpPr>
        <p:spPr>
          <a:xfrm>
            <a:off x="5029100" y="2331900"/>
            <a:ext cx="2395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VERIFICATION TAG=X</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initiation tag:Y</a:t>
            </a:r>
            <a:endParaRPr>
              <a:latin typeface="Calibri"/>
              <a:ea typeface="Calibri"/>
              <a:cs typeface="Calibri"/>
              <a:sym typeface="Calibri"/>
            </a:endParaRPr>
          </a:p>
        </p:txBody>
      </p:sp>
      <p:cxnSp>
        <p:nvCxnSpPr>
          <p:cNvPr id="315" name="Google Shape;315;g10ffdbbc1df_0_36"/>
          <p:cNvCxnSpPr/>
          <p:nvPr/>
        </p:nvCxnSpPr>
        <p:spPr>
          <a:xfrm>
            <a:off x="2039325" y="1213600"/>
            <a:ext cx="3102900" cy="4830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g10ffdbbc1df_0_36"/>
          <p:cNvCxnSpPr/>
          <p:nvPr/>
        </p:nvCxnSpPr>
        <p:spPr>
          <a:xfrm rot="10800000">
            <a:off x="2123950" y="1829350"/>
            <a:ext cx="3102900" cy="96600"/>
          </a:xfrm>
          <a:prstGeom prst="straightConnector1">
            <a:avLst/>
          </a:prstGeom>
          <a:noFill/>
          <a:ln w="9525" cap="flat" cmpd="sng">
            <a:solidFill>
              <a:schemeClr val="dk2"/>
            </a:solidFill>
            <a:prstDash val="solid"/>
            <a:round/>
            <a:headEnd type="none" w="med" len="med"/>
            <a:tailEnd type="triangle" w="med" len="med"/>
          </a:ln>
        </p:spPr>
      </p:cxnSp>
      <p:sp>
        <p:nvSpPr>
          <p:cNvPr id="317" name="Google Shape;317;g10ffdbbc1df_0_36"/>
          <p:cNvSpPr/>
          <p:nvPr/>
        </p:nvSpPr>
        <p:spPr>
          <a:xfrm>
            <a:off x="2473025" y="925300"/>
            <a:ext cx="350100" cy="336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g10ffdbbc1df_0_36"/>
          <p:cNvSpPr/>
          <p:nvPr/>
        </p:nvSpPr>
        <p:spPr>
          <a:xfrm>
            <a:off x="3504063" y="1041475"/>
            <a:ext cx="350100" cy="336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g10ffdbbc1df_0_36"/>
          <p:cNvSpPr/>
          <p:nvPr/>
        </p:nvSpPr>
        <p:spPr>
          <a:xfrm>
            <a:off x="2988550" y="996100"/>
            <a:ext cx="350100" cy="336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g10ffdbbc1df_0_36"/>
          <p:cNvSpPr/>
          <p:nvPr/>
        </p:nvSpPr>
        <p:spPr>
          <a:xfrm>
            <a:off x="2638450" y="1709350"/>
            <a:ext cx="350100" cy="3366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g10ffdbbc1df_0_36"/>
          <p:cNvSpPr/>
          <p:nvPr/>
        </p:nvSpPr>
        <p:spPr>
          <a:xfrm>
            <a:off x="3044400" y="1709350"/>
            <a:ext cx="350100" cy="3366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g10ffdbbc1df_0_36"/>
          <p:cNvSpPr/>
          <p:nvPr/>
        </p:nvSpPr>
        <p:spPr>
          <a:xfrm>
            <a:off x="3504063" y="1709350"/>
            <a:ext cx="350100" cy="3366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2"/>
          <p:cNvPicPr preferRelativeResize="0"/>
          <p:nvPr/>
        </p:nvPicPr>
        <p:blipFill rotWithShape="1">
          <a:blip r:embed="rId3">
            <a:alphaModFix/>
          </a:blip>
          <a:srcRect/>
          <a:stretch/>
        </p:blipFill>
        <p:spPr>
          <a:xfrm>
            <a:off x="394883" y="381000"/>
            <a:ext cx="8354235" cy="6096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33"/>
          <p:cNvPicPr preferRelativeResize="0"/>
          <p:nvPr/>
        </p:nvPicPr>
        <p:blipFill rotWithShape="1">
          <a:blip r:embed="rId3">
            <a:alphaModFix/>
          </a:blip>
          <a:srcRect/>
          <a:stretch/>
        </p:blipFill>
        <p:spPr>
          <a:xfrm>
            <a:off x="304800" y="381000"/>
            <a:ext cx="8793804" cy="1752600"/>
          </a:xfrm>
          <a:prstGeom prst="rect">
            <a:avLst/>
          </a:prstGeom>
          <a:noFill/>
          <a:ln>
            <a:noFill/>
          </a:ln>
        </p:spPr>
      </p:pic>
      <p:pic>
        <p:nvPicPr>
          <p:cNvPr id="333" name="Google Shape;333;p33"/>
          <p:cNvPicPr preferRelativeResize="0"/>
          <p:nvPr/>
        </p:nvPicPr>
        <p:blipFill rotWithShape="1">
          <a:blip r:embed="rId4">
            <a:alphaModFix/>
          </a:blip>
          <a:srcRect/>
          <a:stretch/>
        </p:blipFill>
        <p:spPr>
          <a:xfrm>
            <a:off x="339634" y="1981200"/>
            <a:ext cx="8804366" cy="1295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34"/>
          <p:cNvPicPr preferRelativeResize="0"/>
          <p:nvPr/>
        </p:nvPicPr>
        <p:blipFill rotWithShape="1">
          <a:blip r:embed="rId3">
            <a:alphaModFix/>
          </a:blip>
          <a:srcRect/>
          <a:stretch/>
        </p:blipFill>
        <p:spPr>
          <a:xfrm>
            <a:off x="457200" y="-1"/>
            <a:ext cx="8153400" cy="65572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a:picLocks noGrp="1"/>
          </p:cNvPicPr>
          <p:nvPr>
            <p:ph type="body" idx="1"/>
          </p:nvPr>
        </p:nvPicPr>
        <p:blipFill rotWithShape="1">
          <a:blip r:embed="rId3">
            <a:alphaModFix/>
          </a:blip>
          <a:srcRect/>
          <a:stretch/>
        </p:blipFill>
        <p:spPr>
          <a:xfrm>
            <a:off x="0" y="914400"/>
            <a:ext cx="8730793" cy="3352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35"/>
          <p:cNvPicPr preferRelativeResize="0"/>
          <p:nvPr/>
        </p:nvPicPr>
        <p:blipFill rotWithShape="1">
          <a:blip r:embed="rId3">
            <a:alphaModFix/>
          </a:blip>
          <a:srcRect/>
          <a:stretch/>
        </p:blipFill>
        <p:spPr>
          <a:xfrm>
            <a:off x="228600" y="838200"/>
            <a:ext cx="8557591" cy="4800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6"/>
          <p:cNvPicPr preferRelativeResize="0"/>
          <p:nvPr/>
        </p:nvPicPr>
        <p:blipFill rotWithShape="1">
          <a:blip r:embed="rId3">
            <a:alphaModFix/>
          </a:blip>
          <a:srcRect/>
          <a:stretch/>
        </p:blipFill>
        <p:spPr>
          <a:xfrm>
            <a:off x="457200" y="685800"/>
            <a:ext cx="8153399" cy="423386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cxnSp>
        <p:nvCxnSpPr>
          <p:cNvPr id="354" name="Google Shape;354;p37"/>
          <p:cNvCxnSpPr/>
          <p:nvPr/>
        </p:nvCxnSpPr>
        <p:spPr>
          <a:xfrm>
            <a:off x="2514600" y="1066800"/>
            <a:ext cx="3505200" cy="990600"/>
          </a:xfrm>
          <a:prstGeom prst="straightConnector1">
            <a:avLst/>
          </a:prstGeom>
          <a:noFill/>
          <a:ln w="9525" cap="flat" cmpd="sng">
            <a:solidFill>
              <a:srgbClr val="4A7DBA"/>
            </a:solidFill>
            <a:prstDash val="solid"/>
            <a:round/>
            <a:headEnd type="none" w="sm" len="sm"/>
            <a:tailEnd type="triangle" w="med" len="med"/>
          </a:ln>
        </p:spPr>
      </p:cxnSp>
      <p:cxnSp>
        <p:nvCxnSpPr>
          <p:cNvPr id="355" name="Google Shape;355;p37"/>
          <p:cNvCxnSpPr/>
          <p:nvPr/>
        </p:nvCxnSpPr>
        <p:spPr>
          <a:xfrm flipH="1">
            <a:off x="2590800" y="2286000"/>
            <a:ext cx="3276600" cy="609600"/>
          </a:xfrm>
          <a:prstGeom prst="straightConnector1">
            <a:avLst/>
          </a:prstGeom>
          <a:noFill/>
          <a:ln w="9525" cap="flat" cmpd="sng">
            <a:solidFill>
              <a:srgbClr val="4A7DBA"/>
            </a:solidFill>
            <a:prstDash val="solid"/>
            <a:round/>
            <a:headEnd type="none" w="sm" len="sm"/>
            <a:tailEnd type="triangle" w="med" len="med"/>
          </a:ln>
        </p:spPr>
      </p:cxnSp>
      <p:cxnSp>
        <p:nvCxnSpPr>
          <p:cNvPr id="356" name="Google Shape;356;p37"/>
          <p:cNvCxnSpPr/>
          <p:nvPr/>
        </p:nvCxnSpPr>
        <p:spPr>
          <a:xfrm>
            <a:off x="2667000" y="3276600"/>
            <a:ext cx="3352800" cy="1066800"/>
          </a:xfrm>
          <a:prstGeom prst="straightConnector1">
            <a:avLst/>
          </a:prstGeom>
          <a:noFill/>
          <a:ln w="9525" cap="flat" cmpd="sng">
            <a:solidFill>
              <a:srgbClr val="4A7DBA"/>
            </a:solidFill>
            <a:prstDash val="solid"/>
            <a:round/>
            <a:headEnd type="none" w="sm" len="sm"/>
            <a:tailEnd type="triangle" w="med" len="med"/>
          </a:ln>
        </p:spPr>
      </p:cxnSp>
      <p:cxnSp>
        <p:nvCxnSpPr>
          <p:cNvPr id="357" name="Google Shape;357;p37"/>
          <p:cNvCxnSpPr/>
          <p:nvPr/>
        </p:nvCxnSpPr>
        <p:spPr>
          <a:xfrm flipH="1">
            <a:off x="2362200" y="4648200"/>
            <a:ext cx="3505200" cy="685800"/>
          </a:xfrm>
          <a:prstGeom prst="straightConnector1">
            <a:avLst/>
          </a:prstGeom>
          <a:noFill/>
          <a:ln w="9525" cap="flat" cmpd="sng">
            <a:solidFill>
              <a:srgbClr val="4A7DBA"/>
            </a:solidFill>
            <a:prstDash val="solid"/>
            <a:round/>
            <a:headEnd type="none" w="sm" len="sm"/>
            <a:tailEnd type="triangle" w="med" len="med"/>
          </a:ln>
        </p:spPr>
      </p:cxnSp>
      <p:sp>
        <p:nvSpPr>
          <p:cNvPr id="358" name="Google Shape;358;p37"/>
          <p:cNvSpPr txBox="1"/>
          <p:nvPr/>
        </p:nvSpPr>
        <p:spPr>
          <a:xfrm>
            <a:off x="3505200" y="990600"/>
            <a:ext cx="9906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init</a:t>
            </a:r>
            <a:endParaRPr sz="1800">
              <a:solidFill>
                <a:schemeClr val="dk1"/>
              </a:solidFill>
              <a:latin typeface="Calibri"/>
              <a:ea typeface="Calibri"/>
              <a:cs typeface="Calibri"/>
              <a:sym typeface="Calibri"/>
            </a:endParaRPr>
          </a:p>
        </p:txBody>
      </p:sp>
      <p:sp>
        <p:nvSpPr>
          <p:cNvPr id="359" name="Google Shape;359;p37"/>
          <p:cNvSpPr txBox="1"/>
          <p:nvPr/>
        </p:nvSpPr>
        <p:spPr>
          <a:xfrm>
            <a:off x="3276600" y="2233684"/>
            <a:ext cx="9906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Init ack</a:t>
            </a:r>
            <a:endParaRPr sz="1800">
              <a:solidFill>
                <a:schemeClr val="dk1"/>
              </a:solidFill>
              <a:latin typeface="Calibri"/>
              <a:ea typeface="Calibri"/>
              <a:cs typeface="Calibri"/>
              <a:sym typeface="Calibri"/>
            </a:endParaRPr>
          </a:p>
        </p:txBody>
      </p:sp>
      <p:sp>
        <p:nvSpPr>
          <p:cNvPr id="360" name="Google Shape;360;p37"/>
          <p:cNvSpPr txBox="1"/>
          <p:nvPr/>
        </p:nvSpPr>
        <p:spPr>
          <a:xfrm>
            <a:off x="3848100" y="3300484"/>
            <a:ext cx="14859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Cookie echo</a:t>
            </a:r>
            <a:endParaRPr sz="1800">
              <a:solidFill>
                <a:schemeClr val="dk1"/>
              </a:solidFill>
              <a:latin typeface="Calibri"/>
              <a:ea typeface="Calibri"/>
              <a:cs typeface="Calibri"/>
              <a:sym typeface="Calibri"/>
            </a:endParaRPr>
          </a:p>
        </p:txBody>
      </p:sp>
      <p:sp>
        <p:nvSpPr>
          <p:cNvPr id="361" name="Google Shape;361;p37"/>
          <p:cNvSpPr txBox="1"/>
          <p:nvPr/>
        </p:nvSpPr>
        <p:spPr>
          <a:xfrm>
            <a:off x="3600450" y="4392305"/>
            <a:ext cx="14859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Cookie  ack</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38"/>
          <p:cNvPicPr preferRelativeResize="0"/>
          <p:nvPr/>
        </p:nvPicPr>
        <p:blipFill rotWithShape="1">
          <a:blip r:embed="rId3">
            <a:alphaModFix/>
          </a:blip>
          <a:srcRect/>
          <a:stretch/>
        </p:blipFill>
        <p:spPr>
          <a:xfrm>
            <a:off x="107950" y="381000"/>
            <a:ext cx="8816499" cy="6477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39"/>
          <p:cNvPicPr preferRelativeResize="0"/>
          <p:nvPr/>
        </p:nvPicPr>
        <p:blipFill rotWithShape="1">
          <a:blip r:embed="rId3">
            <a:alphaModFix/>
          </a:blip>
          <a:srcRect/>
          <a:stretch/>
        </p:blipFill>
        <p:spPr>
          <a:xfrm>
            <a:off x="0" y="2076450"/>
            <a:ext cx="8763000" cy="4171950"/>
          </a:xfrm>
          <a:prstGeom prst="rect">
            <a:avLst/>
          </a:prstGeom>
          <a:noFill/>
          <a:ln>
            <a:noFill/>
          </a:ln>
        </p:spPr>
      </p:pic>
      <p:sp>
        <p:nvSpPr>
          <p:cNvPr id="372" name="Google Shape;372;p39"/>
          <p:cNvSpPr/>
          <p:nvPr/>
        </p:nvSpPr>
        <p:spPr>
          <a:xfrm>
            <a:off x="228600" y="609600"/>
            <a:ext cx="8305800"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Important feature of SACK chunks is to indicate a gap in the transmission. This means that one or more DATA chunks are not received by the peer and they need to be retransmitted. </a:t>
            </a:r>
            <a:endParaRPr sz="1800">
              <a:solidFill>
                <a:schemeClr val="dk1"/>
              </a:solidFill>
              <a:latin typeface="Calibri"/>
              <a:ea typeface="Calibri"/>
              <a:cs typeface="Calibri"/>
              <a:sym typeface="Calibri"/>
            </a:endParaRPr>
          </a:p>
        </p:txBody>
      </p:sp>
      <p:sp>
        <p:nvSpPr>
          <p:cNvPr id="373" name="Google Shape;373;p39"/>
          <p:cNvSpPr/>
          <p:nvPr/>
        </p:nvSpPr>
        <p:spPr>
          <a:xfrm>
            <a:off x="3810000" y="3124200"/>
            <a:ext cx="15570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the gap</a:t>
            </a:r>
            <a:endParaRPr sz="1800">
              <a:solidFill>
                <a:schemeClr val="dk1"/>
              </a:solidFill>
              <a:latin typeface="Calibri"/>
              <a:ea typeface="Calibri"/>
              <a:cs typeface="Calibri"/>
              <a:sym typeface="Calibri"/>
            </a:endParaRPr>
          </a:p>
        </p:txBody>
      </p:sp>
      <p:sp>
        <p:nvSpPr>
          <p:cNvPr id="374" name="Google Shape;374;p39"/>
          <p:cNvSpPr/>
          <p:nvPr/>
        </p:nvSpPr>
        <p:spPr>
          <a:xfrm>
            <a:off x="685800" y="5105400"/>
            <a:ext cx="5943600" cy="369332"/>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How many gap acknowledgements are included in the chunk.</a:t>
            </a:r>
            <a:endParaRPr sz="1800">
              <a:solidFill>
                <a:schemeClr val="dk1"/>
              </a:solidFill>
              <a:latin typeface="Calibri"/>
              <a:ea typeface="Calibri"/>
              <a:cs typeface="Calibri"/>
              <a:sym typeface="Calibri"/>
            </a:endParaRPr>
          </a:p>
        </p:txBody>
      </p:sp>
      <p:sp>
        <p:nvSpPr>
          <p:cNvPr id="375" name="Google Shape;375;p39"/>
          <p:cNvSpPr/>
          <p:nvPr/>
        </p:nvSpPr>
        <p:spPr>
          <a:xfrm>
            <a:off x="5334000" y="4724400"/>
            <a:ext cx="3429000" cy="6096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39"/>
          <p:cNvSpPr/>
          <p:nvPr/>
        </p:nvSpPr>
        <p:spPr>
          <a:xfrm>
            <a:off x="609600" y="5029200"/>
            <a:ext cx="4876800" cy="3810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39"/>
          <p:cNvSpPr txBox="1"/>
          <p:nvPr/>
        </p:nvSpPr>
        <p:spPr>
          <a:xfrm>
            <a:off x="685800" y="5029200"/>
            <a:ext cx="68580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i.e. How many gap acknowledgements are included in the chunk.</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40"/>
          <p:cNvPicPr preferRelativeResize="0"/>
          <p:nvPr/>
        </p:nvPicPr>
        <p:blipFill rotWithShape="1">
          <a:blip r:embed="rId3">
            <a:alphaModFix/>
          </a:blip>
          <a:srcRect/>
          <a:stretch/>
        </p:blipFill>
        <p:spPr>
          <a:xfrm>
            <a:off x="533399" y="1066800"/>
            <a:ext cx="8305801" cy="251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body" idx="1"/>
          </p:nvPr>
        </p:nvSpPr>
        <p:spPr>
          <a:xfrm>
            <a:off x="457200" y="457200"/>
            <a:ext cx="8229600" cy="60960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spcBef>
                <a:spcPts val="0"/>
              </a:spcBef>
              <a:spcAft>
                <a:spcPts val="0"/>
              </a:spcAft>
              <a:buClr>
                <a:schemeClr val="dk1"/>
              </a:buClr>
              <a:buSzPct val="100000"/>
              <a:buChar char="•"/>
            </a:pPr>
            <a:r>
              <a:rPr lang="en-US" sz="3400">
                <a:latin typeface="Times New Roman"/>
                <a:ea typeface="Times New Roman"/>
                <a:cs typeface="Times New Roman"/>
                <a:sym typeface="Times New Roman"/>
              </a:rPr>
              <a:t>How are gaps reported?</a:t>
            </a:r>
            <a:endParaRPr/>
          </a:p>
          <a:p>
            <a:pPr marL="342900" lvl="0" indent="-342900" algn="just" rtl="0">
              <a:spcBef>
                <a:spcPts val="425"/>
              </a:spcBef>
              <a:spcAft>
                <a:spcPts val="0"/>
              </a:spcAft>
              <a:buClr>
                <a:schemeClr val="dk1"/>
              </a:buClr>
              <a:buSzPct val="100000"/>
              <a:buNone/>
            </a:pPr>
            <a:endParaRPr sz="3400">
              <a:latin typeface="Times New Roman"/>
              <a:ea typeface="Times New Roman"/>
              <a:cs typeface="Times New Roman"/>
              <a:sym typeface="Times New Roman"/>
            </a:endParaRPr>
          </a:p>
          <a:p>
            <a:pPr marL="342900" lvl="0" indent="-342900" algn="just" rtl="0">
              <a:spcBef>
                <a:spcPts val="425"/>
              </a:spcBef>
              <a:spcAft>
                <a:spcPts val="0"/>
              </a:spcAft>
              <a:buClr>
                <a:schemeClr val="dk1"/>
              </a:buClr>
              <a:buSzPct val="100000"/>
              <a:buChar char="•"/>
            </a:pPr>
            <a:r>
              <a:rPr lang="en-US" sz="3400">
                <a:latin typeface="Times New Roman"/>
                <a:ea typeface="Times New Roman"/>
                <a:cs typeface="Times New Roman"/>
                <a:sym typeface="Times New Roman"/>
              </a:rPr>
              <a:t>It is possible to have gaps in the received data. This means that the receiver has received DATA chunk with TSN bigger than expected. In this case it will send a SACK chunk with 'Cumulative TSN ACK' set to the TSN of the DATA chunk just before the gap. Then 'Number of gap acknowledgement blocks' will be set to the number of gaps. All gap acknowledgement blocks will be inserted right after 'Number of duplicated TSNs' parameter. Each block has two integers:</a:t>
            </a:r>
            <a:endParaRPr/>
          </a:p>
          <a:p>
            <a:pPr marL="342900" lvl="0" indent="-342900" algn="just" rtl="0">
              <a:spcBef>
                <a:spcPts val="425"/>
              </a:spcBef>
              <a:spcAft>
                <a:spcPts val="0"/>
              </a:spcAft>
              <a:buClr>
                <a:schemeClr val="dk1"/>
              </a:buClr>
              <a:buSzPct val="100000"/>
              <a:buNone/>
            </a:pPr>
            <a:endParaRPr sz="3400">
              <a:latin typeface="Times New Roman"/>
              <a:ea typeface="Times New Roman"/>
              <a:cs typeface="Times New Roman"/>
              <a:sym typeface="Times New Roman"/>
            </a:endParaRPr>
          </a:p>
          <a:p>
            <a:pPr marL="342900" lvl="0" indent="-342900" algn="just" rtl="0">
              <a:spcBef>
                <a:spcPts val="425"/>
              </a:spcBef>
              <a:spcAft>
                <a:spcPts val="0"/>
              </a:spcAft>
              <a:buClr>
                <a:schemeClr val="dk1"/>
              </a:buClr>
              <a:buSzPct val="100000"/>
              <a:buChar char="•"/>
            </a:pPr>
            <a:r>
              <a:rPr lang="en-US" sz="3400">
                <a:latin typeface="Times New Roman"/>
                <a:ea typeface="Times New Roman"/>
                <a:cs typeface="Times New Roman"/>
                <a:sym typeface="Times New Roman"/>
              </a:rPr>
              <a:t>Gap Ack Block Start: </a:t>
            </a:r>
            <a:r>
              <a:rPr lang="en-US" sz="3400">
                <a:solidFill>
                  <a:srgbClr val="0070C0"/>
                </a:solidFill>
                <a:latin typeface="Times New Roman"/>
                <a:ea typeface="Times New Roman"/>
                <a:cs typeface="Times New Roman"/>
                <a:sym typeface="Times New Roman"/>
              </a:rPr>
              <a:t>It contains the offset (please note that the value is offset, not a TSN) of the first DATA chunk in this block.</a:t>
            </a:r>
            <a:r>
              <a:rPr lang="en-US" sz="3400">
                <a:latin typeface="Times New Roman"/>
                <a:ea typeface="Times New Roman"/>
                <a:cs typeface="Times New Roman"/>
                <a:sym typeface="Times New Roman"/>
              </a:rPr>
              <a:t> This means that </a:t>
            </a:r>
            <a:r>
              <a:rPr lang="en-US" sz="3400">
                <a:solidFill>
                  <a:srgbClr val="FF0000"/>
                </a:solidFill>
                <a:latin typeface="Times New Roman"/>
                <a:ea typeface="Times New Roman"/>
                <a:cs typeface="Times New Roman"/>
                <a:sym typeface="Times New Roman"/>
              </a:rPr>
              <a:t>when we add the value of the 'Cumulative TSN Ack' parameter to this offset, we get the TSN of the first received message after the gap.</a:t>
            </a:r>
            <a:endParaRPr/>
          </a:p>
          <a:p>
            <a:pPr marL="342900" lvl="0" indent="-342900" algn="just" rtl="0">
              <a:spcBef>
                <a:spcPts val="425"/>
              </a:spcBef>
              <a:spcAft>
                <a:spcPts val="0"/>
              </a:spcAft>
              <a:buClr>
                <a:schemeClr val="dk1"/>
              </a:buClr>
              <a:buSzPct val="100000"/>
              <a:buNone/>
            </a:pPr>
            <a:endParaRPr sz="3400">
              <a:latin typeface="Times New Roman"/>
              <a:ea typeface="Times New Roman"/>
              <a:cs typeface="Times New Roman"/>
              <a:sym typeface="Times New Roman"/>
            </a:endParaRPr>
          </a:p>
          <a:p>
            <a:pPr marL="342900" lvl="0" indent="-342900" algn="just" rtl="0">
              <a:spcBef>
                <a:spcPts val="425"/>
              </a:spcBef>
              <a:spcAft>
                <a:spcPts val="0"/>
              </a:spcAft>
              <a:buClr>
                <a:schemeClr val="dk1"/>
              </a:buClr>
              <a:buSzPct val="100000"/>
              <a:buChar char="•"/>
            </a:pPr>
            <a:r>
              <a:rPr lang="en-US" sz="3400">
                <a:latin typeface="Times New Roman"/>
                <a:ea typeface="Times New Roman"/>
                <a:cs typeface="Times New Roman"/>
                <a:sym typeface="Times New Roman"/>
              </a:rPr>
              <a:t>Gap Ack Block End: </a:t>
            </a:r>
            <a:r>
              <a:rPr lang="en-US" sz="3400">
                <a:solidFill>
                  <a:srgbClr val="0070C0"/>
                </a:solidFill>
                <a:latin typeface="Times New Roman"/>
                <a:ea typeface="Times New Roman"/>
                <a:cs typeface="Times New Roman"/>
                <a:sym typeface="Times New Roman"/>
              </a:rPr>
              <a:t>It contains the offset (again - offset) of the last DATA chunk in the block. </a:t>
            </a:r>
            <a:r>
              <a:rPr lang="en-US" sz="3400">
                <a:solidFill>
                  <a:srgbClr val="FF0000"/>
                </a:solidFill>
                <a:latin typeface="Times New Roman"/>
                <a:ea typeface="Times New Roman"/>
                <a:cs typeface="Times New Roman"/>
                <a:sym typeface="Times New Roman"/>
              </a:rPr>
              <a:t>When we add the offset to the value of the 'Cumulative TSN Ack' parameter, we get the TSN of the last received DATA chunk.</a:t>
            </a:r>
            <a:endParaRPr/>
          </a:p>
          <a:p>
            <a:pPr marL="342900" lvl="0" indent="-215900" algn="just" rtl="0">
              <a:spcBef>
                <a:spcPts val="400"/>
              </a:spcBef>
              <a:spcAft>
                <a:spcPts val="0"/>
              </a:spcAft>
              <a:buClr>
                <a:schemeClr val="dk1"/>
              </a:buClr>
              <a:buSzPct val="1000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example</a:t>
            </a:r>
            <a:endParaRPr/>
          </a:p>
        </p:txBody>
      </p:sp>
      <p:sp>
        <p:nvSpPr>
          <p:cNvPr id="393" name="Google Shape;393;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Let's see how this works in the real world with a simple example. There is an established association between hosts A and B ,and A send to B eight DATA chunks. The initial TSN value for A is 100. So the TSNs of the DATA chunks are from 100 to 107. Let's say that chunks 100, 101, 104, 105 and 107 are delivered successfully and for some reason chunks 102, 103 and 106 are not received by B. This means that there are two gaps in the transmission. The whole data flow is shown in fig. 3 and the gaps are marked. At this point B decides to reply with SACK chunk. Let's see what should be set in the chunk parameters: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398" name="Google Shape;398;p43"/>
          <p:cNvPicPr preferRelativeResize="0"/>
          <p:nvPr/>
        </p:nvPicPr>
        <p:blipFill rotWithShape="1">
          <a:blip r:embed="rId3">
            <a:alphaModFix/>
          </a:blip>
          <a:srcRect/>
          <a:stretch/>
        </p:blipFill>
        <p:spPr>
          <a:xfrm>
            <a:off x="1462088" y="890588"/>
            <a:ext cx="6219825" cy="5076825"/>
          </a:xfrm>
          <a:prstGeom prst="rect">
            <a:avLst/>
          </a:prstGeom>
          <a:noFill/>
          <a:ln>
            <a:noFill/>
          </a:ln>
        </p:spPr>
      </p:pic>
      <p:pic>
        <p:nvPicPr>
          <p:cNvPr id="399" name="Google Shape;399;p43"/>
          <p:cNvPicPr preferRelativeResize="0"/>
          <p:nvPr/>
        </p:nvPicPr>
        <p:blipFill rotWithShape="1">
          <a:blip r:embed="rId4">
            <a:alphaModFix/>
          </a:blip>
          <a:srcRect/>
          <a:stretch/>
        </p:blipFill>
        <p:spPr>
          <a:xfrm>
            <a:off x="2895600" y="6019799"/>
            <a:ext cx="3581400" cy="4712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4"/>
          <p:cNvSpPr txBox="1">
            <a:spLocks noGrp="1"/>
          </p:cNvSpPr>
          <p:nvPr>
            <p:ph type="body" idx="1"/>
          </p:nvPr>
        </p:nvSpPr>
        <p:spPr>
          <a:xfrm>
            <a:off x="457200" y="762000"/>
            <a:ext cx="8229600" cy="53641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Cumulative TSN Ack: As you already know, this parameter contains the TSN of last received DATA chunk, before the gaps. In our case this is the TSN of the second message - 101.</a:t>
            </a: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Advertised receiver windows credit (a_rwnd): We are not interested in this parameter right now, so we'll just skip it.</a:t>
            </a: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Number of gap acknowledgement blocks: We have got two gaps, so the value of this parameter is 2.</a:t>
            </a: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SCTP services</a:t>
            </a:r>
            <a:endParaRPr/>
          </a:p>
        </p:txBody>
      </p:sp>
      <p:sp>
        <p:nvSpPr>
          <p:cNvPr id="111" name="Google Shape;111;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Process to process commn</a:t>
            </a:r>
            <a:endParaRPr/>
          </a:p>
          <a:p>
            <a:pPr marL="342900" lvl="0" indent="-342900" algn="l" rtl="0">
              <a:spcBef>
                <a:spcPts val="640"/>
              </a:spcBef>
              <a:spcAft>
                <a:spcPts val="0"/>
              </a:spcAft>
              <a:buClr>
                <a:schemeClr val="dk1"/>
              </a:buClr>
              <a:buSzPts val="3200"/>
              <a:buChar char="•"/>
            </a:pPr>
            <a:r>
              <a:rPr lang="en-US"/>
              <a:t>Multiple streams</a:t>
            </a:r>
            <a:endParaRPr/>
          </a:p>
          <a:p>
            <a:pPr marL="342900" lvl="0" indent="-342900" algn="l" rtl="0">
              <a:spcBef>
                <a:spcPts val="640"/>
              </a:spcBef>
              <a:spcAft>
                <a:spcPts val="0"/>
              </a:spcAft>
              <a:buClr>
                <a:schemeClr val="dk1"/>
              </a:buClr>
              <a:buSzPts val="3200"/>
              <a:buChar char="•"/>
            </a:pPr>
            <a:r>
              <a:rPr lang="en-US"/>
              <a:t>Multihoming</a:t>
            </a:r>
            <a:endParaRPr/>
          </a:p>
          <a:p>
            <a:pPr marL="342900" lvl="0" indent="-342900" algn="l" rtl="0">
              <a:spcBef>
                <a:spcPts val="640"/>
              </a:spcBef>
              <a:spcAft>
                <a:spcPts val="0"/>
              </a:spcAft>
              <a:buClr>
                <a:schemeClr val="dk1"/>
              </a:buClr>
              <a:buSzPts val="3200"/>
              <a:buChar char="•"/>
            </a:pPr>
            <a:r>
              <a:rPr lang="en-US"/>
              <a:t>Full duplex </a:t>
            </a:r>
            <a:endParaRPr/>
          </a:p>
          <a:p>
            <a:pPr marL="342900" lvl="0" indent="-342900" algn="l" rtl="0">
              <a:spcBef>
                <a:spcPts val="640"/>
              </a:spcBef>
              <a:spcAft>
                <a:spcPts val="0"/>
              </a:spcAft>
              <a:buClr>
                <a:schemeClr val="dk1"/>
              </a:buClr>
              <a:buSzPts val="3200"/>
              <a:buChar char="•"/>
            </a:pPr>
            <a:r>
              <a:rPr lang="en-US"/>
              <a:t>connection oriented</a:t>
            </a:r>
            <a:endParaRPr/>
          </a:p>
          <a:p>
            <a:pPr marL="342900" lvl="0" indent="-342900" algn="l" rtl="0">
              <a:spcBef>
                <a:spcPts val="640"/>
              </a:spcBef>
              <a:spcAft>
                <a:spcPts val="0"/>
              </a:spcAft>
              <a:buClr>
                <a:schemeClr val="dk1"/>
              </a:buClr>
              <a:buSzPts val="3200"/>
              <a:buChar char="•"/>
            </a:pPr>
            <a:r>
              <a:rPr lang="en-US"/>
              <a:t>reliable</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45"/>
          <p:cNvPicPr preferRelativeResize="0"/>
          <p:nvPr/>
        </p:nvPicPr>
        <p:blipFill rotWithShape="1">
          <a:blip r:embed="rId3">
            <a:alphaModFix/>
          </a:blip>
          <a:srcRect/>
          <a:stretch/>
        </p:blipFill>
        <p:spPr>
          <a:xfrm>
            <a:off x="1462088" y="890588"/>
            <a:ext cx="6219825" cy="5076825"/>
          </a:xfrm>
          <a:prstGeom prst="rect">
            <a:avLst/>
          </a:prstGeom>
          <a:noFill/>
          <a:ln>
            <a:noFill/>
          </a:ln>
        </p:spPr>
      </p:pic>
      <p:pic>
        <p:nvPicPr>
          <p:cNvPr id="410" name="Google Shape;410;p45"/>
          <p:cNvPicPr preferRelativeResize="0"/>
          <p:nvPr/>
        </p:nvPicPr>
        <p:blipFill rotWithShape="1">
          <a:blip r:embed="rId4">
            <a:alphaModFix/>
          </a:blip>
          <a:srcRect/>
          <a:stretch/>
        </p:blipFill>
        <p:spPr>
          <a:xfrm>
            <a:off x="2895600" y="6019799"/>
            <a:ext cx="3581400" cy="4712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6"/>
          <p:cNvSpPr txBox="1">
            <a:spLocks noGrp="1"/>
          </p:cNvSpPr>
          <p:nvPr>
            <p:ph type="body" idx="1"/>
          </p:nvPr>
        </p:nvSpPr>
        <p:spPr>
          <a:xfrm>
            <a:off x="457200" y="533400"/>
            <a:ext cx="8229600" cy="55927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First gap acknowledgement block:</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Gap Ack Block Start: The first received DATA chunk after the gap is with TSN 104. Cumulative TSN Ack is 101. So the value of this parameter is 104 - 101 = 3.</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Gap Ack Block End: The block contains two DATA chunks with cumulative TSNs. The TSN of the last chunk is 105. This means that the value of this parameter is 105 - 101 = 4.</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0" name="Google Shape;420;p47"/>
          <p:cNvPicPr preferRelativeResize="0"/>
          <p:nvPr/>
        </p:nvPicPr>
        <p:blipFill rotWithShape="1">
          <a:blip r:embed="rId3">
            <a:alphaModFix/>
          </a:blip>
          <a:srcRect/>
          <a:stretch/>
        </p:blipFill>
        <p:spPr>
          <a:xfrm>
            <a:off x="1462088" y="890588"/>
            <a:ext cx="6219825" cy="5076825"/>
          </a:xfrm>
          <a:prstGeom prst="rect">
            <a:avLst/>
          </a:prstGeom>
          <a:noFill/>
          <a:ln>
            <a:noFill/>
          </a:ln>
        </p:spPr>
      </p:pic>
      <p:pic>
        <p:nvPicPr>
          <p:cNvPr id="421" name="Google Shape;421;p47"/>
          <p:cNvPicPr preferRelativeResize="0"/>
          <p:nvPr/>
        </p:nvPicPr>
        <p:blipFill rotWithShape="1">
          <a:blip r:embed="rId4">
            <a:alphaModFix/>
          </a:blip>
          <a:srcRect/>
          <a:stretch/>
        </p:blipFill>
        <p:spPr>
          <a:xfrm>
            <a:off x="2895600" y="6019799"/>
            <a:ext cx="3581400" cy="47123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8"/>
          <p:cNvSpPr txBox="1">
            <a:spLocks noGrp="1"/>
          </p:cNvSpPr>
          <p:nvPr>
            <p:ph type="body" idx="1"/>
          </p:nvPr>
        </p:nvSpPr>
        <p:spPr>
          <a:xfrm>
            <a:off x="381000" y="838200"/>
            <a:ext cx="8229600" cy="5715000"/>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a:t>Second gap acknowledgement block:</a:t>
            </a:r>
            <a:endParaRPr/>
          </a:p>
          <a:p>
            <a:pPr marL="342900" lvl="0" indent="-15494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Gap Ack Block Start: The same logic works here. There is one lost DATA chunk, after the previous block. The TSN of the received chunk is 107. The value of the parameter is 107 - 101 = 6.</a:t>
            </a:r>
            <a:endParaRPr/>
          </a:p>
          <a:p>
            <a:pPr marL="342900" lvl="0" indent="-15494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Char char="•"/>
            </a:pPr>
            <a:r>
              <a:rPr lang="en-US"/>
              <a:t>Gap Ack Block End: This block contains only one chunk, so the value of the parameter is again 6. Both start and end values are 6, which indicates that the block contains only one chunk.</a:t>
            </a: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49"/>
          <p:cNvPicPr preferRelativeResize="0"/>
          <p:nvPr/>
        </p:nvPicPr>
        <p:blipFill rotWithShape="1">
          <a:blip r:embed="rId3">
            <a:alphaModFix/>
          </a:blip>
          <a:srcRect/>
          <a:stretch/>
        </p:blipFill>
        <p:spPr>
          <a:xfrm>
            <a:off x="129138" y="762000"/>
            <a:ext cx="9012664" cy="5410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50"/>
          <p:cNvPicPr preferRelativeResize="0"/>
          <p:nvPr/>
        </p:nvPicPr>
        <p:blipFill rotWithShape="1">
          <a:blip r:embed="rId3">
            <a:alphaModFix/>
          </a:blip>
          <a:srcRect/>
          <a:stretch/>
        </p:blipFill>
        <p:spPr>
          <a:xfrm>
            <a:off x="196033" y="381000"/>
            <a:ext cx="8642535" cy="6019800"/>
          </a:xfrm>
          <a:prstGeom prst="rect">
            <a:avLst/>
          </a:prstGeom>
          <a:noFill/>
          <a:ln>
            <a:noFill/>
          </a:ln>
        </p:spPr>
      </p:pic>
      <p:sp>
        <p:nvSpPr>
          <p:cNvPr id="437" name="Google Shape;437;p50"/>
          <p:cNvSpPr/>
          <p:nvPr/>
        </p:nvSpPr>
        <p:spPr>
          <a:xfrm>
            <a:off x="7010400" y="1981200"/>
            <a:ext cx="1676400" cy="533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51"/>
          <p:cNvPicPr preferRelativeResize="0"/>
          <p:nvPr/>
        </p:nvPicPr>
        <p:blipFill rotWithShape="1">
          <a:blip r:embed="rId3">
            <a:alphaModFix/>
          </a:blip>
          <a:srcRect/>
          <a:stretch/>
        </p:blipFill>
        <p:spPr>
          <a:xfrm>
            <a:off x="304800" y="685800"/>
            <a:ext cx="8458200" cy="5562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52"/>
          <p:cNvPicPr preferRelativeResize="0"/>
          <p:nvPr/>
        </p:nvPicPr>
        <p:blipFill rotWithShape="1">
          <a:blip r:embed="rId3">
            <a:alphaModFix/>
          </a:blip>
          <a:srcRect/>
          <a:stretch/>
        </p:blipFill>
        <p:spPr>
          <a:xfrm>
            <a:off x="143164" y="762000"/>
            <a:ext cx="8731134" cy="5257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p53"/>
          <p:cNvPicPr preferRelativeResize="0"/>
          <p:nvPr/>
        </p:nvPicPr>
        <p:blipFill rotWithShape="1">
          <a:blip r:embed="rId3">
            <a:alphaModFix/>
          </a:blip>
          <a:srcRect/>
          <a:stretch/>
        </p:blipFill>
        <p:spPr>
          <a:xfrm>
            <a:off x="304800" y="914400"/>
            <a:ext cx="8458200" cy="4419600"/>
          </a:xfrm>
          <a:prstGeom prst="rect">
            <a:avLst/>
          </a:prstGeom>
          <a:noFill/>
          <a:ln>
            <a:noFill/>
          </a:ln>
        </p:spPr>
      </p:pic>
      <p:sp>
        <p:nvSpPr>
          <p:cNvPr id="453" name="Google Shape;453;p53"/>
          <p:cNvSpPr/>
          <p:nvPr/>
        </p:nvSpPr>
        <p:spPr>
          <a:xfrm>
            <a:off x="3429000" y="3962400"/>
            <a:ext cx="762000" cy="304800"/>
          </a:xfrm>
          <a:prstGeom prst="rect">
            <a:avLst/>
          </a:prstGeom>
          <a:solidFill>
            <a:srgbClr val="E5B8B7"/>
          </a:solidFill>
          <a:ln w="25400" cap="flat" cmpd="sng">
            <a:solidFill>
              <a:srgbClr val="E5B8B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4" name="Google Shape;454;p53"/>
          <p:cNvSpPr txBox="1"/>
          <p:nvPr/>
        </p:nvSpPr>
        <p:spPr>
          <a:xfrm>
            <a:off x="3429000" y="3886200"/>
            <a:ext cx="762000" cy="381000"/>
          </a:xfrm>
          <a:prstGeom prst="rect">
            <a:avLst/>
          </a:prstGeom>
          <a:noFill/>
          <a:ln w="9525" cap="flat" cmpd="sng">
            <a:solidFill>
              <a:srgbClr val="E5B8B7"/>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flag</a:t>
            </a:r>
            <a:endParaRPr sz="1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54"/>
          <p:cNvPicPr preferRelativeResize="0"/>
          <p:nvPr/>
        </p:nvPicPr>
        <p:blipFill rotWithShape="1">
          <a:blip r:embed="rId3">
            <a:alphaModFix/>
          </a:blip>
          <a:srcRect/>
          <a:stretch/>
        </p:blipFill>
        <p:spPr>
          <a:xfrm>
            <a:off x="304800" y="762000"/>
            <a:ext cx="8458200" cy="518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Multiple streams</a:t>
            </a:r>
            <a:endParaRPr/>
          </a:p>
        </p:txBody>
      </p:sp>
      <p:pic>
        <p:nvPicPr>
          <p:cNvPr id="117" name="Google Shape;117;p6"/>
          <p:cNvPicPr preferRelativeResize="0">
            <a:picLocks noGrp="1"/>
          </p:cNvPicPr>
          <p:nvPr>
            <p:ph type="body" idx="1"/>
          </p:nvPr>
        </p:nvPicPr>
        <p:blipFill rotWithShape="1">
          <a:blip r:embed="rId3">
            <a:alphaModFix/>
          </a:blip>
          <a:srcRect/>
          <a:stretch/>
        </p:blipFill>
        <p:spPr>
          <a:xfrm>
            <a:off x="457200" y="1752601"/>
            <a:ext cx="7848600" cy="335359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55"/>
          <p:cNvPicPr preferRelativeResize="0"/>
          <p:nvPr/>
        </p:nvPicPr>
        <p:blipFill rotWithShape="1">
          <a:blip r:embed="rId3">
            <a:alphaModFix/>
          </a:blip>
          <a:srcRect/>
          <a:stretch/>
        </p:blipFill>
        <p:spPr>
          <a:xfrm>
            <a:off x="457200" y="685800"/>
            <a:ext cx="8305800" cy="5181600"/>
          </a:xfrm>
          <a:prstGeom prst="rect">
            <a:avLst/>
          </a:prstGeom>
          <a:noFill/>
          <a:ln>
            <a:noFill/>
          </a:ln>
        </p:spPr>
      </p:pic>
      <p:sp>
        <p:nvSpPr>
          <p:cNvPr id="465" name="Google Shape;465;p55"/>
          <p:cNvSpPr/>
          <p:nvPr/>
        </p:nvSpPr>
        <p:spPr>
          <a:xfrm>
            <a:off x="2362200" y="3048000"/>
            <a:ext cx="990600" cy="228600"/>
          </a:xfrm>
          <a:prstGeom prst="rect">
            <a:avLst/>
          </a:prstGeom>
          <a:solidFill>
            <a:srgbClr val="E5B8B7"/>
          </a:solidFill>
          <a:ln w="25400" cap="flat" cmpd="sng">
            <a:solidFill>
              <a:srgbClr val="E5B8B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55"/>
          <p:cNvSpPr/>
          <p:nvPr/>
        </p:nvSpPr>
        <p:spPr>
          <a:xfrm>
            <a:off x="4876800" y="3657600"/>
            <a:ext cx="1143000" cy="152400"/>
          </a:xfrm>
          <a:prstGeom prst="rect">
            <a:avLst/>
          </a:prstGeom>
          <a:solidFill>
            <a:srgbClr val="E5B8B7"/>
          </a:solidFill>
          <a:ln w="25400" cap="flat" cmpd="sng">
            <a:solidFill>
              <a:srgbClr val="E5B8B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56"/>
          <p:cNvPicPr preferRelativeResize="0"/>
          <p:nvPr/>
        </p:nvPicPr>
        <p:blipFill rotWithShape="1">
          <a:blip r:embed="rId3">
            <a:alphaModFix/>
          </a:blip>
          <a:srcRect/>
          <a:stretch/>
        </p:blipFill>
        <p:spPr>
          <a:xfrm>
            <a:off x="381000" y="1600200"/>
            <a:ext cx="8381999" cy="2266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p57"/>
          <p:cNvPicPr preferRelativeResize="0"/>
          <p:nvPr/>
        </p:nvPicPr>
        <p:blipFill rotWithShape="1">
          <a:blip r:embed="rId3">
            <a:alphaModFix/>
          </a:blip>
          <a:srcRect/>
          <a:stretch/>
        </p:blipFill>
        <p:spPr>
          <a:xfrm>
            <a:off x="228600" y="457200"/>
            <a:ext cx="8610600" cy="61722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Data transfer</a:t>
            </a:r>
            <a:endParaRPr/>
          </a:p>
        </p:txBody>
      </p:sp>
      <p:sp>
        <p:nvSpPr>
          <p:cNvPr id="482" name="Google Shape;482;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Simple</a:t>
            </a:r>
            <a:endParaRPr/>
          </a:p>
          <a:p>
            <a:pPr marL="342900" lvl="0" indent="-342900" algn="l" rtl="0">
              <a:spcBef>
                <a:spcPts val="640"/>
              </a:spcBef>
              <a:spcAft>
                <a:spcPts val="0"/>
              </a:spcAft>
              <a:buClr>
                <a:schemeClr val="dk1"/>
              </a:buClr>
              <a:buSzPts val="3200"/>
              <a:buChar char="•"/>
            </a:pPr>
            <a:r>
              <a:rPr lang="en-US"/>
              <a:t>Multihoming</a:t>
            </a:r>
            <a:endParaRPr/>
          </a:p>
          <a:p>
            <a:pPr marL="342900" lvl="0" indent="-342900" algn="l" rtl="0">
              <a:spcBef>
                <a:spcPts val="640"/>
              </a:spcBef>
              <a:spcAft>
                <a:spcPts val="0"/>
              </a:spcAft>
              <a:buClr>
                <a:schemeClr val="dk1"/>
              </a:buClr>
              <a:buSzPts val="3200"/>
              <a:buChar char="•"/>
            </a:pPr>
            <a:r>
              <a:rPr lang="en-US"/>
              <a:t>Multistreaming : ordered and unordered</a:t>
            </a:r>
            <a:endParaRPr/>
          </a:p>
          <a:p>
            <a:pPr marL="342900" lvl="0" indent="-342900" algn="l" rtl="0">
              <a:spcBef>
                <a:spcPts val="640"/>
              </a:spcBef>
              <a:spcAft>
                <a:spcPts val="0"/>
              </a:spcAft>
              <a:buClr>
                <a:schemeClr val="dk1"/>
              </a:buClr>
              <a:buSzPts val="3200"/>
              <a:buChar char="•"/>
            </a:pPr>
            <a:r>
              <a:rPr lang="en-US"/>
              <a:t>fragmentation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59"/>
          <p:cNvPicPr preferRelativeResize="0"/>
          <p:nvPr/>
        </p:nvPicPr>
        <p:blipFill rotWithShape="1">
          <a:blip r:embed="rId3">
            <a:alphaModFix/>
          </a:blip>
          <a:srcRect/>
          <a:stretch/>
        </p:blipFill>
        <p:spPr>
          <a:xfrm>
            <a:off x="304800" y="838200"/>
            <a:ext cx="8305800" cy="5410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2" name="Google Shape;492;p60"/>
          <p:cNvPicPr preferRelativeResize="0"/>
          <p:nvPr/>
        </p:nvPicPr>
        <p:blipFill rotWithShape="1">
          <a:blip r:embed="rId3">
            <a:alphaModFix/>
          </a:blip>
          <a:srcRect/>
          <a:stretch/>
        </p:blipFill>
        <p:spPr>
          <a:xfrm>
            <a:off x="838200" y="1447800"/>
            <a:ext cx="7543800" cy="3810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Flow control</a:t>
            </a:r>
            <a:endParaRPr/>
          </a:p>
        </p:txBody>
      </p:sp>
      <p:pic>
        <p:nvPicPr>
          <p:cNvPr id="498" name="Google Shape;498;p61"/>
          <p:cNvPicPr preferRelativeResize="0">
            <a:picLocks noGrp="1"/>
          </p:cNvPicPr>
          <p:nvPr>
            <p:ph type="body" idx="1"/>
          </p:nvPr>
        </p:nvPicPr>
        <p:blipFill rotWithShape="1">
          <a:blip r:embed="rId3">
            <a:alphaModFix/>
          </a:blip>
          <a:srcRect/>
          <a:stretch/>
        </p:blipFill>
        <p:spPr>
          <a:xfrm>
            <a:off x="838200" y="1752600"/>
            <a:ext cx="7467599" cy="35814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Google Shape;503;p62"/>
          <p:cNvPicPr preferRelativeResize="0">
            <a:picLocks noGrp="1"/>
          </p:cNvPicPr>
          <p:nvPr>
            <p:ph type="body" idx="1"/>
          </p:nvPr>
        </p:nvPicPr>
        <p:blipFill rotWithShape="1">
          <a:blip r:embed="rId3">
            <a:alphaModFix/>
          </a:blip>
          <a:srcRect/>
          <a:stretch/>
        </p:blipFill>
        <p:spPr>
          <a:xfrm>
            <a:off x="228600" y="1219200"/>
            <a:ext cx="8686799" cy="41148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63"/>
          <p:cNvPicPr preferRelativeResize="0">
            <a:picLocks noGrp="1"/>
          </p:cNvPicPr>
          <p:nvPr>
            <p:ph type="body" idx="1"/>
          </p:nvPr>
        </p:nvPicPr>
        <p:blipFill rotWithShape="1">
          <a:blip r:embed="rId3">
            <a:alphaModFix/>
          </a:blip>
          <a:srcRect/>
          <a:stretch/>
        </p:blipFill>
        <p:spPr>
          <a:xfrm>
            <a:off x="381000" y="1066801"/>
            <a:ext cx="8763000" cy="390604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pic>
        <p:nvPicPr>
          <p:cNvPr id="513" name="Google Shape;513;p64"/>
          <p:cNvPicPr preferRelativeResize="0">
            <a:picLocks noGrp="1"/>
          </p:cNvPicPr>
          <p:nvPr>
            <p:ph type="body" idx="1"/>
          </p:nvPr>
        </p:nvPicPr>
        <p:blipFill rotWithShape="1">
          <a:blip r:embed="rId3">
            <a:alphaModFix/>
          </a:blip>
          <a:srcRect/>
          <a:stretch/>
        </p:blipFill>
        <p:spPr>
          <a:xfrm>
            <a:off x="0" y="838200"/>
            <a:ext cx="9144000" cy="46013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23" name="Google Shape;123;p7"/>
          <p:cNvPicPr preferRelativeResize="0">
            <a:picLocks noGrp="1"/>
          </p:cNvPicPr>
          <p:nvPr>
            <p:ph type="body" idx="1"/>
          </p:nvPr>
        </p:nvPicPr>
        <p:blipFill rotWithShape="1">
          <a:blip r:embed="rId3">
            <a:alphaModFix/>
          </a:blip>
          <a:srcRect/>
          <a:stretch/>
        </p:blipFill>
        <p:spPr>
          <a:xfrm>
            <a:off x="548281" y="1600200"/>
            <a:ext cx="7993807" cy="4495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Error control</a:t>
            </a:r>
            <a:endParaRPr/>
          </a:p>
        </p:txBody>
      </p:sp>
      <p:sp>
        <p:nvSpPr>
          <p:cNvPr id="519" name="Google Shape;519;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524" name="Google Shape;524;g10ffdbbc1df_0_57"/>
          <p:cNvPicPr preferRelativeResize="0"/>
          <p:nvPr/>
        </p:nvPicPr>
        <p:blipFill rotWithShape="1">
          <a:blip r:embed="rId3">
            <a:alphaModFix/>
          </a:blip>
          <a:srcRect/>
          <a:stretch/>
        </p:blipFill>
        <p:spPr>
          <a:xfrm>
            <a:off x="124272" y="457200"/>
            <a:ext cx="8895454" cy="594359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pic>
        <p:nvPicPr>
          <p:cNvPr id="529" name="Google Shape;529;p66"/>
          <p:cNvPicPr preferRelativeResize="0"/>
          <p:nvPr/>
        </p:nvPicPr>
        <p:blipFill rotWithShape="1">
          <a:blip r:embed="rId3">
            <a:alphaModFix/>
          </a:blip>
          <a:srcRect/>
          <a:stretch/>
        </p:blipFill>
        <p:spPr>
          <a:xfrm>
            <a:off x="124272" y="457200"/>
            <a:ext cx="8895454" cy="5943599"/>
          </a:xfrm>
          <a:prstGeom prst="rect">
            <a:avLst/>
          </a:prstGeom>
          <a:noFill/>
          <a:ln>
            <a:noFill/>
          </a:ln>
        </p:spPr>
      </p:pic>
      <p:sp>
        <p:nvSpPr>
          <p:cNvPr id="530" name="Google Shape;530;p66"/>
          <p:cNvSpPr txBox="1"/>
          <p:nvPr/>
        </p:nvSpPr>
        <p:spPr>
          <a:xfrm>
            <a:off x="0" y="5181600"/>
            <a:ext cx="121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|23-26|=3</a:t>
            </a:r>
            <a:endParaRPr sz="1800">
              <a:solidFill>
                <a:schemeClr val="dk1"/>
              </a:solidFill>
              <a:latin typeface="Calibri"/>
              <a:ea typeface="Calibri"/>
              <a:cs typeface="Calibri"/>
              <a:sym typeface="Calibri"/>
            </a:endParaRPr>
          </a:p>
        </p:txBody>
      </p:sp>
      <p:sp>
        <p:nvSpPr>
          <p:cNvPr id="531" name="Google Shape;531;p66"/>
          <p:cNvSpPr txBox="1"/>
          <p:nvPr/>
        </p:nvSpPr>
        <p:spPr>
          <a:xfrm>
            <a:off x="0" y="5486400"/>
            <a:ext cx="121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|23-31|=8</a:t>
            </a:r>
            <a:endParaRPr sz="1800">
              <a:solidFill>
                <a:schemeClr val="dk1"/>
              </a:solidFill>
              <a:latin typeface="Calibri"/>
              <a:ea typeface="Calibri"/>
              <a:cs typeface="Calibri"/>
              <a:sym typeface="Calibri"/>
            </a:endParaRPr>
          </a:p>
        </p:txBody>
      </p:sp>
      <p:sp>
        <p:nvSpPr>
          <p:cNvPr id="532" name="Google Shape;532;p66"/>
          <p:cNvSpPr txBox="1"/>
          <p:nvPr/>
        </p:nvSpPr>
        <p:spPr>
          <a:xfrm>
            <a:off x="7696200" y="5105400"/>
            <a:ext cx="121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23-28=5</a:t>
            </a:r>
            <a:endParaRPr sz="1800">
              <a:solidFill>
                <a:schemeClr val="dk1"/>
              </a:solidFill>
              <a:latin typeface="Calibri"/>
              <a:ea typeface="Calibri"/>
              <a:cs typeface="Calibri"/>
              <a:sym typeface="Calibri"/>
            </a:endParaRPr>
          </a:p>
        </p:txBody>
      </p:sp>
      <p:sp>
        <p:nvSpPr>
          <p:cNvPr id="533" name="Google Shape;533;p66"/>
          <p:cNvSpPr txBox="1"/>
          <p:nvPr/>
        </p:nvSpPr>
        <p:spPr>
          <a:xfrm>
            <a:off x="7696200" y="5410200"/>
            <a:ext cx="121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23-34=11</a:t>
            </a:r>
            <a:endParaRPr sz="18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pic>
        <p:nvPicPr>
          <p:cNvPr id="538" name="Google Shape;538;p67"/>
          <p:cNvPicPr preferRelativeResize="0"/>
          <p:nvPr/>
        </p:nvPicPr>
        <p:blipFill rotWithShape="1">
          <a:blip r:embed="rId3">
            <a:alphaModFix/>
          </a:blip>
          <a:srcRect/>
          <a:stretch/>
        </p:blipFill>
        <p:spPr>
          <a:xfrm>
            <a:off x="457200" y="1143001"/>
            <a:ext cx="8305799" cy="355758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Congestion control</a:t>
            </a:r>
            <a:endParaRPr/>
          </a:p>
        </p:txBody>
      </p:sp>
      <p:pic>
        <p:nvPicPr>
          <p:cNvPr id="544" name="Google Shape;544;p68"/>
          <p:cNvPicPr preferRelativeResize="0">
            <a:picLocks noGrp="1"/>
          </p:cNvPicPr>
          <p:nvPr>
            <p:ph type="body" idx="1"/>
          </p:nvPr>
        </p:nvPicPr>
        <p:blipFill rotWithShape="1">
          <a:blip r:embed="rId3">
            <a:alphaModFix/>
          </a:blip>
          <a:srcRect/>
          <a:stretch/>
        </p:blipFill>
        <p:spPr>
          <a:xfrm>
            <a:off x="424945" y="1295400"/>
            <a:ext cx="8368461" cy="5181600"/>
          </a:xfrm>
          <a:prstGeom prst="rect">
            <a:avLst/>
          </a:prstGeom>
          <a:solidFill>
            <a:schemeClr val="lt1"/>
          </a:solidFill>
          <a:ln w="9525" cap="flat" cmpd="sng">
            <a:solidFill>
              <a:schemeClr val="lt1"/>
            </a:solidFill>
            <a:prstDash val="solid"/>
            <a:miter lim="800000"/>
            <a:headEnd type="none" w="sm" len="sm"/>
            <a:tailEnd type="none" w="sm" len="sm"/>
          </a:ln>
        </p:spPr>
      </p:pic>
      <p:sp>
        <p:nvSpPr>
          <p:cNvPr id="545" name="Google Shape;545;p68"/>
          <p:cNvSpPr/>
          <p:nvPr/>
        </p:nvSpPr>
        <p:spPr>
          <a:xfrm>
            <a:off x="457200" y="3048000"/>
            <a:ext cx="8382000" cy="3581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multihoming</a:t>
            </a:r>
            <a:endParaRPr/>
          </a:p>
        </p:txBody>
      </p:sp>
      <p:sp>
        <p:nvSpPr>
          <p:cNvPr id="129" name="Google Shape;129;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A typical host or end-user network is connected to just one network. </a:t>
            </a:r>
            <a:endParaRPr/>
          </a:p>
          <a:p>
            <a:pPr marL="342900" lvl="0" indent="-342900" algn="l" rtl="0">
              <a:spcBef>
                <a:spcPts val="544"/>
              </a:spcBef>
              <a:spcAft>
                <a:spcPts val="0"/>
              </a:spcAft>
              <a:buClr>
                <a:schemeClr val="dk1"/>
              </a:buClr>
              <a:buSzPct val="100000"/>
              <a:buChar char="•"/>
            </a:pPr>
            <a:r>
              <a:rPr lang="en-US"/>
              <a:t>In many circumstances, it can be useful to connect a host or network to multiple networks, in order to increase reliability (if a single link fails, packets can still be routed through the remaining networks), to improve performance (depending on the destination, it may be more efficient to route through one network or the other) and to decrease cost (depending on the destination, it may be cheaper to route through one network or the other).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35" name="Google Shape;135;p9"/>
          <p:cNvPicPr preferRelativeResize="0">
            <a:picLocks noGrp="1"/>
          </p:cNvPicPr>
          <p:nvPr>
            <p:ph type="body" idx="1"/>
          </p:nvPr>
        </p:nvPicPr>
        <p:blipFill rotWithShape="1">
          <a:blip r:embed="rId3">
            <a:alphaModFix/>
          </a:blip>
          <a:srcRect/>
          <a:stretch/>
        </p:blipFill>
        <p:spPr>
          <a:xfrm>
            <a:off x="381000" y="609600"/>
            <a:ext cx="8305800" cy="551656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74</Slides>
  <Notes>74</Notes>
  <HiddenSlides>0</HiddenSlide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SCTP</vt:lpstr>
      <vt:lpstr>PowerPoint Presentation</vt:lpstr>
      <vt:lpstr>PowerPoint Presentation</vt:lpstr>
      <vt:lpstr>PowerPoint Presentation</vt:lpstr>
      <vt:lpstr>SCTP services</vt:lpstr>
      <vt:lpstr>Multiple streams</vt:lpstr>
      <vt:lpstr>PowerPoint Presentation</vt:lpstr>
      <vt:lpstr>multihoming</vt:lpstr>
      <vt:lpstr>PowerPoint Presentation</vt:lpstr>
      <vt:lpstr>PowerPoint Presentation</vt:lpstr>
      <vt:lpstr>PowerPoint Presentation</vt:lpstr>
      <vt:lpstr>Sctp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transfer</vt:lpstr>
      <vt:lpstr>PowerPoint Presentation</vt:lpstr>
      <vt:lpstr>PowerPoint Presentation</vt:lpstr>
      <vt:lpstr>Flow control</vt:lpstr>
      <vt:lpstr>PowerPoint Presentation</vt:lpstr>
      <vt:lpstr>PowerPoint Presentation</vt:lpstr>
      <vt:lpstr>PowerPoint Presentation</vt:lpstr>
      <vt:lpstr>Error control</vt:lpstr>
      <vt:lpstr>PowerPoint Presentation</vt:lpstr>
      <vt:lpstr>PowerPoint Presentation</vt:lpstr>
      <vt:lpstr>PowerPoint Presentation</vt:lpstr>
      <vt:lpstr>Congestion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SCTP</dc:title>
  <dc:creator>RUKHSAR</dc:creator>
  <cp:lastModifiedBy>Unknown User</cp:lastModifiedBy>
  <cp:revision>1</cp:revision>
  <dcterms:created xsi:type="dcterms:W3CDTF">2017-08-27T17:26:29Z</dcterms:created>
  <dcterms:modified xsi:type="dcterms:W3CDTF">2022-02-08T13:24:47Z</dcterms:modified>
</cp:coreProperties>
</file>