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Lst>
  <p:sldSz cy="6858000" cx="9144000"/>
  <p:notesSz cx="6858000" cy="9144000"/>
  <p:embeddedFontLst>
    <p:embeddedFont>
      <p:font typeface="Tahoma"/>
      <p:regular r:id="rId112"/>
      <p:bold r:id="rId1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14" roundtripDataSignature="AMtx7miaKqWgM5An9GvWEs6E4wkmasVK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customschemas.google.com/relationships/presentationmetadata" Target="metadata"/><Relationship Id="rId18" Type="http://schemas.openxmlformats.org/officeDocument/2006/relationships/slide" Target="slides/slide13.xml"/><Relationship Id="rId113" Type="http://schemas.openxmlformats.org/officeDocument/2006/relationships/font" Target="fonts/Tahoma-bold.fntdata"/><Relationship Id="rId112" Type="http://schemas.openxmlformats.org/officeDocument/2006/relationships/font" Target="fonts/Tahoma-regular.fntdata"/><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6" name="Google Shape;816;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2" name="Google Shape;822;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8" name="Google Shape;828;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5" name="Google Shape;835;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1" name="Google Shape;841;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8" name="Google Shape;848;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3" name="Google Shape;853;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0" name="Google Shape;27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6" name="Google Shape;36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7" name="Google Shape;36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0" name="Google Shape;690;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3" name="Google Shape;703;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9" name="Google Shape;709;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6" name="Google Shape;716;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3" name="Google Shape;733;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8" name="Google Shape;738;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 name="Google Shape;743;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 name="Google Shape;756;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2" name="Google Shape;762;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0" name="Google Shape;770;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6" name="Google Shape;776;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2" name="Google Shape;782;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0" name="Google Shape;790;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6" name="Google Shape;796;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4" name="Google Shape;804;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0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0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0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1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0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0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10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0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0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1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8" name="Google Shape;28;p1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1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1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11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1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11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11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11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1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1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1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1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6"/>
          <p:cNvSpPr/>
          <p:nvPr>
            <p:ph idx="2" type="pic"/>
          </p:nvPr>
        </p:nvSpPr>
        <p:spPr>
          <a:xfrm>
            <a:off x="1792288" y="612775"/>
            <a:ext cx="5486400" cy="4114800"/>
          </a:xfrm>
          <a:prstGeom prst="rect">
            <a:avLst/>
          </a:prstGeom>
          <a:noFill/>
          <a:ln>
            <a:noFill/>
          </a:ln>
        </p:spPr>
      </p:sp>
      <p:sp>
        <p:nvSpPr>
          <p:cNvPr id="68" name="Google Shape;68;p11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0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7.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31.png"/><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4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3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4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3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4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4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5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4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4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5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4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4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4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5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4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55.png"/><Relationship Id="rId4" Type="http://schemas.openxmlformats.org/officeDocument/2006/relationships/image" Target="../media/image4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5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5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5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59.png"/><Relationship Id="rId4" Type="http://schemas.openxmlformats.org/officeDocument/2006/relationships/image" Target="../media/image5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53.png"/><Relationship Id="rId4" Type="http://schemas.openxmlformats.org/officeDocument/2006/relationships/image" Target="../media/image6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40.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pSp>
        <p:nvGrpSpPr>
          <p:cNvPr id="88" name="Google Shape;88;p1"/>
          <p:cNvGrpSpPr/>
          <p:nvPr/>
        </p:nvGrpSpPr>
        <p:grpSpPr>
          <a:xfrm>
            <a:off x="0" y="0"/>
            <a:ext cx="8686800" cy="6553200"/>
            <a:chOff x="0" y="96"/>
            <a:chExt cx="5472" cy="3840"/>
          </a:xfrm>
        </p:grpSpPr>
        <p:sp>
          <p:nvSpPr>
            <p:cNvPr id="89" name="Google Shape;89;p1"/>
            <p:cNvSpPr/>
            <p:nvPr/>
          </p:nvSpPr>
          <p:spPr>
            <a:xfrm>
              <a:off x="240" y="336"/>
              <a:ext cx="5232" cy="3600"/>
            </a:xfrm>
            <a:prstGeom prst="roundRect">
              <a:avLst>
                <a:gd fmla="val 13727" name="adj"/>
              </a:avLst>
            </a:prstGeom>
            <a:noFill/>
            <a:ln cap="flat" cmpd="sng" w="508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90" name="Google Shape;90;p1"/>
            <p:cNvSpPr/>
            <p:nvPr/>
          </p:nvSpPr>
          <p:spPr>
            <a:xfrm>
              <a:off x="0" y="96"/>
              <a:ext cx="5376" cy="768"/>
            </a:xfrm>
            <a:custGeom>
              <a:rect b="b" l="l" r="r" t="t"/>
              <a:pathLst>
                <a:path extrusionOk="0" h="1000" w="7000">
                  <a:moveTo>
                    <a:pt x="0" y="0"/>
                  </a:moveTo>
                  <a:lnTo>
                    <a:pt x="6007" y="0"/>
                  </a:lnTo>
                  <a:cubicBezTo>
                    <a:pt x="6284" y="0"/>
                    <a:pt x="6508" y="223"/>
                    <a:pt x="6508" y="500"/>
                  </a:cubicBezTo>
                  <a:cubicBezTo>
                    <a:pt x="6508" y="776"/>
                    <a:pt x="6284" y="999"/>
                    <a:pt x="6008" y="1000"/>
                  </a:cubicBezTo>
                  <a:lnTo>
                    <a:pt x="0" y="100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91" name="Google Shape;91;p1"/>
            <p:cNvCxnSpPr/>
            <p:nvPr/>
          </p:nvCxnSpPr>
          <p:spPr>
            <a:xfrm>
              <a:off x="0" y="768"/>
              <a:ext cx="5088" cy="0"/>
            </a:xfrm>
            <a:prstGeom prst="straightConnector1">
              <a:avLst/>
            </a:prstGeom>
            <a:noFill/>
            <a:ln cap="flat" cmpd="sng" w="38100">
              <a:solidFill>
                <a:schemeClr val="lt1"/>
              </a:solidFill>
              <a:prstDash val="solid"/>
              <a:round/>
              <a:headEnd len="med" w="med" type="none"/>
              <a:tailEnd len="med" w="med" type="none"/>
            </a:ln>
          </p:spPr>
        </p:cxnSp>
      </p:grpSp>
      <p:sp>
        <p:nvSpPr>
          <p:cNvPr id="92" name="Google Shape;92;p1"/>
          <p:cNvSpPr txBox="1"/>
          <p:nvPr/>
        </p:nvSpPr>
        <p:spPr>
          <a:xfrm>
            <a:off x="228600" y="304800"/>
            <a:ext cx="4389438"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lt1"/>
                </a:solidFill>
                <a:latin typeface="Arial"/>
                <a:ea typeface="Arial"/>
                <a:cs typeface="Arial"/>
                <a:sym typeface="Arial"/>
              </a:rPr>
              <a:t>19.2   Addressing</a:t>
            </a:r>
            <a:endParaRPr/>
          </a:p>
        </p:txBody>
      </p:sp>
      <p:sp>
        <p:nvSpPr>
          <p:cNvPr id="93" name="Google Shape;93;p1"/>
          <p:cNvSpPr txBox="1"/>
          <p:nvPr/>
        </p:nvSpPr>
        <p:spPr>
          <a:xfrm>
            <a:off x="762000" y="1371600"/>
            <a:ext cx="3408363" cy="57943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b="1" i="1" lang="en-US" sz="3200">
                <a:solidFill>
                  <a:schemeClr val="dk1"/>
                </a:solidFill>
                <a:latin typeface="Calibri"/>
                <a:ea typeface="Calibri"/>
                <a:cs typeface="Calibri"/>
                <a:sym typeface="Calibri"/>
              </a:rPr>
              <a:t>Internet Address</a:t>
            </a:r>
            <a:endParaRPr/>
          </a:p>
        </p:txBody>
      </p:sp>
      <p:sp>
        <p:nvSpPr>
          <p:cNvPr id="94" name="Google Shape;94;p1"/>
          <p:cNvSpPr txBox="1"/>
          <p:nvPr/>
        </p:nvSpPr>
        <p:spPr>
          <a:xfrm>
            <a:off x="762000" y="2095500"/>
            <a:ext cx="4106863" cy="57943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b="1" i="1" lang="en-US" sz="3200">
                <a:solidFill>
                  <a:schemeClr val="dk1"/>
                </a:solidFill>
                <a:latin typeface="Calibri"/>
                <a:ea typeface="Calibri"/>
                <a:cs typeface="Calibri"/>
                <a:sym typeface="Calibri"/>
              </a:rPr>
              <a:t>Classful Addressing</a:t>
            </a:r>
            <a:endParaRPr/>
          </a:p>
        </p:txBody>
      </p:sp>
      <p:sp>
        <p:nvSpPr>
          <p:cNvPr id="95" name="Google Shape;95;p1"/>
          <p:cNvSpPr txBox="1"/>
          <p:nvPr/>
        </p:nvSpPr>
        <p:spPr>
          <a:xfrm>
            <a:off x="762000" y="3543300"/>
            <a:ext cx="2686050" cy="57943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b="1" i="1" lang="en-US" sz="3200">
                <a:solidFill>
                  <a:schemeClr val="dk1"/>
                </a:solidFill>
                <a:latin typeface="Calibri"/>
                <a:ea typeface="Calibri"/>
                <a:cs typeface="Calibri"/>
                <a:sym typeface="Calibri"/>
              </a:rPr>
              <a:t>Supernetting</a:t>
            </a:r>
            <a:endParaRPr/>
          </a:p>
        </p:txBody>
      </p:sp>
      <p:sp>
        <p:nvSpPr>
          <p:cNvPr id="96" name="Google Shape;96;p1"/>
          <p:cNvSpPr txBox="1"/>
          <p:nvPr/>
        </p:nvSpPr>
        <p:spPr>
          <a:xfrm>
            <a:off x="762000" y="2819400"/>
            <a:ext cx="2301875" cy="57943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b="1" i="1" lang="en-US" sz="3200">
                <a:solidFill>
                  <a:schemeClr val="dk1"/>
                </a:solidFill>
                <a:latin typeface="Calibri"/>
                <a:ea typeface="Calibri"/>
                <a:cs typeface="Calibri"/>
                <a:sym typeface="Calibri"/>
              </a:rPr>
              <a:t>Subnetting</a:t>
            </a:r>
            <a:endParaRPr/>
          </a:p>
        </p:txBody>
      </p:sp>
      <p:sp>
        <p:nvSpPr>
          <p:cNvPr id="97" name="Google Shape;97;p1"/>
          <p:cNvSpPr txBox="1"/>
          <p:nvPr/>
        </p:nvSpPr>
        <p:spPr>
          <a:xfrm>
            <a:off x="762000" y="4267200"/>
            <a:ext cx="4400550" cy="57943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b="1" i="1" lang="en-US" sz="3200">
                <a:solidFill>
                  <a:schemeClr val="dk1"/>
                </a:solidFill>
                <a:latin typeface="Calibri"/>
                <a:ea typeface="Calibri"/>
                <a:cs typeface="Calibri"/>
                <a:sym typeface="Calibri"/>
              </a:rPr>
              <a:t>Classless Addressing</a:t>
            </a:r>
            <a:endParaRPr/>
          </a:p>
        </p:txBody>
      </p:sp>
      <p:sp>
        <p:nvSpPr>
          <p:cNvPr id="98" name="Google Shape;9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2/25/2021</a:t>
            </a:r>
            <a:endParaRPr>
              <a:latin typeface="Arial"/>
              <a:ea typeface="Arial"/>
              <a:cs typeface="Arial"/>
              <a:sym typeface="Arial"/>
            </a:endParaRPr>
          </a:p>
        </p:txBody>
      </p:sp>
      <p:sp>
        <p:nvSpPr>
          <p:cNvPr id="99" name="Google Shape;99;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00" name="Google Shape;100;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Unit-3 : Network Layer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85" name="Google Shape;185;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b="1" lang="en-US"/>
              <a:t>Classful addressing:</a:t>
            </a:r>
            <a:r>
              <a:rPr lang="en-US"/>
              <a:t>In the classful addressing system all the IP addresses that are available are divided into the five classes A,B,C,D and E, in which class A,B and C address are frequently used because class D is for Multicast and is rarely used and class E is reserved and is not currently used.Each of the IP address belongs to a particular class that's why they are classful addresses.Earlier this addressing system did not have any name,but when classless addressing system came into existence then it is named as Classful addressing system.The main disadvantage of classful addressing is that it limited the flexibility and number of addresses that can be assigned to any device.One of the major disadvantage of classful addressing is that it does not send subnet information but it will send the complete network address. The router will supply its own subnet mask based on its locally configured subnets. As long as you have the same subnet mask and the network is contiguous, you can use subnets of a classful network address.</a:t>
            </a:r>
            <a:endParaRPr/>
          </a:p>
        </p:txBody>
      </p:sp>
      <p:pic>
        <p:nvPicPr>
          <p:cNvPr id="186" name="Google Shape;186;p10"/>
          <p:cNvPicPr preferRelativeResize="0"/>
          <p:nvPr/>
        </p:nvPicPr>
        <p:blipFill rotWithShape="1">
          <a:blip r:embed="rId3">
            <a:alphaModFix/>
          </a:blip>
          <a:srcRect b="0" l="0" r="0" t="0"/>
          <a:stretch/>
        </p:blipFill>
        <p:spPr>
          <a:xfrm>
            <a:off x="2362200" y="304800"/>
            <a:ext cx="4800600" cy="78105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00"/>
          <p:cNvSpPr txBox="1"/>
          <p:nvPr/>
        </p:nvSpPr>
        <p:spPr>
          <a:xfrm>
            <a:off x="76200" y="76200"/>
            <a:ext cx="1744663" cy="617538"/>
          </a:xfrm>
          <a:prstGeom prst="rect">
            <a:avLst/>
          </a:prstGeom>
          <a:solidFill>
            <a:schemeClr val="lt2"/>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Solution </a:t>
            </a:r>
            <a:endParaRPr/>
          </a:p>
        </p:txBody>
      </p:sp>
      <p:sp>
        <p:nvSpPr>
          <p:cNvPr id="819" name="Google Shape;819;p100"/>
          <p:cNvSpPr/>
          <p:nvPr/>
        </p:nvSpPr>
        <p:spPr>
          <a:xfrm>
            <a:off x="304800" y="762000"/>
            <a:ext cx="8610600" cy="5262979"/>
          </a:xfrm>
          <a:prstGeom prst="rect">
            <a:avLst/>
          </a:prstGeom>
          <a:solidFill>
            <a:srgbClr val="76923C"/>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lt2"/>
                </a:solidFill>
                <a:latin typeface="Times"/>
                <a:ea typeface="Times"/>
                <a:cs typeface="Times"/>
                <a:sym typeface="Times"/>
              </a:rPr>
              <a:t>Group 1</a:t>
            </a:r>
            <a:endParaRPr/>
          </a:p>
          <a:p>
            <a:pPr indent="0" lvl="0" marL="0" marR="0" rtl="0" algn="just">
              <a:spcBef>
                <a:spcPts val="1400"/>
              </a:spcBef>
              <a:spcAft>
                <a:spcPts val="0"/>
              </a:spcAft>
              <a:buNone/>
            </a:pPr>
            <a:r>
              <a:rPr b="0" lang="en-US" sz="2800">
                <a:solidFill>
                  <a:schemeClr val="lt2"/>
                </a:solidFill>
                <a:latin typeface="Times"/>
                <a:ea typeface="Times"/>
                <a:cs typeface="Times"/>
                <a:sym typeface="Times"/>
              </a:rPr>
              <a:t>For this group, each customer needs 256 addresses. This means the suffix length is 8 (2</a:t>
            </a:r>
            <a:r>
              <a:rPr b="0" baseline="30000" lang="en-US" sz="2800">
                <a:solidFill>
                  <a:schemeClr val="lt2"/>
                </a:solidFill>
                <a:latin typeface="Times"/>
                <a:ea typeface="Times"/>
                <a:cs typeface="Times"/>
                <a:sym typeface="Times"/>
              </a:rPr>
              <a:t>8</a:t>
            </a:r>
            <a:r>
              <a:rPr b="0" lang="en-US" sz="2800">
                <a:solidFill>
                  <a:schemeClr val="lt2"/>
                </a:solidFill>
                <a:latin typeface="Times"/>
                <a:ea typeface="Times"/>
                <a:cs typeface="Times"/>
                <a:sym typeface="Times"/>
              </a:rPr>
              <a:t> </a:t>
            </a:r>
            <a:r>
              <a:rPr b="0" lang="en-US" sz="2800">
                <a:solidFill>
                  <a:schemeClr val="lt2"/>
                </a:solidFill>
                <a:latin typeface="Noto Sans Symbols"/>
                <a:ea typeface="Noto Sans Symbols"/>
                <a:cs typeface="Noto Sans Symbols"/>
                <a:sym typeface="Noto Sans Symbols"/>
              </a:rPr>
              <a:t>=</a:t>
            </a:r>
            <a:r>
              <a:rPr b="0" lang="en-US" sz="2800">
                <a:solidFill>
                  <a:schemeClr val="lt2"/>
                </a:solidFill>
                <a:latin typeface="Times"/>
                <a:ea typeface="Times"/>
                <a:cs typeface="Times"/>
                <a:sym typeface="Times"/>
              </a:rPr>
              <a:t> 256). The prefix length is then 32 </a:t>
            </a:r>
            <a:r>
              <a:rPr b="0" lang="en-US" sz="2800">
                <a:solidFill>
                  <a:schemeClr val="lt2"/>
                </a:solidFill>
                <a:latin typeface="Noto Sans Symbols"/>
                <a:ea typeface="Noto Sans Symbols"/>
                <a:cs typeface="Noto Sans Symbols"/>
                <a:sym typeface="Noto Sans Symbols"/>
              </a:rPr>
              <a:t>−</a:t>
            </a:r>
            <a:r>
              <a:rPr b="0" lang="en-US" sz="2800">
                <a:solidFill>
                  <a:schemeClr val="lt2"/>
                </a:solidFill>
                <a:latin typeface="Times"/>
                <a:ea typeface="Times"/>
                <a:cs typeface="Times"/>
                <a:sym typeface="Times"/>
              </a:rPr>
              <a:t> 8 </a:t>
            </a:r>
            <a:r>
              <a:rPr b="0" lang="en-US" sz="2800">
                <a:solidFill>
                  <a:schemeClr val="lt2"/>
                </a:solidFill>
                <a:latin typeface="Noto Sans Symbols"/>
                <a:ea typeface="Noto Sans Symbols"/>
                <a:cs typeface="Noto Sans Symbols"/>
                <a:sym typeface="Noto Sans Symbols"/>
              </a:rPr>
              <a:t>=</a:t>
            </a:r>
            <a:r>
              <a:rPr b="0" lang="en-US" sz="2800">
                <a:solidFill>
                  <a:schemeClr val="lt2"/>
                </a:solidFill>
                <a:latin typeface="Times"/>
                <a:ea typeface="Times"/>
                <a:cs typeface="Times"/>
                <a:sym typeface="Times"/>
              </a:rPr>
              <a:t> 24. </a:t>
            </a:r>
            <a:endParaRPr/>
          </a:p>
          <a:p>
            <a:pPr indent="0" lvl="0" marL="0" marR="0" rtl="0" algn="just">
              <a:spcBef>
                <a:spcPts val="1400"/>
              </a:spcBef>
              <a:spcAft>
                <a:spcPts val="0"/>
              </a:spcAft>
              <a:buNone/>
            </a:pPr>
            <a:r>
              <a:rPr b="0" lang="en-US" sz="2800">
                <a:solidFill>
                  <a:schemeClr val="lt2"/>
                </a:solidFill>
                <a:latin typeface="Times"/>
                <a:ea typeface="Times"/>
                <a:cs typeface="Times"/>
                <a:sym typeface="Times"/>
              </a:rPr>
              <a:t>01: 190.100.0.0/24</a:t>
            </a:r>
            <a:r>
              <a:rPr b="0" lang="en-US" sz="2800">
                <a:solidFill>
                  <a:srgbClr val="FF00FF"/>
                </a:solidFill>
                <a:latin typeface="Arial"/>
                <a:ea typeface="Arial"/>
                <a:cs typeface="Arial"/>
                <a:sym typeface="Arial"/>
              </a:rPr>
              <a:t>  </a:t>
            </a:r>
            <a:r>
              <a:rPr b="0" lang="en-US" sz="2800">
                <a:solidFill>
                  <a:srgbClr val="FF3300"/>
                </a:solidFill>
                <a:latin typeface="Arial"/>
                <a:ea typeface="Arial"/>
                <a:cs typeface="Arial"/>
                <a:sym typeface="Arial"/>
              </a:rPr>
              <a:t>🡺</a:t>
            </a:r>
            <a:r>
              <a:rPr b="0" lang="en-US" sz="2800">
                <a:solidFill>
                  <a:srgbClr val="000000"/>
                </a:solidFill>
                <a:latin typeface="Times"/>
                <a:ea typeface="Times"/>
                <a:cs typeface="Times"/>
                <a:sym typeface="Times"/>
              </a:rPr>
              <a:t>190.100.0.255/24</a:t>
            </a:r>
            <a:endParaRPr/>
          </a:p>
          <a:p>
            <a:pPr indent="0" lvl="0" marL="0" marR="0" rtl="0" algn="just">
              <a:spcBef>
                <a:spcPts val="1400"/>
              </a:spcBef>
              <a:spcAft>
                <a:spcPts val="0"/>
              </a:spcAft>
              <a:buNone/>
            </a:pPr>
            <a:r>
              <a:rPr b="0" lang="en-US" sz="2800">
                <a:solidFill>
                  <a:srgbClr val="000000"/>
                </a:solidFill>
                <a:latin typeface="Times"/>
                <a:ea typeface="Times"/>
                <a:cs typeface="Times"/>
                <a:sym typeface="Times"/>
              </a:rPr>
              <a:t>02: 190.100.1.0/24  </a:t>
            </a:r>
            <a:r>
              <a:rPr b="0" lang="en-US" sz="2800">
                <a:solidFill>
                  <a:srgbClr val="FF3300"/>
                </a:solidFill>
                <a:latin typeface="Arial"/>
                <a:ea typeface="Arial"/>
                <a:cs typeface="Arial"/>
                <a:sym typeface="Arial"/>
              </a:rPr>
              <a:t>🡺</a:t>
            </a:r>
            <a:r>
              <a:rPr b="0" lang="en-US" sz="2800">
                <a:solidFill>
                  <a:srgbClr val="000000"/>
                </a:solidFill>
                <a:latin typeface="Times"/>
                <a:ea typeface="Times"/>
                <a:cs typeface="Times"/>
                <a:sym typeface="Times"/>
              </a:rPr>
              <a:t>190.100.1.255/24</a:t>
            </a:r>
            <a:endParaRPr/>
          </a:p>
          <a:p>
            <a:pPr indent="0" lvl="0" marL="0" marR="0" rtl="0" algn="just">
              <a:spcBef>
                <a:spcPts val="1400"/>
              </a:spcBef>
              <a:spcAft>
                <a:spcPts val="0"/>
              </a:spcAft>
              <a:buNone/>
            </a:pPr>
            <a:r>
              <a:rPr b="0" lang="en-US" sz="2800">
                <a:solidFill>
                  <a:srgbClr val="000000"/>
                </a:solidFill>
                <a:latin typeface="Times"/>
                <a:ea typeface="Times"/>
                <a:cs typeface="Times"/>
                <a:sym typeface="Times"/>
              </a:rPr>
              <a:t>…………………………………..</a:t>
            </a:r>
            <a:endParaRPr/>
          </a:p>
          <a:p>
            <a:pPr indent="0" lvl="0" marL="0" marR="0" rtl="0" algn="just">
              <a:spcBef>
                <a:spcPts val="1400"/>
              </a:spcBef>
              <a:spcAft>
                <a:spcPts val="0"/>
              </a:spcAft>
              <a:buNone/>
            </a:pPr>
            <a:r>
              <a:rPr b="0" lang="en-US" sz="2800">
                <a:solidFill>
                  <a:srgbClr val="000000"/>
                </a:solidFill>
                <a:latin typeface="Times"/>
                <a:ea typeface="Times"/>
                <a:cs typeface="Times"/>
                <a:sym typeface="Times"/>
              </a:rPr>
              <a:t>64: 190.100.63.0/24</a:t>
            </a:r>
            <a:r>
              <a:rPr b="0" lang="en-US" sz="2800">
                <a:solidFill>
                  <a:srgbClr val="FF3300"/>
                </a:solidFill>
                <a:latin typeface="Arial"/>
                <a:ea typeface="Arial"/>
                <a:cs typeface="Arial"/>
                <a:sym typeface="Arial"/>
              </a:rPr>
              <a:t>🡺</a:t>
            </a:r>
            <a:r>
              <a:rPr b="0" lang="en-US" sz="2800">
                <a:solidFill>
                  <a:srgbClr val="000000"/>
                </a:solidFill>
                <a:latin typeface="Times"/>
                <a:ea typeface="Times"/>
                <a:cs typeface="Times"/>
                <a:sym typeface="Times"/>
              </a:rPr>
              <a:t>190.100.63.255/24</a:t>
            </a:r>
            <a:endParaRPr/>
          </a:p>
          <a:p>
            <a:pPr indent="0" lvl="0" marL="0" marR="0" rtl="0" algn="just">
              <a:spcBef>
                <a:spcPts val="1400"/>
              </a:spcBef>
              <a:spcAft>
                <a:spcPts val="0"/>
              </a:spcAft>
              <a:buNone/>
            </a:pPr>
            <a:r>
              <a:rPr b="0" lang="en-US" sz="2800">
                <a:solidFill>
                  <a:srgbClr val="000000"/>
                </a:solidFill>
                <a:latin typeface="Times"/>
                <a:ea typeface="Times"/>
                <a:cs typeface="Times"/>
                <a:sym typeface="Times"/>
              </a:rPr>
              <a:t>Total </a:t>
            </a:r>
            <a:r>
              <a:rPr b="0" lang="en-US" sz="2800">
                <a:solidFill>
                  <a:srgbClr val="000000"/>
                </a:solidFill>
                <a:latin typeface="Noto Sans Symbols"/>
                <a:ea typeface="Noto Sans Symbols"/>
                <a:cs typeface="Noto Sans Symbols"/>
                <a:sym typeface="Noto Sans Symbols"/>
              </a:rPr>
              <a:t>=</a:t>
            </a:r>
            <a:r>
              <a:rPr b="0" lang="en-US" sz="2800">
                <a:solidFill>
                  <a:srgbClr val="000000"/>
                </a:solidFill>
                <a:latin typeface="Times"/>
                <a:ea typeface="Times"/>
                <a:cs typeface="Times"/>
                <a:sym typeface="Times"/>
              </a:rPr>
              <a:t> 64 </a:t>
            </a:r>
            <a:r>
              <a:rPr b="0" lang="en-US" sz="2800">
                <a:solidFill>
                  <a:srgbClr val="000000"/>
                </a:solidFill>
                <a:latin typeface="Noto Sans Symbols"/>
                <a:ea typeface="Noto Sans Symbols"/>
                <a:cs typeface="Noto Sans Symbols"/>
                <a:sym typeface="Noto Sans Symbols"/>
              </a:rPr>
              <a:t>×</a:t>
            </a:r>
            <a:r>
              <a:rPr b="0" lang="en-US" sz="2800">
                <a:solidFill>
                  <a:srgbClr val="000000"/>
                </a:solidFill>
                <a:latin typeface="Times"/>
                <a:ea typeface="Times"/>
                <a:cs typeface="Times"/>
                <a:sym typeface="Times"/>
              </a:rPr>
              <a:t> 256 </a:t>
            </a:r>
            <a:r>
              <a:rPr b="0" lang="en-US" sz="2800">
                <a:solidFill>
                  <a:srgbClr val="000000"/>
                </a:solidFill>
                <a:latin typeface="Noto Sans Symbols"/>
                <a:ea typeface="Noto Sans Symbols"/>
                <a:cs typeface="Noto Sans Symbols"/>
                <a:sym typeface="Noto Sans Symbols"/>
              </a:rPr>
              <a:t>=</a:t>
            </a:r>
            <a:r>
              <a:rPr b="0" lang="en-US" sz="2800">
                <a:solidFill>
                  <a:srgbClr val="000000"/>
                </a:solidFill>
                <a:latin typeface="Times"/>
                <a:ea typeface="Times"/>
                <a:cs typeface="Times"/>
                <a:sym typeface="Times"/>
              </a:rPr>
              <a:t> 16,384</a:t>
            </a:r>
            <a:endParaRPr b="0" sz="2800">
              <a:solidFill>
                <a:schemeClr val="lt2"/>
              </a:solidFill>
              <a:latin typeface="Times"/>
              <a:ea typeface="Times"/>
              <a:cs typeface="Times"/>
              <a:sym typeface="Times"/>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01"/>
          <p:cNvSpPr txBox="1"/>
          <p:nvPr/>
        </p:nvSpPr>
        <p:spPr>
          <a:xfrm>
            <a:off x="76200" y="76200"/>
            <a:ext cx="3876675" cy="617538"/>
          </a:xfrm>
          <a:prstGeom prst="rect">
            <a:avLst/>
          </a:prstGeom>
          <a:solidFill>
            <a:schemeClr val="lt2"/>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Solution (Continued) </a:t>
            </a:r>
            <a:endParaRPr/>
          </a:p>
        </p:txBody>
      </p:sp>
      <p:sp>
        <p:nvSpPr>
          <p:cNvPr id="825" name="Google Shape;825;p101"/>
          <p:cNvSpPr/>
          <p:nvPr/>
        </p:nvSpPr>
        <p:spPr>
          <a:xfrm>
            <a:off x="304800" y="762000"/>
            <a:ext cx="8610600" cy="5047536"/>
          </a:xfrm>
          <a:prstGeom prst="rect">
            <a:avLst/>
          </a:prstGeom>
          <a:solidFill>
            <a:srgbClr val="00B050"/>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lt2"/>
                </a:solidFill>
                <a:latin typeface="Times"/>
                <a:ea typeface="Times"/>
                <a:cs typeface="Times"/>
                <a:sym typeface="Times"/>
              </a:rPr>
              <a:t>Group 2</a:t>
            </a:r>
            <a:endParaRPr/>
          </a:p>
          <a:p>
            <a:pPr indent="0" lvl="0" marL="0" marR="0" rtl="0" algn="just">
              <a:spcBef>
                <a:spcPts val="1400"/>
              </a:spcBef>
              <a:spcAft>
                <a:spcPts val="0"/>
              </a:spcAft>
              <a:buNone/>
            </a:pPr>
            <a:r>
              <a:rPr b="0" lang="en-US" sz="2800">
                <a:solidFill>
                  <a:schemeClr val="lt2"/>
                </a:solidFill>
                <a:latin typeface="Times"/>
                <a:ea typeface="Times"/>
                <a:cs typeface="Times"/>
                <a:sym typeface="Times"/>
              </a:rPr>
              <a:t>For this group, each customer needs 128 addresses. This means the suffix length is 7 (2</a:t>
            </a:r>
            <a:r>
              <a:rPr b="0" baseline="30000" lang="en-US" sz="2800">
                <a:solidFill>
                  <a:schemeClr val="lt2"/>
                </a:solidFill>
                <a:latin typeface="Times"/>
                <a:ea typeface="Times"/>
                <a:cs typeface="Times"/>
                <a:sym typeface="Times"/>
              </a:rPr>
              <a:t>7</a:t>
            </a:r>
            <a:r>
              <a:rPr b="0" lang="en-US" sz="2800">
                <a:solidFill>
                  <a:schemeClr val="lt2"/>
                </a:solidFill>
                <a:latin typeface="Times"/>
                <a:ea typeface="Times"/>
                <a:cs typeface="Times"/>
                <a:sym typeface="Times"/>
              </a:rPr>
              <a:t> </a:t>
            </a:r>
            <a:r>
              <a:rPr b="0" lang="en-US" sz="2800">
                <a:solidFill>
                  <a:schemeClr val="lt2"/>
                </a:solidFill>
                <a:latin typeface="Noto Sans Symbols"/>
                <a:ea typeface="Noto Sans Symbols"/>
                <a:cs typeface="Noto Sans Symbols"/>
                <a:sym typeface="Noto Sans Symbols"/>
              </a:rPr>
              <a:t>=</a:t>
            </a:r>
            <a:r>
              <a:rPr b="0" lang="en-US" sz="2800">
                <a:solidFill>
                  <a:schemeClr val="lt2"/>
                </a:solidFill>
                <a:latin typeface="Times"/>
                <a:ea typeface="Times"/>
                <a:cs typeface="Times"/>
                <a:sym typeface="Times"/>
              </a:rPr>
              <a:t> 128). The prefix length is then 32 </a:t>
            </a:r>
            <a:r>
              <a:rPr b="0" lang="en-US" sz="2800">
                <a:solidFill>
                  <a:schemeClr val="lt2"/>
                </a:solidFill>
                <a:latin typeface="Noto Sans Symbols"/>
                <a:ea typeface="Noto Sans Symbols"/>
                <a:cs typeface="Noto Sans Symbols"/>
                <a:sym typeface="Noto Sans Symbols"/>
              </a:rPr>
              <a:t>−</a:t>
            </a:r>
            <a:r>
              <a:rPr b="0" lang="en-US" sz="2800">
                <a:solidFill>
                  <a:schemeClr val="lt2"/>
                </a:solidFill>
                <a:latin typeface="Times"/>
                <a:ea typeface="Times"/>
                <a:cs typeface="Times"/>
                <a:sym typeface="Times"/>
              </a:rPr>
              <a:t> 7 </a:t>
            </a:r>
            <a:r>
              <a:rPr b="0" lang="en-US" sz="2800">
                <a:solidFill>
                  <a:schemeClr val="lt2"/>
                </a:solidFill>
                <a:latin typeface="Noto Sans Symbols"/>
                <a:ea typeface="Noto Sans Symbols"/>
                <a:cs typeface="Noto Sans Symbols"/>
                <a:sym typeface="Noto Sans Symbols"/>
              </a:rPr>
              <a:t>=</a:t>
            </a:r>
            <a:r>
              <a:rPr b="0" lang="en-US" sz="2800">
                <a:solidFill>
                  <a:schemeClr val="lt2"/>
                </a:solidFill>
                <a:latin typeface="Times"/>
                <a:ea typeface="Times"/>
                <a:cs typeface="Times"/>
                <a:sym typeface="Times"/>
              </a:rPr>
              <a:t> 25. The addresses are:</a:t>
            </a:r>
            <a:endParaRPr/>
          </a:p>
          <a:p>
            <a:pPr indent="0" lvl="0" marL="0" marR="0" rtl="0" algn="just">
              <a:spcBef>
                <a:spcPts val="1400"/>
              </a:spcBef>
              <a:spcAft>
                <a:spcPts val="0"/>
              </a:spcAft>
              <a:buNone/>
            </a:pPr>
            <a:r>
              <a:rPr b="0" lang="en-US" sz="2800">
                <a:solidFill>
                  <a:schemeClr val="lt2"/>
                </a:solidFill>
                <a:latin typeface="Times"/>
                <a:ea typeface="Times"/>
                <a:cs typeface="Times"/>
                <a:sym typeface="Times"/>
              </a:rPr>
              <a:t>001: 190.100.64.0/25            </a:t>
            </a:r>
            <a:r>
              <a:rPr b="0" lang="en-US" sz="2800">
                <a:solidFill>
                  <a:srgbClr val="000000"/>
                </a:solidFill>
                <a:latin typeface="Times"/>
                <a:ea typeface="Times"/>
                <a:cs typeface="Times"/>
                <a:sym typeface="Times"/>
              </a:rPr>
              <a:t>190.100.64.127/25</a:t>
            </a:r>
            <a:endParaRPr/>
          </a:p>
          <a:p>
            <a:pPr indent="0" lvl="0" marL="0" marR="0" rtl="0" algn="just">
              <a:spcBef>
                <a:spcPts val="1400"/>
              </a:spcBef>
              <a:spcAft>
                <a:spcPts val="0"/>
              </a:spcAft>
              <a:buNone/>
            </a:pPr>
            <a:r>
              <a:rPr b="0" lang="en-US" sz="2800">
                <a:solidFill>
                  <a:srgbClr val="000000"/>
                </a:solidFill>
                <a:latin typeface="Times"/>
                <a:ea typeface="Times"/>
                <a:cs typeface="Times"/>
                <a:sym typeface="Times"/>
              </a:rPr>
              <a:t>002: 190.100.64.128/25        190.100.64.255/25</a:t>
            </a:r>
            <a:endParaRPr/>
          </a:p>
          <a:p>
            <a:pPr indent="0" lvl="0" marL="0" marR="0" rtl="0" algn="just">
              <a:spcBef>
                <a:spcPts val="1400"/>
              </a:spcBef>
              <a:spcAft>
                <a:spcPts val="0"/>
              </a:spcAft>
              <a:buNone/>
            </a:pPr>
            <a:r>
              <a:rPr lang="en-US" sz="2800">
                <a:solidFill>
                  <a:srgbClr val="000000"/>
                </a:solidFill>
                <a:latin typeface="Times"/>
                <a:ea typeface="Times"/>
                <a:cs typeface="Times"/>
                <a:sym typeface="Times"/>
              </a:rPr>
              <a:t>128</a:t>
            </a:r>
            <a:r>
              <a:rPr b="0" lang="en-US" sz="2800">
                <a:solidFill>
                  <a:srgbClr val="000000"/>
                </a:solidFill>
                <a:latin typeface="Times"/>
                <a:ea typeface="Times"/>
                <a:cs typeface="Times"/>
                <a:sym typeface="Times"/>
              </a:rPr>
              <a:t>: 190.100.127.128/25  </a:t>
            </a:r>
            <a:r>
              <a:rPr lang="en-US" sz="2800">
                <a:solidFill>
                  <a:srgbClr val="FF3300"/>
                </a:solidFill>
                <a:latin typeface="Times"/>
                <a:ea typeface="Times"/>
                <a:cs typeface="Times"/>
                <a:sym typeface="Times"/>
              </a:rPr>
              <a:t>    </a:t>
            </a:r>
            <a:r>
              <a:rPr b="0" lang="en-US" sz="2800">
                <a:solidFill>
                  <a:srgbClr val="000000"/>
                </a:solidFill>
                <a:latin typeface="Times"/>
                <a:ea typeface="Times"/>
                <a:cs typeface="Times"/>
                <a:sym typeface="Times"/>
              </a:rPr>
              <a:t>190.100.127.255/25</a:t>
            </a:r>
            <a:endParaRPr/>
          </a:p>
          <a:p>
            <a:pPr indent="0" lvl="0" marL="0" marR="0" rtl="0" algn="just">
              <a:spcBef>
                <a:spcPts val="1400"/>
              </a:spcBef>
              <a:spcAft>
                <a:spcPts val="0"/>
              </a:spcAft>
              <a:buNone/>
            </a:pPr>
            <a:r>
              <a:rPr b="0" lang="en-US" sz="2800">
                <a:solidFill>
                  <a:srgbClr val="000000"/>
                </a:solidFill>
                <a:latin typeface="Times"/>
                <a:ea typeface="Times"/>
                <a:cs typeface="Times"/>
                <a:sym typeface="Times"/>
              </a:rPr>
              <a:t>Total </a:t>
            </a:r>
            <a:r>
              <a:rPr b="0" lang="en-US" sz="2800">
                <a:solidFill>
                  <a:srgbClr val="000000"/>
                </a:solidFill>
                <a:latin typeface="Noto Sans Symbols"/>
                <a:ea typeface="Noto Sans Symbols"/>
                <a:cs typeface="Noto Sans Symbols"/>
                <a:sym typeface="Noto Sans Symbols"/>
              </a:rPr>
              <a:t>=</a:t>
            </a:r>
            <a:r>
              <a:rPr b="0" lang="en-US" sz="2800">
                <a:solidFill>
                  <a:srgbClr val="000000"/>
                </a:solidFill>
                <a:latin typeface="Times"/>
                <a:ea typeface="Times"/>
                <a:cs typeface="Times"/>
                <a:sym typeface="Times"/>
              </a:rPr>
              <a:t> 128 </a:t>
            </a:r>
            <a:r>
              <a:rPr b="0" lang="en-US" sz="2800">
                <a:solidFill>
                  <a:srgbClr val="000000"/>
                </a:solidFill>
                <a:latin typeface="Noto Sans Symbols"/>
                <a:ea typeface="Noto Sans Symbols"/>
                <a:cs typeface="Noto Sans Symbols"/>
                <a:sym typeface="Noto Sans Symbols"/>
              </a:rPr>
              <a:t>×</a:t>
            </a:r>
            <a:r>
              <a:rPr b="0" lang="en-US" sz="2800">
                <a:solidFill>
                  <a:srgbClr val="000000"/>
                </a:solidFill>
                <a:latin typeface="Times"/>
                <a:ea typeface="Times"/>
                <a:cs typeface="Times"/>
                <a:sym typeface="Times"/>
              </a:rPr>
              <a:t> 128 </a:t>
            </a:r>
            <a:r>
              <a:rPr b="0" lang="en-US" sz="2800">
                <a:solidFill>
                  <a:srgbClr val="000000"/>
                </a:solidFill>
                <a:latin typeface="Noto Sans Symbols"/>
                <a:ea typeface="Noto Sans Symbols"/>
                <a:cs typeface="Noto Sans Symbols"/>
                <a:sym typeface="Noto Sans Symbols"/>
              </a:rPr>
              <a:t>=</a:t>
            </a:r>
            <a:r>
              <a:rPr b="0" lang="en-US" sz="2800">
                <a:solidFill>
                  <a:srgbClr val="000000"/>
                </a:solidFill>
                <a:latin typeface="Times"/>
                <a:ea typeface="Times"/>
                <a:cs typeface="Times"/>
                <a:sym typeface="Times"/>
              </a:rPr>
              <a:t> 16,384</a:t>
            </a:r>
            <a:endParaRPr b="0" sz="2800">
              <a:solidFill>
                <a:schemeClr val="lt2"/>
              </a:solidFill>
              <a:latin typeface="Times"/>
              <a:ea typeface="Times"/>
              <a:cs typeface="Times"/>
              <a:sym typeface="Times"/>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102"/>
          <p:cNvSpPr txBox="1"/>
          <p:nvPr/>
        </p:nvSpPr>
        <p:spPr>
          <a:xfrm>
            <a:off x="76200" y="76200"/>
            <a:ext cx="3775075" cy="617538"/>
          </a:xfrm>
          <a:prstGeom prst="rect">
            <a:avLst/>
          </a:prstGeom>
          <a:solidFill>
            <a:schemeClr val="lt2"/>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Solution (Continued)</a:t>
            </a:r>
            <a:endParaRPr/>
          </a:p>
        </p:txBody>
      </p:sp>
      <p:sp>
        <p:nvSpPr>
          <p:cNvPr id="831" name="Google Shape;831;p102"/>
          <p:cNvSpPr/>
          <p:nvPr/>
        </p:nvSpPr>
        <p:spPr>
          <a:xfrm>
            <a:off x="304800" y="685800"/>
            <a:ext cx="8610600" cy="4616648"/>
          </a:xfrm>
          <a:prstGeom prst="rect">
            <a:avLst/>
          </a:prstGeom>
          <a:solidFill>
            <a:srgbClr val="00B050"/>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lt2"/>
                </a:solidFill>
                <a:latin typeface="Times"/>
                <a:ea typeface="Times"/>
                <a:cs typeface="Times"/>
                <a:sym typeface="Times"/>
              </a:rPr>
              <a:t>Group 3</a:t>
            </a:r>
            <a:endParaRPr/>
          </a:p>
          <a:p>
            <a:pPr indent="0" lvl="0" marL="0" marR="0" rtl="0" algn="just">
              <a:spcBef>
                <a:spcPts val="1400"/>
              </a:spcBef>
              <a:spcAft>
                <a:spcPts val="0"/>
              </a:spcAft>
              <a:buNone/>
            </a:pPr>
            <a:r>
              <a:rPr b="0" lang="en-US" sz="2800">
                <a:solidFill>
                  <a:schemeClr val="lt2"/>
                </a:solidFill>
                <a:latin typeface="Times"/>
                <a:ea typeface="Times"/>
                <a:cs typeface="Times"/>
                <a:sym typeface="Times"/>
              </a:rPr>
              <a:t>For this group, each customer needs 64 addresses. This means the suffix length is 6 (2</a:t>
            </a:r>
            <a:r>
              <a:rPr b="0" baseline="30000" lang="en-US" sz="2800">
                <a:solidFill>
                  <a:schemeClr val="lt2"/>
                </a:solidFill>
                <a:latin typeface="Times"/>
                <a:ea typeface="Times"/>
                <a:cs typeface="Times"/>
                <a:sym typeface="Times"/>
              </a:rPr>
              <a:t>6</a:t>
            </a:r>
            <a:r>
              <a:rPr b="0" lang="en-US" sz="2800">
                <a:solidFill>
                  <a:schemeClr val="lt2"/>
                </a:solidFill>
                <a:latin typeface="Times"/>
                <a:ea typeface="Times"/>
                <a:cs typeface="Times"/>
                <a:sym typeface="Times"/>
              </a:rPr>
              <a:t> </a:t>
            </a:r>
            <a:r>
              <a:rPr b="0" lang="en-US" sz="2800">
                <a:solidFill>
                  <a:schemeClr val="lt2"/>
                </a:solidFill>
                <a:latin typeface="Noto Sans Symbols"/>
                <a:ea typeface="Noto Sans Symbols"/>
                <a:cs typeface="Noto Sans Symbols"/>
                <a:sym typeface="Noto Sans Symbols"/>
              </a:rPr>
              <a:t>=</a:t>
            </a:r>
            <a:r>
              <a:rPr b="0" lang="en-US" sz="2800">
                <a:solidFill>
                  <a:schemeClr val="lt2"/>
                </a:solidFill>
                <a:latin typeface="Times"/>
                <a:ea typeface="Times"/>
                <a:cs typeface="Times"/>
                <a:sym typeface="Times"/>
              </a:rPr>
              <a:t> 64). The prefix length is then 32 </a:t>
            </a:r>
            <a:r>
              <a:rPr b="0" lang="en-US" sz="2800">
                <a:solidFill>
                  <a:schemeClr val="lt2"/>
                </a:solidFill>
                <a:latin typeface="Noto Sans Symbols"/>
                <a:ea typeface="Noto Sans Symbols"/>
                <a:cs typeface="Noto Sans Symbols"/>
                <a:sym typeface="Noto Sans Symbols"/>
              </a:rPr>
              <a:t>−</a:t>
            </a:r>
            <a:r>
              <a:rPr b="0" lang="en-US" sz="2800">
                <a:solidFill>
                  <a:schemeClr val="lt2"/>
                </a:solidFill>
                <a:latin typeface="Times"/>
                <a:ea typeface="Times"/>
                <a:cs typeface="Times"/>
                <a:sym typeface="Times"/>
              </a:rPr>
              <a:t> 6 </a:t>
            </a:r>
            <a:r>
              <a:rPr b="0" lang="en-US" sz="2800">
                <a:solidFill>
                  <a:schemeClr val="lt2"/>
                </a:solidFill>
                <a:latin typeface="Noto Sans Symbols"/>
                <a:ea typeface="Noto Sans Symbols"/>
                <a:cs typeface="Noto Sans Symbols"/>
                <a:sym typeface="Noto Sans Symbols"/>
              </a:rPr>
              <a:t>=</a:t>
            </a:r>
            <a:r>
              <a:rPr b="0" lang="en-US" sz="2800">
                <a:solidFill>
                  <a:schemeClr val="lt2"/>
                </a:solidFill>
                <a:latin typeface="Times"/>
                <a:ea typeface="Times"/>
                <a:cs typeface="Times"/>
                <a:sym typeface="Times"/>
              </a:rPr>
              <a:t> 26. </a:t>
            </a:r>
            <a:endParaRPr/>
          </a:p>
          <a:p>
            <a:pPr indent="0" lvl="0" marL="0" marR="0" rtl="0" algn="just">
              <a:spcBef>
                <a:spcPts val="1400"/>
              </a:spcBef>
              <a:spcAft>
                <a:spcPts val="0"/>
              </a:spcAft>
              <a:buNone/>
            </a:pPr>
            <a:r>
              <a:rPr lang="en-US" sz="2800">
                <a:solidFill>
                  <a:schemeClr val="lt2"/>
                </a:solidFill>
                <a:latin typeface="Times"/>
                <a:ea typeface="Times"/>
                <a:cs typeface="Times"/>
                <a:sym typeface="Times"/>
              </a:rPr>
              <a:t>001</a:t>
            </a:r>
            <a:r>
              <a:rPr b="0" lang="en-US" sz="2800">
                <a:solidFill>
                  <a:schemeClr val="lt2"/>
                </a:solidFill>
                <a:latin typeface="Times"/>
                <a:ea typeface="Times"/>
                <a:cs typeface="Times"/>
                <a:sym typeface="Times"/>
              </a:rPr>
              <a:t>:190.100.128.0/26      </a:t>
            </a:r>
            <a:r>
              <a:rPr b="0" lang="en-US" sz="2800">
                <a:solidFill>
                  <a:srgbClr val="FF3300"/>
                </a:solidFill>
                <a:latin typeface="Arial"/>
                <a:ea typeface="Arial"/>
                <a:cs typeface="Arial"/>
                <a:sym typeface="Arial"/>
              </a:rPr>
              <a:t>🡺</a:t>
            </a:r>
            <a:r>
              <a:rPr b="0" lang="en-US" sz="2800">
                <a:solidFill>
                  <a:srgbClr val="000000"/>
                </a:solidFill>
                <a:latin typeface="Times"/>
                <a:ea typeface="Times"/>
                <a:cs typeface="Times"/>
                <a:sym typeface="Times"/>
              </a:rPr>
              <a:t>190.100.128.63/26</a:t>
            </a:r>
            <a:endParaRPr/>
          </a:p>
          <a:p>
            <a:pPr indent="0" lvl="0" marL="0" marR="0" rtl="0" algn="just">
              <a:spcBef>
                <a:spcPts val="1400"/>
              </a:spcBef>
              <a:spcAft>
                <a:spcPts val="0"/>
              </a:spcAft>
              <a:buNone/>
            </a:pPr>
            <a:r>
              <a:rPr lang="en-US" sz="2800">
                <a:solidFill>
                  <a:srgbClr val="000000"/>
                </a:solidFill>
                <a:latin typeface="Times"/>
                <a:ea typeface="Times"/>
                <a:cs typeface="Times"/>
                <a:sym typeface="Times"/>
              </a:rPr>
              <a:t>002</a:t>
            </a:r>
            <a:r>
              <a:rPr b="0" lang="en-US" sz="2800">
                <a:solidFill>
                  <a:srgbClr val="000000"/>
                </a:solidFill>
                <a:latin typeface="Times"/>
                <a:ea typeface="Times"/>
                <a:cs typeface="Times"/>
                <a:sym typeface="Times"/>
              </a:rPr>
              <a:t>:190.100.128.64/26    </a:t>
            </a:r>
            <a:r>
              <a:rPr b="0" lang="en-US" sz="2800">
                <a:solidFill>
                  <a:srgbClr val="FF3300"/>
                </a:solidFill>
                <a:latin typeface="Arial"/>
                <a:ea typeface="Arial"/>
                <a:cs typeface="Arial"/>
                <a:sym typeface="Arial"/>
              </a:rPr>
              <a:t>🡺</a:t>
            </a:r>
            <a:r>
              <a:rPr b="0" lang="en-US" sz="2800">
                <a:solidFill>
                  <a:srgbClr val="000000"/>
                </a:solidFill>
                <a:latin typeface="Times"/>
                <a:ea typeface="Times"/>
                <a:cs typeface="Times"/>
                <a:sym typeface="Times"/>
              </a:rPr>
              <a:t>190.100.128.127/26</a:t>
            </a:r>
            <a:endParaRPr/>
          </a:p>
          <a:p>
            <a:pPr indent="0" lvl="0" marL="0" marR="0" rtl="0" algn="just">
              <a:spcBef>
                <a:spcPts val="1400"/>
              </a:spcBef>
              <a:spcAft>
                <a:spcPts val="0"/>
              </a:spcAft>
              <a:buNone/>
            </a:pPr>
            <a:r>
              <a:rPr b="0" lang="en-US" sz="2800">
                <a:solidFill>
                  <a:srgbClr val="000000"/>
                </a:solidFill>
                <a:latin typeface="Times"/>
                <a:ea typeface="Times"/>
                <a:cs typeface="Times"/>
                <a:sym typeface="Times"/>
              </a:rPr>
              <a:t>…………………………</a:t>
            </a:r>
            <a:endParaRPr/>
          </a:p>
          <a:p>
            <a:pPr indent="0" lvl="0" marL="0" marR="0" rtl="0" algn="just">
              <a:spcBef>
                <a:spcPts val="1400"/>
              </a:spcBef>
              <a:spcAft>
                <a:spcPts val="0"/>
              </a:spcAft>
              <a:buNone/>
            </a:pPr>
            <a:r>
              <a:rPr lang="en-US" sz="2800">
                <a:solidFill>
                  <a:srgbClr val="000000"/>
                </a:solidFill>
                <a:latin typeface="Times"/>
                <a:ea typeface="Times"/>
                <a:cs typeface="Times"/>
                <a:sym typeface="Times"/>
              </a:rPr>
              <a:t>Total </a:t>
            </a:r>
            <a:r>
              <a:rPr lang="en-US" sz="2800">
                <a:solidFill>
                  <a:srgbClr val="000000"/>
                </a:solidFill>
                <a:latin typeface="Noto Sans Symbols"/>
                <a:ea typeface="Noto Sans Symbols"/>
                <a:cs typeface="Noto Sans Symbols"/>
                <a:sym typeface="Noto Sans Symbols"/>
              </a:rPr>
              <a:t>=</a:t>
            </a:r>
            <a:r>
              <a:rPr lang="en-US" sz="2800">
                <a:solidFill>
                  <a:srgbClr val="000000"/>
                </a:solidFill>
                <a:latin typeface="Times"/>
                <a:ea typeface="Times"/>
                <a:cs typeface="Times"/>
                <a:sym typeface="Times"/>
              </a:rPr>
              <a:t> 128 </a:t>
            </a:r>
            <a:r>
              <a:rPr lang="en-US" sz="2800">
                <a:solidFill>
                  <a:srgbClr val="000000"/>
                </a:solidFill>
                <a:latin typeface="Noto Sans Symbols"/>
                <a:ea typeface="Noto Sans Symbols"/>
                <a:cs typeface="Noto Sans Symbols"/>
                <a:sym typeface="Noto Sans Symbols"/>
              </a:rPr>
              <a:t>×</a:t>
            </a:r>
            <a:r>
              <a:rPr lang="en-US" sz="2800">
                <a:solidFill>
                  <a:srgbClr val="000000"/>
                </a:solidFill>
                <a:latin typeface="Times"/>
                <a:ea typeface="Times"/>
                <a:cs typeface="Times"/>
                <a:sym typeface="Times"/>
              </a:rPr>
              <a:t> 64 </a:t>
            </a:r>
            <a:r>
              <a:rPr lang="en-US" sz="2800">
                <a:solidFill>
                  <a:srgbClr val="000000"/>
                </a:solidFill>
                <a:latin typeface="Noto Sans Symbols"/>
                <a:ea typeface="Noto Sans Symbols"/>
                <a:cs typeface="Noto Sans Symbols"/>
                <a:sym typeface="Noto Sans Symbols"/>
              </a:rPr>
              <a:t>=</a:t>
            </a:r>
            <a:r>
              <a:rPr lang="en-US" sz="2800">
                <a:solidFill>
                  <a:srgbClr val="000000"/>
                </a:solidFill>
                <a:latin typeface="Times"/>
                <a:ea typeface="Times"/>
                <a:cs typeface="Times"/>
                <a:sym typeface="Times"/>
              </a:rPr>
              <a:t> 8,192</a:t>
            </a:r>
            <a:endParaRPr sz="2800">
              <a:solidFill>
                <a:schemeClr val="lt2"/>
              </a:solidFill>
              <a:latin typeface="Times"/>
              <a:ea typeface="Times"/>
              <a:cs typeface="Times"/>
              <a:sym typeface="Times"/>
            </a:endParaRPr>
          </a:p>
        </p:txBody>
      </p:sp>
      <p:sp>
        <p:nvSpPr>
          <p:cNvPr id="832" name="Google Shape;832;p102"/>
          <p:cNvSpPr txBox="1"/>
          <p:nvPr/>
        </p:nvSpPr>
        <p:spPr>
          <a:xfrm>
            <a:off x="6553200" y="5410200"/>
            <a:ext cx="2133600" cy="1200329"/>
          </a:xfrm>
          <a:prstGeom prst="rect">
            <a:avLst/>
          </a:prstGeom>
          <a:solidFill>
            <a:srgbClr val="92CCD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0-63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64-127</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128-191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192-255</a:t>
            </a:r>
            <a:endParaRPr sz="1800">
              <a:solidFill>
                <a:schemeClr val="dk1"/>
              </a:solidFill>
              <a:latin typeface="Calibri"/>
              <a:ea typeface="Calibri"/>
              <a:cs typeface="Calibri"/>
              <a:sym typeface="Calibri"/>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0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838" name="Google Shape;838;p10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Last 128</a:t>
            </a:r>
            <a:r>
              <a:rPr baseline="30000" lang="en-US"/>
              <a:t>th</a:t>
            </a:r>
            <a:r>
              <a:rPr lang="en-US"/>
              <a:t> customer will have the address block ranging from :</a:t>
            </a:r>
            <a:endParaRPr/>
          </a:p>
          <a:p>
            <a:pPr indent="-342900" lvl="0" marL="342900" rtl="0" algn="l">
              <a:spcBef>
                <a:spcPts val="640"/>
              </a:spcBef>
              <a:spcAft>
                <a:spcPts val="0"/>
              </a:spcAft>
              <a:buClr>
                <a:schemeClr val="dk1"/>
              </a:buClr>
              <a:buSzPts val="3200"/>
              <a:buChar char="•"/>
            </a:pPr>
            <a:r>
              <a:rPr lang="en-US"/>
              <a:t>190.100.159.192   to 190.100.159.255</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104"/>
          <p:cNvSpPr txBox="1"/>
          <p:nvPr/>
        </p:nvSpPr>
        <p:spPr>
          <a:xfrm>
            <a:off x="76200" y="76200"/>
            <a:ext cx="3775075" cy="617538"/>
          </a:xfrm>
          <a:prstGeom prst="rect">
            <a:avLst/>
          </a:prstGeom>
          <a:solidFill>
            <a:schemeClr val="lt2"/>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Solution (Continued)</a:t>
            </a:r>
            <a:endParaRPr/>
          </a:p>
        </p:txBody>
      </p:sp>
      <p:sp>
        <p:nvSpPr>
          <p:cNvPr id="844" name="Google Shape;844;p104"/>
          <p:cNvSpPr/>
          <p:nvPr/>
        </p:nvSpPr>
        <p:spPr>
          <a:xfrm>
            <a:off x="304800" y="1555750"/>
            <a:ext cx="8610600" cy="3236784"/>
          </a:xfrm>
          <a:prstGeom prst="rect">
            <a:avLst/>
          </a:prstGeom>
          <a:solidFill>
            <a:srgbClr val="00B050"/>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lang="en-US" sz="2800">
                <a:solidFill>
                  <a:schemeClr val="lt2"/>
                </a:solidFill>
                <a:latin typeface="Times"/>
                <a:ea typeface="Times"/>
                <a:cs typeface="Times"/>
                <a:sym typeface="Times"/>
              </a:rPr>
              <a:t>         Number of granted addresses: 65,536</a:t>
            </a:r>
            <a:endParaRPr/>
          </a:p>
          <a:p>
            <a:pPr indent="0" lvl="0" marL="0" marR="0" rtl="0" algn="just">
              <a:spcBef>
                <a:spcPts val="1600"/>
              </a:spcBef>
              <a:spcAft>
                <a:spcPts val="0"/>
              </a:spcAft>
              <a:buNone/>
            </a:pPr>
            <a:r>
              <a:rPr b="0" lang="en-US" sz="2800">
                <a:solidFill>
                  <a:schemeClr val="lt2"/>
                </a:solidFill>
                <a:latin typeface="Times"/>
                <a:ea typeface="Times"/>
                <a:cs typeface="Times"/>
                <a:sym typeface="Times"/>
              </a:rPr>
              <a:t>	Number of allocated addresses: 40,960</a:t>
            </a:r>
            <a:endParaRPr/>
          </a:p>
          <a:p>
            <a:pPr indent="0" lvl="0" marL="0" marR="0" rtl="0" algn="just">
              <a:spcBef>
                <a:spcPts val="1600"/>
              </a:spcBef>
              <a:spcAft>
                <a:spcPts val="0"/>
              </a:spcAft>
              <a:buNone/>
            </a:pPr>
            <a:r>
              <a:rPr b="0" lang="en-US" sz="2800">
                <a:solidFill>
                  <a:schemeClr val="lt2"/>
                </a:solidFill>
                <a:latin typeface="Times"/>
                <a:ea typeface="Times"/>
                <a:cs typeface="Times"/>
                <a:sym typeface="Times"/>
              </a:rPr>
              <a:t>	Number of available addresses: </a:t>
            </a:r>
            <a:endParaRPr b="0" sz="2800">
              <a:solidFill>
                <a:schemeClr val="lt2"/>
              </a:solidFill>
              <a:latin typeface="Times"/>
              <a:ea typeface="Times"/>
              <a:cs typeface="Times"/>
              <a:sym typeface="Times"/>
            </a:endParaRPr>
          </a:p>
          <a:p>
            <a:pPr indent="0" lvl="0" marL="0" marR="0" rtl="0" algn="just">
              <a:spcBef>
                <a:spcPts val="1700"/>
              </a:spcBef>
              <a:spcAft>
                <a:spcPts val="0"/>
              </a:spcAft>
              <a:buNone/>
            </a:pPr>
            <a:r>
              <a:rPr lang="en-US" sz="2800">
                <a:solidFill>
                  <a:schemeClr val="lt2"/>
                </a:solidFill>
                <a:latin typeface="Times"/>
                <a:ea typeface="Times"/>
                <a:cs typeface="Times"/>
                <a:sym typeface="Times"/>
              </a:rPr>
              <a:t>		(65,536- 40,960=)24,576</a:t>
            </a:r>
            <a:endParaRPr b="0" sz="2800">
              <a:solidFill>
                <a:schemeClr val="lt2"/>
              </a:solidFill>
              <a:latin typeface="Times"/>
              <a:ea typeface="Times"/>
              <a:cs typeface="Times"/>
              <a:sym typeface="Times"/>
            </a:endParaRPr>
          </a:p>
          <a:p>
            <a:pPr indent="0" lvl="0" marL="0" marR="0" rtl="0" algn="just">
              <a:spcBef>
                <a:spcPts val="1700"/>
              </a:spcBef>
              <a:spcAft>
                <a:spcPts val="0"/>
              </a:spcAft>
              <a:buNone/>
            </a:pPr>
            <a:r>
              <a:t/>
            </a:r>
            <a:endParaRPr sz="2800">
              <a:solidFill>
                <a:schemeClr val="lt2"/>
              </a:solidFill>
              <a:latin typeface="Times"/>
              <a:ea typeface="Times"/>
              <a:cs typeface="Times"/>
              <a:sym typeface="Times"/>
            </a:endParaRPr>
          </a:p>
        </p:txBody>
      </p:sp>
      <p:sp>
        <p:nvSpPr>
          <p:cNvPr id="845" name="Google Shape;845;p104"/>
          <p:cNvSpPr txBox="1"/>
          <p:nvPr/>
        </p:nvSpPr>
        <p:spPr>
          <a:xfrm>
            <a:off x="3429000" y="1295400"/>
            <a:ext cx="2438400" cy="369332"/>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2^16… class B address</a:t>
            </a:r>
            <a:endParaRPr sz="1800">
              <a:solidFill>
                <a:schemeClr val="dk1"/>
              </a:solidFill>
              <a:latin typeface="Calibri"/>
              <a:ea typeface="Calibri"/>
              <a:cs typeface="Calibri"/>
              <a:sym typeface="Calibri"/>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05"/>
          <p:cNvSpPr/>
          <p:nvPr/>
        </p:nvSpPr>
        <p:spPr>
          <a:xfrm>
            <a:off x="533400" y="685800"/>
            <a:ext cx="77724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02124"/>
                </a:solidFill>
                <a:latin typeface="arial"/>
                <a:ea typeface="arial"/>
                <a:cs typeface="arial"/>
                <a:sym typeface="arial"/>
              </a:rPr>
              <a:t>The main difference </a:t>
            </a:r>
            <a:r>
              <a:rPr b="1" lang="en-US" sz="1800">
                <a:solidFill>
                  <a:srgbClr val="202124"/>
                </a:solidFill>
                <a:latin typeface="arial"/>
                <a:ea typeface="arial"/>
                <a:cs typeface="arial"/>
                <a:sym typeface="arial"/>
              </a:rPr>
              <a:t>between classful and classless addressing</a:t>
            </a:r>
            <a:r>
              <a:rPr lang="en-US" sz="1800">
                <a:solidFill>
                  <a:srgbClr val="202124"/>
                </a:solidFill>
                <a:latin typeface="arial"/>
                <a:ea typeface="arial"/>
                <a:cs typeface="arial"/>
                <a:sym typeface="arial"/>
              </a:rPr>
              <a:t> is that </a:t>
            </a:r>
            <a:r>
              <a:rPr b="1" lang="en-US" sz="1800">
                <a:solidFill>
                  <a:srgbClr val="202124"/>
                </a:solidFill>
                <a:latin typeface="arial"/>
                <a:ea typeface="arial"/>
                <a:cs typeface="arial"/>
                <a:sym typeface="arial"/>
              </a:rPr>
              <a:t>classless addressing</a:t>
            </a:r>
            <a:r>
              <a:rPr lang="en-US" sz="1800">
                <a:solidFill>
                  <a:srgbClr val="202124"/>
                </a:solidFill>
                <a:latin typeface="arial"/>
                <a:ea typeface="arial"/>
                <a:cs typeface="arial"/>
                <a:sym typeface="arial"/>
              </a:rPr>
              <a:t> allows allocating IP </a:t>
            </a:r>
            <a:r>
              <a:rPr b="1" lang="en-US" sz="1800">
                <a:solidFill>
                  <a:srgbClr val="202124"/>
                </a:solidFill>
                <a:latin typeface="arial"/>
                <a:ea typeface="arial"/>
                <a:cs typeface="arial"/>
                <a:sym typeface="arial"/>
              </a:rPr>
              <a:t>addresses</a:t>
            </a:r>
            <a:r>
              <a:rPr lang="en-US" sz="1800">
                <a:solidFill>
                  <a:srgbClr val="202124"/>
                </a:solidFill>
                <a:latin typeface="arial"/>
                <a:ea typeface="arial"/>
                <a:cs typeface="arial"/>
                <a:sym typeface="arial"/>
              </a:rPr>
              <a:t> more efficiently than </a:t>
            </a:r>
            <a:r>
              <a:rPr b="1" lang="en-US" sz="1800">
                <a:solidFill>
                  <a:srgbClr val="202124"/>
                </a:solidFill>
                <a:latin typeface="arial"/>
                <a:ea typeface="arial"/>
                <a:cs typeface="arial"/>
                <a:sym typeface="arial"/>
              </a:rPr>
              <a:t>classful addressing</a:t>
            </a:r>
            <a:r>
              <a:rPr lang="en-US" sz="1800">
                <a:solidFill>
                  <a:srgbClr val="202124"/>
                </a:solidFill>
                <a:latin typeface="arial"/>
                <a:ea typeface="arial"/>
                <a:cs typeface="arial"/>
                <a:sym typeface="arial"/>
              </a:rPr>
              <a:t>. In brief, </a:t>
            </a:r>
            <a:r>
              <a:rPr b="1" lang="en-US" sz="1800">
                <a:solidFill>
                  <a:srgbClr val="202124"/>
                </a:solidFill>
                <a:latin typeface="arial"/>
                <a:ea typeface="arial"/>
                <a:cs typeface="arial"/>
                <a:sym typeface="arial"/>
              </a:rPr>
              <a:t>classless addressing</a:t>
            </a:r>
            <a:r>
              <a:rPr lang="en-US" sz="1800">
                <a:solidFill>
                  <a:srgbClr val="202124"/>
                </a:solidFill>
                <a:latin typeface="arial"/>
                <a:ea typeface="arial"/>
                <a:cs typeface="arial"/>
                <a:sym typeface="arial"/>
              </a:rPr>
              <a:t> can avoid running out of IP </a:t>
            </a:r>
            <a:r>
              <a:rPr b="1" lang="en-US" sz="1800">
                <a:solidFill>
                  <a:srgbClr val="202124"/>
                </a:solidFill>
                <a:latin typeface="arial"/>
                <a:ea typeface="arial"/>
                <a:cs typeface="arial"/>
                <a:sym typeface="arial"/>
              </a:rPr>
              <a:t>addresses</a:t>
            </a:r>
            <a:r>
              <a:rPr lang="en-US" sz="1800">
                <a:solidFill>
                  <a:srgbClr val="202124"/>
                </a:solidFill>
                <a:latin typeface="arial"/>
                <a:ea typeface="arial"/>
                <a:cs typeface="arial"/>
                <a:sym typeface="arial"/>
              </a:rPr>
              <a:t> that can occur in </a:t>
            </a:r>
            <a:r>
              <a:rPr b="1" lang="en-US" sz="1800">
                <a:solidFill>
                  <a:srgbClr val="202124"/>
                </a:solidFill>
                <a:latin typeface="arial"/>
                <a:ea typeface="arial"/>
                <a:cs typeface="arial"/>
                <a:sym typeface="arial"/>
              </a:rPr>
              <a:t>classful addressing</a:t>
            </a:r>
            <a:endParaRPr sz="1800">
              <a:solidFill>
                <a:schemeClr val="dk1"/>
              </a:solidFill>
              <a:latin typeface="Calibri"/>
              <a:ea typeface="Calibri"/>
              <a:cs typeface="Calibri"/>
              <a:sym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0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856" name="Google Shape;856;p10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b="1" lang="en-US"/>
              <a:t>Disadvantage of Classful Addressing:</a:t>
            </a:r>
            <a:endParaRPr/>
          </a:p>
          <a:p>
            <a:pPr indent="-342900" lvl="0" marL="342900" rtl="0" algn="l">
              <a:spcBef>
                <a:spcPts val="448"/>
              </a:spcBef>
              <a:spcAft>
                <a:spcPts val="0"/>
              </a:spcAft>
              <a:buClr>
                <a:schemeClr val="dk1"/>
              </a:buClr>
              <a:buSzPct val="100000"/>
              <a:buChar char="•"/>
            </a:pPr>
            <a:r>
              <a:rPr lang="en-US"/>
              <a:t>Class A with a mask of 255.0.0.0 can support 16, 777, 214 addresses</a:t>
            </a:r>
            <a:endParaRPr/>
          </a:p>
          <a:p>
            <a:pPr indent="-342900" lvl="0" marL="342900" rtl="0" algn="l">
              <a:spcBef>
                <a:spcPts val="448"/>
              </a:spcBef>
              <a:spcAft>
                <a:spcPts val="0"/>
              </a:spcAft>
              <a:buClr>
                <a:schemeClr val="dk1"/>
              </a:buClr>
              <a:buSzPct val="100000"/>
              <a:buChar char="•"/>
            </a:pPr>
            <a:r>
              <a:rPr lang="en-US"/>
              <a:t>Class B with a mask of 255.255.0.0 can support 65, 534 addresses</a:t>
            </a:r>
            <a:endParaRPr/>
          </a:p>
          <a:p>
            <a:pPr indent="-342900" lvl="0" marL="342900" rtl="0" algn="l">
              <a:spcBef>
                <a:spcPts val="448"/>
              </a:spcBef>
              <a:spcAft>
                <a:spcPts val="0"/>
              </a:spcAft>
              <a:buClr>
                <a:schemeClr val="dk1"/>
              </a:buClr>
              <a:buSzPct val="100000"/>
              <a:buChar char="•"/>
            </a:pPr>
            <a:r>
              <a:rPr lang="en-US"/>
              <a:t>Class C with a mask of 255.255.255.0 can support 254 addresses</a:t>
            </a:r>
            <a:endParaRPr/>
          </a:p>
          <a:p>
            <a:pPr indent="-342900" lvl="0" marL="342900" rtl="0" algn="l">
              <a:spcBef>
                <a:spcPts val="448"/>
              </a:spcBef>
              <a:spcAft>
                <a:spcPts val="0"/>
              </a:spcAft>
              <a:buClr>
                <a:schemeClr val="dk1"/>
              </a:buClr>
              <a:buSzPct val="100000"/>
              <a:buChar char="•"/>
            </a:pPr>
            <a:r>
              <a:rPr lang="en-US"/>
              <a:t>But what if someone requires 2000 addresses ?</a:t>
            </a:r>
            <a:br>
              <a:rPr lang="en-US"/>
            </a:br>
            <a:r>
              <a:rPr lang="en-US"/>
              <a:t>One way to address this situation would be to provide the person with class B network. But that would result in a waste of so many addresses.</a:t>
            </a:r>
            <a:br>
              <a:rPr lang="en-US"/>
            </a:br>
            <a:r>
              <a:rPr lang="en-US"/>
              <a:t>Another possible way is to provide multiple class C networks, but that too can cause a problem as there would be too many networks to handle.</a:t>
            </a:r>
            <a:endParaRPr/>
          </a:p>
          <a:p>
            <a:pPr indent="-342900" lvl="0" marL="342900" rtl="0" algn="l">
              <a:spcBef>
                <a:spcPts val="448"/>
              </a:spcBef>
              <a:spcAft>
                <a:spcPts val="0"/>
              </a:spcAft>
              <a:buClr>
                <a:schemeClr val="dk1"/>
              </a:buClr>
              <a:buSzPct val="100000"/>
              <a:buChar char="•"/>
            </a:pPr>
            <a:r>
              <a:rPr lang="en-US"/>
              <a:t>To resolve problems like the one mentioned above CIDR was introduced.</a:t>
            </a:r>
            <a:endParaRPr/>
          </a:p>
          <a:p>
            <a:pPr indent="-200660" lvl="0" marL="342900" rtl="0" algn="l">
              <a:spcBef>
                <a:spcPts val="448"/>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p:nvPr/>
        </p:nvSpPr>
        <p:spPr>
          <a:xfrm>
            <a:off x="838200" y="2195513"/>
            <a:ext cx="7543800" cy="1797050"/>
          </a:xfrm>
          <a:prstGeom prst="rect">
            <a:avLst/>
          </a:prstGeom>
          <a:solidFill>
            <a:schemeClr val="lt1"/>
          </a:solidFill>
          <a:ln cap="flat" cmpd="sng" w="57150">
            <a:solidFill>
              <a:srgbClr val="FF006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3600">
                <a:solidFill>
                  <a:schemeClr val="dk1"/>
                </a:solidFill>
                <a:latin typeface="Times New Roman"/>
                <a:ea typeface="Times New Roman"/>
                <a:cs typeface="Times New Roman"/>
                <a:sym typeface="Times New Roman"/>
              </a:rPr>
              <a:t>In classful addressing, the address space is divided into five classes: A, B, C, D, and E.</a:t>
            </a:r>
            <a:endParaRPr/>
          </a:p>
        </p:txBody>
      </p:sp>
      <p:sp>
        <p:nvSpPr>
          <p:cNvPr id="192" name="Google Shape;192;p11"/>
          <p:cNvSpPr/>
          <p:nvPr/>
        </p:nvSpPr>
        <p:spPr>
          <a:xfrm>
            <a:off x="838200" y="990600"/>
            <a:ext cx="2743200" cy="1143000"/>
          </a:xfrm>
          <a:custGeom>
            <a:rect b="b" l="l" r="r" t="t"/>
            <a:pathLst>
              <a:path extrusionOk="0" h="21600" w="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cap="flat" cmpd="sng" w="9525">
            <a:solidFill>
              <a:srgbClr val="000000"/>
            </a:solidFill>
            <a:prstDash val="solid"/>
            <a:miter lim="800000"/>
            <a:headEnd len="sm" w="sm" type="none"/>
            <a:tailEnd len="sm" w="sm" type="none"/>
          </a:ln>
          <a:effectLst>
            <a:outerShdw rotWithShape="0" algn="ctr" dir="2700000" dist="107763">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93" name="Google Shape;193;p11"/>
          <p:cNvPicPr preferRelativeResize="0"/>
          <p:nvPr/>
        </p:nvPicPr>
        <p:blipFill rotWithShape="1">
          <a:blip r:embed="rId3">
            <a:alphaModFix/>
          </a:blip>
          <a:srcRect b="0" l="0" r="0" t="0"/>
          <a:stretch/>
        </p:blipFill>
        <p:spPr>
          <a:xfrm>
            <a:off x="914400" y="990600"/>
            <a:ext cx="782638" cy="914400"/>
          </a:xfrm>
          <a:prstGeom prst="rect">
            <a:avLst/>
          </a:prstGeom>
          <a:noFill/>
          <a:ln>
            <a:noFill/>
          </a:ln>
        </p:spPr>
      </p:pic>
      <p:sp>
        <p:nvSpPr>
          <p:cNvPr id="194" name="Google Shape;194;p11"/>
          <p:cNvSpPr txBox="1"/>
          <p:nvPr/>
        </p:nvSpPr>
        <p:spPr>
          <a:xfrm>
            <a:off x="2133600" y="1143000"/>
            <a:ext cx="1225550"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Note</a:t>
            </a:r>
            <a:r>
              <a:rPr lang="en-US" sz="3600">
                <a:solidFill>
                  <a:schemeClr val="dk1"/>
                </a:solidFill>
                <a:latin typeface="Times New Roman"/>
                <a:ea typeface="Times New Roman"/>
                <a:cs typeface="Times New Roman"/>
                <a:sym typeface="Times New Roman"/>
              </a:rPr>
              <a:t>:</a:t>
            </a:r>
            <a:endParaRPr/>
          </a:p>
        </p:txBody>
      </p:sp>
      <p:sp>
        <p:nvSpPr>
          <p:cNvPr id="195" name="Google Shape;19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2/25/2021</a:t>
            </a:r>
            <a:endParaRPr>
              <a:latin typeface="Arial"/>
              <a:ea typeface="Arial"/>
              <a:cs typeface="Arial"/>
              <a:sym typeface="Arial"/>
            </a:endParaRPr>
          </a:p>
        </p:txBody>
      </p:sp>
      <p:sp>
        <p:nvSpPr>
          <p:cNvPr id="196" name="Google Shape;19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97" name="Google Shape;197;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Unit-3 : Network Layer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2"/>
          <p:cNvSpPr txBox="1"/>
          <p:nvPr/>
        </p:nvSpPr>
        <p:spPr>
          <a:xfrm>
            <a:off x="990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Times New Roman"/>
                <a:ea typeface="Times New Roman"/>
                <a:cs typeface="Times New Roman"/>
                <a:sym typeface="Times New Roman"/>
              </a:rPr>
              <a:t>Figure 19.10</a:t>
            </a:r>
            <a:r>
              <a:rPr b="1" lang="en-US" sz="1800">
                <a:solidFill>
                  <a:schemeClr val="accent2"/>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Finding the class in binary notation</a:t>
            </a:r>
            <a:endParaRPr/>
          </a:p>
        </p:txBody>
      </p:sp>
      <p:sp>
        <p:nvSpPr>
          <p:cNvPr id="203" name="Google Shape;203;p12"/>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204" name="Google Shape;204;p12"/>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205" name="Google Shape;205;p12"/>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206" name="Google Shape;206;p12"/>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207" name="Google Shape;207;p12"/>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208" name="Google Shape;208;p12"/>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209" name="Google Shape;209;p12"/>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pic>
        <p:nvPicPr>
          <p:cNvPr id="210" name="Google Shape;210;p12"/>
          <p:cNvPicPr preferRelativeResize="0"/>
          <p:nvPr/>
        </p:nvPicPr>
        <p:blipFill rotWithShape="1">
          <a:blip r:embed="rId3">
            <a:alphaModFix/>
          </a:blip>
          <a:srcRect b="0" l="0" r="0" t="0"/>
          <a:stretch/>
        </p:blipFill>
        <p:spPr>
          <a:xfrm>
            <a:off x="355600" y="1908175"/>
            <a:ext cx="8432800" cy="3036888"/>
          </a:xfrm>
          <a:prstGeom prst="rect">
            <a:avLst/>
          </a:prstGeom>
          <a:noFill/>
          <a:ln>
            <a:noFill/>
          </a:ln>
        </p:spPr>
      </p:pic>
      <p:sp>
        <p:nvSpPr>
          <p:cNvPr id="211" name="Google Shape;21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2/25/2021</a:t>
            </a:r>
            <a:endParaRPr>
              <a:latin typeface="Arial"/>
              <a:ea typeface="Arial"/>
              <a:cs typeface="Arial"/>
              <a:sym typeface="Arial"/>
            </a:endParaRPr>
          </a:p>
        </p:txBody>
      </p:sp>
      <p:sp>
        <p:nvSpPr>
          <p:cNvPr id="212" name="Google Shape;21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13" name="Google Shape;2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Unit-3 : Network Layer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3"/>
          <p:cNvSpPr txBox="1"/>
          <p:nvPr/>
        </p:nvSpPr>
        <p:spPr>
          <a:xfrm>
            <a:off x="990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Times New Roman"/>
                <a:ea typeface="Times New Roman"/>
                <a:cs typeface="Times New Roman"/>
                <a:sym typeface="Times New Roman"/>
              </a:rPr>
              <a:t>Figure 19.11</a:t>
            </a:r>
            <a:r>
              <a:rPr b="1" lang="en-US" sz="1800">
                <a:solidFill>
                  <a:schemeClr val="accent2"/>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Finding the address class </a:t>
            </a:r>
            <a:endParaRPr/>
          </a:p>
        </p:txBody>
      </p:sp>
      <p:sp>
        <p:nvSpPr>
          <p:cNvPr id="219" name="Google Shape;219;p13"/>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220" name="Google Shape;220;p13"/>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221" name="Google Shape;221;p13"/>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222" name="Google Shape;222;p13"/>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223" name="Google Shape;223;p13"/>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224" name="Google Shape;224;p13"/>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225" name="Google Shape;225;p13"/>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pic>
        <p:nvPicPr>
          <p:cNvPr id="226" name="Google Shape;226;p13"/>
          <p:cNvPicPr preferRelativeResize="0"/>
          <p:nvPr/>
        </p:nvPicPr>
        <p:blipFill rotWithShape="1">
          <a:blip r:embed="rId3">
            <a:alphaModFix/>
          </a:blip>
          <a:srcRect b="0" l="0" r="0" t="0"/>
          <a:stretch/>
        </p:blipFill>
        <p:spPr>
          <a:xfrm>
            <a:off x="990600" y="2170113"/>
            <a:ext cx="6856413" cy="2097087"/>
          </a:xfrm>
          <a:prstGeom prst="rect">
            <a:avLst/>
          </a:prstGeom>
          <a:noFill/>
          <a:ln>
            <a:noFill/>
          </a:ln>
        </p:spPr>
      </p:pic>
      <p:sp>
        <p:nvSpPr>
          <p:cNvPr id="227" name="Google Shape;22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2/25/2021</a:t>
            </a:r>
            <a:endParaRPr>
              <a:latin typeface="Arial"/>
              <a:ea typeface="Arial"/>
              <a:cs typeface="Arial"/>
              <a:sym typeface="Arial"/>
            </a:endParaRPr>
          </a:p>
        </p:txBody>
      </p:sp>
      <p:sp>
        <p:nvSpPr>
          <p:cNvPr id="228" name="Google Shape;22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29" name="Google Shape;22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Unit-3 : Network Layer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4"/>
          <p:cNvSpPr txBox="1"/>
          <p:nvPr/>
        </p:nvSpPr>
        <p:spPr>
          <a:xfrm>
            <a:off x="144463" y="249238"/>
            <a:ext cx="2017712" cy="617537"/>
          </a:xfrm>
          <a:prstGeom prst="rect">
            <a:avLst/>
          </a:prstGeom>
          <a:solidFill>
            <a:schemeClr val="lt1"/>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Times New Roman"/>
                <a:ea typeface="Times New Roman"/>
                <a:cs typeface="Times New Roman"/>
                <a:sym typeface="Times New Roman"/>
              </a:rPr>
              <a:t>Example 3</a:t>
            </a:r>
            <a:endParaRPr/>
          </a:p>
        </p:txBody>
      </p:sp>
      <p:sp>
        <p:nvSpPr>
          <p:cNvPr id="235" name="Google Shape;235;p14"/>
          <p:cNvSpPr/>
          <p:nvPr/>
        </p:nvSpPr>
        <p:spPr>
          <a:xfrm>
            <a:off x="228600" y="1095375"/>
            <a:ext cx="8458200" cy="15525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Find the class of each address:</a:t>
            </a:r>
            <a:endParaRPr/>
          </a:p>
          <a:p>
            <a:pPr indent="0" lvl="0" marL="0" marR="0" rtl="0" algn="l">
              <a:spcBef>
                <a:spcPts val="1200"/>
              </a:spcBef>
              <a:spcAft>
                <a:spcPts val="0"/>
              </a:spcAft>
              <a:buNone/>
            </a:pPr>
            <a:r>
              <a:rPr lang="en-US" sz="2400">
                <a:solidFill>
                  <a:schemeClr val="hlink"/>
                </a:solidFill>
                <a:latin typeface="Times New Roman"/>
                <a:ea typeface="Times New Roman"/>
                <a:cs typeface="Times New Roman"/>
                <a:sym typeface="Times New Roman"/>
              </a:rPr>
              <a:t>a.</a:t>
            </a:r>
            <a:r>
              <a:rPr b="1" lang="en-US" sz="2400">
                <a:solidFill>
                  <a:schemeClr val="dk1"/>
                </a:solidFill>
                <a:latin typeface="Times New Roman"/>
                <a:ea typeface="Times New Roman"/>
                <a:cs typeface="Times New Roman"/>
                <a:sym typeface="Times New Roman"/>
              </a:rPr>
              <a:t>	0</a:t>
            </a:r>
            <a:r>
              <a:rPr lang="en-US" sz="2400">
                <a:solidFill>
                  <a:schemeClr val="dk1"/>
                </a:solidFill>
                <a:latin typeface="Times New Roman"/>
                <a:ea typeface="Times New Roman"/>
                <a:cs typeface="Times New Roman"/>
                <a:sym typeface="Times New Roman"/>
              </a:rPr>
              <a:t>0000001  00001011   00001011 11101111</a:t>
            </a:r>
            <a:endParaRPr/>
          </a:p>
          <a:p>
            <a:pPr indent="0" lvl="0" marL="0" marR="0" rtl="0" algn="l">
              <a:spcBef>
                <a:spcPts val="1200"/>
              </a:spcBef>
              <a:spcAft>
                <a:spcPts val="0"/>
              </a:spcAft>
              <a:buNone/>
            </a:pPr>
            <a:r>
              <a:rPr lang="en-US" sz="2400">
                <a:solidFill>
                  <a:schemeClr val="hlink"/>
                </a:solidFill>
                <a:latin typeface="Times New Roman"/>
                <a:ea typeface="Times New Roman"/>
                <a:cs typeface="Times New Roman"/>
                <a:sym typeface="Times New Roman"/>
              </a:rPr>
              <a:t>b.</a:t>
            </a:r>
            <a:r>
              <a:rPr b="1" lang="en-US" sz="2400">
                <a:solidFill>
                  <a:schemeClr val="dk1"/>
                </a:solidFill>
                <a:latin typeface="Times New Roman"/>
                <a:ea typeface="Times New Roman"/>
                <a:cs typeface="Times New Roman"/>
                <a:sym typeface="Times New Roman"/>
              </a:rPr>
              <a:t>	1111</a:t>
            </a:r>
            <a:r>
              <a:rPr lang="en-US" sz="2400">
                <a:solidFill>
                  <a:schemeClr val="dk1"/>
                </a:solidFill>
                <a:latin typeface="Times New Roman"/>
                <a:ea typeface="Times New Roman"/>
                <a:cs typeface="Times New Roman"/>
                <a:sym typeface="Times New Roman"/>
              </a:rPr>
              <a:t>0011  10011011   11111011 00001111</a:t>
            </a:r>
            <a:endParaRPr/>
          </a:p>
        </p:txBody>
      </p:sp>
      <p:sp>
        <p:nvSpPr>
          <p:cNvPr id="236" name="Google Shape;236;p14"/>
          <p:cNvSpPr txBox="1"/>
          <p:nvPr/>
        </p:nvSpPr>
        <p:spPr>
          <a:xfrm>
            <a:off x="228600" y="3481388"/>
            <a:ext cx="1643063" cy="617537"/>
          </a:xfrm>
          <a:prstGeom prst="rect">
            <a:avLst/>
          </a:prstGeom>
          <a:solidFill>
            <a:schemeClr val="lt2"/>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lt1"/>
                </a:solidFill>
                <a:latin typeface="Times New Roman"/>
                <a:ea typeface="Times New Roman"/>
                <a:cs typeface="Times New Roman"/>
                <a:sym typeface="Times New Roman"/>
              </a:rPr>
              <a:t>Solution</a:t>
            </a:r>
            <a:endParaRPr/>
          </a:p>
        </p:txBody>
      </p:sp>
      <p:sp>
        <p:nvSpPr>
          <p:cNvPr id="237" name="Google Shape;237;p14"/>
          <p:cNvSpPr/>
          <p:nvPr/>
        </p:nvSpPr>
        <p:spPr>
          <a:xfrm>
            <a:off x="228600" y="4251325"/>
            <a:ext cx="8382000" cy="13112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See the procedure in Figure 19.11. </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hlink"/>
                </a:solidFill>
                <a:latin typeface="Times New Roman"/>
                <a:ea typeface="Times New Roman"/>
                <a:cs typeface="Times New Roman"/>
                <a:sym typeface="Times New Roman"/>
              </a:rPr>
              <a:t>a.</a:t>
            </a:r>
            <a:r>
              <a:rPr b="1" lang="en-US" sz="2000">
                <a:solidFill>
                  <a:schemeClr val="dk1"/>
                </a:solidFill>
                <a:latin typeface="Times New Roman"/>
                <a:ea typeface="Times New Roman"/>
                <a:cs typeface="Times New Roman"/>
                <a:sym typeface="Times New Roman"/>
              </a:rPr>
              <a:t>	The first bit is 0; this is a class A address.</a:t>
            </a:r>
            <a:endParaRPr/>
          </a:p>
          <a:p>
            <a:pPr indent="0" lvl="0" marL="0" marR="0" rtl="0" algn="l">
              <a:spcBef>
                <a:spcPts val="0"/>
              </a:spcBef>
              <a:spcAft>
                <a:spcPts val="0"/>
              </a:spcAft>
              <a:buNone/>
            </a:pPr>
            <a:r>
              <a:rPr b="1" lang="en-US" sz="2000">
                <a:solidFill>
                  <a:schemeClr val="hlink"/>
                </a:solidFill>
                <a:latin typeface="Times New Roman"/>
                <a:ea typeface="Times New Roman"/>
                <a:cs typeface="Times New Roman"/>
                <a:sym typeface="Times New Roman"/>
              </a:rPr>
              <a:t>b.</a:t>
            </a:r>
            <a:r>
              <a:rPr b="1" lang="en-US" sz="2000">
                <a:solidFill>
                  <a:schemeClr val="dk1"/>
                </a:solidFill>
                <a:latin typeface="Times New Roman"/>
                <a:ea typeface="Times New Roman"/>
                <a:cs typeface="Times New Roman"/>
                <a:sym typeface="Times New Roman"/>
              </a:rPr>
              <a:t>	The first 4 bits are 1s; this is a class E address.  </a:t>
            </a:r>
            <a:endParaRPr/>
          </a:p>
        </p:txBody>
      </p:sp>
      <p:sp>
        <p:nvSpPr>
          <p:cNvPr id="238" name="Google Shape;23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2/25/2021</a:t>
            </a:r>
            <a:endParaRPr>
              <a:latin typeface="Arial"/>
              <a:ea typeface="Arial"/>
              <a:cs typeface="Arial"/>
              <a:sym typeface="Arial"/>
            </a:endParaRPr>
          </a:p>
        </p:txBody>
      </p:sp>
      <p:sp>
        <p:nvSpPr>
          <p:cNvPr id="239" name="Google Shape;23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40" name="Google Shape;240;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Unit-3 : Network Layer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5"/>
          <p:cNvSpPr txBox="1"/>
          <p:nvPr/>
        </p:nvSpPr>
        <p:spPr>
          <a:xfrm>
            <a:off x="990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Times New Roman"/>
                <a:ea typeface="Times New Roman"/>
                <a:cs typeface="Times New Roman"/>
                <a:sym typeface="Times New Roman"/>
              </a:rPr>
              <a:t>Figure 19.12</a:t>
            </a:r>
            <a:r>
              <a:rPr b="1" lang="en-US" sz="1800">
                <a:solidFill>
                  <a:schemeClr val="accent2"/>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Finding the class in decimal notation</a:t>
            </a:r>
            <a:endParaRPr/>
          </a:p>
        </p:txBody>
      </p:sp>
      <p:sp>
        <p:nvSpPr>
          <p:cNvPr id="246" name="Google Shape;246;p15"/>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247" name="Google Shape;247;p15"/>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248" name="Google Shape;248;p15"/>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249" name="Google Shape;249;p15"/>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250" name="Google Shape;250;p15"/>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251" name="Google Shape;251;p15"/>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252" name="Google Shape;252;p15"/>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pic>
        <p:nvPicPr>
          <p:cNvPr id="253" name="Google Shape;253;p15"/>
          <p:cNvPicPr preferRelativeResize="0"/>
          <p:nvPr/>
        </p:nvPicPr>
        <p:blipFill rotWithShape="1">
          <a:blip r:embed="rId3">
            <a:alphaModFix/>
          </a:blip>
          <a:srcRect b="0" l="0" r="0" t="0"/>
          <a:stretch/>
        </p:blipFill>
        <p:spPr>
          <a:xfrm>
            <a:off x="368300" y="1908175"/>
            <a:ext cx="8405813" cy="3036888"/>
          </a:xfrm>
          <a:prstGeom prst="rect">
            <a:avLst/>
          </a:prstGeom>
          <a:noFill/>
          <a:ln>
            <a:noFill/>
          </a:ln>
        </p:spPr>
      </p:pic>
      <p:sp>
        <p:nvSpPr>
          <p:cNvPr id="254" name="Google Shape;254;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2/25/2021</a:t>
            </a:r>
            <a:endParaRPr>
              <a:latin typeface="Arial"/>
              <a:ea typeface="Arial"/>
              <a:cs typeface="Arial"/>
              <a:sym typeface="Arial"/>
            </a:endParaRPr>
          </a:p>
        </p:txBody>
      </p:sp>
      <p:sp>
        <p:nvSpPr>
          <p:cNvPr id="255" name="Google Shape;25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56" name="Google Shape;256;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Unit-3 : Network Layer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6"/>
          <p:cNvSpPr txBox="1"/>
          <p:nvPr/>
        </p:nvSpPr>
        <p:spPr>
          <a:xfrm>
            <a:off x="144463" y="249238"/>
            <a:ext cx="2017712" cy="617537"/>
          </a:xfrm>
          <a:prstGeom prst="rect">
            <a:avLst/>
          </a:prstGeom>
          <a:solidFill>
            <a:schemeClr val="lt1"/>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Times New Roman"/>
                <a:ea typeface="Times New Roman"/>
                <a:cs typeface="Times New Roman"/>
                <a:sym typeface="Times New Roman"/>
              </a:rPr>
              <a:t>Example 4</a:t>
            </a:r>
            <a:endParaRPr/>
          </a:p>
        </p:txBody>
      </p:sp>
      <p:sp>
        <p:nvSpPr>
          <p:cNvPr id="262" name="Google Shape;262;p16"/>
          <p:cNvSpPr/>
          <p:nvPr/>
        </p:nvSpPr>
        <p:spPr>
          <a:xfrm>
            <a:off x="228600" y="1095375"/>
            <a:ext cx="8458200" cy="2100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Find the class of each address:</a:t>
            </a:r>
            <a:endParaRPr/>
          </a:p>
          <a:p>
            <a:pPr indent="0" lvl="0" marL="0" marR="0" rtl="0" algn="l">
              <a:spcBef>
                <a:spcPts val="1200"/>
              </a:spcBef>
              <a:spcAft>
                <a:spcPts val="0"/>
              </a:spcAft>
              <a:buNone/>
            </a:pPr>
            <a:r>
              <a:rPr lang="en-US" sz="2400">
                <a:solidFill>
                  <a:schemeClr val="hlink"/>
                </a:solidFill>
                <a:latin typeface="Times New Roman"/>
                <a:ea typeface="Times New Roman"/>
                <a:cs typeface="Times New Roman"/>
                <a:sym typeface="Times New Roman"/>
              </a:rPr>
              <a:t>a.</a:t>
            </a:r>
            <a:r>
              <a:rPr lang="en-US" sz="2400">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227</a:t>
            </a:r>
            <a:r>
              <a:rPr lang="en-US" sz="2400">
                <a:solidFill>
                  <a:schemeClr val="dk1"/>
                </a:solidFill>
                <a:latin typeface="Times New Roman"/>
                <a:ea typeface="Times New Roman"/>
                <a:cs typeface="Times New Roman"/>
                <a:sym typeface="Times New Roman"/>
              </a:rPr>
              <a:t>.12.14.87</a:t>
            </a:r>
            <a:endParaRPr/>
          </a:p>
          <a:p>
            <a:pPr indent="0" lvl="0" marL="0" marR="0" rtl="0" algn="l">
              <a:spcBef>
                <a:spcPts val="1200"/>
              </a:spcBef>
              <a:spcAft>
                <a:spcPts val="0"/>
              </a:spcAft>
              <a:buNone/>
            </a:pPr>
            <a:r>
              <a:rPr lang="en-US" sz="2400">
                <a:solidFill>
                  <a:schemeClr val="hlink"/>
                </a:solidFill>
                <a:latin typeface="Times New Roman"/>
                <a:ea typeface="Times New Roman"/>
                <a:cs typeface="Times New Roman"/>
                <a:sym typeface="Times New Roman"/>
              </a:rPr>
              <a:t>b.</a:t>
            </a:r>
            <a:r>
              <a:rPr lang="en-US" sz="2400">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252</a:t>
            </a:r>
            <a:r>
              <a:rPr lang="en-US" sz="2400">
                <a:solidFill>
                  <a:schemeClr val="dk1"/>
                </a:solidFill>
                <a:latin typeface="Times New Roman"/>
                <a:ea typeface="Times New Roman"/>
                <a:cs typeface="Times New Roman"/>
                <a:sym typeface="Times New Roman"/>
              </a:rPr>
              <a:t>.5.15.111</a:t>
            </a:r>
            <a:endParaRPr/>
          </a:p>
          <a:p>
            <a:pPr indent="0" lvl="0" marL="0" marR="0" rtl="0" algn="l">
              <a:spcBef>
                <a:spcPts val="1200"/>
              </a:spcBef>
              <a:spcAft>
                <a:spcPts val="0"/>
              </a:spcAft>
              <a:buNone/>
            </a:pPr>
            <a:r>
              <a:rPr lang="en-US" sz="2400">
                <a:solidFill>
                  <a:schemeClr val="hlink"/>
                </a:solidFill>
                <a:latin typeface="Times New Roman"/>
                <a:ea typeface="Times New Roman"/>
                <a:cs typeface="Times New Roman"/>
                <a:sym typeface="Times New Roman"/>
              </a:rPr>
              <a:t>c.</a:t>
            </a:r>
            <a:r>
              <a:rPr lang="en-US" sz="2400">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134</a:t>
            </a:r>
            <a:r>
              <a:rPr lang="en-US" sz="2400">
                <a:solidFill>
                  <a:schemeClr val="dk1"/>
                </a:solidFill>
                <a:latin typeface="Times New Roman"/>
                <a:ea typeface="Times New Roman"/>
                <a:cs typeface="Times New Roman"/>
                <a:sym typeface="Times New Roman"/>
              </a:rPr>
              <a:t>.11.78.56</a:t>
            </a:r>
            <a:endParaRPr/>
          </a:p>
        </p:txBody>
      </p:sp>
      <p:sp>
        <p:nvSpPr>
          <p:cNvPr id="263" name="Google Shape;263;p16"/>
          <p:cNvSpPr txBox="1"/>
          <p:nvPr/>
        </p:nvSpPr>
        <p:spPr>
          <a:xfrm>
            <a:off x="228600" y="3954463"/>
            <a:ext cx="1643063" cy="617537"/>
          </a:xfrm>
          <a:prstGeom prst="rect">
            <a:avLst/>
          </a:prstGeom>
          <a:solidFill>
            <a:schemeClr val="lt2"/>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lt1"/>
                </a:solidFill>
                <a:latin typeface="Times New Roman"/>
                <a:ea typeface="Times New Roman"/>
                <a:cs typeface="Times New Roman"/>
                <a:sym typeface="Times New Roman"/>
              </a:rPr>
              <a:t>Solution</a:t>
            </a:r>
            <a:endParaRPr/>
          </a:p>
        </p:txBody>
      </p:sp>
      <p:sp>
        <p:nvSpPr>
          <p:cNvPr id="264" name="Google Shape;264;p16"/>
          <p:cNvSpPr/>
          <p:nvPr/>
        </p:nvSpPr>
        <p:spPr>
          <a:xfrm>
            <a:off x="228600" y="4556125"/>
            <a:ext cx="8382000" cy="10064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hlink"/>
                </a:solidFill>
                <a:latin typeface="Times New Roman"/>
                <a:ea typeface="Times New Roman"/>
                <a:cs typeface="Times New Roman"/>
                <a:sym typeface="Times New Roman"/>
              </a:rPr>
              <a:t>a.</a:t>
            </a:r>
            <a:r>
              <a:rPr b="1" lang="en-US" sz="2000">
                <a:solidFill>
                  <a:schemeClr val="dk1"/>
                </a:solidFill>
                <a:latin typeface="Times New Roman"/>
                <a:ea typeface="Times New Roman"/>
                <a:cs typeface="Times New Roman"/>
                <a:sym typeface="Times New Roman"/>
              </a:rPr>
              <a:t>	The first byte is 227 (between 224 and 239); the class is D.</a:t>
            </a:r>
            <a:endParaRPr/>
          </a:p>
          <a:p>
            <a:pPr indent="0" lvl="0" marL="0" marR="0" rtl="0" algn="l">
              <a:spcBef>
                <a:spcPts val="0"/>
              </a:spcBef>
              <a:spcAft>
                <a:spcPts val="0"/>
              </a:spcAft>
              <a:buNone/>
            </a:pPr>
            <a:r>
              <a:rPr b="1" lang="en-US" sz="2000">
                <a:solidFill>
                  <a:schemeClr val="hlink"/>
                </a:solidFill>
                <a:latin typeface="Times New Roman"/>
                <a:ea typeface="Times New Roman"/>
                <a:cs typeface="Times New Roman"/>
                <a:sym typeface="Times New Roman"/>
              </a:rPr>
              <a:t>b.</a:t>
            </a:r>
            <a:r>
              <a:rPr b="1" lang="en-US" sz="2000">
                <a:solidFill>
                  <a:schemeClr val="dk1"/>
                </a:solidFill>
                <a:latin typeface="Times New Roman"/>
                <a:ea typeface="Times New Roman"/>
                <a:cs typeface="Times New Roman"/>
                <a:sym typeface="Times New Roman"/>
              </a:rPr>
              <a:t>	The first byte is 252 (between 240 and 255); the class is E.</a:t>
            </a:r>
            <a:endParaRPr/>
          </a:p>
          <a:p>
            <a:pPr indent="0" lvl="0" marL="0" marR="0" rtl="0" algn="l">
              <a:spcBef>
                <a:spcPts val="0"/>
              </a:spcBef>
              <a:spcAft>
                <a:spcPts val="0"/>
              </a:spcAft>
              <a:buNone/>
            </a:pPr>
            <a:r>
              <a:rPr b="1" lang="en-US" sz="2000">
                <a:solidFill>
                  <a:schemeClr val="hlink"/>
                </a:solidFill>
                <a:latin typeface="Times New Roman"/>
                <a:ea typeface="Times New Roman"/>
                <a:cs typeface="Times New Roman"/>
                <a:sym typeface="Times New Roman"/>
              </a:rPr>
              <a:t>c.</a:t>
            </a:r>
            <a:r>
              <a:rPr b="1" lang="en-US" sz="2000">
                <a:solidFill>
                  <a:schemeClr val="dk1"/>
                </a:solidFill>
                <a:latin typeface="Times New Roman"/>
                <a:ea typeface="Times New Roman"/>
                <a:cs typeface="Times New Roman"/>
                <a:sym typeface="Times New Roman"/>
              </a:rPr>
              <a:t>	The first byte is 134 (between 128 and 191); the class is B.</a:t>
            </a:r>
            <a:endParaRPr/>
          </a:p>
        </p:txBody>
      </p:sp>
      <p:sp>
        <p:nvSpPr>
          <p:cNvPr id="265" name="Google Shape;26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2/25/2021</a:t>
            </a:r>
            <a:endParaRPr>
              <a:latin typeface="Arial"/>
              <a:ea typeface="Arial"/>
              <a:cs typeface="Arial"/>
              <a:sym typeface="Arial"/>
            </a:endParaRPr>
          </a:p>
        </p:txBody>
      </p:sp>
      <p:sp>
        <p:nvSpPr>
          <p:cNvPr id="266" name="Google Shape;26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67" name="Google Shape;26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Unit-3 : Network Layer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7"/>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19.</a:t>
            </a: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74" name="Google Shape;274;p17"/>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75" name="Google Shape;275;p17"/>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76" name="Google Shape;276;p17"/>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77" name="Google Shape;277;p17"/>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78" name="Google Shape;278;p17"/>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79" name="Google Shape;279;p17"/>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80" name="Google Shape;280;p17"/>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81" name="Google Shape;281;p17"/>
          <p:cNvSpPr/>
          <p:nvPr/>
        </p:nvSpPr>
        <p:spPr>
          <a:xfrm>
            <a:off x="228600" y="990600"/>
            <a:ext cx="8686800" cy="51911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Find the error, if any, in the following IPv4 addresses.</a:t>
            </a:r>
            <a:endParaRPr/>
          </a:p>
        </p:txBody>
      </p:sp>
      <p:sp>
        <p:nvSpPr>
          <p:cNvPr id="282" name="Google Shape;282;p17"/>
          <p:cNvSpPr txBox="1"/>
          <p:nvPr/>
        </p:nvSpPr>
        <p:spPr>
          <a:xfrm>
            <a:off x="1143000" y="0"/>
            <a:ext cx="2487613"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hlink"/>
                </a:solidFill>
                <a:latin typeface="Times New Roman"/>
                <a:ea typeface="Times New Roman"/>
                <a:cs typeface="Times New Roman"/>
                <a:sym typeface="Times New Roman"/>
              </a:rPr>
              <a:t>Example 19.3</a:t>
            </a:r>
            <a:endParaRPr/>
          </a:p>
        </p:txBody>
      </p:sp>
      <p:pic>
        <p:nvPicPr>
          <p:cNvPr id="283" name="Google Shape;283;p17"/>
          <p:cNvPicPr preferRelativeResize="0"/>
          <p:nvPr/>
        </p:nvPicPr>
        <p:blipFill rotWithShape="1">
          <a:blip r:embed="rId3">
            <a:alphaModFix/>
          </a:blip>
          <a:srcRect b="0" l="0" r="0" t="0"/>
          <a:stretch/>
        </p:blipFill>
        <p:spPr>
          <a:xfrm>
            <a:off x="284163" y="1447800"/>
            <a:ext cx="3602037" cy="2074863"/>
          </a:xfrm>
          <a:prstGeom prst="rect">
            <a:avLst/>
          </a:prstGeom>
          <a:noFill/>
          <a:ln>
            <a:noFill/>
          </a:ln>
        </p:spPr>
      </p:pic>
      <p:sp>
        <p:nvSpPr>
          <p:cNvPr id="284" name="Google Shape;284;p17"/>
          <p:cNvSpPr/>
          <p:nvPr/>
        </p:nvSpPr>
        <p:spPr>
          <a:xfrm>
            <a:off x="0" y="3657600"/>
            <a:ext cx="8686800" cy="2654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800">
                <a:solidFill>
                  <a:schemeClr val="hlink"/>
                </a:solidFill>
                <a:latin typeface="Times New Roman"/>
                <a:ea typeface="Times New Roman"/>
                <a:cs typeface="Times New Roman"/>
                <a:sym typeface="Times New Roman"/>
              </a:rPr>
              <a:t>Solution</a:t>
            </a:r>
            <a:endParaRPr/>
          </a:p>
          <a:p>
            <a:pPr indent="0" lvl="0" marL="0" marR="0" rtl="0" algn="l">
              <a:spcBef>
                <a:spcPts val="0"/>
              </a:spcBef>
              <a:spcAft>
                <a:spcPts val="0"/>
              </a:spcAft>
              <a:buNone/>
            </a:pPr>
            <a:r>
              <a:rPr i="1" lang="en-US" sz="2800">
                <a:solidFill>
                  <a:schemeClr val="hlink"/>
                </a:solidFill>
                <a:latin typeface="Times New Roman"/>
                <a:ea typeface="Times New Roman"/>
                <a:cs typeface="Times New Roman"/>
                <a:sym typeface="Times New Roman"/>
              </a:rPr>
              <a:t>a.</a:t>
            </a:r>
            <a:r>
              <a:rPr i="1" lang="en-US" sz="2800">
                <a:solidFill>
                  <a:schemeClr val="dk1"/>
                </a:solidFill>
                <a:latin typeface="Times New Roman"/>
                <a:ea typeface="Times New Roman"/>
                <a:cs typeface="Times New Roman"/>
                <a:sym typeface="Times New Roman"/>
              </a:rPr>
              <a:t> There must be no leading zero (045).</a:t>
            </a:r>
            <a:endParaRPr/>
          </a:p>
          <a:p>
            <a:pPr indent="0" lvl="0" marL="0" marR="0" rtl="0" algn="l">
              <a:spcBef>
                <a:spcPts val="0"/>
              </a:spcBef>
              <a:spcAft>
                <a:spcPts val="0"/>
              </a:spcAft>
              <a:buNone/>
            </a:pPr>
            <a:r>
              <a:rPr i="1" lang="en-US" sz="2800">
                <a:solidFill>
                  <a:schemeClr val="hlink"/>
                </a:solidFill>
                <a:latin typeface="Times New Roman"/>
                <a:ea typeface="Times New Roman"/>
                <a:cs typeface="Times New Roman"/>
                <a:sym typeface="Times New Roman"/>
              </a:rPr>
              <a:t>b.</a:t>
            </a:r>
            <a:r>
              <a:rPr i="1" lang="en-US" sz="2800">
                <a:solidFill>
                  <a:schemeClr val="dk1"/>
                </a:solidFill>
                <a:latin typeface="Times New Roman"/>
                <a:ea typeface="Times New Roman"/>
                <a:cs typeface="Times New Roman"/>
                <a:sym typeface="Times New Roman"/>
              </a:rPr>
              <a:t> There can be no more than four numbers.</a:t>
            </a:r>
            <a:endParaRPr/>
          </a:p>
          <a:p>
            <a:pPr indent="0" lvl="0" marL="0" marR="0" rtl="0" algn="l">
              <a:spcBef>
                <a:spcPts val="0"/>
              </a:spcBef>
              <a:spcAft>
                <a:spcPts val="0"/>
              </a:spcAft>
              <a:buNone/>
            </a:pPr>
            <a:r>
              <a:rPr i="1" lang="en-US" sz="2800">
                <a:solidFill>
                  <a:schemeClr val="hlink"/>
                </a:solidFill>
                <a:latin typeface="Times New Roman"/>
                <a:ea typeface="Times New Roman"/>
                <a:cs typeface="Times New Roman"/>
                <a:sym typeface="Times New Roman"/>
              </a:rPr>
              <a:t>c.</a:t>
            </a:r>
            <a:r>
              <a:rPr i="1" lang="en-US" sz="2800">
                <a:solidFill>
                  <a:schemeClr val="dk1"/>
                </a:solidFill>
                <a:latin typeface="Times New Roman"/>
                <a:ea typeface="Times New Roman"/>
                <a:cs typeface="Times New Roman"/>
                <a:sym typeface="Times New Roman"/>
              </a:rPr>
              <a:t> Each number needs to be less than or equal to 255.</a:t>
            </a:r>
            <a:endParaRPr/>
          </a:p>
          <a:p>
            <a:pPr indent="0" lvl="0" marL="0" marR="0" rtl="0" algn="l">
              <a:spcBef>
                <a:spcPts val="0"/>
              </a:spcBef>
              <a:spcAft>
                <a:spcPts val="0"/>
              </a:spcAft>
              <a:buNone/>
            </a:pPr>
            <a:r>
              <a:rPr i="1" lang="en-US" sz="2800">
                <a:solidFill>
                  <a:schemeClr val="hlink"/>
                </a:solidFill>
                <a:latin typeface="Times New Roman"/>
                <a:ea typeface="Times New Roman"/>
                <a:cs typeface="Times New Roman"/>
                <a:sym typeface="Times New Roman"/>
              </a:rPr>
              <a:t>d.</a:t>
            </a:r>
            <a:r>
              <a:rPr i="1" lang="en-US" sz="2800">
                <a:solidFill>
                  <a:schemeClr val="dk1"/>
                </a:solidFill>
                <a:latin typeface="Times New Roman"/>
                <a:ea typeface="Times New Roman"/>
                <a:cs typeface="Times New Roman"/>
                <a:sym typeface="Times New Roman"/>
              </a:rPr>
              <a:t> A mixture of binary notation and dotted-decimal</a:t>
            </a:r>
            <a:br>
              <a:rPr i="1" lang="en-US" sz="2800">
                <a:solidFill>
                  <a:schemeClr val="dk1"/>
                </a:solidFill>
                <a:latin typeface="Times New Roman"/>
                <a:ea typeface="Times New Roman"/>
                <a:cs typeface="Times New Roman"/>
                <a:sym typeface="Times New Roman"/>
              </a:rPr>
            </a:br>
            <a:r>
              <a:rPr i="1" lang="en-US" sz="2800">
                <a:solidFill>
                  <a:schemeClr val="dk1"/>
                </a:solidFill>
                <a:latin typeface="Times New Roman"/>
                <a:ea typeface="Times New Roman"/>
                <a:cs typeface="Times New Roman"/>
                <a:sym typeface="Times New Roman"/>
              </a:rPr>
              <a:t>    notation is not allowed.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8"/>
          <p:cNvSpPr txBox="1"/>
          <p:nvPr/>
        </p:nvSpPr>
        <p:spPr>
          <a:xfrm>
            <a:off x="990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Times New Roman"/>
                <a:ea typeface="Times New Roman"/>
                <a:cs typeface="Times New Roman"/>
                <a:sym typeface="Times New Roman"/>
              </a:rPr>
              <a:t>Figure 19.13</a:t>
            </a:r>
            <a:r>
              <a:rPr b="1" lang="en-US" sz="1800">
                <a:solidFill>
                  <a:schemeClr val="accent2"/>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Netid and hostid</a:t>
            </a:r>
            <a:endParaRPr/>
          </a:p>
        </p:txBody>
      </p:sp>
      <p:sp>
        <p:nvSpPr>
          <p:cNvPr id="290" name="Google Shape;290;p18"/>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291" name="Google Shape;291;p18"/>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292" name="Google Shape;292;p18"/>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293" name="Google Shape;293;p18"/>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294" name="Google Shape;294;p18"/>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295" name="Google Shape;295;p18"/>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296" name="Google Shape;296;p18"/>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pic>
        <p:nvPicPr>
          <p:cNvPr id="297" name="Google Shape;297;p18"/>
          <p:cNvPicPr preferRelativeResize="0"/>
          <p:nvPr/>
        </p:nvPicPr>
        <p:blipFill rotWithShape="1">
          <a:blip r:embed="rId3">
            <a:alphaModFix/>
          </a:blip>
          <a:srcRect b="0" l="0" r="0" t="0"/>
          <a:stretch/>
        </p:blipFill>
        <p:spPr>
          <a:xfrm>
            <a:off x="222250" y="2027238"/>
            <a:ext cx="8693150" cy="2697162"/>
          </a:xfrm>
          <a:prstGeom prst="rect">
            <a:avLst/>
          </a:prstGeom>
          <a:noFill/>
          <a:ln>
            <a:noFill/>
          </a:ln>
        </p:spPr>
      </p:pic>
      <p:sp>
        <p:nvSpPr>
          <p:cNvPr id="298" name="Google Shape;29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2/25/2021</a:t>
            </a:r>
            <a:endParaRPr>
              <a:latin typeface="Arial"/>
              <a:ea typeface="Arial"/>
              <a:cs typeface="Arial"/>
              <a:sym typeface="Arial"/>
            </a:endParaRPr>
          </a:p>
        </p:txBody>
      </p:sp>
      <p:sp>
        <p:nvSpPr>
          <p:cNvPr id="299" name="Google Shape;29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00" name="Google Shape;300;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Unit-3 : Network Layer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06" name="Google Shape;306;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netid defines the network; </a:t>
            </a:r>
            <a:endParaRPr/>
          </a:p>
          <a:p>
            <a:pPr indent="-342900" lvl="0" marL="342900" rtl="0" algn="l">
              <a:spcBef>
                <a:spcPts val="640"/>
              </a:spcBef>
              <a:spcAft>
                <a:spcPts val="0"/>
              </a:spcAft>
              <a:buClr>
                <a:schemeClr val="dk1"/>
              </a:buClr>
              <a:buSzPts val="3200"/>
              <a:buChar char="•"/>
            </a:pPr>
            <a:r>
              <a:rPr lang="en-US"/>
              <a:t>The hostid defines a particular host connected to that network.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p:nvPr/>
        </p:nvSpPr>
        <p:spPr>
          <a:xfrm>
            <a:off x="838200" y="2195513"/>
            <a:ext cx="7543800" cy="698500"/>
          </a:xfrm>
          <a:prstGeom prst="rect">
            <a:avLst/>
          </a:prstGeom>
          <a:solidFill>
            <a:schemeClr val="lt1"/>
          </a:solidFill>
          <a:ln cap="flat" cmpd="sng" w="57150">
            <a:solidFill>
              <a:srgbClr val="FF006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3600">
                <a:solidFill>
                  <a:schemeClr val="dk1"/>
                </a:solidFill>
                <a:latin typeface="Times New Roman"/>
                <a:ea typeface="Times New Roman"/>
                <a:cs typeface="Times New Roman"/>
                <a:sym typeface="Times New Roman"/>
              </a:rPr>
              <a:t>An IP address is a 32-bit address.</a:t>
            </a:r>
            <a:endParaRPr/>
          </a:p>
        </p:txBody>
      </p:sp>
      <p:sp>
        <p:nvSpPr>
          <p:cNvPr id="106" name="Google Shape;106;p2"/>
          <p:cNvSpPr/>
          <p:nvPr/>
        </p:nvSpPr>
        <p:spPr>
          <a:xfrm>
            <a:off x="838200" y="990600"/>
            <a:ext cx="2743200" cy="1143000"/>
          </a:xfrm>
          <a:custGeom>
            <a:rect b="b" l="l" r="r" t="t"/>
            <a:pathLst>
              <a:path extrusionOk="0" h="21600" w="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cap="flat" cmpd="sng" w="9525">
            <a:solidFill>
              <a:srgbClr val="000000"/>
            </a:solidFill>
            <a:prstDash val="solid"/>
            <a:miter lim="800000"/>
            <a:headEnd len="sm" w="sm" type="none"/>
            <a:tailEnd len="sm" w="sm" type="none"/>
          </a:ln>
          <a:effectLst>
            <a:outerShdw rotWithShape="0" algn="ctr" dir="2700000" dist="107763">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07" name="Google Shape;107;p2"/>
          <p:cNvPicPr preferRelativeResize="0"/>
          <p:nvPr/>
        </p:nvPicPr>
        <p:blipFill rotWithShape="1">
          <a:blip r:embed="rId3">
            <a:alphaModFix/>
          </a:blip>
          <a:srcRect b="0" l="0" r="0" t="0"/>
          <a:stretch/>
        </p:blipFill>
        <p:spPr>
          <a:xfrm>
            <a:off x="914400" y="990600"/>
            <a:ext cx="782638" cy="914400"/>
          </a:xfrm>
          <a:prstGeom prst="rect">
            <a:avLst/>
          </a:prstGeom>
          <a:noFill/>
          <a:ln>
            <a:noFill/>
          </a:ln>
        </p:spPr>
      </p:pic>
      <p:sp>
        <p:nvSpPr>
          <p:cNvPr id="108" name="Google Shape;108;p2"/>
          <p:cNvSpPr txBox="1"/>
          <p:nvPr/>
        </p:nvSpPr>
        <p:spPr>
          <a:xfrm>
            <a:off x="2133600" y="1143000"/>
            <a:ext cx="1225550"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Note</a:t>
            </a:r>
            <a:r>
              <a:rPr lang="en-US" sz="3600">
                <a:solidFill>
                  <a:schemeClr val="dk1"/>
                </a:solidFill>
                <a:latin typeface="Times New Roman"/>
                <a:ea typeface="Times New Roman"/>
                <a:cs typeface="Times New Roman"/>
                <a:sym typeface="Times New Roman"/>
              </a:rPr>
              <a:t>:</a:t>
            </a:r>
            <a:endParaRPr/>
          </a:p>
        </p:txBody>
      </p:sp>
      <p:sp>
        <p:nvSpPr>
          <p:cNvPr id="109" name="Google Shape;109;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2/25/2021</a:t>
            </a:r>
            <a:endParaRPr>
              <a:latin typeface="Arial"/>
              <a:ea typeface="Arial"/>
              <a:cs typeface="Arial"/>
              <a:sym typeface="Arial"/>
            </a:endParaRPr>
          </a:p>
        </p:txBody>
      </p:sp>
      <p:sp>
        <p:nvSpPr>
          <p:cNvPr id="110" name="Google Shape;11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11" name="Google Shape;111;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Unit-3 : Network Layer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0"/>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312" name="Google Shape;312;p20"/>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313" name="Google Shape;313;p20"/>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314" name="Google Shape;314;p20"/>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315" name="Google Shape;315;p20"/>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316" name="Google Shape;316;p20"/>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317" name="Google Shape;317;p20"/>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pic>
        <p:nvPicPr>
          <p:cNvPr id="318" name="Google Shape;318;p20"/>
          <p:cNvPicPr preferRelativeResize="0"/>
          <p:nvPr/>
        </p:nvPicPr>
        <p:blipFill rotWithShape="1">
          <a:blip r:embed="rId3">
            <a:alphaModFix/>
          </a:blip>
          <a:srcRect b="0" l="0" r="0" t="0"/>
          <a:stretch/>
        </p:blipFill>
        <p:spPr>
          <a:xfrm>
            <a:off x="355600" y="1908175"/>
            <a:ext cx="8432800" cy="3036888"/>
          </a:xfrm>
          <a:prstGeom prst="rect">
            <a:avLst/>
          </a:prstGeom>
          <a:noFill/>
          <a:ln>
            <a:noFill/>
          </a:ln>
        </p:spPr>
      </p:pic>
      <p:sp>
        <p:nvSpPr>
          <p:cNvPr id="319" name="Google Shape;319;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2/25/2021</a:t>
            </a:r>
            <a:endParaRPr>
              <a:latin typeface="Arial"/>
              <a:ea typeface="Arial"/>
              <a:cs typeface="Arial"/>
              <a:sym typeface="Arial"/>
            </a:endParaRPr>
          </a:p>
        </p:txBody>
      </p:sp>
      <p:sp>
        <p:nvSpPr>
          <p:cNvPr id="320" name="Google Shape;32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21" name="Google Shape;32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Unit-3 : Network Layer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21"/>
          <p:cNvPicPr preferRelativeResize="0"/>
          <p:nvPr/>
        </p:nvPicPr>
        <p:blipFill rotWithShape="1">
          <a:blip r:embed="rId3">
            <a:alphaModFix/>
          </a:blip>
          <a:srcRect b="0" l="0" r="0" t="0"/>
          <a:stretch/>
        </p:blipFill>
        <p:spPr>
          <a:xfrm>
            <a:off x="304800" y="914400"/>
            <a:ext cx="8153400" cy="2667000"/>
          </a:xfrm>
          <a:prstGeom prst="rect">
            <a:avLst/>
          </a:prstGeom>
          <a:noFill/>
          <a:ln>
            <a:noFill/>
          </a:ln>
        </p:spPr>
      </p:pic>
      <p:pic>
        <p:nvPicPr>
          <p:cNvPr id="327" name="Google Shape;327;p21"/>
          <p:cNvPicPr preferRelativeResize="0"/>
          <p:nvPr/>
        </p:nvPicPr>
        <p:blipFill rotWithShape="1">
          <a:blip r:embed="rId4">
            <a:alphaModFix/>
          </a:blip>
          <a:srcRect b="0" l="0" r="0" t="0"/>
          <a:stretch/>
        </p:blipFill>
        <p:spPr>
          <a:xfrm>
            <a:off x="304800" y="3733800"/>
            <a:ext cx="8597900" cy="609600"/>
          </a:xfrm>
          <a:prstGeom prst="rect">
            <a:avLst/>
          </a:prstGeom>
          <a:noFill/>
          <a:ln>
            <a:noFill/>
          </a:ln>
        </p:spPr>
      </p:pic>
      <p:sp>
        <p:nvSpPr>
          <p:cNvPr id="328" name="Google Shape;328;p21"/>
          <p:cNvSpPr/>
          <p:nvPr/>
        </p:nvSpPr>
        <p:spPr>
          <a:xfrm>
            <a:off x="7010400" y="2286000"/>
            <a:ext cx="1524000" cy="381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9" name="Google Shape;329;p21"/>
          <p:cNvSpPr/>
          <p:nvPr/>
        </p:nvSpPr>
        <p:spPr>
          <a:xfrm>
            <a:off x="304800" y="2590800"/>
            <a:ext cx="5486400" cy="4572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21"/>
          <p:cNvSpPr txBox="1"/>
          <p:nvPr/>
        </p:nvSpPr>
        <p:spPr>
          <a:xfrm>
            <a:off x="914400" y="4953000"/>
            <a:ext cx="7239000" cy="369332"/>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2^(32-n)=block size…… eg: 2^(32-8)=2^24=16777216 for class A</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22"/>
          <p:cNvPicPr preferRelativeResize="0"/>
          <p:nvPr/>
        </p:nvPicPr>
        <p:blipFill rotWithShape="1">
          <a:blip r:embed="rId3">
            <a:alphaModFix/>
          </a:blip>
          <a:srcRect b="0" l="0" r="0" t="0"/>
          <a:stretch/>
        </p:blipFill>
        <p:spPr>
          <a:xfrm>
            <a:off x="685800" y="1219200"/>
            <a:ext cx="8102783" cy="4572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23"/>
          <p:cNvPicPr preferRelativeResize="0"/>
          <p:nvPr/>
        </p:nvPicPr>
        <p:blipFill rotWithShape="1">
          <a:blip r:embed="rId3">
            <a:alphaModFix/>
          </a:blip>
          <a:srcRect b="0" l="0" r="0" t="0"/>
          <a:stretch/>
        </p:blipFill>
        <p:spPr>
          <a:xfrm>
            <a:off x="457200" y="529542"/>
            <a:ext cx="8305799" cy="5852609"/>
          </a:xfrm>
          <a:prstGeom prst="rect">
            <a:avLst/>
          </a:prstGeom>
          <a:noFill/>
          <a:ln>
            <a:noFill/>
          </a:ln>
        </p:spPr>
      </p:pic>
      <p:sp>
        <p:nvSpPr>
          <p:cNvPr id="341" name="Google Shape;341;p23"/>
          <p:cNvSpPr/>
          <p:nvPr/>
        </p:nvSpPr>
        <p:spPr>
          <a:xfrm>
            <a:off x="609600" y="1676400"/>
            <a:ext cx="6858000" cy="3048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23"/>
          <p:cNvSpPr txBox="1"/>
          <p:nvPr/>
        </p:nvSpPr>
        <p:spPr>
          <a:xfrm>
            <a:off x="914400" y="4953000"/>
            <a:ext cx="7239000" cy="369332"/>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2^(32-16)=block size…… eg: 2^(32-16)=2^16=65536 for class B</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24"/>
          <p:cNvPicPr preferRelativeResize="0"/>
          <p:nvPr/>
        </p:nvPicPr>
        <p:blipFill rotWithShape="1">
          <a:blip r:embed="rId3">
            <a:alphaModFix/>
          </a:blip>
          <a:srcRect b="0" l="0" r="0" t="0"/>
          <a:stretch/>
        </p:blipFill>
        <p:spPr>
          <a:xfrm>
            <a:off x="380999" y="838200"/>
            <a:ext cx="8466323" cy="2438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25"/>
          <p:cNvPicPr preferRelativeResize="0"/>
          <p:nvPr/>
        </p:nvPicPr>
        <p:blipFill rotWithShape="1">
          <a:blip r:embed="rId3">
            <a:alphaModFix/>
          </a:blip>
          <a:srcRect b="0" l="0" r="0" t="0"/>
          <a:stretch/>
        </p:blipFill>
        <p:spPr>
          <a:xfrm>
            <a:off x="381000" y="838200"/>
            <a:ext cx="8153399" cy="3852863"/>
          </a:xfrm>
          <a:prstGeom prst="rect">
            <a:avLst/>
          </a:prstGeom>
          <a:noFill/>
          <a:ln>
            <a:noFill/>
          </a:ln>
        </p:spPr>
      </p:pic>
      <p:sp>
        <p:nvSpPr>
          <p:cNvPr id="353" name="Google Shape;353;p25"/>
          <p:cNvSpPr txBox="1"/>
          <p:nvPr/>
        </p:nvSpPr>
        <p:spPr>
          <a:xfrm>
            <a:off x="914400" y="4953000"/>
            <a:ext cx="5943600" cy="369332"/>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2^(32-n)=block size…… eg: 2^(32-24)=2^8=256 for class C</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26"/>
          <p:cNvPicPr preferRelativeResize="0"/>
          <p:nvPr/>
        </p:nvPicPr>
        <p:blipFill rotWithShape="1">
          <a:blip r:embed="rId3">
            <a:alphaModFix/>
          </a:blip>
          <a:srcRect b="0" l="0" r="0" t="0"/>
          <a:stretch/>
        </p:blipFill>
        <p:spPr>
          <a:xfrm>
            <a:off x="224295" y="838200"/>
            <a:ext cx="8567536" cy="51053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27"/>
          <p:cNvPicPr preferRelativeResize="0"/>
          <p:nvPr/>
        </p:nvPicPr>
        <p:blipFill rotWithShape="1">
          <a:blip r:embed="rId3">
            <a:alphaModFix/>
          </a:blip>
          <a:srcRect b="0" l="0" r="0" t="0"/>
          <a:stretch/>
        </p:blipFill>
        <p:spPr>
          <a:xfrm>
            <a:off x="76200" y="762000"/>
            <a:ext cx="8610599" cy="4953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8"/>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19.</a:t>
            </a: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70" name="Google Shape;370;p28"/>
          <p:cNvSpPr txBox="1"/>
          <p:nvPr/>
        </p:nvSpPr>
        <p:spPr>
          <a:xfrm>
            <a:off x="533400" y="1828800"/>
            <a:ext cx="796766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folHlink"/>
                </a:solidFill>
                <a:latin typeface="Times New Roman"/>
                <a:ea typeface="Times New Roman"/>
                <a:cs typeface="Times New Roman"/>
                <a:sym typeface="Times New Roman"/>
              </a:rPr>
              <a:t>Table 19.1  </a:t>
            </a:r>
            <a:r>
              <a:rPr i="1" lang="en-US" sz="2000">
                <a:solidFill>
                  <a:schemeClr val="dk1"/>
                </a:solidFill>
                <a:latin typeface="Times New Roman"/>
                <a:ea typeface="Times New Roman"/>
                <a:cs typeface="Times New Roman"/>
                <a:sym typeface="Times New Roman"/>
              </a:rPr>
              <a:t>Number of blocks and block size in classful IPv4 addressing</a:t>
            </a:r>
            <a:endParaRPr/>
          </a:p>
        </p:txBody>
      </p:sp>
      <p:pic>
        <p:nvPicPr>
          <p:cNvPr id="371" name="Google Shape;371;p28"/>
          <p:cNvPicPr preferRelativeResize="0"/>
          <p:nvPr/>
        </p:nvPicPr>
        <p:blipFill rotWithShape="1">
          <a:blip r:embed="rId3">
            <a:alphaModFix/>
          </a:blip>
          <a:srcRect b="0" l="0" r="0" t="0"/>
          <a:stretch/>
        </p:blipFill>
        <p:spPr>
          <a:xfrm>
            <a:off x="508000" y="2293938"/>
            <a:ext cx="8026400" cy="2354262"/>
          </a:xfrm>
          <a:prstGeom prst="rect">
            <a:avLst/>
          </a:prstGeom>
          <a:noFill/>
          <a:ln>
            <a:noFill/>
          </a:ln>
        </p:spPr>
      </p:pic>
      <p:sp>
        <p:nvSpPr>
          <p:cNvPr id="372" name="Google Shape;372;p28"/>
          <p:cNvSpPr txBox="1"/>
          <p:nvPr/>
        </p:nvSpPr>
        <p:spPr>
          <a:xfrm>
            <a:off x="914400" y="4953000"/>
            <a:ext cx="5943600" cy="369332"/>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2^(32-n)=block size…… eg: 2^(32-24)=2^8=256 for class C</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i="1" lang="en-US"/>
              <a:t>Extracting Information in a Block</a:t>
            </a:r>
            <a:endParaRPr/>
          </a:p>
        </p:txBody>
      </p:sp>
      <p:sp>
        <p:nvSpPr>
          <p:cNvPr id="378" name="Google Shape;378;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three pieces of information about the block:</a:t>
            </a:r>
            <a:endParaRPr/>
          </a:p>
          <a:p>
            <a:pPr indent="-342900" lvl="0" marL="342900" rtl="0" algn="l">
              <a:spcBef>
                <a:spcPts val="640"/>
              </a:spcBef>
              <a:spcAft>
                <a:spcPts val="0"/>
              </a:spcAft>
              <a:buClr>
                <a:srgbClr val="FF0000"/>
              </a:buClr>
              <a:buSzPts val="3200"/>
              <a:buChar char="•"/>
            </a:pPr>
            <a:r>
              <a:rPr lang="en-US">
                <a:solidFill>
                  <a:srgbClr val="FF0000"/>
                </a:solidFill>
              </a:rPr>
              <a:t>the number of addresses, </a:t>
            </a:r>
            <a:endParaRPr>
              <a:solidFill>
                <a:srgbClr val="FF0000"/>
              </a:solidFill>
            </a:endParaRPr>
          </a:p>
          <a:p>
            <a:pPr indent="-342900" lvl="0" marL="342900" rtl="0" algn="l">
              <a:spcBef>
                <a:spcPts val="640"/>
              </a:spcBef>
              <a:spcAft>
                <a:spcPts val="0"/>
              </a:spcAft>
              <a:buClr>
                <a:srgbClr val="FF0000"/>
              </a:buClr>
              <a:buSzPts val="3200"/>
              <a:buChar char="•"/>
            </a:pPr>
            <a:r>
              <a:rPr lang="en-US">
                <a:solidFill>
                  <a:srgbClr val="FF0000"/>
                </a:solidFill>
              </a:rPr>
              <a:t>the first address </a:t>
            </a:r>
            <a:endParaRPr/>
          </a:p>
          <a:p>
            <a:pPr indent="-342900" lvl="0" marL="342900" rtl="0" algn="l">
              <a:spcBef>
                <a:spcPts val="640"/>
              </a:spcBef>
              <a:spcAft>
                <a:spcPts val="0"/>
              </a:spcAft>
              <a:buClr>
                <a:srgbClr val="FF0000"/>
              </a:buClr>
              <a:buSzPts val="3200"/>
              <a:buChar char="•"/>
            </a:pPr>
            <a:r>
              <a:rPr lang="en-US">
                <a:solidFill>
                  <a:srgbClr val="FF0000"/>
                </a:solidFill>
              </a:rPr>
              <a:t>the last address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p:nvPr/>
        </p:nvSpPr>
        <p:spPr>
          <a:xfrm>
            <a:off x="838200" y="2195513"/>
            <a:ext cx="7543800" cy="1247775"/>
          </a:xfrm>
          <a:prstGeom prst="rect">
            <a:avLst/>
          </a:prstGeom>
          <a:solidFill>
            <a:schemeClr val="lt1"/>
          </a:solidFill>
          <a:ln cap="flat" cmpd="sng" w="57150">
            <a:solidFill>
              <a:srgbClr val="FF006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3600">
                <a:solidFill>
                  <a:schemeClr val="dk1"/>
                </a:solidFill>
                <a:latin typeface="Times New Roman"/>
                <a:ea typeface="Times New Roman"/>
                <a:cs typeface="Times New Roman"/>
                <a:sym typeface="Times New Roman"/>
              </a:rPr>
              <a:t>The IP addresses are unique </a:t>
            </a:r>
            <a:br>
              <a:rPr b="1" i="1" lang="en-US" sz="3600">
                <a:solidFill>
                  <a:schemeClr val="dk1"/>
                </a:solidFill>
                <a:latin typeface="Times New Roman"/>
                <a:ea typeface="Times New Roman"/>
                <a:cs typeface="Times New Roman"/>
                <a:sym typeface="Times New Roman"/>
              </a:rPr>
            </a:br>
            <a:r>
              <a:rPr b="1" i="1" lang="en-US" sz="3600">
                <a:solidFill>
                  <a:schemeClr val="dk1"/>
                </a:solidFill>
                <a:latin typeface="Times New Roman"/>
                <a:ea typeface="Times New Roman"/>
                <a:cs typeface="Times New Roman"/>
                <a:sym typeface="Times New Roman"/>
              </a:rPr>
              <a:t>and universal.</a:t>
            </a:r>
            <a:endParaRPr/>
          </a:p>
        </p:txBody>
      </p:sp>
      <p:sp>
        <p:nvSpPr>
          <p:cNvPr id="117" name="Google Shape;117;p3"/>
          <p:cNvSpPr/>
          <p:nvPr/>
        </p:nvSpPr>
        <p:spPr>
          <a:xfrm>
            <a:off x="838200" y="990600"/>
            <a:ext cx="2743200" cy="1143000"/>
          </a:xfrm>
          <a:custGeom>
            <a:rect b="b" l="l" r="r" t="t"/>
            <a:pathLst>
              <a:path extrusionOk="0" h="21600" w="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cap="flat" cmpd="sng" w="9525">
            <a:solidFill>
              <a:srgbClr val="000000"/>
            </a:solidFill>
            <a:prstDash val="solid"/>
            <a:miter lim="800000"/>
            <a:headEnd len="sm" w="sm" type="none"/>
            <a:tailEnd len="sm" w="sm" type="none"/>
          </a:ln>
          <a:effectLst>
            <a:outerShdw rotWithShape="0" algn="ctr" dir="2700000" dist="107763">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18" name="Google Shape;118;p3"/>
          <p:cNvPicPr preferRelativeResize="0"/>
          <p:nvPr/>
        </p:nvPicPr>
        <p:blipFill rotWithShape="1">
          <a:blip r:embed="rId3">
            <a:alphaModFix/>
          </a:blip>
          <a:srcRect b="0" l="0" r="0" t="0"/>
          <a:stretch/>
        </p:blipFill>
        <p:spPr>
          <a:xfrm>
            <a:off x="914400" y="990600"/>
            <a:ext cx="782638" cy="914400"/>
          </a:xfrm>
          <a:prstGeom prst="rect">
            <a:avLst/>
          </a:prstGeom>
          <a:noFill/>
          <a:ln>
            <a:noFill/>
          </a:ln>
        </p:spPr>
      </p:pic>
      <p:sp>
        <p:nvSpPr>
          <p:cNvPr id="119" name="Google Shape;119;p3"/>
          <p:cNvSpPr txBox="1"/>
          <p:nvPr/>
        </p:nvSpPr>
        <p:spPr>
          <a:xfrm>
            <a:off x="2133600" y="1143000"/>
            <a:ext cx="1225550"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Note</a:t>
            </a:r>
            <a:r>
              <a:rPr lang="en-US" sz="3600">
                <a:solidFill>
                  <a:schemeClr val="dk1"/>
                </a:solidFill>
                <a:latin typeface="Times New Roman"/>
                <a:ea typeface="Times New Roman"/>
                <a:cs typeface="Times New Roman"/>
                <a:sym typeface="Times New Roman"/>
              </a:rPr>
              <a:t>:</a:t>
            </a:r>
            <a:endParaRPr/>
          </a:p>
        </p:txBody>
      </p:sp>
      <p:sp>
        <p:nvSpPr>
          <p:cNvPr id="120" name="Google Shape;1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2/25/2021</a:t>
            </a:r>
            <a:endParaRPr>
              <a:latin typeface="Arial"/>
              <a:ea typeface="Arial"/>
              <a:cs typeface="Arial"/>
              <a:sym typeface="Arial"/>
            </a:endParaRPr>
          </a:p>
        </p:txBody>
      </p:sp>
      <p:sp>
        <p:nvSpPr>
          <p:cNvPr id="121" name="Google Shape;121;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22" name="Google Shape;122;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Unit-3 : Network Layer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384" name="Google Shape;384;p30"/>
          <p:cNvPicPr preferRelativeResize="0"/>
          <p:nvPr>
            <p:ph idx="1" type="body"/>
          </p:nvPr>
        </p:nvPicPr>
        <p:blipFill rotWithShape="1">
          <a:blip r:embed="rId3">
            <a:alphaModFix/>
          </a:blip>
          <a:srcRect b="0" l="0" r="0" t="0"/>
          <a:stretch/>
        </p:blipFill>
        <p:spPr>
          <a:xfrm>
            <a:off x="457200" y="1981201"/>
            <a:ext cx="8001000" cy="2362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90" name="Google Shape;390;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1. The number of addresses in the block, </a:t>
            </a:r>
            <a:r>
              <a:rPr b="1" i="1" lang="en-US"/>
              <a:t>N, can be found using N = 2^(32−n).</a:t>
            </a:r>
            <a:endParaRPr/>
          </a:p>
          <a:p>
            <a:pPr indent="-342900" lvl="0" marL="342900" rtl="0" algn="l">
              <a:spcBef>
                <a:spcPts val="640"/>
              </a:spcBef>
              <a:spcAft>
                <a:spcPts val="0"/>
              </a:spcAft>
              <a:buClr>
                <a:schemeClr val="dk1"/>
              </a:buClr>
              <a:buSzPts val="3200"/>
              <a:buChar char="•"/>
            </a:pPr>
            <a:r>
              <a:rPr b="1" lang="en-US"/>
              <a:t>2. To find the first address, we keep the </a:t>
            </a:r>
            <a:r>
              <a:rPr b="1" i="1" lang="en-US"/>
              <a:t>n leftmost bits and set the (32 </a:t>
            </a:r>
            <a:r>
              <a:rPr lang="en-US"/>
              <a:t>− </a:t>
            </a:r>
            <a:r>
              <a:rPr i="1" lang="en-US"/>
              <a:t>n) rightmost </a:t>
            </a:r>
            <a:r>
              <a:rPr lang="en-US"/>
              <a:t>bits all to 0s.</a:t>
            </a:r>
            <a:endParaRPr/>
          </a:p>
          <a:p>
            <a:pPr indent="-342900" lvl="0" marL="342900" rtl="0" algn="l">
              <a:spcBef>
                <a:spcPts val="640"/>
              </a:spcBef>
              <a:spcAft>
                <a:spcPts val="0"/>
              </a:spcAft>
              <a:buClr>
                <a:schemeClr val="dk1"/>
              </a:buClr>
              <a:buSzPts val="3200"/>
              <a:buChar char="•"/>
            </a:pPr>
            <a:r>
              <a:rPr b="1" lang="en-US"/>
              <a:t>3. To find the last address, we keep the </a:t>
            </a:r>
            <a:r>
              <a:rPr b="1" i="1" lang="en-US"/>
              <a:t>n leftmost bits and set the (32</a:t>
            </a:r>
            <a:r>
              <a:rPr lang="en-US"/>
              <a:t>− </a:t>
            </a:r>
            <a:r>
              <a:rPr i="1" lang="en-US"/>
              <a:t>n) rightmost </a:t>
            </a:r>
            <a:r>
              <a:rPr lang="en-US"/>
              <a:t>bits all to 1s.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32"/>
          <p:cNvPicPr preferRelativeResize="0"/>
          <p:nvPr/>
        </p:nvPicPr>
        <p:blipFill rotWithShape="1">
          <a:blip r:embed="rId3">
            <a:alphaModFix/>
          </a:blip>
          <a:srcRect b="0" l="0" r="0" t="0"/>
          <a:stretch/>
        </p:blipFill>
        <p:spPr>
          <a:xfrm>
            <a:off x="381000" y="1066800"/>
            <a:ext cx="8354688" cy="4191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33"/>
          <p:cNvPicPr preferRelativeResize="0"/>
          <p:nvPr/>
        </p:nvPicPr>
        <p:blipFill rotWithShape="1">
          <a:blip r:embed="rId3">
            <a:alphaModFix/>
          </a:blip>
          <a:srcRect b="0" l="0" r="0" t="0"/>
          <a:stretch/>
        </p:blipFill>
        <p:spPr>
          <a:xfrm>
            <a:off x="439616" y="304800"/>
            <a:ext cx="8247184" cy="623510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p34"/>
          <p:cNvPicPr preferRelativeResize="0"/>
          <p:nvPr/>
        </p:nvPicPr>
        <p:blipFill rotWithShape="1">
          <a:blip r:embed="rId3">
            <a:alphaModFix/>
          </a:blip>
          <a:srcRect b="0" l="0" r="0" t="0"/>
          <a:stretch/>
        </p:blipFill>
        <p:spPr>
          <a:xfrm>
            <a:off x="381000" y="1447800"/>
            <a:ext cx="8708366" cy="1828800"/>
          </a:xfrm>
          <a:prstGeom prst="rect">
            <a:avLst/>
          </a:prstGeom>
          <a:noFill/>
          <a:ln>
            <a:noFill/>
          </a:ln>
        </p:spPr>
      </p:pic>
      <p:pic>
        <p:nvPicPr>
          <p:cNvPr id="406" name="Google Shape;406;p34"/>
          <p:cNvPicPr preferRelativeResize="0"/>
          <p:nvPr/>
        </p:nvPicPr>
        <p:blipFill rotWithShape="1">
          <a:blip r:embed="rId4">
            <a:alphaModFix/>
          </a:blip>
          <a:srcRect b="0" l="0" r="0" t="0"/>
          <a:stretch/>
        </p:blipFill>
        <p:spPr>
          <a:xfrm>
            <a:off x="381000" y="3200400"/>
            <a:ext cx="8534400" cy="914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Example 2</a:t>
            </a:r>
            <a:br>
              <a:rPr lang="en-US"/>
            </a:br>
            <a:endParaRPr/>
          </a:p>
        </p:txBody>
      </p:sp>
      <p:sp>
        <p:nvSpPr>
          <p:cNvPr id="412" name="Google Shape;412;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36"/>
          <p:cNvPicPr preferRelativeResize="0"/>
          <p:nvPr/>
        </p:nvPicPr>
        <p:blipFill rotWithShape="1">
          <a:blip r:embed="rId3">
            <a:alphaModFix/>
          </a:blip>
          <a:srcRect b="0" l="0" r="0" t="0"/>
          <a:stretch/>
        </p:blipFill>
        <p:spPr>
          <a:xfrm>
            <a:off x="304800" y="495300"/>
            <a:ext cx="8534400" cy="6134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37"/>
          <p:cNvPicPr preferRelativeResize="0"/>
          <p:nvPr/>
        </p:nvPicPr>
        <p:blipFill rotWithShape="1">
          <a:blip r:embed="rId3">
            <a:alphaModFix/>
          </a:blip>
          <a:srcRect b="0" l="0" r="0" t="0"/>
          <a:stretch/>
        </p:blipFill>
        <p:spPr>
          <a:xfrm>
            <a:off x="457200" y="1219200"/>
            <a:ext cx="8381999" cy="4191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38"/>
          <p:cNvPicPr preferRelativeResize="0"/>
          <p:nvPr/>
        </p:nvPicPr>
        <p:blipFill rotWithShape="1">
          <a:blip r:embed="rId3">
            <a:alphaModFix/>
          </a:blip>
          <a:srcRect b="0" l="0" r="0" t="0"/>
          <a:stretch/>
        </p:blipFill>
        <p:spPr>
          <a:xfrm>
            <a:off x="457200" y="1371600"/>
            <a:ext cx="8001000" cy="3886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Network mask</a:t>
            </a:r>
            <a:endParaRPr/>
          </a:p>
        </p:txBody>
      </p:sp>
      <p:sp>
        <p:nvSpPr>
          <p:cNvPr id="433" name="Google Shape;433;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a:t>
            </a:r>
            <a:r>
              <a:rPr b="1" lang="en-US"/>
              <a:t>network mask or a default mask in classful addressing is a:</a:t>
            </a:r>
            <a:endParaRPr b="1"/>
          </a:p>
          <a:p>
            <a:pPr indent="-342900" lvl="0" marL="342900" rtl="0" algn="l">
              <a:spcBef>
                <a:spcPts val="640"/>
              </a:spcBef>
              <a:spcAft>
                <a:spcPts val="0"/>
              </a:spcAft>
              <a:buClr>
                <a:schemeClr val="dk1"/>
              </a:buClr>
              <a:buSzPts val="3200"/>
              <a:buChar char="•"/>
            </a:pPr>
            <a:r>
              <a:rPr lang="en-US"/>
              <a:t>32-bit number with </a:t>
            </a:r>
            <a:r>
              <a:rPr i="1" lang="en-US"/>
              <a:t>n leftmost bits all set to 1s and (32 − n) rightmost bits all set to 0s.</a:t>
            </a:r>
            <a:endParaRPr/>
          </a:p>
          <a:p>
            <a:pPr indent="-342900" lvl="0" marL="342900" rtl="0" algn="l">
              <a:spcBef>
                <a:spcPts val="640"/>
              </a:spcBef>
              <a:spcAft>
                <a:spcPts val="0"/>
              </a:spcAft>
              <a:buClr>
                <a:schemeClr val="dk1"/>
              </a:buClr>
              <a:buSzPts val="3200"/>
              <a:buChar char="•"/>
            </a:pPr>
            <a:r>
              <a:rPr lang="en-US"/>
              <a:t>Since </a:t>
            </a:r>
            <a:r>
              <a:rPr i="1" lang="en-US"/>
              <a:t>n is different for each class in classful addressing, we have three default masks in </a:t>
            </a:r>
            <a:r>
              <a:rPr lang="en-US"/>
              <a:t>classful addressing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nvSpPr>
        <p:spPr>
          <a:xfrm>
            <a:off x="990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Times New Roman"/>
                <a:ea typeface="Times New Roman"/>
                <a:cs typeface="Times New Roman"/>
                <a:sym typeface="Times New Roman"/>
              </a:rPr>
              <a:t>Figure 19.9</a:t>
            </a:r>
            <a:r>
              <a:rPr b="1" lang="en-US" sz="1800">
                <a:solidFill>
                  <a:schemeClr val="accent2"/>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Dotted-decimal notation</a:t>
            </a:r>
            <a:endParaRPr/>
          </a:p>
        </p:txBody>
      </p:sp>
      <p:sp>
        <p:nvSpPr>
          <p:cNvPr id="128" name="Google Shape;128;p4"/>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129" name="Google Shape;129;p4"/>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130" name="Google Shape;130;p4"/>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131" name="Google Shape;131;p4"/>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132" name="Google Shape;132;p4"/>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133" name="Google Shape;133;p4"/>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sp>
        <p:nvSpPr>
          <p:cNvPr id="134" name="Google Shape;134;p4"/>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ahoma"/>
              <a:ea typeface="Tahoma"/>
              <a:cs typeface="Tahoma"/>
              <a:sym typeface="Tahoma"/>
            </a:endParaRPr>
          </a:p>
        </p:txBody>
      </p:sp>
      <p:pic>
        <p:nvPicPr>
          <p:cNvPr id="135" name="Google Shape;135;p4"/>
          <p:cNvPicPr preferRelativeResize="0"/>
          <p:nvPr/>
        </p:nvPicPr>
        <p:blipFill rotWithShape="1">
          <a:blip r:embed="rId3">
            <a:alphaModFix/>
          </a:blip>
          <a:srcRect b="0" l="0" r="0" t="0"/>
          <a:stretch/>
        </p:blipFill>
        <p:spPr>
          <a:xfrm>
            <a:off x="463550" y="2730500"/>
            <a:ext cx="8070850" cy="1612900"/>
          </a:xfrm>
          <a:prstGeom prst="rect">
            <a:avLst/>
          </a:prstGeom>
          <a:noFill/>
          <a:ln>
            <a:noFill/>
          </a:ln>
        </p:spPr>
      </p:pic>
      <p:sp>
        <p:nvSpPr>
          <p:cNvPr id="136" name="Google Shape;13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2/25/2021</a:t>
            </a:r>
            <a:endParaRPr>
              <a:latin typeface="Arial"/>
              <a:ea typeface="Arial"/>
              <a:cs typeface="Arial"/>
              <a:sym typeface="Arial"/>
            </a:endParaRPr>
          </a:p>
        </p:txBody>
      </p:sp>
      <p:sp>
        <p:nvSpPr>
          <p:cNvPr id="137" name="Google Shape;137;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38" name="Google Shape;138;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Unit-3 : Network Layer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40"/>
          <p:cNvPicPr preferRelativeResize="0"/>
          <p:nvPr/>
        </p:nvPicPr>
        <p:blipFill rotWithShape="1">
          <a:blip r:embed="rId3">
            <a:alphaModFix/>
          </a:blip>
          <a:srcRect b="0" l="0" r="0" t="0"/>
          <a:stretch/>
        </p:blipFill>
        <p:spPr>
          <a:xfrm>
            <a:off x="457200" y="1143000"/>
            <a:ext cx="8305799" cy="39623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41"/>
          <p:cNvPicPr preferRelativeResize="0"/>
          <p:nvPr/>
        </p:nvPicPr>
        <p:blipFill rotWithShape="1">
          <a:blip r:embed="rId3">
            <a:alphaModFix/>
          </a:blip>
          <a:srcRect b="0" l="0" r="0" t="0"/>
          <a:stretch/>
        </p:blipFill>
        <p:spPr>
          <a:xfrm>
            <a:off x="304800" y="228600"/>
            <a:ext cx="8458200" cy="6304239"/>
          </a:xfrm>
          <a:prstGeom prst="rect">
            <a:avLst/>
          </a:prstGeom>
          <a:noFill/>
          <a:ln>
            <a:noFill/>
          </a:ln>
        </p:spPr>
      </p:pic>
      <p:sp>
        <p:nvSpPr>
          <p:cNvPr id="444" name="Google Shape;444;p41"/>
          <p:cNvSpPr txBox="1"/>
          <p:nvPr/>
        </p:nvSpPr>
        <p:spPr>
          <a:xfrm>
            <a:off x="6553200" y="5257800"/>
            <a:ext cx="685800"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255</a:t>
            </a:r>
            <a:endParaRPr sz="1800">
              <a:solidFill>
                <a:schemeClr val="dk1"/>
              </a:solidFill>
              <a:latin typeface="Calibri"/>
              <a:ea typeface="Calibri"/>
              <a:cs typeface="Calibri"/>
              <a:sym typeface="Calibri"/>
            </a:endParaRPr>
          </a:p>
        </p:txBody>
      </p:sp>
      <p:sp>
        <p:nvSpPr>
          <p:cNvPr id="445" name="Google Shape;445;p41"/>
          <p:cNvSpPr txBox="1"/>
          <p:nvPr/>
        </p:nvSpPr>
        <p:spPr>
          <a:xfrm>
            <a:off x="6629400" y="5638800"/>
            <a:ext cx="457200"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67</a:t>
            </a:r>
            <a:endParaRPr sz="1800">
              <a:solidFill>
                <a:schemeClr val="dk1"/>
              </a:solidFill>
              <a:latin typeface="Calibri"/>
              <a:ea typeface="Calibri"/>
              <a:cs typeface="Calibri"/>
              <a:sym typeface="Calibri"/>
            </a:endParaRPr>
          </a:p>
        </p:txBody>
      </p:sp>
      <p:sp>
        <p:nvSpPr>
          <p:cNvPr id="446" name="Google Shape;446;p41"/>
          <p:cNvSpPr/>
          <p:nvPr/>
        </p:nvSpPr>
        <p:spPr>
          <a:xfrm>
            <a:off x="304800" y="3962400"/>
            <a:ext cx="8458200" cy="9906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7" name="Google Shape;447;p41"/>
          <p:cNvSpPr/>
          <p:nvPr/>
        </p:nvSpPr>
        <p:spPr>
          <a:xfrm>
            <a:off x="381000" y="6019800"/>
            <a:ext cx="8305800" cy="4572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2"/>
          <p:cNvSpPr/>
          <p:nvPr/>
        </p:nvSpPr>
        <p:spPr>
          <a:xfrm>
            <a:off x="685800" y="1524000"/>
            <a:ext cx="5029200" cy="762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FF3300"/>
                </a:solidFill>
                <a:latin typeface="Times"/>
                <a:ea typeface="Times"/>
                <a:cs typeface="Times"/>
                <a:sym typeface="Times"/>
              </a:rPr>
              <a:t>Mask</a:t>
            </a:r>
            <a:endParaRPr/>
          </a:p>
        </p:txBody>
      </p:sp>
      <p:sp>
        <p:nvSpPr>
          <p:cNvPr id="453" name="Google Shape;453;p42"/>
          <p:cNvSpPr/>
          <p:nvPr/>
        </p:nvSpPr>
        <p:spPr>
          <a:xfrm>
            <a:off x="609600" y="2549525"/>
            <a:ext cx="8001000" cy="2098675"/>
          </a:xfrm>
          <a:prstGeom prst="rect">
            <a:avLst/>
          </a:prstGeom>
          <a:noFill/>
          <a:ln cap="flat" cmpd="sng" w="5715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a:ea typeface="Times"/>
                <a:cs typeface="Times"/>
                <a:sym typeface="Times"/>
              </a:rPr>
              <a:t>A mask is a 32-bit binary number that gives the first address in the block (the network address) when bitwise ANDed with an address in the block.</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3"/>
          <p:cNvSpPr/>
          <p:nvPr/>
        </p:nvSpPr>
        <p:spPr>
          <a:xfrm>
            <a:off x="533400" y="1219200"/>
            <a:ext cx="8001000" cy="4543425"/>
          </a:xfrm>
          <a:prstGeom prst="rect">
            <a:avLst/>
          </a:prstGeom>
          <a:gradFill>
            <a:gsLst>
              <a:gs pos="0">
                <a:srgbClr val="5E9EFF"/>
              </a:gs>
              <a:gs pos="39999">
                <a:srgbClr val="85C2FF"/>
              </a:gs>
              <a:gs pos="70000">
                <a:srgbClr val="C4D6EB"/>
              </a:gs>
              <a:gs pos="100000">
                <a:srgbClr val="FFEBFA"/>
              </a:gs>
            </a:gsLst>
            <a:lin ang="5400000" scaled="0"/>
          </a:gradFill>
          <a:ln cap="flat" cmpd="sng" w="5715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3600">
                <a:solidFill>
                  <a:schemeClr val="dk1"/>
                </a:solidFill>
                <a:latin typeface="Times"/>
                <a:ea typeface="Times"/>
                <a:cs typeface="Times"/>
                <a:sym typeface="Times"/>
              </a:rPr>
              <a:t>The network address is the </a:t>
            </a:r>
            <a:br>
              <a:rPr b="1" i="1" lang="en-US" sz="3600">
                <a:solidFill>
                  <a:schemeClr val="dk1"/>
                </a:solidFill>
                <a:latin typeface="Times"/>
                <a:ea typeface="Times"/>
                <a:cs typeface="Times"/>
                <a:sym typeface="Times"/>
              </a:rPr>
            </a:br>
            <a:r>
              <a:rPr b="1" i="1" lang="en-US" sz="3600">
                <a:solidFill>
                  <a:schemeClr val="dk1"/>
                </a:solidFill>
                <a:latin typeface="Times"/>
                <a:ea typeface="Times"/>
                <a:cs typeface="Times"/>
                <a:sym typeface="Times"/>
              </a:rPr>
              <a:t>beginning address of each block.</a:t>
            </a:r>
            <a:br>
              <a:rPr b="1" i="1" lang="en-US" sz="3600">
                <a:solidFill>
                  <a:schemeClr val="dk1"/>
                </a:solidFill>
                <a:latin typeface="Times"/>
                <a:ea typeface="Times"/>
                <a:cs typeface="Times"/>
                <a:sym typeface="Times"/>
              </a:rPr>
            </a:br>
            <a:r>
              <a:rPr b="1" i="1" lang="en-US" sz="3600">
                <a:solidFill>
                  <a:schemeClr val="dk1"/>
                </a:solidFill>
                <a:latin typeface="Times"/>
                <a:ea typeface="Times"/>
                <a:cs typeface="Times"/>
                <a:sym typeface="Times"/>
              </a:rPr>
              <a:t> It can be found by applying </a:t>
            </a:r>
            <a:br>
              <a:rPr b="1" i="1" lang="en-US" sz="3600">
                <a:solidFill>
                  <a:schemeClr val="dk1"/>
                </a:solidFill>
                <a:latin typeface="Times"/>
                <a:ea typeface="Times"/>
                <a:cs typeface="Times"/>
                <a:sym typeface="Times"/>
              </a:rPr>
            </a:br>
            <a:r>
              <a:rPr b="1" i="1" lang="en-US" sz="3600">
                <a:solidFill>
                  <a:schemeClr val="dk1"/>
                </a:solidFill>
                <a:latin typeface="Times"/>
                <a:ea typeface="Times"/>
                <a:cs typeface="Times"/>
                <a:sym typeface="Times"/>
              </a:rPr>
              <a:t>the default mask to</a:t>
            </a:r>
            <a:br>
              <a:rPr b="1" i="1" lang="en-US" sz="3600">
                <a:solidFill>
                  <a:schemeClr val="dk1"/>
                </a:solidFill>
                <a:latin typeface="Times"/>
                <a:ea typeface="Times"/>
                <a:cs typeface="Times"/>
                <a:sym typeface="Times"/>
              </a:rPr>
            </a:br>
            <a:r>
              <a:rPr b="1" i="1" lang="en-US" sz="3600">
                <a:solidFill>
                  <a:schemeClr val="dk1"/>
                </a:solidFill>
                <a:latin typeface="Times"/>
                <a:ea typeface="Times"/>
                <a:cs typeface="Times"/>
                <a:sym typeface="Times"/>
              </a:rPr>
              <a:t>any of the addresses in the block </a:t>
            </a:r>
            <a:br>
              <a:rPr b="1" i="1" lang="en-US" sz="3600">
                <a:solidFill>
                  <a:schemeClr val="dk1"/>
                </a:solidFill>
                <a:latin typeface="Times"/>
                <a:ea typeface="Times"/>
                <a:cs typeface="Times"/>
                <a:sym typeface="Times"/>
              </a:rPr>
            </a:br>
            <a:r>
              <a:rPr b="1" i="1" lang="en-US" sz="3600">
                <a:solidFill>
                  <a:schemeClr val="dk1"/>
                </a:solidFill>
                <a:latin typeface="Times"/>
                <a:ea typeface="Times"/>
                <a:cs typeface="Times"/>
                <a:sym typeface="Times"/>
              </a:rPr>
              <a:t>(including itself).</a:t>
            </a:r>
            <a:br>
              <a:rPr b="1" i="1" lang="en-US" sz="3600">
                <a:solidFill>
                  <a:schemeClr val="dk1"/>
                </a:solidFill>
                <a:latin typeface="Times"/>
                <a:ea typeface="Times"/>
                <a:cs typeface="Times"/>
                <a:sym typeface="Times"/>
              </a:rPr>
            </a:br>
            <a:r>
              <a:rPr b="1" i="1" lang="en-US" sz="3600">
                <a:solidFill>
                  <a:schemeClr val="dk1"/>
                </a:solidFill>
                <a:latin typeface="Times"/>
                <a:ea typeface="Times"/>
                <a:cs typeface="Times"/>
                <a:sym typeface="Times"/>
              </a:rPr>
              <a:t> It retains the </a:t>
            </a:r>
            <a:r>
              <a:rPr b="1" i="1" lang="en-US" sz="3600">
                <a:solidFill>
                  <a:srgbClr val="FF3300"/>
                </a:solidFill>
                <a:latin typeface="Times"/>
                <a:ea typeface="Times"/>
                <a:cs typeface="Times"/>
                <a:sym typeface="Times"/>
              </a:rPr>
              <a:t>netid</a:t>
            </a:r>
            <a:r>
              <a:rPr b="1" i="1" lang="en-US" sz="3600">
                <a:solidFill>
                  <a:schemeClr val="dk1"/>
                </a:solidFill>
                <a:latin typeface="Times"/>
                <a:ea typeface="Times"/>
                <a:cs typeface="Times"/>
                <a:sym typeface="Times"/>
              </a:rPr>
              <a:t> of the block </a:t>
            </a:r>
            <a:br>
              <a:rPr b="1" i="1" lang="en-US" sz="3600">
                <a:solidFill>
                  <a:schemeClr val="dk1"/>
                </a:solidFill>
                <a:latin typeface="Times"/>
                <a:ea typeface="Times"/>
                <a:cs typeface="Times"/>
                <a:sym typeface="Times"/>
              </a:rPr>
            </a:br>
            <a:r>
              <a:rPr b="1" i="1" lang="en-US" sz="3600">
                <a:solidFill>
                  <a:schemeClr val="dk1"/>
                </a:solidFill>
                <a:latin typeface="Times"/>
                <a:ea typeface="Times"/>
                <a:cs typeface="Times"/>
                <a:sym typeface="Times"/>
              </a:rPr>
              <a:t>and sets the </a:t>
            </a:r>
            <a:r>
              <a:rPr b="1" i="1" lang="en-US" sz="3600">
                <a:solidFill>
                  <a:srgbClr val="FF3300"/>
                </a:solidFill>
                <a:latin typeface="Times"/>
                <a:ea typeface="Times"/>
                <a:cs typeface="Times"/>
                <a:sym typeface="Times"/>
              </a:rPr>
              <a:t>hostid</a:t>
            </a:r>
            <a:r>
              <a:rPr b="1" i="1" lang="en-US" sz="3600">
                <a:solidFill>
                  <a:schemeClr val="dk1"/>
                </a:solidFill>
                <a:latin typeface="Times"/>
                <a:ea typeface="Times"/>
                <a:cs typeface="Times"/>
                <a:sym typeface="Times"/>
              </a:rPr>
              <a:t> to zero. </a:t>
            </a:r>
            <a:endParaRPr/>
          </a:p>
        </p:txBody>
      </p:sp>
      <p:pic>
        <p:nvPicPr>
          <p:cNvPr id="459" name="Google Shape;459;p43"/>
          <p:cNvPicPr preferRelativeResize="0"/>
          <p:nvPr/>
        </p:nvPicPr>
        <p:blipFill rotWithShape="1">
          <a:blip r:embed="rId3">
            <a:alphaModFix/>
          </a:blip>
          <a:srcRect b="0" l="0" r="0" t="0"/>
          <a:stretch/>
        </p:blipFill>
        <p:spPr>
          <a:xfrm>
            <a:off x="533400" y="457200"/>
            <a:ext cx="2057400" cy="6921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4"/>
          <p:cNvSpPr txBox="1"/>
          <p:nvPr/>
        </p:nvSpPr>
        <p:spPr>
          <a:xfrm>
            <a:off x="192088" y="228600"/>
            <a:ext cx="2220912" cy="617538"/>
          </a:xfrm>
          <a:prstGeom prst="rect">
            <a:avLst/>
          </a:prstGeom>
          <a:solidFill>
            <a:schemeClr val="accent1"/>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Calibri"/>
                <a:ea typeface="Calibri"/>
                <a:cs typeface="Calibri"/>
                <a:sym typeface="Calibri"/>
              </a:rPr>
              <a:t>Example 12</a:t>
            </a:r>
            <a:endParaRPr/>
          </a:p>
        </p:txBody>
      </p:sp>
      <p:sp>
        <p:nvSpPr>
          <p:cNvPr id="465" name="Google Shape;465;p44"/>
          <p:cNvSpPr/>
          <p:nvPr/>
        </p:nvSpPr>
        <p:spPr>
          <a:xfrm>
            <a:off x="228600" y="1125538"/>
            <a:ext cx="8458200" cy="1739900"/>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None/>
            </a:pPr>
            <a:r>
              <a:rPr lang="en-US" sz="3600">
                <a:solidFill>
                  <a:schemeClr val="dk1"/>
                </a:solidFill>
                <a:latin typeface="Times"/>
                <a:ea typeface="Times"/>
                <a:cs typeface="Times"/>
                <a:sym typeface="Times"/>
              </a:rPr>
              <a:t>Given the address 23.56.7.91 and the default class A mask, find the beginning address (network address).</a:t>
            </a:r>
            <a:endParaRPr/>
          </a:p>
        </p:txBody>
      </p:sp>
      <p:sp>
        <p:nvSpPr>
          <p:cNvPr id="466" name="Google Shape;466;p44"/>
          <p:cNvSpPr txBox="1"/>
          <p:nvPr/>
        </p:nvSpPr>
        <p:spPr>
          <a:xfrm>
            <a:off x="228600" y="3200400"/>
            <a:ext cx="1643063" cy="617538"/>
          </a:xfrm>
          <a:prstGeom prst="rect">
            <a:avLst/>
          </a:prstGeom>
          <a:solidFill>
            <a:schemeClr val="lt2"/>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Calibri"/>
                <a:ea typeface="Calibri"/>
                <a:cs typeface="Calibri"/>
                <a:sym typeface="Calibri"/>
              </a:rPr>
              <a:t>Solution</a:t>
            </a:r>
            <a:endParaRPr/>
          </a:p>
        </p:txBody>
      </p:sp>
      <p:sp>
        <p:nvSpPr>
          <p:cNvPr id="467" name="Google Shape;467;p44"/>
          <p:cNvSpPr/>
          <p:nvPr/>
        </p:nvSpPr>
        <p:spPr>
          <a:xfrm>
            <a:off x="0" y="4038600"/>
            <a:ext cx="8350250" cy="2289175"/>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2"/>
                </a:solidFill>
                <a:latin typeface="Times"/>
                <a:ea typeface="Times"/>
                <a:cs typeface="Times"/>
                <a:sym typeface="Times"/>
              </a:rPr>
              <a:t>The default mask is 255.0.0.0, which means </a:t>
            </a:r>
            <a:endParaRPr/>
          </a:p>
          <a:p>
            <a:pPr indent="0" lvl="0" marL="0" marR="0" rtl="0" algn="l">
              <a:spcBef>
                <a:spcPts val="0"/>
              </a:spcBef>
              <a:spcAft>
                <a:spcPts val="0"/>
              </a:spcAft>
              <a:buNone/>
            </a:pPr>
            <a:r>
              <a:rPr lang="en-US" sz="3600">
                <a:solidFill>
                  <a:schemeClr val="lt2"/>
                </a:solidFill>
                <a:latin typeface="Times"/>
                <a:ea typeface="Times"/>
                <a:cs typeface="Times"/>
                <a:sym typeface="Times"/>
              </a:rPr>
              <a:t>that only the first byte is preserved </a:t>
            </a:r>
            <a:endParaRPr/>
          </a:p>
          <a:p>
            <a:pPr indent="0" lvl="0" marL="0" marR="0" rtl="0" algn="l">
              <a:spcBef>
                <a:spcPts val="0"/>
              </a:spcBef>
              <a:spcAft>
                <a:spcPts val="0"/>
              </a:spcAft>
              <a:buNone/>
            </a:pPr>
            <a:r>
              <a:rPr lang="en-US" sz="3600">
                <a:solidFill>
                  <a:schemeClr val="lt2"/>
                </a:solidFill>
                <a:latin typeface="Times"/>
                <a:ea typeface="Times"/>
                <a:cs typeface="Times"/>
                <a:sym typeface="Times"/>
              </a:rPr>
              <a:t>and the other 3 bytes are set to 0s. </a:t>
            </a:r>
            <a:endParaRPr/>
          </a:p>
          <a:p>
            <a:pPr indent="0" lvl="0" marL="0" marR="0" rtl="0" algn="l">
              <a:spcBef>
                <a:spcPts val="0"/>
              </a:spcBef>
              <a:spcAft>
                <a:spcPts val="0"/>
              </a:spcAft>
              <a:buNone/>
            </a:pPr>
            <a:r>
              <a:rPr lang="en-US" sz="3600">
                <a:solidFill>
                  <a:schemeClr val="lt2"/>
                </a:solidFill>
                <a:latin typeface="Times"/>
                <a:ea typeface="Times"/>
                <a:cs typeface="Times"/>
                <a:sym typeface="Times"/>
              </a:rPr>
              <a:t>The network address is 23.0.0.0.</a:t>
            </a:r>
            <a:endParaRPr b="1" i="1" sz="3600">
              <a:solidFill>
                <a:schemeClr val="lt2"/>
              </a:solidFill>
              <a:latin typeface="Times"/>
              <a:ea typeface="Times"/>
              <a:cs typeface="Times"/>
              <a:sym typeface="Time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5"/>
          <p:cNvSpPr txBox="1"/>
          <p:nvPr/>
        </p:nvSpPr>
        <p:spPr>
          <a:xfrm>
            <a:off x="192088" y="228600"/>
            <a:ext cx="2220912" cy="617538"/>
          </a:xfrm>
          <a:prstGeom prst="rect">
            <a:avLst/>
          </a:prstGeom>
          <a:solidFill>
            <a:schemeClr val="accent1"/>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Calibri"/>
                <a:ea typeface="Calibri"/>
                <a:cs typeface="Calibri"/>
                <a:sym typeface="Calibri"/>
              </a:rPr>
              <a:t>Example 13</a:t>
            </a:r>
            <a:endParaRPr/>
          </a:p>
        </p:txBody>
      </p:sp>
      <p:sp>
        <p:nvSpPr>
          <p:cNvPr id="473" name="Google Shape;473;p45"/>
          <p:cNvSpPr/>
          <p:nvPr/>
        </p:nvSpPr>
        <p:spPr>
          <a:xfrm>
            <a:off x="228600" y="1125538"/>
            <a:ext cx="8458200" cy="1739900"/>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None/>
            </a:pPr>
            <a:r>
              <a:rPr lang="en-US" sz="3600">
                <a:solidFill>
                  <a:schemeClr val="dk1"/>
                </a:solidFill>
                <a:latin typeface="Times"/>
                <a:ea typeface="Times"/>
                <a:cs typeface="Times"/>
                <a:sym typeface="Times"/>
              </a:rPr>
              <a:t>Given the address 132.6.17.85 and the default class B mask, find the beginning address (network address).</a:t>
            </a:r>
            <a:endParaRPr/>
          </a:p>
        </p:txBody>
      </p:sp>
      <p:sp>
        <p:nvSpPr>
          <p:cNvPr id="474" name="Google Shape;474;p45"/>
          <p:cNvSpPr txBox="1"/>
          <p:nvPr/>
        </p:nvSpPr>
        <p:spPr>
          <a:xfrm>
            <a:off x="228600" y="3200400"/>
            <a:ext cx="1643063" cy="617538"/>
          </a:xfrm>
          <a:prstGeom prst="rect">
            <a:avLst/>
          </a:prstGeom>
          <a:solidFill>
            <a:schemeClr val="lt2"/>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Calibri"/>
                <a:ea typeface="Calibri"/>
                <a:cs typeface="Calibri"/>
                <a:sym typeface="Calibri"/>
              </a:rPr>
              <a:t>Solution</a:t>
            </a:r>
            <a:endParaRPr/>
          </a:p>
        </p:txBody>
      </p:sp>
      <p:sp>
        <p:nvSpPr>
          <p:cNvPr id="475" name="Google Shape;475;p45"/>
          <p:cNvSpPr/>
          <p:nvPr/>
        </p:nvSpPr>
        <p:spPr>
          <a:xfrm>
            <a:off x="0" y="4038600"/>
            <a:ext cx="8763000" cy="1631216"/>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2"/>
                </a:solidFill>
                <a:latin typeface="Times"/>
                <a:ea typeface="Times"/>
                <a:cs typeface="Times"/>
                <a:sym typeface="Times"/>
              </a:rPr>
              <a:t>The default mask is 255.255.0.0, which means </a:t>
            </a:r>
            <a:endParaRPr/>
          </a:p>
          <a:p>
            <a:pPr indent="0" lvl="0" marL="0" marR="0" rtl="0" algn="l">
              <a:spcBef>
                <a:spcPts val="0"/>
              </a:spcBef>
              <a:spcAft>
                <a:spcPts val="0"/>
              </a:spcAft>
              <a:buNone/>
            </a:pPr>
            <a:r>
              <a:rPr lang="en-US" sz="2000">
                <a:solidFill>
                  <a:schemeClr val="lt2"/>
                </a:solidFill>
                <a:latin typeface="Times"/>
                <a:ea typeface="Times"/>
                <a:cs typeface="Times"/>
                <a:sym typeface="Times"/>
              </a:rPr>
              <a:t>that the first 2 bytes are preserved </a:t>
            </a:r>
            <a:endParaRPr/>
          </a:p>
          <a:p>
            <a:pPr indent="0" lvl="0" marL="0" marR="0" rtl="0" algn="l">
              <a:spcBef>
                <a:spcPts val="0"/>
              </a:spcBef>
              <a:spcAft>
                <a:spcPts val="0"/>
              </a:spcAft>
              <a:buNone/>
            </a:pPr>
            <a:r>
              <a:rPr lang="en-US" sz="2000">
                <a:solidFill>
                  <a:schemeClr val="lt2"/>
                </a:solidFill>
                <a:latin typeface="Times"/>
                <a:ea typeface="Times"/>
                <a:cs typeface="Times"/>
                <a:sym typeface="Times"/>
              </a:rPr>
              <a:t>and the other 2 bytes are set to 0s. </a:t>
            </a:r>
            <a:endParaRPr/>
          </a:p>
          <a:p>
            <a:pPr indent="0" lvl="0" marL="0" marR="0" rtl="0" algn="l">
              <a:spcBef>
                <a:spcPts val="0"/>
              </a:spcBef>
              <a:spcAft>
                <a:spcPts val="0"/>
              </a:spcAft>
              <a:buNone/>
            </a:pPr>
            <a:r>
              <a:rPr lang="en-US" sz="2000">
                <a:solidFill>
                  <a:schemeClr val="lt2"/>
                </a:solidFill>
                <a:latin typeface="Times"/>
                <a:ea typeface="Times"/>
                <a:cs typeface="Times"/>
                <a:sym typeface="Times"/>
              </a:rPr>
              <a:t>The network address is 132.6.0.0.</a:t>
            </a:r>
            <a:endParaRPr/>
          </a:p>
          <a:p>
            <a:pPr indent="0" lvl="0" marL="0" marR="0" rtl="0" algn="l">
              <a:spcBef>
                <a:spcPts val="0"/>
              </a:spcBef>
              <a:spcAft>
                <a:spcPts val="0"/>
              </a:spcAft>
              <a:buNone/>
            </a:pPr>
            <a:r>
              <a:t/>
            </a:r>
            <a:endParaRPr b="1" i="1" sz="2000">
              <a:solidFill>
                <a:schemeClr val="lt2"/>
              </a:solidFill>
              <a:latin typeface="Times"/>
              <a:ea typeface="Times"/>
              <a:cs typeface="Times"/>
              <a:sym typeface="Time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6"/>
          <p:cNvSpPr txBox="1"/>
          <p:nvPr/>
        </p:nvSpPr>
        <p:spPr>
          <a:xfrm>
            <a:off x="192088" y="228600"/>
            <a:ext cx="2220912" cy="617538"/>
          </a:xfrm>
          <a:prstGeom prst="rect">
            <a:avLst/>
          </a:prstGeom>
          <a:solidFill>
            <a:schemeClr val="accent1"/>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Calibri"/>
                <a:ea typeface="Calibri"/>
                <a:cs typeface="Calibri"/>
                <a:sym typeface="Calibri"/>
              </a:rPr>
              <a:t>Example 14</a:t>
            </a:r>
            <a:endParaRPr/>
          </a:p>
        </p:txBody>
      </p:sp>
      <p:sp>
        <p:nvSpPr>
          <p:cNvPr id="481" name="Google Shape;481;p46"/>
          <p:cNvSpPr/>
          <p:nvPr/>
        </p:nvSpPr>
        <p:spPr>
          <a:xfrm>
            <a:off x="228600" y="1125538"/>
            <a:ext cx="8458200" cy="1739900"/>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None/>
            </a:pPr>
            <a:r>
              <a:rPr lang="en-US" sz="3600">
                <a:solidFill>
                  <a:schemeClr val="dk1"/>
                </a:solidFill>
                <a:latin typeface="Times"/>
                <a:ea typeface="Times"/>
                <a:cs typeface="Times"/>
                <a:sym typeface="Times"/>
              </a:rPr>
              <a:t>Given the address 201.180.56.5 and the class C default mask, find the beginning address (network address).</a:t>
            </a:r>
            <a:endParaRPr/>
          </a:p>
        </p:txBody>
      </p:sp>
      <p:sp>
        <p:nvSpPr>
          <p:cNvPr id="482" name="Google Shape;482;p46"/>
          <p:cNvSpPr txBox="1"/>
          <p:nvPr/>
        </p:nvSpPr>
        <p:spPr>
          <a:xfrm>
            <a:off x="228600" y="3200400"/>
            <a:ext cx="1643063" cy="617538"/>
          </a:xfrm>
          <a:prstGeom prst="rect">
            <a:avLst/>
          </a:prstGeom>
          <a:solidFill>
            <a:schemeClr val="lt2"/>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Calibri"/>
                <a:ea typeface="Calibri"/>
                <a:cs typeface="Calibri"/>
                <a:sym typeface="Calibri"/>
              </a:rPr>
              <a:t>Solution</a:t>
            </a:r>
            <a:endParaRPr/>
          </a:p>
        </p:txBody>
      </p:sp>
      <p:sp>
        <p:nvSpPr>
          <p:cNvPr id="483" name="Google Shape;483;p46"/>
          <p:cNvSpPr/>
          <p:nvPr/>
        </p:nvSpPr>
        <p:spPr>
          <a:xfrm>
            <a:off x="247650" y="4038600"/>
            <a:ext cx="8896350" cy="2289175"/>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2"/>
                </a:solidFill>
                <a:latin typeface="Times"/>
                <a:ea typeface="Times"/>
                <a:cs typeface="Times"/>
                <a:sym typeface="Times"/>
              </a:rPr>
              <a:t>The default mask is 255.255.255.0, </a:t>
            </a:r>
            <a:endParaRPr/>
          </a:p>
          <a:p>
            <a:pPr indent="0" lvl="0" marL="0" marR="0" rtl="0" algn="l">
              <a:spcBef>
                <a:spcPts val="0"/>
              </a:spcBef>
              <a:spcAft>
                <a:spcPts val="0"/>
              </a:spcAft>
              <a:buNone/>
            </a:pPr>
            <a:r>
              <a:rPr lang="en-US" sz="3600">
                <a:solidFill>
                  <a:schemeClr val="lt2"/>
                </a:solidFill>
                <a:latin typeface="Times"/>
                <a:ea typeface="Times"/>
                <a:cs typeface="Times"/>
                <a:sym typeface="Times"/>
              </a:rPr>
              <a:t>which means that the first 3 bytes are </a:t>
            </a:r>
            <a:endParaRPr/>
          </a:p>
          <a:p>
            <a:pPr indent="0" lvl="0" marL="0" marR="0" rtl="0" algn="l">
              <a:spcBef>
                <a:spcPts val="0"/>
              </a:spcBef>
              <a:spcAft>
                <a:spcPts val="0"/>
              </a:spcAft>
              <a:buNone/>
            </a:pPr>
            <a:r>
              <a:rPr lang="en-US" sz="3600">
                <a:solidFill>
                  <a:schemeClr val="lt2"/>
                </a:solidFill>
                <a:latin typeface="Times"/>
                <a:ea typeface="Times"/>
                <a:cs typeface="Times"/>
                <a:sym typeface="Times"/>
              </a:rPr>
              <a:t>preserved and the last byte is set to 0. </a:t>
            </a:r>
            <a:endParaRPr/>
          </a:p>
          <a:p>
            <a:pPr indent="0" lvl="0" marL="0" marR="0" rtl="0" algn="l">
              <a:spcBef>
                <a:spcPts val="0"/>
              </a:spcBef>
              <a:spcAft>
                <a:spcPts val="0"/>
              </a:spcAft>
              <a:buNone/>
            </a:pPr>
            <a:r>
              <a:rPr lang="en-US" sz="3600">
                <a:solidFill>
                  <a:schemeClr val="lt2"/>
                </a:solidFill>
                <a:latin typeface="Times"/>
                <a:ea typeface="Times"/>
                <a:cs typeface="Times"/>
                <a:sym typeface="Times"/>
              </a:rPr>
              <a:t>The network address is 201.180.56.0.</a:t>
            </a:r>
            <a:endParaRPr b="1" i="1" sz="3600">
              <a:solidFill>
                <a:schemeClr val="lt2"/>
              </a:solidFill>
              <a:latin typeface="Times"/>
              <a:ea typeface="Times"/>
              <a:cs typeface="Times"/>
              <a:sym typeface="Time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pic>
        <p:nvPicPr>
          <p:cNvPr id="488" name="Google Shape;488;p47"/>
          <p:cNvPicPr preferRelativeResize="0"/>
          <p:nvPr/>
        </p:nvPicPr>
        <p:blipFill rotWithShape="1">
          <a:blip r:embed="rId3">
            <a:alphaModFix/>
          </a:blip>
          <a:srcRect b="0" l="0" r="0" t="0"/>
          <a:stretch/>
        </p:blipFill>
        <p:spPr>
          <a:xfrm>
            <a:off x="381000" y="1219200"/>
            <a:ext cx="8520576" cy="2819400"/>
          </a:xfrm>
          <a:prstGeom prst="rect">
            <a:avLst/>
          </a:prstGeom>
          <a:noFill/>
          <a:ln>
            <a:noFill/>
          </a:ln>
        </p:spPr>
      </p:pic>
      <p:pic>
        <p:nvPicPr>
          <p:cNvPr id="489" name="Google Shape;489;p47"/>
          <p:cNvPicPr preferRelativeResize="0"/>
          <p:nvPr/>
        </p:nvPicPr>
        <p:blipFill rotWithShape="1">
          <a:blip r:embed="rId4">
            <a:alphaModFix/>
          </a:blip>
          <a:srcRect b="0" l="0" r="0" t="0"/>
          <a:stretch/>
        </p:blipFill>
        <p:spPr>
          <a:xfrm>
            <a:off x="457199" y="4267200"/>
            <a:ext cx="8402595" cy="9144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Subnet mask</a:t>
            </a:r>
            <a:endParaRPr/>
          </a:p>
        </p:txBody>
      </p:sp>
      <p:sp>
        <p:nvSpPr>
          <p:cNvPr id="495" name="Google Shape;495;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subnet has  a subnetid and hostid</a:t>
            </a:r>
            <a:endParaRPr/>
          </a:p>
        </p:txBody>
      </p:sp>
      <p:pic>
        <p:nvPicPr>
          <p:cNvPr id="496" name="Google Shape;496;p48"/>
          <p:cNvPicPr preferRelativeResize="0"/>
          <p:nvPr/>
        </p:nvPicPr>
        <p:blipFill rotWithShape="1">
          <a:blip r:embed="rId3">
            <a:alphaModFix/>
          </a:blip>
          <a:srcRect b="0" l="0" r="0" t="0"/>
          <a:stretch/>
        </p:blipFill>
        <p:spPr>
          <a:xfrm>
            <a:off x="304800" y="2590800"/>
            <a:ext cx="8534400" cy="32766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p49"/>
          <p:cNvPicPr preferRelativeResize="0"/>
          <p:nvPr>
            <p:ph idx="1" type="body"/>
          </p:nvPr>
        </p:nvPicPr>
        <p:blipFill rotWithShape="1">
          <a:blip r:embed="rId3">
            <a:alphaModFix/>
          </a:blip>
          <a:srcRect b="0" l="0" r="0" t="0"/>
          <a:stretch/>
        </p:blipFill>
        <p:spPr>
          <a:xfrm>
            <a:off x="609600" y="1066801"/>
            <a:ext cx="7772400" cy="42489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5"/>
          <p:cNvSpPr txBox="1"/>
          <p:nvPr/>
        </p:nvSpPr>
        <p:spPr>
          <a:xfrm>
            <a:off x="144463" y="249238"/>
            <a:ext cx="2017712" cy="617537"/>
          </a:xfrm>
          <a:prstGeom prst="rect">
            <a:avLst/>
          </a:prstGeom>
          <a:solidFill>
            <a:schemeClr val="lt1"/>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Times New Roman"/>
                <a:ea typeface="Times New Roman"/>
                <a:cs typeface="Times New Roman"/>
                <a:sym typeface="Times New Roman"/>
              </a:rPr>
              <a:t>Example 1</a:t>
            </a:r>
            <a:endParaRPr/>
          </a:p>
        </p:txBody>
      </p:sp>
      <p:sp>
        <p:nvSpPr>
          <p:cNvPr id="144" name="Google Shape;144;p5"/>
          <p:cNvSpPr/>
          <p:nvPr/>
        </p:nvSpPr>
        <p:spPr>
          <a:xfrm>
            <a:off x="228600" y="1095375"/>
            <a:ext cx="8458200" cy="191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Change the following IP addresses from binary notation to dotted-decimal notation.</a:t>
            </a:r>
            <a:endParaRPr/>
          </a:p>
          <a:p>
            <a:pPr indent="0" lvl="0" marL="0" marR="0" rtl="0" algn="l">
              <a:spcBef>
                <a:spcPts val="1200"/>
              </a:spcBef>
              <a:spcAft>
                <a:spcPts val="0"/>
              </a:spcAft>
              <a:buNone/>
            </a:pPr>
            <a:r>
              <a:rPr lang="en-US" sz="2400">
                <a:solidFill>
                  <a:schemeClr val="hlink"/>
                </a:solidFill>
                <a:latin typeface="Times New Roman"/>
                <a:ea typeface="Times New Roman"/>
                <a:cs typeface="Times New Roman"/>
                <a:sym typeface="Times New Roman"/>
              </a:rPr>
              <a:t>a.</a:t>
            </a:r>
            <a:r>
              <a:rPr lang="en-US" sz="2400">
                <a:solidFill>
                  <a:schemeClr val="dk1"/>
                </a:solidFill>
                <a:latin typeface="Times New Roman"/>
                <a:ea typeface="Times New Roman"/>
                <a:cs typeface="Times New Roman"/>
                <a:sym typeface="Times New Roman"/>
              </a:rPr>
              <a:t>	10000001  00001011   00001011 11101111</a:t>
            </a:r>
            <a:endParaRPr/>
          </a:p>
          <a:p>
            <a:pPr indent="0" lvl="0" marL="0" marR="0" rtl="0" algn="l">
              <a:spcBef>
                <a:spcPts val="1200"/>
              </a:spcBef>
              <a:spcAft>
                <a:spcPts val="0"/>
              </a:spcAft>
              <a:buNone/>
            </a:pPr>
            <a:r>
              <a:rPr lang="en-US" sz="2400">
                <a:solidFill>
                  <a:schemeClr val="hlink"/>
                </a:solidFill>
                <a:latin typeface="Times New Roman"/>
                <a:ea typeface="Times New Roman"/>
                <a:cs typeface="Times New Roman"/>
                <a:sym typeface="Times New Roman"/>
              </a:rPr>
              <a:t>b.</a:t>
            </a:r>
            <a:r>
              <a:rPr lang="en-US" sz="2400">
                <a:solidFill>
                  <a:schemeClr val="dk1"/>
                </a:solidFill>
                <a:latin typeface="Times New Roman"/>
                <a:ea typeface="Times New Roman"/>
                <a:cs typeface="Times New Roman"/>
                <a:sym typeface="Times New Roman"/>
              </a:rPr>
              <a:t>	11111001  10011011   11111011 00001111</a:t>
            </a:r>
            <a:endParaRPr/>
          </a:p>
        </p:txBody>
      </p:sp>
      <p:sp>
        <p:nvSpPr>
          <p:cNvPr id="145" name="Google Shape;145;p5"/>
          <p:cNvSpPr txBox="1"/>
          <p:nvPr/>
        </p:nvSpPr>
        <p:spPr>
          <a:xfrm>
            <a:off x="228600" y="3276600"/>
            <a:ext cx="1643063" cy="617538"/>
          </a:xfrm>
          <a:prstGeom prst="rect">
            <a:avLst/>
          </a:prstGeom>
          <a:solidFill>
            <a:schemeClr val="lt2"/>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lt1"/>
                </a:solidFill>
                <a:latin typeface="Times New Roman"/>
                <a:ea typeface="Times New Roman"/>
                <a:cs typeface="Times New Roman"/>
                <a:sym typeface="Times New Roman"/>
              </a:rPr>
              <a:t>Solution</a:t>
            </a:r>
            <a:endParaRPr/>
          </a:p>
        </p:txBody>
      </p:sp>
      <p:sp>
        <p:nvSpPr>
          <p:cNvPr id="146" name="Google Shape;146;p5"/>
          <p:cNvSpPr/>
          <p:nvPr/>
        </p:nvSpPr>
        <p:spPr>
          <a:xfrm>
            <a:off x="228600" y="4175125"/>
            <a:ext cx="8382000" cy="15525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We replace each group of 8 bits with its equivalent decimal number (see Appendix B) and add dots for separation:</a:t>
            </a:r>
            <a:endParaRPr/>
          </a:p>
          <a:p>
            <a:pPr indent="0" lvl="0" marL="0" marR="0" rtl="0" algn="l">
              <a:spcBef>
                <a:spcPts val="0"/>
              </a:spcBef>
              <a:spcAft>
                <a:spcPts val="0"/>
              </a:spcAft>
              <a:buNone/>
            </a:pPr>
            <a:r>
              <a:rPr b="1" lang="en-US" sz="2400">
                <a:solidFill>
                  <a:schemeClr val="hlink"/>
                </a:solidFill>
                <a:latin typeface="Times New Roman"/>
                <a:ea typeface="Times New Roman"/>
                <a:cs typeface="Times New Roman"/>
                <a:sym typeface="Times New Roman"/>
              </a:rPr>
              <a:t>a.</a:t>
            </a:r>
            <a:r>
              <a:rPr b="1" lang="en-US" sz="2400">
                <a:solidFill>
                  <a:schemeClr val="dk1"/>
                </a:solidFill>
                <a:latin typeface="Times New Roman"/>
                <a:ea typeface="Times New Roman"/>
                <a:cs typeface="Times New Roman"/>
                <a:sym typeface="Times New Roman"/>
              </a:rPr>
              <a:t>	129.11.11.239</a:t>
            </a:r>
            <a:endParaRPr/>
          </a:p>
          <a:p>
            <a:pPr indent="0" lvl="0" marL="0" marR="0" rtl="0" algn="l">
              <a:spcBef>
                <a:spcPts val="0"/>
              </a:spcBef>
              <a:spcAft>
                <a:spcPts val="0"/>
              </a:spcAft>
              <a:buNone/>
            </a:pPr>
            <a:r>
              <a:rPr b="1" lang="en-US" sz="2400">
                <a:solidFill>
                  <a:schemeClr val="hlink"/>
                </a:solidFill>
                <a:latin typeface="Times New Roman"/>
                <a:ea typeface="Times New Roman"/>
                <a:cs typeface="Times New Roman"/>
                <a:sym typeface="Times New Roman"/>
              </a:rPr>
              <a:t>b.</a:t>
            </a:r>
            <a:r>
              <a:rPr b="1" lang="en-US" sz="2400">
                <a:solidFill>
                  <a:schemeClr val="dk1"/>
                </a:solidFill>
                <a:latin typeface="Times New Roman"/>
                <a:ea typeface="Times New Roman"/>
                <a:cs typeface="Times New Roman"/>
                <a:sym typeface="Times New Roman"/>
              </a:rPr>
              <a:t>	249.155.251.15</a:t>
            </a:r>
            <a:endParaRPr/>
          </a:p>
        </p:txBody>
      </p:sp>
      <p:sp>
        <p:nvSpPr>
          <p:cNvPr id="147" name="Google Shape;14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2/25/2021</a:t>
            </a:r>
            <a:endParaRPr>
              <a:latin typeface="Arial"/>
              <a:ea typeface="Arial"/>
              <a:cs typeface="Arial"/>
              <a:sym typeface="Arial"/>
            </a:endParaRPr>
          </a:p>
        </p:txBody>
      </p:sp>
      <p:sp>
        <p:nvSpPr>
          <p:cNvPr id="148" name="Google Shape;14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49" name="Google Shape;149;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Unit-3 : Network Layer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pic>
        <p:nvPicPr>
          <p:cNvPr id="506" name="Google Shape;506;p50"/>
          <p:cNvPicPr preferRelativeResize="0"/>
          <p:nvPr/>
        </p:nvPicPr>
        <p:blipFill rotWithShape="1">
          <a:blip r:embed="rId3">
            <a:alphaModFix/>
          </a:blip>
          <a:srcRect b="0" l="0" r="0" t="0"/>
          <a:stretch/>
        </p:blipFill>
        <p:spPr>
          <a:xfrm>
            <a:off x="457200" y="609600"/>
            <a:ext cx="8229600" cy="56388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pic>
        <p:nvPicPr>
          <p:cNvPr id="511" name="Google Shape;511;p51"/>
          <p:cNvPicPr preferRelativeResize="0"/>
          <p:nvPr/>
        </p:nvPicPr>
        <p:blipFill rotWithShape="1">
          <a:blip r:embed="rId3">
            <a:alphaModFix/>
          </a:blip>
          <a:srcRect b="0" l="0" r="0" t="0"/>
          <a:stretch/>
        </p:blipFill>
        <p:spPr>
          <a:xfrm>
            <a:off x="457200" y="1066800"/>
            <a:ext cx="8077200" cy="388619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pic>
        <p:nvPicPr>
          <p:cNvPr id="516" name="Google Shape;516;p52"/>
          <p:cNvPicPr preferRelativeResize="0"/>
          <p:nvPr/>
        </p:nvPicPr>
        <p:blipFill rotWithShape="1">
          <a:blip r:embed="rId3">
            <a:alphaModFix/>
          </a:blip>
          <a:srcRect b="0" l="0" r="0" t="0"/>
          <a:stretch/>
        </p:blipFill>
        <p:spPr>
          <a:xfrm>
            <a:off x="609600" y="1524000"/>
            <a:ext cx="8077200" cy="284321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pic>
        <p:nvPicPr>
          <p:cNvPr id="521" name="Google Shape;521;p53"/>
          <p:cNvPicPr preferRelativeResize="0"/>
          <p:nvPr/>
        </p:nvPicPr>
        <p:blipFill rotWithShape="1">
          <a:blip r:embed="rId3">
            <a:alphaModFix/>
          </a:blip>
          <a:srcRect b="0" l="0" r="0" t="0"/>
          <a:stretch/>
        </p:blipFill>
        <p:spPr>
          <a:xfrm>
            <a:off x="533400" y="1066801"/>
            <a:ext cx="8153400" cy="21336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pic>
        <p:nvPicPr>
          <p:cNvPr id="526" name="Google Shape;526;p54"/>
          <p:cNvPicPr preferRelativeResize="0"/>
          <p:nvPr/>
        </p:nvPicPr>
        <p:blipFill rotWithShape="1">
          <a:blip r:embed="rId3">
            <a:alphaModFix/>
          </a:blip>
          <a:srcRect b="0" l="0" r="0" t="0"/>
          <a:stretch/>
        </p:blipFill>
        <p:spPr>
          <a:xfrm>
            <a:off x="381000" y="762000"/>
            <a:ext cx="8305800" cy="5257799"/>
          </a:xfrm>
          <a:prstGeom prst="rect">
            <a:avLst/>
          </a:prstGeom>
          <a:noFill/>
          <a:ln>
            <a:noFill/>
          </a:ln>
        </p:spPr>
      </p:pic>
      <p:sp>
        <p:nvSpPr>
          <p:cNvPr id="527" name="Google Shape;527;p54"/>
          <p:cNvSpPr/>
          <p:nvPr/>
        </p:nvSpPr>
        <p:spPr>
          <a:xfrm>
            <a:off x="304800" y="3352800"/>
            <a:ext cx="8305800" cy="3048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5"/>
          <p:cNvSpPr/>
          <p:nvPr/>
        </p:nvSpPr>
        <p:spPr>
          <a:xfrm>
            <a:off x="381000" y="1703388"/>
            <a:ext cx="8077200" cy="4901342"/>
          </a:xfrm>
          <a:prstGeom prst="rect">
            <a:avLst/>
          </a:prstGeom>
          <a:noFill/>
          <a:ln cap="flat" cmpd="sng" w="5715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3300"/>
                </a:solidFill>
                <a:latin typeface="Times"/>
                <a:ea typeface="Times"/>
                <a:cs typeface="Times"/>
                <a:sym typeface="Times"/>
              </a:rPr>
              <a:t>Finding the Subnet Address</a:t>
            </a:r>
            <a:endParaRPr b="0" sz="4000">
              <a:solidFill>
                <a:srgbClr val="FF3300"/>
              </a:solidFill>
              <a:latin typeface="Times"/>
              <a:ea typeface="Times"/>
              <a:cs typeface="Times"/>
              <a:sym typeface="Times"/>
            </a:endParaRPr>
          </a:p>
          <a:p>
            <a:pPr indent="0" lvl="0" marL="0" marR="0" rtl="0" algn="l">
              <a:spcBef>
                <a:spcPts val="2100"/>
              </a:spcBef>
              <a:spcAft>
                <a:spcPts val="0"/>
              </a:spcAft>
              <a:buNone/>
            </a:pPr>
            <a:r>
              <a:rPr b="0" lang="en-US" sz="3600">
                <a:solidFill>
                  <a:srgbClr val="000000"/>
                </a:solidFill>
                <a:latin typeface="Times"/>
                <a:ea typeface="Times"/>
                <a:cs typeface="Times"/>
                <a:sym typeface="Times"/>
              </a:rPr>
              <a:t>Given an IP address, we can find the subnet address the same way we found the network address in the previous chapter. We apply the mask to the address. We can do this in two ways: straight or short-cut.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6"/>
          <p:cNvSpPr/>
          <p:nvPr/>
        </p:nvSpPr>
        <p:spPr>
          <a:xfrm>
            <a:off x="381000" y="1687513"/>
            <a:ext cx="7620000" cy="3693319"/>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u="sng">
                <a:solidFill>
                  <a:schemeClr val="lt1"/>
                </a:solidFill>
                <a:latin typeface="Times"/>
                <a:ea typeface="Times"/>
                <a:cs typeface="Times"/>
                <a:sym typeface="Times"/>
              </a:rPr>
              <a:t>Straight Method</a:t>
            </a:r>
            <a:endParaRPr b="0" sz="3600" u="sng">
              <a:solidFill>
                <a:schemeClr val="lt1"/>
              </a:solidFill>
              <a:latin typeface="Times"/>
              <a:ea typeface="Times"/>
              <a:cs typeface="Times"/>
              <a:sym typeface="Times"/>
            </a:endParaRPr>
          </a:p>
          <a:p>
            <a:pPr indent="0" lvl="0" marL="0" marR="0" rtl="0" algn="l">
              <a:spcBef>
                <a:spcPts val="1800"/>
              </a:spcBef>
              <a:spcAft>
                <a:spcPts val="0"/>
              </a:spcAft>
              <a:buNone/>
            </a:pPr>
            <a:r>
              <a:rPr b="0" lang="en-US" sz="3600">
                <a:solidFill>
                  <a:schemeClr val="lt1"/>
                </a:solidFill>
                <a:latin typeface="Times"/>
                <a:ea typeface="Times"/>
                <a:cs typeface="Times"/>
                <a:sym typeface="Times"/>
              </a:rPr>
              <a:t>In the straight method, we use binary notation for both the address and the mask and then apply the AND operation to find the subnet address.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7"/>
          <p:cNvSpPr txBox="1"/>
          <p:nvPr/>
        </p:nvSpPr>
        <p:spPr>
          <a:xfrm>
            <a:off x="144463" y="249238"/>
            <a:ext cx="2017712" cy="617537"/>
          </a:xfrm>
          <a:prstGeom prst="rect">
            <a:avLst/>
          </a:prstGeom>
          <a:solidFill>
            <a:schemeClr val="accent1"/>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Example 1</a:t>
            </a:r>
            <a:endParaRPr/>
          </a:p>
        </p:txBody>
      </p:sp>
      <p:sp>
        <p:nvSpPr>
          <p:cNvPr id="543" name="Google Shape;543;p57"/>
          <p:cNvSpPr/>
          <p:nvPr/>
        </p:nvSpPr>
        <p:spPr>
          <a:xfrm>
            <a:off x="457200" y="1393825"/>
            <a:ext cx="8458200" cy="1739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lang="en-US" sz="3600">
                <a:solidFill>
                  <a:schemeClr val="dk1"/>
                </a:solidFill>
                <a:latin typeface="Times"/>
                <a:ea typeface="Times"/>
                <a:cs typeface="Times"/>
                <a:sym typeface="Times"/>
              </a:rPr>
              <a:t>What is the subnetwork address if the destination address is 200.45.34.56 and the subnet mask is              255.255.240.0?</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8"/>
          <p:cNvSpPr txBox="1"/>
          <p:nvPr/>
        </p:nvSpPr>
        <p:spPr>
          <a:xfrm>
            <a:off x="228600" y="228600"/>
            <a:ext cx="1643063" cy="617538"/>
          </a:xfrm>
          <a:prstGeom prst="rect">
            <a:avLst/>
          </a:prstGeom>
          <a:solidFill>
            <a:schemeClr val="lt2"/>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Solution</a:t>
            </a:r>
            <a:endParaRPr/>
          </a:p>
        </p:txBody>
      </p:sp>
      <p:sp>
        <p:nvSpPr>
          <p:cNvPr id="549" name="Google Shape;549;p58"/>
          <p:cNvSpPr/>
          <p:nvPr/>
        </p:nvSpPr>
        <p:spPr>
          <a:xfrm>
            <a:off x="304800" y="1101725"/>
            <a:ext cx="8610600" cy="2893100"/>
          </a:xfrm>
          <a:prstGeom prst="rect">
            <a:avLst/>
          </a:prstGeom>
          <a:solidFill>
            <a:srgbClr val="494429"/>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800">
                <a:solidFill>
                  <a:schemeClr val="lt2"/>
                </a:solidFill>
                <a:latin typeface="Times"/>
                <a:ea typeface="Times"/>
                <a:cs typeface="Times"/>
                <a:sym typeface="Times"/>
              </a:rPr>
              <a:t>11001000  00101101  00100010  00111000</a:t>
            </a:r>
            <a:endParaRPr/>
          </a:p>
          <a:p>
            <a:pPr indent="0" lvl="0" marL="0" marR="0" rtl="0" algn="l">
              <a:spcBef>
                <a:spcPts val="1400"/>
              </a:spcBef>
              <a:spcAft>
                <a:spcPts val="0"/>
              </a:spcAft>
              <a:buNone/>
            </a:pPr>
            <a:r>
              <a:rPr b="0" lang="en-US" sz="2800">
                <a:solidFill>
                  <a:schemeClr val="lt2"/>
                </a:solidFill>
                <a:latin typeface="Times"/>
                <a:ea typeface="Times"/>
                <a:cs typeface="Times"/>
                <a:sym typeface="Times"/>
              </a:rPr>
              <a:t>11111111  11111111    1111</a:t>
            </a:r>
            <a:r>
              <a:rPr lang="en-US" sz="2800" u="sng">
                <a:solidFill>
                  <a:schemeClr val="lt2"/>
                </a:solidFill>
                <a:latin typeface="Times"/>
                <a:ea typeface="Times"/>
                <a:cs typeface="Times"/>
                <a:sym typeface="Times"/>
              </a:rPr>
              <a:t>0000</a:t>
            </a:r>
            <a:r>
              <a:rPr lang="en-US" sz="2800">
                <a:solidFill>
                  <a:schemeClr val="lt2"/>
                </a:solidFill>
                <a:latin typeface="Times"/>
                <a:ea typeface="Times"/>
                <a:cs typeface="Times"/>
                <a:sym typeface="Times"/>
              </a:rPr>
              <a:t> </a:t>
            </a:r>
            <a:r>
              <a:rPr b="0" lang="en-US" sz="2800">
                <a:solidFill>
                  <a:schemeClr val="lt2"/>
                </a:solidFill>
                <a:latin typeface="Times"/>
                <a:ea typeface="Times"/>
                <a:cs typeface="Times"/>
                <a:sym typeface="Times"/>
              </a:rPr>
              <a:t> </a:t>
            </a:r>
            <a:r>
              <a:rPr lang="en-US" sz="2800" u="sng">
                <a:solidFill>
                  <a:schemeClr val="lt2"/>
                </a:solidFill>
                <a:latin typeface="Times"/>
                <a:ea typeface="Times"/>
                <a:cs typeface="Times"/>
                <a:sym typeface="Times"/>
              </a:rPr>
              <a:t>00000000</a:t>
            </a:r>
            <a:endParaRPr/>
          </a:p>
          <a:p>
            <a:pPr indent="0" lvl="0" marL="0" marR="0" rtl="0" algn="l">
              <a:spcBef>
                <a:spcPts val="1400"/>
              </a:spcBef>
              <a:spcAft>
                <a:spcPts val="0"/>
              </a:spcAft>
              <a:buNone/>
            </a:pPr>
            <a:r>
              <a:rPr b="0" lang="en-US" sz="2800">
                <a:solidFill>
                  <a:schemeClr val="lt2"/>
                </a:solidFill>
                <a:latin typeface="Times"/>
                <a:ea typeface="Times"/>
                <a:cs typeface="Times"/>
                <a:sym typeface="Times"/>
              </a:rPr>
              <a:t>11001000  00101101  0010</a:t>
            </a:r>
            <a:r>
              <a:rPr lang="en-US" sz="2800">
                <a:solidFill>
                  <a:srgbClr val="FF3300"/>
                </a:solidFill>
                <a:latin typeface="Times"/>
                <a:ea typeface="Times"/>
                <a:cs typeface="Times"/>
                <a:sym typeface="Times"/>
              </a:rPr>
              <a:t>0000</a:t>
            </a:r>
            <a:r>
              <a:rPr b="0" lang="en-US" sz="2800">
                <a:solidFill>
                  <a:schemeClr val="lt2"/>
                </a:solidFill>
                <a:latin typeface="Times"/>
                <a:ea typeface="Times"/>
                <a:cs typeface="Times"/>
                <a:sym typeface="Times"/>
              </a:rPr>
              <a:t>  </a:t>
            </a:r>
            <a:r>
              <a:rPr lang="en-US" sz="2800">
                <a:solidFill>
                  <a:srgbClr val="FF3300"/>
                </a:solidFill>
                <a:latin typeface="Times"/>
                <a:ea typeface="Times"/>
                <a:cs typeface="Times"/>
                <a:sym typeface="Times"/>
              </a:rPr>
              <a:t>00000000</a:t>
            </a:r>
            <a:endParaRPr/>
          </a:p>
          <a:p>
            <a:pPr indent="0" lvl="0" marL="0" marR="0" rtl="0" algn="l">
              <a:spcBef>
                <a:spcPts val="1400"/>
              </a:spcBef>
              <a:spcAft>
                <a:spcPts val="0"/>
              </a:spcAft>
              <a:buNone/>
            </a:pPr>
            <a:br>
              <a:rPr b="0" lang="en-US" sz="2800">
                <a:solidFill>
                  <a:schemeClr val="lt2"/>
                </a:solidFill>
                <a:latin typeface="Times"/>
                <a:ea typeface="Times"/>
                <a:cs typeface="Times"/>
                <a:sym typeface="Times"/>
              </a:rPr>
            </a:br>
            <a:r>
              <a:rPr b="0" lang="en-US" sz="2800">
                <a:solidFill>
                  <a:schemeClr val="lt2"/>
                </a:solidFill>
                <a:latin typeface="Times"/>
                <a:ea typeface="Times"/>
                <a:cs typeface="Times"/>
                <a:sym typeface="Times"/>
              </a:rPr>
              <a:t>The subnetwork address is </a:t>
            </a:r>
            <a:r>
              <a:rPr lang="en-US" sz="2800">
                <a:solidFill>
                  <a:schemeClr val="lt2"/>
                </a:solidFill>
                <a:latin typeface="Times"/>
                <a:ea typeface="Times"/>
                <a:cs typeface="Times"/>
                <a:sym typeface="Times"/>
              </a:rPr>
              <a:t>200.45.32.0</a:t>
            </a:r>
            <a:r>
              <a:rPr b="0" lang="en-US" sz="2800">
                <a:solidFill>
                  <a:schemeClr val="lt2"/>
                </a:solidFill>
                <a:latin typeface="Times"/>
                <a:ea typeface="Times"/>
                <a:cs typeface="Times"/>
                <a:sym typeface="Times"/>
              </a:rPr>
              <a: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9"/>
          <p:cNvSpPr/>
          <p:nvPr/>
        </p:nvSpPr>
        <p:spPr>
          <a:xfrm>
            <a:off x="76200" y="862013"/>
            <a:ext cx="8686800" cy="4185761"/>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u="sng">
                <a:solidFill>
                  <a:schemeClr val="lt1"/>
                </a:solidFill>
                <a:latin typeface="Times"/>
                <a:ea typeface="Times"/>
                <a:cs typeface="Times"/>
                <a:sym typeface="Times"/>
              </a:rPr>
              <a:t>Short-Cut Method</a:t>
            </a:r>
            <a:endParaRPr b="0" sz="2800" u="sng">
              <a:solidFill>
                <a:schemeClr val="lt1"/>
              </a:solidFill>
              <a:latin typeface="Times"/>
              <a:ea typeface="Times"/>
              <a:cs typeface="Times"/>
              <a:sym typeface="Times"/>
            </a:endParaRPr>
          </a:p>
          <a:p>
            <a:pPr indent="0" lvl="2" marL="914400" marR="0" rtl="0" algn="l">
              <a:spcBef>
                <a:spcPts val="1400"/>
              </a:spcBef>
              <a:spcAft>
                <a:spcPts val="0"/>
              </a:spcAft>
              <a:buNone/>
            </a:pPr>
            <a:r>
              <a:rPr b="0" i="0" lang="en-US" sz="2800" u="none" cap="none" strike="noStrike">
                <a:solidFill>
                  <a:srgbClr val="FF3300"/>
                </a:solidFill>
                <a:latin typeface="Times"/>
                <a:ea typeface="Times"/>
                <a:cs typeface="Times"/>
                <a:sym typeface="Times"/>
              </a:rPr>
              <a:t>**</a:t>
            </a:r>
            <a:r>
              <a:rPr b="0" i="0" lang="en-US" sz="2800" u="none" cap="none" strike="noStrike">
                <a:solidFill>
                  <a:schemeClr val="lt1"/>
                </a:solidFill>
                <a:latin typeface="Times"/>
                <a:ea typeface="Times"/>
                <a:cs typeface="Times"/>
                <a:sym typeface="Times"/>
              </a:rPr>
              <a:t> If the byte in the mask is 255, copy the byte in the address.</a:t>
            </a:r>
            <a:endParaRPr b="0" i="0" sz="2800" u="none" cap="none" strike="noStrike">
              <a:solidFill>
                <a:schemeClr val="lt1"/>
              </a:solidFill>
              <a:latin typeface="Times"/>
              <a:ea typeface="Times"/>
              <a:cs typeface="Times"/>
              <a:sym typeface="Times"/>
            </a:endParaRPr>
          </a:p>
          <a:p>
            <a:pPr indent="0" lvl="2" marL="914400" marR="0" rtl="0" algn="l">
              <a:spcBef>
                <a:spcPts val="1400"/>
              </a:spcBef>
              <a:spcAft>
                <a:spcPts val="0"/>
              </a:spcAft>
              <a:buNone/>
            </a:pPr>
            <a:r>
              <a:rPr b="0" i="0" lang="en-US" sz="2800" u="none" cap="none" strike="noStrike">
                <a:solidFill>
                  <a:srgbClr val="FF3300"/>
                </a:solidFill>
                <a:latin typeface="Times"/>
                <a:ea typeface="Times"/>
                <a:cs typeface="Times"/>
                <a:sym typeface="Times"/>
              </a:rPr>
              <a:t>**</a:t>
            </a:r>
            <a:r>
              <a:rPr b="0" i="0" lang="en-US" sz="2800" u="none" cap="none" strike="noStrike">
                <a:solidFill>
                  <a:schemeClr val="lt1"/>
                </a:solidFill>
                <a:latin typeface="Times"/>
                <a:ea typeface="Times"/>
                <a:cs typeface="Times"/>
                <a:sym typeface="Times"/>
              </a:rPr>
              <a:t> If the byte in the mask is 0, replace the byte in the address with 0.</a:t>
            </a:r>
            <a:endParaRPr b="0" i="0" sz="2800" u="none" cap="none" strike="noStrike">
              <a:solidFill>
                <a:schemeClr val="lt1"/>
              </a:solidFill>
              <a:latin typeface="Times"/>
              <a:ea typeface="Times"/>
              <a:cs typeface="Times"/>
              <a:sym typeface="Times"/>
            </a:endParaRPr>
          </a:p>
          <a:p>
            <a:pPr indent="0" lvl="2" marL="914400" marR="0" rtl="0" algn="l">
              <a:spcBef>
                <a:spcPts val="1400"/>
              </a:spcBef>
              <a:spcAft>
                <a:spcPts val="0"/>
              </a:spcAft>
              <a:buNone/>
            </a:pPr>
            <a:r>
              <a:rPr b="0" i="0" lang="en-US" sz="2800" u="none" cap="none" strike="noStrike">
                <a:solidFill>
                  <a:srgbClr val="FF3300"/>
                </a:solidFill>
                <a:latin typeface="Times"/>
                <a:ea typeface="Times"/>
                <a:cs typeface="Times"/>
                <a:sym typeface="Times"/>
              </a:rPr>
              <a:t>**</a:t>
            </a:r>
            <a:r>
              <a:rPr b="0" i="0" lang="en-US" sz="2800" u="none" cap="none" strike="noStrike">
                <a:solidFill>
                  <a:schemeClr val="lt1"/>
                </a:solidFill>
                <a:latin typeface="Times"/>
                <a:ea typeface="Times"/>
                <a:cs typeface="Times"/>
                <a:sym typeface="Times"/>
              </a:rPr>
              <a:t> If the byte in the mask is neither 255 nor 0, we write the mask and the address in binary and apply the AND operation.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nvSpPr>
        <p:spPr>
          <a:xfrm>
            <a:off x="144463" y="249238"/>
            <a:ext cx="2017712" cy="617537"/>
          </a:xfrm>
          <a:prstGeom prst="rect">
            <a:avLst/>
          </a:prstGeom>
          <a:solidFill>
            <a:schemeClr val="lt1"/>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Times New Roman"/>
                <a:ea typeface="Times New Roman"/>
                <a:cs typeface="Times New Roman"/>
                <a:sym typeface="Times New Roman"/>
              </a:rPr>
              <a:t>Example 2</a:t>
            </a:r>
            <a:endParaRPr/>
          </a:p>
        </p:txBody>
      </p:sp>
      <p:sp>
        <p:nvSpPr>
          <p:cNvPr id="155" name="Google Shape;155;p6"/>
          <p:cNvSpPr/>
          <p:nvPr/>
        </p:nvSpPr>
        <p:spPr>
          <a:xfrm>
            <a:off x="228600" y="1095375"/>
            <a:ext cx="8458200" cy="191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Change the following IP addresses from dotted-decimal notation to binary notation.</a:t>
            </a:r>
            <a:endParaRPr/>
          </a:p>
          <a:p>
            <a:pPr indent="0" lvl="0" marL="0" marR="0" rtl="0" algn="l">
              <a:spcBef>
                <a:spcPts val="1200"/>
              </a:spcBef>
              <a:spcAft>
                <a:spcPts val="0"/>
              </a:spcAft>
              <a:buNone/>
            </a:pPr>
            <a:r>
              <a:rPr lang="en-US" sz="2400">
                <a:solidFill>
                  <a:schemeClr val="hlink"/>
                </a:solidFill>
                <a:latin typeface="Times New Roman"/>
                <a:ea typeface="Times New Roman"/>
                <a:cs typeface="Times New Roman"/>
                <a:sym typeface="Times New Roman"/>
              </a:rPr>
              <a:t>a.</a:t>
            </a:r>
            <a:r>
              <a:rPr lang="en-US" sz="2400">
                <a:solidFill>
                  <a:schemeClr val="dk1"/>
                </a:solidFill>
                <a:latin typeface="Times New Roman"/>
                <a:ea typeface="Times New Roman"/>
                <a:cs typeface="Times New Roman"/>
                <a:sym typeface="Times New Roman"/>
              </a:rPr>
              <a:t>	111.56.45.78</a:t>
            </a:r>
            <a:endParaRPr/>
          </a:p>
          <a:p>
            <a:pPr indent="0" lvl="0" marL="0" marR="0" rtl="0" algn="l">
              <a:spcBef>
                <a:spcPts val="1200"/>
              </a:spcBef>
              <a:spcAft>
                <a:spcPts val="0"/>
              </a:spcAft>
              <a:buNone/>
            </a:pPr>
            <a:r>
              <a:rPr lang="en-US" sz="2400">
                <a:solidFill>
                  <a:schemeClr val="hlink"/>
                </a:solidFill>
                <a:latin typeface="Times New Roman"/>
                <a:ea typeface="Times New Roman"/>
                <a:cs typeface="Times New Roman"/>
                <a:sym typeface="Times New Roman"/>
              </a:rPr>
              <a:t>b.</a:t>
            </a:r>
            <a:r>
              <a:rPr lang="en-US" sz="2400">
                <a:solidFill>
                  <a:schemeClr val="dk1"/>
                </a:solidFill>
                <a:latin typeface="Times New Roman"/>
                <a:ea typeface="Times New Roman"/>
                <a:cs typeface="Times New Roman"/>
                <a:sym typeface="Times New Roman"/>
              </a:rPr>
              <a:t>	75.45.34.78</a:t>
            </a:r>
            <a:endParaRPr/>
          </a:p>
        </p:txBody>
      </p:sp>
      <p:sp>
        <p:nvSpPr>
          <p:cNvPr id="156" name="Google Shape;156;p6"/>
          <p:cNvSpPr txBox="1"/>
          <p:nvPr/>
        </p:nvSpPr>
        <p:spPr>
          <a:xfrm>
            <a:off x="228600" y="3200400"/>
            <a:ext cx="1643063" cy="617538"/>
          </a:xfrm>
          <a:prstGeom prst="rect">
            <a:avLst/>
          </a:prstGeom>
          <a:solidFill>
            <a:schemeClr val="lt2"/>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lt1"/>
                </a:solidFill>
                <a:latin typeface="Times New Roman"/>
                <a:ea typeface="Times New Roman"/>
                <a:cs typeface="Times New Roman"/>
                <a:sym typeface="Times New Roman"/>
              </a:rPr>
              <a:t>Solution</a:t>
            </a:r>
            <a:endParaRPr/>
          </a:p>
        </p:txBody>
      </p:sp>
      <p:sp>
        <p:nvSpPr>
          <p:cNvPr id="157" name="Google Shape;157;p6"/>
          <p:cNvSpPr/>
          <p:nvPr/>
        </p:nvSpPr>
        <p:spPr>
          <a:xfrm>
            <a:off x="228600" y="3962400"/>
            <a:ext cx="8382000" cy="19177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We replace each decimal number with its binary equivalent (see Appendix B):</a:t>
            </a:r>
            <a:br>
              <a:rPr b="1" lang="en-US" sz="2400">
                <a:solidFill>
                  <a:schemeClr val="dk1"/>
                </a:solidFill>
                <a:latin typeface="Times New Roman"/>
                <a:ea typeface="Times New Roman"/>
                <a:cs typeface="Times New Roman"/>
                <a:sym typeface="Times New Roman"/>
              </a:rPr>
            </a:br>
            <a:endParaRPr b="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400">
                <a:solidFill>
                  <a:schemeClr val="hlink"/>
                </a:solidFill>
                <a:latin typeface="Times New Roman"/>
                <a:ea typeface="Times New Roman"/>
                <a:cs typeface="Times New Roman"/>
                <a:sym typeface="Times New Roman"/>
              </a:rPr>
              <a:t>a.</a:t>
            </a:r>
            <a:r>
              <a:rPr b="1" lang="en-US" sz="2400">
                <a:solidFill>
                  <a:schemeClr val="dk1"/>
                </a:solidFill>
                <a:latin typeface="Times New Roman"/>
                <a:ea typeface="Times New Roman"/>
                <a:cs typeface="Times New Roman"/>
                <a:sym typeface="Times New Roman"/>
              </a:rPr>
              <a:t>	01101111  00111000  00101101  01001110</a:t>
            </a:r>
            <a:endParaRPr/>
          </a:p>
          <a:p>
            <a:pPr indent="0" lvl="0" marL="0" marR="0" rtl="0" algn="l">
              <a:spcBef>
                <a:spcPts val="0"/>
              </a:spcBef>
              <a:spcAft>
                <a:spcPts val="0"/>
              </a:spcAft>
              <a:buNone/>
            </a:pPr>
            <a:r>
              <a:rPr b="1" lang="en-US" sz="2400">
                <a:solidFill>
                  <a:schemeClr val="hlink"/>
                </a:solidFill>
                <a:latin typeface="Times New Roman"/>
                <a:ea typeface="Times New Roman"/>
                <a:cs typeface="Times New Roman"/>
                <a:sym typeface="Times New Roman"/>
              </a:rPr>
              <a:t>b.</a:t>
            </a:r>
            <a:r>
              <a:rPr b="1" lang="en-US" sz="2400">
                <a:solidFill>
                  <a:schemeClr val="dk1"/>
                </a:solidFill>
                <a:latin typeface="Times New Roman"/>
                <a:ea typeface="Times New Roman"/>
                <a:cs typeface="Times New Roman"/>
                <a:sym typeface="Times New Roman"/>
              </a:rPr>
              <a:t>	01001011  00101101  00100010  01001110 </a:t>
            </a:r>
            <a:endParaRPr/>
          </a:p>
        </p:txBody>
      </p:sp>
      <p:sp>
        <p:nvSpPr>
          <p:cNvPr id="158" name="Google Shape;158;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2/25/2021</a:t>
            </a:r>
            <a:endParaRPr>
              <a:latin typeface="Arial"/>
              <a:ea typeface="Arial"/>
              <a:cs typeface="Arial"/>
              <a:sym typeface="Arial"/>
            </a:endParaRPr>
          </a:p>
        </p:txBody>
      </p:sp>
      <p:sp>
        <p:nvSpPr>
          <p:cNvPr id="159" name="Google Shape;15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60" name="Google Shape;160;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Unit-3 : Network Layer</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0"/>
          <p:cNvSpPr txBox="1"/>
          <p:nvPr/>
        </p:nvSpPr>
        <p:spPr>
          <a:xfrm>
            <a:off x="144463" y="249238"/>
            <a:ext cx="2017712" cy="617537"/>
          </a:xfrm>
          <a:prstGeom prst="rect">
            <a:avLst/>
          </a:prstGeom>
          <a:solidFill>
            <a:schemeClr val="accent1"/>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Example 2</a:t>
            </a:r>
            <a:endParaRPr/>
          </a:p>
        </p:txBody>
      </p:sp>
      <p:sp>
        <p:nvSpPr>
          <p:cNvPr id="560" name="Google Shape;560;p60"/>
          <p:cNvSpPr/>
          <p:nvPr/>
        </p:nvSpPr>
        <p:spPr>
          <a:xfrm>
            <a:off x="457200" y="1393825"/>
            <a:ext cx="8458200" cy="1739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lang="en-US" sz="3600">
                <a:solidFill>
                  <a:schemeClr val="dk1"/>
                </a:solidFill>
                <a:latin typeface="Times"/>
                <a:ea typeface="Times"/>
                <a:cs typeface="Times"/>
                <a:sym typeface="Times"/>
              </a:rPr>
              <a:t>What is the subnetwork address if the destination address is 19.30.84.5 and the mask is 255.255.192.0?</a:t>
            </a:r>
            <a:endParaRPr/>
          </a:p>
        </p:txBody>
      </p:sp>
      <p:sp>
        <p:nvSpPr>
          <p:cNvPr id="561" name="Google Shape;561;p60"/>
          <p:cNvSpPr txBox="1"/>
          <p:nvPr/>
        </p:nvSpPr>
        <p:spPr>
          <a:xfrm>
            <a:off x="228600" y="3389313"/>
            <a:ext cx="1643063" cy="617537"/>
          </a:xfrm>
          <a:prstGeom prst="rect">
            <a:avLst/>
          </a:prstGeom>
          <a:solidFill>
            <a:schemeClr val="lt2"/>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Solution</a:t>
            </a:r>
            <a:endParaRPr/>
          </a:p>
        </p:txBody>
      </p:sp>
      <p:sp>
        <p:nvSpPr>
          <p:cNvPr id="562" name="Google Shape;562;p60"/>
          <p:cNvSpPr/>
          <p:nvPr/>
        </p:nvSpPr>
        <p:spPr>
          <a:xfrm>
            <a:off x="304800" y="4262438"/>
            <a:ext cx="8610600" cy="641350"/>
          </a:xfrm>
          <a:prstGeom prst="rect">
            <a:avLst/>
          </a:prstGeom>
          <a:solidFill>
            <a:srgbClr val="494429"/>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3600">
                <a:solidFill>
                  <a:schemeClr val="lt2"/>
                </a:solidFill>
                <a:latin typeface="Times"/>
                <a:ea typeface="Times"/>
                <a:cs typeface="Times"/>
                <a:sym typeface="Times"/>
              </a:rPr>
              <a:t>See Figure 5.6</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1"/>
          <p:cNvSpPr txBox="1"/>
          <p:nvPr/>
        </p:nvSpPr>
        <p:spPr>
          <a:xfrm>
            <a:off x="76200" y="0"/>
            <a:ext cx="1614488"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accent2"/>
                </a:solidFill>
                <a:latin typeface="Calibri"/>
                <a:ea typeface="Calibri"/>
                <a:cs typeface="Calibri"/>
                <a:sym typeface="Calibri"/>
              </a:rPr>
              <a:t>Figure  5-6</a:t>
            </a:r>
            <a:endParaRPr/>
          </a:p>
        </p:txBody>
      </p:sp>
      <p:pic>
        <p:nvPicPr>
          <p:cNvPr id="568" name="Google Shape;568;p61"/>
          <p:cNvPicPr preferRelativeResize="0"/>
          <p:nvPr/>
        </p:nvPicPr>
        <p:blipFill rotWithShape="1">
          <a:blip r:embed="rId3">
            <a:alphaModFix/>
          </a:blip>
          <a:srcRect b="0" l="0" r="0" t="0"/>
          <a:stretch/>
        </p:blipFill>
        <p:spPr>
          <a:xfrm>
            <a:off x="381000" y="1717675"/>
            <a:ext cx="7991475" cy="4302125"/>
          </a:xfrm>
          <a:prstGeom prst="rect">
            <a:avLst/>
          </a:prstGeom>
          <a:noFill/>
          <a:ln>
            <a:noFill/>
          </a:ln>
        </p:spPr>
      </p:pic>
      <p:sp>
        <p:nvSpPr>
          <p:cNvPr id="569" name="Google Shape;569;p61"/>
          <p:cNvSpPr txBox="1"/>
          <p:nvPr/>
        </p:nvSpPr>
        <p:spPr>
          <a:xfrm>
            <a:off x="3124200" y="95250"/>
            <a:ext cx="2125663"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accent2"/>
                </a:solidFill>
                <a:latin typeface="Calibri"/>
                <a:ea typeface="Calibri"/>
                <a:cs typeface="Calibri"/>
                <a:sym typeface="Calibri"/>
              </a:rPr>
              <a:t> Example 2</a:t>
            </a:r>
            <a:endParaRPr/>
          </a:p>
        </p:txBody>
      </p:sp>
      <p:sp>
        <p:nvSpPr>
          <p:cNvPr id="570" name="Google Shape;570;p61"/>
          <p:cNvSpPr txBox="1"/>
          <p:nvPr/>
        </p:nvSpPr>
        <p:spPr>
          <a:xfrm>
            <a:off x="2057400" y="5257800"/>
            <a:ext cx="1524000" cy="38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And operation</a:t>
            </a:r>
            <a:endParaRPr sz="1800">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2"/>
          <p:cNvSpPr/>
          <p:nvPr/>
        </p:nvSpPr>
        <p:spPr>
          <a:xfrm>
            <a:off x="762000" y="2790825"/>
            <a:ext cx="7620000" cy="1247775"/>
          </a:xfrm>
          <a:prstGeom prst="rect">
            <a:avLst/>
          </a:prstGeom>
          <a:gradFill>
            <a:gsLst>
              <a:gs pos="0">
                <a:srgbClr val="5E9EFF"/>
              </a:gs>
              <a:gs pos="39999">
                <a:srgbClr val="85C2FF"/>
              </a:gs>
              <a:gs pos="70000">
                <a:srgbClr val="C4D6EB"/>
              </a:gs>
              <a:gs pos="100000">
                <a:srgbClr val="FFEBFA"/>
              </a:gs>
            </a:gsLst>
            <a:lin ang="5400000" scaled="0"/>
          </a:gradFill>
          <a:ln cap="flat" cmpd="sng" w="5715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3600">
                <a:solidFill>
                  <a:schemeClr val="dk1"/>
                </a:solidFill>
                <a:latin typeface="Times"/>
                <a:ea typeface="Times"/>
                <a:cs typeface="Times"/>
                <a:sym typeface="Times"/>
              </a:rPr>
              <a:t>The number of subnets must be </a:t>
            </a:r>
            <a:br>
              <a:rPr i="1" lang="en-US" sz="3600">
                <a:solidFill>
                  <a:schemeClr val="dk1"/>
                </a:solidFill>
                <a:latin typeface="Times"/>
                <a:ea typeface="Times"/>
                <a:cs typeface="Times"/>
                <a:sym typeface="Times"/>
              </a:rPr>
            </a:br>
            <a:r>
              <a:rPr i="1" lang="en-US" sz="3600">
                <a:solidFill>
                  <a:schemeClr val="dk1"/>
                </a:solidFill>
                <a:latin typeface="Times"/>
                <a:ea typeface="Times"/>
                <a:cs typeface="Times"/>
                <a:sym typeface="Times"/>
              </a:rPr>
              <a:t>a power of 2. </a:t>
            </a:r>
            <a:endParaRPr/>
          </a:p>
        </p:txBody>
      </p:sp>
      <p:pic>
        <p:nvPicPr>
          <p:cNvPr id="576" name="Google Shape;576;p62"/>
          <p:cNvPicPr preferRelativeResize="0"/>
          <p:nvPr/>
        </p:nvPicPr>
        <p:blipFill rotWithShape="1">
          <a:blip r:embed="rId3">
            <a:alphaModFix/>
          </a:blip>
          <a:srcRect b="0" l="0" r="0" t="0"/>
          <a:stretch/>
        </p:blipFill>
        <p:spPr>
          <a:xfrm>
            <a:off x="762000" y="2051050"/>
            <a:ext cx="2057400" cy="6921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3"/>
          <p:cNvSpPr txBox="1"/>
          <p:nvPr/>
        </p:nvSpPr>
        <p:spPr>
          <a:xfrm>
            <a:off x="144463" y="249238"/>
            <a:ext cx="2017712" cy="617537"/>
          </a:xfrm>
          <a:prstGeom prst="rect">
            <a:avLst/>
          </a:prstGeom>
          <a:solidFill>
            <a:schemeClr val="accent1"/>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Example 3</a:t>
            </a:r>
            <a:endParaRPr/>
          </a:p>
        </p:txBody>
      </p:sp>
      <p:sp>
        <p:nvSpPr>
          <p:cNvPr id="582" name="Google Shape;582;p63"/>
          <p:cNvSpPr/>
          <p:nvPr/>
        </p:nvSpPr>
        <p:spPr>
          <a:xfrm>
            <a:off x="457200" y="1393825"/>
            <a:ext cx="8458200" cy="1739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lang="en-US" sz="3600">
                <a:solidFill>
                  <a:schemeClr val="dk1"/>
                </a:solidFill>
                <a:latin typeface="Times"/>
                <a:ea typeface="Times"/>
                <a:cs typeface="Times"/>
                <a:sym typeface="Times"/>
              </a:rPr>
              <a:t>A company is granted the site address 201.70.64.0 (class C). The company needs six subnets. Design the subnets. </a:t>
            </a:r>
            <a:endParaRPr/>
          </a:p>
        </p:txBody>
      </p:sp>
      <p:sp>
        <p:nvSpPr>
          <p:cNvPr id="583" name="Google Shape;583;p63"/>
          <p:cNvSpPr txBox="1"/>
          <p:nvPr/>
        </p:nvSpPr>
        <p:spPr>
          <a:xfrm>
            <a:off x="228600" y="3389313"/>
            <a:ext cx="1643063" cy="617537"/>
          </a:xfrm>
          <a:prstGeom prst="rect">
            <a:avLst/>
          </a:prstGeom>
          <a:solidFill>
            <a:schemeClr val="lt2"/>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Solution</a:t>
            </a:r>
            <a:endParaRPr/>
          </a:p>
        </p:txBody>
      </p:sp>
      <p:sp>
        <p:nvSpPr>
          <p:cNvPr id="584" name="Google Shape;584;p63"/>
          <p:cNvSpPr/>
          <p:nvPr/>
        </p:nvSpPr>
        <p:spPr>
          <a:xfrm>
            <a:off x="304800" y="4262438"/>
            <a:ext cx="8610600" cy="1190625"/>
          </a:xfrm>
          <a:prstGeom prst="rect">
            <a:avLst/>
          </a:prstGeom>
          <a:solidFill>
            <a:srgbClr val="17365D"/>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lang="en-US" sz="3600">
                <a:solidFill>
                  <a:schemeClr val="lt2"/>
                </a:solidFill>
                <a:latin typeface="Times"/>
                <a:ea typeface="Times"/>
                <a:cs typeface="Times"/>
                <a:sym typeface="Times"/>
              </a:rPr>
              <a:t>The number of 1s in the default </a:t>
            </a:r>
            <a:br>
              <a:rPr b="0" lang="en-US" sz="3600">
                <a:solidFill>
                  <a:schemeClr val="lt2"/>
                </a:solidFill>
                <a:latin typeface="Times"/>
                <a:ea typeface="Times"/>
                <a:cs typeface="Times"/>
                <a:sym typeface="Times"/>
              </a:rPr>
            </a:br>
            <a:r>
              <a:rPr b="0" lang="en-US" sz="3600">
                <a:solidFill>
                  <a:schemeClr val="lt2"/>
                </a:solidFill>
                <a:latin typeface="Times"/>
                <a:ea typeface="Times"/>
                <a:cs typeface="Times"/>
                <a:sym typeface="Times"/>
              </a:rPr>
              <a:t>mask is 24 (class C).</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4"/>
          <p:cNvSpPr txBox="1"/>
          <p:nvPr/>
        </p:nvSpPr>
        <p:spPr>
          <a:xfrm>
            <a:off x="228600" y="304800"/>
            <a:ext cx="3775075" cy="617538"/>
          </a:xfrm>
          <a:prstGeom prst="rect">
            <a:avLst/>
          </a:prstGeom>
          <a:solidFill>
            <a:schemeClr val="lt2"/>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Solution (Continued)</a:t>
            </a:r>
            <a:endParaRPr/>
          </a:p>
        </p:txBody>
      </p:sp>
      <p:sp>
        <p:nvSpPr>
          <p:cNvPr id="590" name="Google Shape;590;p64"/>
          <p:cNvSpPr/>
          <p:nvPr/>
        </p:nvSpPr>
        <p:spPr>
          <a:xfrm>
            <a:off x="304800" y="1257300"/>
            <a:ext cx="8610600" cy="2893100"/>
          </a:xfrm>
          <a:prstGeom prst="rect">
            <a:avLst/>
          </a:prstGeom>
          <a:solidFill>
            <a:srgbClr val="17365D"/>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lang="en-US" sz="2800">
                <a:solidFill>
                  <a:schemeClr val="lt2"/>
                </a:solidFill>
                <a:latin typeface="Times"/>
                <a:ea typeface="Times"/>
                <a:cs typeface="Times"/>
                <a:sym typeface="Times"/>
              </a:rPr>
              <a:t>The company needs six subnets. This number 6 is not a power of 2. The next number that is a power of 2 is 8 (2</a:t>
            </a:r>
            <a:r>
              <a:rPr b="0" baseline="30000" lang="en-US" sz="2800">
                <a:solidFill>
                  <a:schemeClr val="lt2"/>
                </a:solidFill>
                <a:latin typeface="Times"/>
                <a:ea typeface="Times"/>
                <a:cs typeface="Times"/>
                <a:sym typeface="Times"/>
              </a:rPr>
              <a:t>3</a:t>
            </a:r>
            <a:r>
              <a:rPr b="0" lang="en-US" sz="2800">
                <a:solidFill>
                  <a:schemeClr val="lt2"/>
                </a:solidFill>
                <a:latin typeface="Times"/>
                <a:ea typeface="Times"/>
                <a:cs typeface="Times"/>
                <a:sym typeface="Times"/>
              </a:rPr>
              <a:t>). We need 3 more 1s in the subnet mask. The total number of 1s in the subnet mask is 27 (24 </a:t>
            </a:r>
            <a:r>
              <a:rPr b="0" lang="en-US" sz="2800">
                <a:solidFill>
                  <a:schemeClr val="lt2"/>
                </a:solidFill>
                <a:latin typeface="Noto Sans Symbols"/>
                <a:ea typeface="Noto Sans Symbols"/>
                <a:cs typeface="Noto Sans Symbols"/>
                <a:sym typeface="Noto Sans Symbols"/>
              </a:rPr>
              <a:t>+</a:t>
            </a:r>
            <a:r>
              <a:rPr b="0" lang="en-US" sz="2800">
                <a:solidFill>
                  <a:schemeClr val="lt2"/>
                </a:solidFill>
                <a:latin typeface="Times"/>
                <a:ea typeface="Times"/>
                <a:cs typeface="Times"/>
                <a:sym typeface="Times"/>
              </a:rPr>
              <a:t> 3).</a:t>
            </a:r>
            <a:endParaRPr/>
          </a:p>
          <a:p>
            <a:pPr indent="0" lvl="0" marL="0" marR="0" rtl="0" algn="just">
              <a:spcBef>
                <a:spcPts val="1400"/>
              </a:spcBef>
              <a:spcAft>
                <a:spcPts val="0"/>
              </a:spcAft>
              <a:buNone/>
            </a:pPr>
            <a:r>
              <a:rPr b="0" lang="en-US" sz="2800">
                <a:solidFill>
                  <a:schemeClr val="lt2"/>
                </a:solidFill>
                <a:latin typeface="Times"/>
                <a:ea typeface="Times"/>
                <a:cs typeface="Times"/>
                <a:sym typeface="Times"/>
              </a:rPr>
              <a:t>The total number of 0s is 5 (32 </a:t>
            </a:r>
            <a:r>
              <a:rPr b="0" lang="en-US" sz="2800">
                <a:solidFill>
                  <a:schemeClr val="lt2"/>
                </a:solidFill>
                <a:latin typeface="Noto Sans Symbols"/>
                <a:ea typeface="Noto Sans Symbols"/>
                <a:cs typeface="Noto Sans Symbols"/>
                <a:sym typeface="Noto Sans Symbols"/>
              </a:rPr>
              <a:t>−</a:t>
            </a:r>
            <a:r>
              <a:rPr b="0" lang="en-US" sz="2800">
                <a:solidFill>
                  <a:schemeClr val="lt2"/>
                </a:solidFill>
                <a:latin typeface="Times"/>
                <a:ea typeface="Times"/>
                <a:cs typeface="Times"/>
                <a:sym typeface="Times"/>
              </a:rPr>
              <a:t> 27). </a:t>
            </a:r>
            <a:endParaRPr b="0" sz="3600">
              <a:solidFill>
                <a:schemeClr val="lt2"/>
              </a:solidFill>
              <a:latin typeface="Times"/>
              <a:ea typeface="Times"/>
              <a:cs typeface="Times"/>
              <a:sym typeface="Time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5"/>
          <p:cNvSpPr txBox="1"/>
          <p:nvPr/>
        </p:nvSpPr>
        <p:spPr>
          <a:xfrm>
            <a:off x="228600" y="304800"/>
            <a:ext cx="3775075" cy="617538"/>
          </a:xfrm>
          <a:prstGeom prst="rect">
            <a:avLst/>
          </a:prstGeom>
          <a:solidFill>
            <a:schemeClr val="lt2"/>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Solution (Continued)</a:t>
            </a:r>
            <a:endParaRPr/>
          </a:p>
        </p:txBody>
      </p:sp>
      <p:sp>
        <p:nvSpPr>
          <p:cNvPr id="596" name="Google Shape;596;p65"/>
          <p:cNvSpPr/>
          <p:nvPr/>
        </p:nvSpPr>
        <p:spPr>
          <a:xfrm>
            <a:off x="304800" y="1257300"/>
            <a:ext cx="8610600" cy="3895938"/>
          </a:xfrm>
          <a:prstGeom prst="rect">
            <a:avLst/>
          </a:prstGeom>
          <a:solidFill>
            <a:srgbClr val="00B05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u="sng">
                <a:solidFill>
                  <a:schemeClr val="lt2"/>
                </a:solidFill>
                <a:latin typeface="Times"/>
                <a:ea typeface="Times"/>
                <a:cs typeface="Times"/>
                <a:sym typeface="Times"/>
              </a:rPr>
              <a:t>11111111 11111111 11111111</a:t>
            </a:r>
            <a:r>
              <a:rPr b="0" lang="en-US" sz="2800">
                <a:solidFill>
                  <a:srgbClr val="000000"/>
                </a:solidFill>
                <a:latin typeface="Times"/>
                <a:ea typeface="Times"/>
                <a:cs typeface="Times"/>
                <a:sym typeface="Times"/>
              </a:rPr>
              <a:t> </a:t>
            </a:r>
            <a:r>
              <a:rPr lang="en-US" sz="2800" u="sng">
                <a:solidFill>
                  <a:srgbClr val="FF0000"/>
                </a:solidFill>
                <a:latin typeface="Times"/>
                <a:ea typeface="Times"/>
                <a:cs typeface="Times"/>
                <a:sym typeface="Times"/>
              </a:rPr>
              <a:t>111</a:t>
            </a:r>
            <a:r>
              <a:rPr b="0" lang="en-US" sz="2800">
                <a:solidFill>
                  <a:srgbClr val="000000"/>
                </a:solidFill>
                <a:latin typeface="Times"/>
                <a:ea typeface="Times"/>
                <a:cs typeface="Times"/>
                <a:sym typeface="Times"/>
              </a:rPr>
              <a:t>00000</a:t>
            </a:r>
            <a:endParaRPr/>
          </a:p>
          <a:p>
            <a:pPr indent="0" lvl="0" marL="0" marR="0" rtl="0" algn="ctr">
              <a:spcBef>
                <a:spcPts val="100"/>
              </a:spcBef>
              <a:spcAft>
                <a:spcPts val="0"/>
              </a:spcAft>
              <a:buNone/>
            </a:pPr>
            <a:r>
              <a:rPr b="0" lang="en-US" sz="2800">
                <a:solidFill>
                  <a:srgbClr val="000000"/>
                </a:solidFill>
                <a:latin typeface="Times"/>
                <a:ea typeface="Times"/>
                <a:cs typeface="Times"/>
                <a:sym typeface="Times"/>
              </a:rPr>
              <a:t>or </a:t>
            </a:r>
            <a:endParaRPr/>
          </a:p>
          <a:p>
            <a:pPr indent="0" lvl="0" marL="0" marR="0" rtl="0" algn="ctr">
              <a:spcBef>
                <a:spcPts val="1500"/>
              </a:spcBef>
              <a:spcAft>
                <a:spcPts val="0"/>
              </a:spcAft>
              <a:buNone/>
            </a:pPr>
            <a:r>
              <a:rPr lang="en-US" sz="2800">
                <a:solidFill>
                  <a:schemeClr val="lt2"/>
                </a:solidFill>
                <a:latin typeface="Times"/>
                <a:ea typeface="Times"/>
                <a:cs typeface="Times"/>
                <a:sym typeface="Times"/>
              </a:rPr>
              <a:t>255.255.255.224</a:t>
            </a:r>
            <a:endParaRPr/>
          </a:p>
          <a:p>
            <a:pPr indent="0" lvl="2" marL="914400" marR="0" rtl="0" algn="just">
              <a:spcBef>
                <a:spcPts val="2100"/>
              </a:spcBef>
              <a:spcAft>
                <a:spcPts val="0"/>
              </a:spcAft>
              <a:buNone/>
            </a:pPr>
            <a:r>
              <a:rPr b="0" i="0" lang="en-US" sz="2800" u="none" cap="none" strike="noStrike">
                <a:solidFill>
                  <a:srgbClr val="000000"/>
                </a:solidFill>
                <a:latin typeface="Times"/>
                <a:ea typeface="Times"/>
                <a:cs typeface="Times"/>
                <a:sym typeface="Times"/>
              </a:rPr>
              <a:t>The number of subnets is 8.</a:t>
            </a:r>
            <a:endParaRPr b="0" i="0" sz="2800" u="none" cap="none" strike="noStrike">
              <a:solidFill>
                <a:srgbClr val="000000"/>
              </a:solidFill>
              <a:latin typeface="Times"/>
              <a:ea typeface="Times"/>
              <a:cs typeface="Times"/>
              <a:sym typeface="Times"/>
            </a:endParaRPr>
          </a:p>
          <a:p>
            <a:pPr indent="0" lvl="2" marL="914400" marR="0" rtl="0" algn="just">
              <a:spcBef>
                <a:spcPts val="200"/>
              </a:spcBef>
              <a:spcAft>
                <a:spcPts val="0"/>
              </a:spcAft>
              <a:buNone/>
            </a:pPr>
            <a:r>
              <a:rPr b="0" i="0" lang="en-US" sz="2800" u="none" cap="none" strike="noStrike">
                <a:solidFill>
                  <a:srgbClr val="000000"/>
                </a:solidFill>
                <a:latin typeface="Times"/>
                <a:ea typeface="Times"/>
                <a:cs typeface="Times"/>
                <a:sym typeface="Times"/>
              </a:rPr>
              <a:t>The number of addresses in each subnet is 2</a:t>
            </a:r>
            <a:r>
              <a:rPr b="0" baseline="30000" i="0" lang="en-US" sz="2800" u="none" cap="none" strike="noStrike">
                <a:solidFill>
                  <a:srgbClr val="000000"/>
                </a:solidFill>
                <a:latin typeface="Times"/>
                <a:ea typeface="Times"/>
                <a:cs typeface="Times"/>
                <a:sym typeface="Times"/>
              </a:rPr>
              <a:t>5</a:t>
            </a:r>
            <a:r>
              <a:rPr b="0" i="0" lang="en-US" sz="2800" u="none" cap="none" strike="noStrike">
                <a:solidFill>
                  <a:srgbClr val="000000"/>
                </a:solidFill>
                <a:latin typeface="Times"/>
                <a:ea typeface="Times"/>
                <a:cs typeface="Times"/>
                <a:sym typeface="Times"/>
              </a:rPr>
              <a:t> (5 is the number of 0s) or 32.</a:t>
            </a:r>
            <a:endParaRPr/>
          </a:p>
          <a:p>
            <a:pPr indent="0" lvl="0" marL="0" marR="0" rtl="0" algn="just">
              <a:spcBef>
                <a:spcPts val="1400"/>
              </a:spcBef>
              <a:spcAft>
                <a:spcPts val="0"/>
              </a:spcAft>
              <a:buNone/>
            </a:pPr>
            <a:r>
              <a:rPr b="0" lang="en-US" sz="2800">
                <a:solidFill>
                  <a:schemeClr val="lt2"/>
                </a:solidFill>
                <a:latin typeface="Times"/>
                <a:ea typeface="Times"/>
                <a:cs typeface="Times"/>
                <a:sym typeface="Times"/>
              </a:rPr>
              <a:t>See Figure 5.8</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6"/>
          <p:cNvSpPr txBox="1"/>
          <p:nvPr/>
        </p:nvSpPr>
        <p:spPr>
          <a:xfrm>
            <a:off x="76200" y="0"/>
            <a:ext cx="1614488"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accent2"/>
                </a:solidFill>
                <a:latin typeface="Calibri"/>
                <a:ea typeface="Calibri"/>
                <a:cs typeface="Calibri"/>
                <a:sym typeface="Calibri"/>
              </a:rPr>
              <a:t>Figure  5-8</a:t>
            </a:r>
            <a:endParaRPr/>
          </a:p>
        </p:txBody>
      </p:sp>
      <p:pic>
        <p:nvPicPr>
          <p:cNvPr id="602" name="Google Shape;602;p66"/>
          <p:cNvPicPr preferRelativeResize="0"/>
          <p:nvPr/>
        </p:nvPicPr>
        <p:blipFill rotWithShape="1">
          <a:blip r:embed="rId3">
            <a:alphaModFix/>
          </a:blip>
          <a:srcRect b="0" l="0" r="0" t="0"/>
          <a:stretch/>
        </p:blipFill>
        <p:spPr>
          <a:xfrm>
            <a:off x="968375" y="1031875"/>
            <a:ext cx="7185025" cy="5216525"/>
          </a:xfrm>
          <a:prstGeom prst="rect">
            <a:avLst/>
          </a:prstGeom>
          <a:noFill/>
          <a:ln>
            <a:noFill/>
          </a:ln>
        </p:spPr>
      </p:pic>
      <p:sp>
        <p:nvSpPr>
          <p:cNvPr id="603" name="Google Shape;603;p66"/>
          <p:cNvSpPr txBox="1"/>
          <p:nvPr/>
        </p:nvSpPr>
        <p:spPr>
          <a:xfrm>
            <a:off x="3538538" y="95250"/>
            <a:ext cx="2024062"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accent2"/>
                </a:solidFill>
                <a:latin typeface="Calibri"/>
                <a:ea typeface="Calibri"/>
                <a:cs typeface="Calibri"/>
                <a:sym typeface="Calibri"/>
              </a:rPr>
              <a:t>Example 3</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67"/>
          <p:cNvSpPr txBox="1"/>
          <p:nvPr/>
        </p:nvSpPr>
        <p:spPr>
          <a:xfrm>
            <a:off x="144463" y="249238"/>
            <a:ext cx="2017712" cy="617537"/>
          </a:xfrm>
          <a:prstGeom prst="rect">
            <a:avLst/>
          </a:prstGeom>
          <a:solidFill>
            <a:schemeClr val="accent1"/>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Example 4</a:t>
            </a:r>
            <a:endParaRPr/>
          </a:p>
        </p:txBody>
      </p:sp>
      <p:sp>
        <p:nvSpPr>
          <p:cNvPr id="609" name="Google Shape;609;p67"/>
          <p:cNvSpPr/>
          <p:nvPr/>
        </p:nvSpPr>
        <p:spPr>
          <a:xfrm>
            <a:off x="457200" y="1393825"/>
            <a:ext cx="8458200" cy="1739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lang="en-US" sz="3600">
                <a:solidFill>
                  <a:schemeClr val="dk1"/>
                </a:solidFill>
                <a:latin typeface="Times"/>
                <a:ea typeface="Times"/>
                <a:cs typeface="Times"/>
                <a:sym typeface="Times"/>
              </a:rPr>
              <a:t>A company is granted the site address 181.56.0.0 (class B). The company needs 1000 subnets. Design the subnets.</a:t>
            </a:r>
            <a:endParaRPr/>
          </a:p>
        </p:txBody>
      </p:sp>
      <p:sp>
        <p:nvSpPr>
          <p:cNvPr id="610" name="Google Shape;610;p67"/>
          <p:cNvSpPr txBox="1"/>
          <p:nvPr/>
        </p:nvSpPr>
        <p:spPr>
          <a:xfrm>
            <a:off x="228600" y="3657600"/>
            <a:ext cx="1643063" cy="617537"/>
          </a:xfrm>
          <a:prstGeom prst="rect">
            <a:avLst/>
          </a:prstGeom>
          <a:solidFill>
            <a:schemeClr val="lt2"/>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Solution</a:t>
            </a:r>
            <a:endParaRPr/>
          </a:p>
        </p:txBody>
      </p:sp>
      <p:sp>
        <p:nvSpPr>
          <p:cNvPr id="611" name="Google Shape;611;p67"/>
          <p:cNvSpPr/>
          <p:nvPr/>
        </p:nvSpPr>
        <p:spPr>
          <a:xfrm>
            <a:off x="304800" y="4262438"/>
            <a:ext cx="8610600" cy="1190625"/>
          </a:xfrm>
          <a:prstGeom prst="rect">
            <a:avLst/>
          </a:prstGeom>
          <a:solidFill>
            <a:srgbClr val="00B050"/>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lang="en-US" sz="3600">
                <a:solidFill>
                  <a:schemeClr val="lt2"/>
                </a:solidFill>
                <a:latin typeface="Times"/>
                <a:ea typeface="Times"/>
                <a:cs typeface="Times"/>
                <a:sym typeface="Times"/>
              </a:rPr>
              <a:t>The number of 1s in the default mask is 16 (class B).</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8"/>
          <p:cNvSpPr txBox="1"/>
          <p:nvPr/>
        </p:nvSpPr>
        <p:spPr>
          <a:xfrm>
            <a:off x="228600" y="304800"/>
            <a:ext cx="3775075" cy="617538"/>
          </a:xfrm>
          <a:prstGeom prst="rect">
            <a:avLst/>
          </a:prstGeom>
          <a:solidFill>
            <a:schemeClr val="lt2"/>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Solution (Continued)</a:t>
            </a:r>
            <a:endParaRPr/>
          </a:p>
        </p:txBody>
      </p:sp>
      <p:sp>
        <p:nvSpPr>
          <p:cNvPr id="617" name="Google Shape;617;p68"/>
          <p:cNvSpPr/>
          <p:nvPr/>
        </p:nvSpPr>
        <p:spPr>
          <a:xfrm>
            <a:off x="304800" y="1257300"/>
            <a:ext cx="8610600" cy="4703852"/>
          </a:xfrm>
          <a:prstGeom prst="rect">
            <a:avLst/>
          </a:prstGeom>
          <a:solidFill>
            <a:srgbClr val="00B050"/>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lang="en-US" sz="3600">
                <a:solidFill>
                  <a:schemeClr val="lt2"/>
                </a:solidFill>
                <a:latin typeface="Times"/>
                <a:ea typeface="Times"/>
                <a:cs typeface="Times"/>
                <a:sym typeface="Times"/>
              </a:rPr>
              <a:t>The company needs 1000 subnets. This number is not a power of 2. The next number that is a power of 2 is 1024 (2</a:t>
            </a:r>
            <a:r>
              <a:rPr b="0" baseline="30000" lang="en-US" sz="3600">
                <a:solidFill>
                  <a:schemeClr val="lt2"/>
                </a:solidFill>
                <a:latin typeface="Times"/>
                <a:ea typeface="Times"/>
                <a:cs typeface="Times"/>
                <a:sym typeface="Times"/>
              </a:rPr>
              <a:t>10</a:t>
            </a:r>
            <a:r>
              <a:rPr b="0" lang="en-US" sz="3600">
                <a:solidFill>
                  <a:schemeClr val="lt2"/>
                </a:solidFill>
                <a:latin typeface="Times"/>
                <a:ea typeface="Times"/>
                <a:cs typeface="Times"/>
                <a:sym typeface="Times"/>
              </a:rPr>
              <a:t>). We need 10 more 1s in the subnet mask.</a:t>
            </a:r>
            <a:endParaRPr/>
          </a:p>
          <a:p>
            <a:pPr indent="0" lvl="0" marL="0" marR="0" rtl="0" algn="just">
              <a:spcBef>
                <a:spcPts val="700"/>
              </a:spcBef>
              <a:spcAft>
                <a:spcPts val="0"/>
              </a:spcAft>
              <a:buNone/>
            </a:pPr>
            <a:r>
              <a:rPr b="0" lang="en-US" sz="3600">
                <a:solidFill>
                  <a:schemeClr val="lt2"/>
                </a:solidFill>
                <a:latin typeface="Times"/>
                <a:ea typeface="Times"/>
                <a:cs typeface="Times"/>
                <a:sym typeface="Times"/>
              </a:rPr>
              <a:t>The total number of 1s in the subnet mask is 26 (16 </a:t>
            </a:r>
            <a:r>
              <a:rPr b="0" lang="en-US" sz="3600">
                <a:solidFill>
                  <a:schemeClr val="lt2"/>
                </a:solidFill>
                <a:latin typeface="Noto Sans Symbols"/>
                <a:ea typeface="Noto Sans Symbols"/>
                <a:cs typeface="Noto Sans Symbols"/>
                <a:sym typeface="Noto Sans Symbols"/>
              </a:rPr>
              <a:t>+</a:t>
            </a:r>
            <a:r>
              <a:rPr b="0" lang="en-US" sz="3600">
                <a:solidFill>
                  <a:schemeClr val="lt2"/>
                </a:solidFill>
                <a:latin typeface="Times"/>
                <a:ea typeface="Times"/>
                <a:cs typeface="Times"/>
                <a:sym typeface="Times"/>
              </a:rPr>
              <a:t> 10).</a:t>
            </a:r>
            <a:endParaRPr/>
          </a:p>
          <a:p>
            <a:pPr indent="0" lvl="0" marL="0" marR="0" rtl="0" algn="just">
              <a:spcBef>
                <a:spcPts val="700"/>
              </a:spcBef>
              <a:spcAft>
                <a:spcPts val="0"/>
              </a:spcAft>
              <a:buNone/>
            </a:pPr>
            <a:r>
              <a:rPr b="0" lang="en-US" sz="3600">
                <a:solidFill>
                  <a:schemeClr val="lt2"/>
                </a:solidFill>
                <a:latin typeface="Times"/>
                <a:ea typeface="Times"/>
                <a:cs typeface="Times"/>
                <a:sym typeface="Times"/>
              </a:rPr>
              <a:t>The total number of 0s is 6 (32 </a:t>
            </a:r>
            <a:r>
              <a:rPr b="0" lang="en-US" sz="3600">
                <a:solidFill>
                  <a:schemeClr val="lt2"/>
                </a:solidFill>
                <a:latin typeface="Noto Sans Symbols"/>
                <a:ea typeface="Noto Sans Symbols"/>
                <a:cs typeface="Noto Sans Symbols"/>
                <a:sym typeface="Noto Sans Symbols"/>
              </a:rPr>
              <a:t>−</a:t>
            </a:r>
            <a:r>
              <a:rPr b="0" lang="en-US" sz="3600">
                <a:solidFill>
                  <a:schemeClr val="lt2"/>
                </a:solidFill>
                <a:latin typeface="Times"/>
                <a:ea typeface="Times"/>
                <a:cs typeface="Times"/>
                <a:sym typeface="Times"/>
              </a:rPr>
              <a:t> 26).</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9"/>
          <p:cNvSpPr txBox="1"/>
          <p:nvPr/>
        </p:nvSpPr>
        <p:spPr>
          <a:xfrm>
            <a:off x="228600" y="304800"/>
            <a:ext cx="3775075" cy="617538"/>
          </a:xfrm>
          <a:prstGeom prst="rect">
            <a:avLst/>
          </a:prstGeom>
          <a:solidFill>
            <a:schemeClr val="lt2"/>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Solution (Continued)</a:t>
            </a:r>
            <a:endParaRPr/>
          </a:p>
        </p:txBody>
      </p:sp>
      <p:sp>
        <p:nvSpPr>
          <p:cNvPr id="623" name="Google Shape;623;p69"/>
          <p:cNvSpPr/>
          <p:nvPr/>
        </p:nvSpPr>
        <p:spPr>
          <a:xfrm>
            <a:off x="304800" y="1257300"/>
            <a:ext cx="8610600" cy="4167808"/>
          </a:xfrm>
          <a:prstGeom prst="rect">
            <a:avLst/>
          </a:prstGeom>
          <a:solidFill>
            <a:srgbClr val="00B050"/>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lang="en-US" sz="2800">
                <a:solidFill>
                  <a:schemeClr val="lt2"/>
                </a:solidFill>
                <a:latin typeface="Times"/>
                <a:ea typeface="Times"/>
                <a:cs typeface="Times"/>
                <a:sym typeface="Times"/>
              </a:rPr>
              <a:t>The mask is</a:t>
            </a:r>
            <a:endParaRPr/>
          </a:p>
          <a:p>
            <a:pPr indent="0" lvl="0" marL="0" marR="0" rtl="0" algn="just">
              <a:spcBef>
                <a:spcPts val="700"/>
              </a:spcBef>
              <a:spcAft>
                <a:spcPts val="0"/>
              </a:spcAft>
              <a:buNone/>
            </a:pPr>
            <a:r>
              <a:rPr lang="en-US" sz="2800">
                <a:solidFill>
                  <a:srgbClr val="FF00FF"/>
                </a:solidFill>
                <a:latin typeface="Times"/>
                <a:ea typeface="Times"/>
                <a:cs typeface="Times"/>
                <a:sym typeface="Times"/>
              </a:rPr>
              <a:t>    </a:t>
            </a:r>
            <a:r>
              <a:rPr b="0" lang="en-US" sz="2800" u="sng">
                <a:solidFill>
                  <a:schemeClr val="lt2"/>
                </a:solidFill>
                <a:latin typeface="Times"/>
                <a:ea typeface="Times"/>
                <a:cs typeface="Times"/>
                <a:sym typeface="Times"/>
              </a:rPr>
              <a:t>11111111 11111111 </a:t>
            </a:r>
            <a:r>
              <a:rPr b="0" lang="en-US" sz="2800" u="sng">
                <a:solidFill>
                  <a:srgbClr val="FF0000"/>
                </a:solidFill>
                <a:latin typeface="Times"/>
                <a:ea typeface="Times"/>
                <a:cs typeface="Times"/>
                <a:sym typeface="Times"/>
              </a:rPr>
              <a:t>11111111</a:t>
            </a:r>
            <a:r>
              <a:rPr lang="en-US" sz="2800">
                <a:solidFill>
                  <a:srgbClr val="FF0000"/>
                </a:solidFill>
                <a:latin typeface="Times"/>
                <a:ea typeface="Times"/>
                <a:cs typeface="Times"/>
                <a:sym typeface="Times"/>
              </a:rPr>
              <a:t> </a:t>
            </a:r>
            <a:r>
              <a:rPr b="0" lang="en-US" sz="2800" u="sng">
                <a:solidFill>
                  <a:srgbClr val="FF0000"/>
                </a:solidFill>
                <a:latin typeface="Times"/>
                <a:ea typeface="Times"/>
                <a:cs typeface="Times"/>
                <a:sym typeface="Times"/>
              </a:rPr>
              <a:t>11</a:t>
            </a:r>
            <a:r>
              <a:rPr b="0" lang="en-US" sz="2800">
                <a:solidFill>
                  <a:srgbClr val="000000"/>
                </a:solidFill>
                <a:latin typeface="Times"/>
                <a:ea typeface="Times"/>
                <a:cs typeface="Times"/>
                <a:sym typeface="Times"/>
              </a:rPr>
              <a:t>000000</a:t>
            </a:r>
            <a:endParaRPr/>
          </a:p>
          <a:p>
            <a:pPr indent="0" lvl="0" marL="0" marR="0" rtl="0" algn="just">
              <a:spcBef>
                <a:spcPts val="700"/>
              </a:spcBef>
              <a:spcAft>
                <a:spcPts val="0"/>
              </a:spcAft>
              <a:buNone/>
            </a:pPr>
            <a:r>
              <a:rPr b="0" lang="en-US" sz="2800">
                <a:solidFill>
                  <a:srgbClr val="000000"/>
                </a:solidFill>
                <a:latin typeface="Times"/>
                <a:ea typeface="Times"/>
                <a:cs typeface="Times"/>
                <a:sym typeface="Times"/>
              </a:rPr>
              <a:t>                                 or </a:t>
            </a:r>
            <a:endParaRPr/>
          </a:p>
          <a:p>
            <a:pPr indent="0" lvl="0" marL="0" marR="0" rtl="0" algn="just">
              <a:spcBef>
                <a:spcPts val="700"/>
              </a:spcBef>
              <a:spcAft>
                <a:spcPts val="0"/>
              </a:spcAft>
              <a:buNone/>
            </a:pPr>
            <a:r>
              <a:rPr b="0" lang="en-US" sz="2800">
                <a:solidFill>
                  <a:srgbClr val="FF00FF"/>
                </a:solidFill>
                <a:latin typeface="Times"/>
                <a:ea typeface="Times"/>
                <a:cs typeface="Times"/>
                <a:sym typeface="Times"/>
              </a:rPr>
              <a:t>                    </a:t>
            </a:r>
            <a:r>
              <a:rPr lang="en-US" sz="2800">
                <a:solidFill>
                  <a:schemeClr val="lt2"/>
                </a:solidFill>
                <a:latin typeface="Times"/>
                <a:ea typeface="Times"/>
                <a:cs typeface="Times"/>
                <a:sym typeface="Times"/>
              </a:rPr>
              <a:t>255.255</a:t>
            </a:r>
            <a:r>
              <a:rPr lang="en-US" sz="2800">
                <a:solidFill>
                  <a:srgbClr val="000000"/>
                </a:solidFill>
                <a:latin typeface="Times"/>
                <a:ea typeface="Times"/>
                <a:cs typeface="Times"/>
                <a:sym typeface="Times"/>
              </a:rPr>
              <a:t>.255.192.</a:t>
            </a:r>
            <a:endParaRPr/>
          </a:p>
          <a:p>
            <a:pPr indent="0" lvl="0" marL="0" marR="0" rtl="0" algn="just">
              <a:spcBef>
                <a:spcPts val="700"/>
              </a:spcBef>
              <a:spcAft>
                <a:spcPts val="0"/>
              </a:spcAft>
              <a:buNone/>
            </a:pPr>
            <a:r>
              <a:rPr b="0" lang="en-US" sz="2800">
                <a:solidFill>
                  <a:srgbClr val="000000"/>
                </a:solidFill>
                <a:latin typeface="Times"/>
                <a:ea typeface="Times"/>
                <a:cs typeface="Times"/>
                <a:sym typeface="Times"/>
              </a:rPr>
              <a:t>The number of subnets is 1024.</a:t>
            </a:r>
            <a:endParaRPr/>
          </a:p>
          <a:p>
            <a:pPr indent="0" lvl="0" marL="0" marR="0" rtl="0" algn="just">
              <a:spcBef>
                <a:spcPts val="700"/>
              </a:spcBef>
              <a:spcAft>
                <a:spcPts val="0"/>
              </a:spcAft>
              <a:buNone/>
            </a:pPr>
            <a:r>
              <a:rPr b="0" lang="en-US" sz="2800">
                <a:solidFill>
                  <a:srgbClr val="000000"/>
                </a:solidFill>
                <a:latin typeface="Times"/>
                <a:ea typeface="Times"/>
                <a:cs typeface="Times"/>
                <a:sym typeface="Times"/>
              </a:rPr>
              <a:t>The number of addresses in each subnet is 2</a:t>
            </a:r>
            <a:r>
              <a:rPr b="0" baseline="30000" lang="en-US" sz="2800">
                <a:solidFill>
                  <a:srgbClr val="000000"/>
                </a:solidFill>
                <a:latin typeface="Times"/>
                <a:ea typeface="Times"/>
                <a:cs typeface="Times"/>
                <a:sym typeface="Times"/>
              </a:rPr>
              <a:t>6</a:t>
            </a:r>
            <a:r>
              <a:rPr b="0" lang="en-US" sz="2800">
                <a:solidFill>
                  <a:srgbClr val="000000"/>
                </a:solidFill>
                <a:latin typeface="Times"/>
                <a:ea typeface="Times"/>
                <a:cs typeface="Times"/>
                <a:sym typeface="Times"/>
              </a:rPr>
              <a:t> </a:t>
            </a:r>
            <a:endParaRPr b="0" sz="2800">
              <a:solidFill>
                <a:srgbClr val="000000"/>
              </a:solidFill>
              <a:latin typeface="Times"/>
              <a:ea typeface="Times"/>
              <a:cs typeface="Times"/>
              <a:sym typeface="Times"/>
            </a:endParaRPr>
          </a:p>
          <a:p>
            <a:pPr indent="0" lvl="0" marL="0" marR="0" rtl="0" algn="just">
              <a:spcBef>
                <a:spcPts val="700"/>
              </a:spcBef>
              <a:spcAft>
                <a:spcPts val="0"/>
              </a:spcAft>
              <a:buNone/>
            </a:pPr>
            <a:r>
              <a:rPr b="0" lang="en-US" sz="2800">
                <a:solidFill>
                  <a:srgbClr val="000000"/>
                </a:solidFill>
                <a:latin typeface="Times"/>
                <a:ea typeface="Times"/>
                <a:cs typeface="Times"/>
                <a:sym typeface="Times"/>
              </a:rPr>
              <a:t>(6 is the number of 0s) or 64.</a:t>
            </a:r>
            <a:endParaRPr/>
          </a:p>
          <a:p>
            <a:pPr indent="0" lvl="0" marL="0" marR="0" rtl="0" algn="just">
              <a:spcBef>
                <a:spcPts val="700"/>
              </a:spcBef>
              <a:spcAft>
                <a:spcPts val="0"/>
              </a:spcAft>
              <a:buNone/>
            </a:pPr>
            <a:r>
              <a:rPr b="0" lang="en-US" sz="2800">
                <a:solidFill>
                  <a:schemeClr val="lt2"/>
                </a:solidFill>
                <a:latin typeface="Times"/>
                <a:ea typeface="Times"/>
                <a:cs typeface="Times"/>
                <a:sym typeface="Times"/>
              </a:rPr>
              <a:t>See Figure 5.9</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2/25/2021</a:t>
            </a:r>
            <a:endParaRPr/>
          </a:p>
        </p:txBody>
      </p:sp>
      <p:sp>
        <p:nvSpPr>
          <p:cNvPr id="166" name="Google Shape;166;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Unit-3 : Network Layer</a:t>
            </a:r>
            <a:endParaRPr/>
          </a:p>
        </p:txBody>
      </p:sp>
      <p:sp>
        <p:nvSpPr>
          <p:cNvPr id="167" name="Google Shape;167;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8" name="Google Shape;168;p7"/>
          <p:cNvPicPr preferRelativeResize="0"/>
          <p:nvPr/>
        </p:nvPicPr>
        <p:blipFill rotWithShape="1">
          <a:blip r:embed="rId3">
            <a:alphaModFix/>
          </a:blip>
          <a:srcRect b="0" l="0" r="0" t="0"/>
          <a:stretch/>
        </p:blipFill>
        <p:spPr>
          <a:xfrm>
            <a:off x="381000" y="457200"/>
            <a:ext cx="8305800" cy="62484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0"/>
          <p:cNvSpPr txBox="1"/>
          <p:nvPr/>
        </p:nvSpPr>
        <p:spPr>
          <a:xfrm>
            <a:off x="76200" y="0"/>
            <a:ext cx="1614488"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accent2"/>
                </a:solidFill>
                <a:latin typeface="Calibri"/>
                <a:ea typeface="Calibri"/>
                <a:cs typeface="Calibri"/>
                <a:sym typeface="Calibri"/>
              </a:rPr>
              <a:t>Figure  5-9</a:t>
            </a:r>
            <a:endParaRPr/>
          </a:p>
        </p:txBody>
      </p:sp>
      <p:pic>
        <p:nvPicPr>
          <p:cNvPr id="629" name="Google Shape;629;p70"/>
          <p:cNvPicPr preferRelativeResize="0"/>
          <p:nvPr/>
        </p:nvPicPr>
        <p:blipFill rotWithShape="1">
          <a:blip r:embed="rId3">
            <a:alphaModFix/>
          </a:blip>
          <a:srcRect b="0" l="0" r="0" t="0"/>
          <a:stretch/>
        </p:blipFill>
        <p:spPr>
          <a:xfrm>
            <a:off x="1565275" y="609600"/>
            <a:ext cx="6216650" cy="5867400"/>
          </a:xfrm>
          <a:prstGeom prst="rect">
            <a:avLst/>
          </a:prstGeom>
          <a:noFill/>
          <a:ln>
            <a:noFill/>
          </a:ln>
        </p:spPr>
      </p:pic>
      <p:sp>
        <p:nvSpPr>
          <p:cNvPr id="630" name="Google Shape;630;p70"/>
          <p:cNvSpPr txBox="1"/>
          <p:nvPr/>
        </p:nvSpPr>
        <p:spPr>
          <a:xfrm>
            <a:off x="3614738" y="95250"/>
            <a:ext cx="2024062"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accent2"/>
                </a:solidFill>
                <a:latin typeface="Calibri"/>
                <a:ea typeface="Calibri"/>
                <a:cs typeface="Calibri"/>
                <a:sym typeface="Calibri"/>
              </a:rPr>
              <a:t>Example 4</a:t>
            </a:r>
            <a:endParaRPr/>
          </a:p>
        </p:txBody>
      </p:sp>
      <p:sp>
        <p:nvSpPr>
          <p:cNvPr id="631" name="Google Shape;631;p70"/>
          <p:cNvSpPr/>
          <p:nvPr/>
        </p:nvSpPr>
        <p:spPr>
          <a:xfrm>
            <a:off x="1676400" y="457200"/>
            <a:ext cx="914400" cy="381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2" name="Google Shape;632;p70"/>
          <p:cNvSpPr/>
          <p:nvPr/>
        </p:nvSpPr>
        <p:spPr>
          <a:xfrm>
            <a:off x="6781800" y="6172200"/>
            <a:ext cx="990600" cy="381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descr="Large confetti" id="637" name="Google Shape;637;p71"/>
          <p:cNvSpPr/>
          <p:nvPr/>
        </p:nvSpPr>
        <p:spPr>
          <a:xfrm>
            <a:off x="304800" y="1219200"/>
            <a:ext cx="8534400" cy="4419600"/>
          </a:xfrm>
          <a:prstGeom prst="verticalScroll">
            <a:avLst>
              <a:gd fmla="val 12500" name="adj"/>
            </a:avLst>
          </a:prstGeom>
          <a:solidFill>
            <a:srgbClr val="6699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8" name="Google Shape;638;p71"/>
          <p:cNvSpPr/>
          <p:nvPr/>
        </p:nvSpPr>
        <p:spPr>
          <a:xfrm>
            <a:off x="2314575" y="3200400"/>
            <a:ext cx="4594225" cy="762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Times"/>
                <a:ea typeface="Times"/>
                <a:cs typeface="Times"/>
                <a:sym typeface="Times"/>
              </a:rPr>
              <a:t>SUPERNETTING</a:t>
            </a:r>
            <a:endParaRPr/>
          </a:p>
        </p:txBody>
      </p:sp>
      <p:sp>
        <p:nvSpPr>
          <p:cNvPr id="639" name="Google Shape;639;p71"/>
          <p:cNvSpPr/>
          <p:nvPr/>
        </p:nvSpPr>
        <p:spPr>
          <a:xfrm>
            <a:off x="1260475" y="1905000"/>
            <a:ext cx="882650" cy="762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4400">
                <a:solidFill>
                  <a:srgbClr val="FF0000"/>
                </a:solidFill>
                <a:latin typeface="Times"/>
                <a:ea typeface="Times"/>
                <a:cs typeface="Times"/>
                <a:sym typeface="Times"/>
              </a:rPr>
              <a:t>5.2</a:t>
            </a:r>
            <a:endParaRPr i="1" sz="4400">
              <a:solidFill>
                <a:srgbClr val="060000"/>
              </a:solidFill>
              <a:latin typeface="Times"/>
              <a:ea typeface="Times"/>
              <a:cs typeface="Times"/>
              <a:sym typeface="Times"/>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pic>
        <p:nvPicPr>
          <p:cNvPr id="644" name="Google Shape;644;p72"/>
          <p:cNvPicPr preferRelativeResize="0"/>
          <p:nvPr/>
        </p:nvPicPr>
        <p:blipFill rotWithShape="1">
          <a:blip r:embed="rId3">
            <a:alphaModFix/>
          </a:blip>
          <a:srcRect b="0" l="0" r="0" t="0"/>
          <a:stretch/>
        </p:blipFill>
        <p:spPr>
          <a:xfrm>
            <a:off x="304800" y="609600"/>
            <a:ext cx="8382000" cy="48006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pic>
        <p:nvPicPr>
          <p:cNvPr id="649" name="Google Shape;649;p73"/>
          <p:cNvPicPr preferRelativeResize="0"/>
          <p:nvPr/>
        </p:nvPicPr>
        <p:blipFill rotWithShape="1">
          <a:blip r:embed="rId3">
            <a:alphaModFix/>
          </a:blip>
          <a:srcRect b="0" l="0" r="0" t="0"/>
          <a:stretch/>
        </p:blipFill>
        <p:spPr>
          <a:xfrm>
            <a:off x="762000" y="381001"/>
            <a:ext cx="7543800" cy="5443538"/>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pic>
        <p:nvPicPr>
          <p:cNvPr id="654" name="Google Shape;654;p74"/>
          <p:cNvPicPr preferRelativeResize="0"/>
          <p:nvPr/>
        </p:nvPicPr>
        <p:blipFill rotWithShape="1">
          <a:blip r:embed="rId3">
            <a:alphaModFix/>
          </a:blip>
          <a:srcRect b="0" l="0" r="0" t="0"/>
          <a:stretch/>
        </p:blipFill>
        <p:spPr>
          <a:xfrm>
            <a:off x="685800" y="1524000"/>
            <a:ext cx="7468466" cy="1143000"/>
          </a:xfrm>
          <a:prstGeom prst="rect">
            <a:avLst/>
          </a:prstGeom>
          <a:noFill/>
          <a:ln>
            <a:noFill/>
          </a:ln>
        </p:spPr>
      </p:pic>
      <p:sp>
        <p:nvSpPr>
          <p:cNvPr id="655" name="Google Shape;655;p74"/>
          <p:cNvSpPr/>
          <p:nvPr/>
        </p:nvSpPr>
        <p:spPr>
          <a:xfrm>
            <a:off x="4572000" y="1524000"/>
            <a:ext cx="304800" cy="1524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6" name="Google Shape;656;p74"/>
          <p:cNvSpPr/>
          <p:nvPr/>
        </p:nvSpPr>
        <p:spPr>
          <a:xfrm>
            <a:off x="762000" y="2209800"/>
            <a:ext cx="7467600" cy="6096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7" name="Google Shape;657;p74"/>
          <p:cNvSpPr/>
          <p:nvPr/>
        </p:nvSpPr>
        <p:spPr>
          <a:xfrm>
            <a:off x="7696200" y="1981200"/>
            <a:ext cx="533400" cy="3048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75"/>
          <p:cNvSpPr txBox="1"/>
          <p:nvPr/>
        </p:nvSpPr>
        <p:spPr>
          <a:xfrm>
            <a:off x="76200" y="0"/>
            <a:ext cx="1614488"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accent2"/>
                </a:solidFill>
                <a:latin typeface="Calibri"/>
                <a:ea typeface="Calibri"/>
                <a:cs typeface="Calibri"/>
                <a:sym typeface="Calibri"/>
              </a:rPr>
              <a:t>Figure  5-11</a:t>
            </a:r>
            <a:endParaRPr/>
          </a:p>
        </p:txBody>
      </p:sp>
      <p:pic>
        <p:nvPicPr>
          <p:cNvPr id="663" name="Google Shape;663;p75"/>
          <p:cNvPicPr preferRelativeResize="0"/>
          <p:nvPr/>
        </p:nvPicPr>
        <p:blipFill rotWithShape="1">
          <a:blip r:embed="rId3">
            <a:alphaModFix/>
          </a:blip>
          <a:srcRect b="0" l="0" r="0" t="0"/>
          <a:stretch/>
        </p:blipFill>
        <p:spPr>
          <a:xfrm>
            <a:off x="636588" y="1595438"/>
            <a:ext cx="7669212" cy="4195762"/>
          </a:xfrm>
          <a:prstGeom prst="rect">
            <a:avLst/>
          </a:prstGeom>
          <a:noFill/>
          <a:ln>
            <a:noFill/>
          </a:ln>
        </p:spPr>
      </p:pic>
      <p:sp>
        <p:nvSpPr>
          <p:cNvPr id="664" name="Google Shape;664;p75"/>
          <p:cNvSpPr txBox="1"/>
          <p:nvPr/>
        </p:nvSpPr>
        <p:spPr>
          <a:xfrm>
            <a:off x="2894013" y="95250"/>
            <a:ext cx="2995612"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accent2"/>
                </a:solidFill>
                <a:latin typeface="Calibri"/>
                <a:ea typeface="Calibri"/>
                <a:cs typeface="Calibri"/>
                <a:sym typeface="Calibri"/>
              </a:rPr>
              <a:t>A supernetwork</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76"/>
          <p:cNvSpPr/>
          <p:nvPr/>
        </p:nvSpPr>
        <p:spPr>
          <a:xfrm>
            <a:off x="228600" y="609600"/>
            <a:ext cx="8686800" cy="3970318"/>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u="sng">
                <a:solidFill>
                  <a:schemeClr val="lt1"/>
                </a:solidFill>
                <a:latin typeface="Times"/>
                <a:ea typeface="Times"/>
                <a:cs typeface="Times"/>
                <a:sym typeface="Times"/>
              </a:rPr>
              <a:t>Rules:</a:t>
            </a:r>
            <a:endParaRPr/>
          </a:p>
          <a:p>
            <a:pPr indent="0" lvl="0" marL="0" marR="0" rtl="0" algn="l">
              <a:spcBef>
                <a:spcPts val="1200"/>
              </a:spcBef>
              <a:spcAft>
                <a:spcPts val="0"/>
              </a:spcAft>
              <a:buNone/>
            </a:pPr>
            <a:r>
              <a:rPr b="0" lang="en-US" sz="2400">
                <a:solidFill>
                  <a:srgbClr val="FF3300"/>
                </a:solidFill>
                <a:latin typeface="Times"/>
                <a:ea typeface="Times"/>
                <a:cs typeface="Times"/>
                <a:sym typeface="Times"/>
              </a:rPr>
              <a:t>**</a:t>
            </a:r>
            <a:r>
              <a:rPr b="0" lang="en-US" sz="2400">
                <a:solidFill>
                  <a:schemeClr val="lt1"/>
                </a:solidFill>
                <a:latin typeface="Times"/>
                <a:ea typeface="Times"/>
                <a:cs typeface="Times"/>
                <a:sym typeface="Times"/>
              </a:rPr>
              <a:t> The number of blocks must be a power of 2 (1, 2, 4, 8, 16, . . .).</a:t>
            </a:r>
            <a:endParaRPr/>
          </a:p>
          <a:p>
            <a:pPr indent="0" lvl="0" marL="0" marR="0" rtl="0" algn="l">
              <a:spcBef>
                <a:spcPts val="1200"/>
              </a:spcBef>
              <a:spcAft>
                <a:spcPts val="0"/>
              </a:spcAft>
              <a:buNone/>
            </a:pPr>
            <a:r>
              <a:rPr b="0" lang="en-US" sz="2400">
                <a:solidFill>
                  <a:srgbClr val="FF3300"/>
                </a:solidFill>
                <a:latin typeface="Times"/>
                <a:ea typeface="Times"/>
                <a:cs typeface="Times"/>
                <a:sym typeface="Times"/>
              </a:rPr>
              <a:t>**</a:t>
            </a:r>
            <a:r>
              <a:rPr b="0" lang="en-US" sz="2400">
                <a:solidFill>
                  <a:schemeClr val="lt1"/>
                </a:solidFill>
                <a:latin typeface="Times"/>
                <a:ea typeface="Times"/>
                <a:cs typeface="Times"/>
                <a:sym typeface="Times"/>
              </a:rPr>
              <a:t> The blocks must be contiguous in the address space (no gaps between the blocks).</a:t>
            </a:r>
            <a:endParaRPr/>
          </a:p>
          <a:p>
            <a:pPr indent="0" lvl="0" marL="0" marR="0" rtl="0" algn="l">
              <a:spcBef>
                <a:spcPts val="1200"/>
              </a:spcBef>
              <a:spcAft>
                <a:spcPts val="0"/>
              </a:spcAft>
              <a:buNone/>
            </a:pPr>
            <a:r>
              <a:rPr b="0" lang="en-US" sz="2400">
                <a:solidFill>
                  <a:srgbClr val="FF3300"/>
                </a:solidFill>
                <a:latin typeface="Times"/>
                <a:ea typeface="Times"/>
                <a:cs typeface="Times"/>
                <a:sym typeface="Times"/>
              </a:rPr>
              <a:t>**</a:t>
            </a:r>
            <a:r>
              <a:rPr b="0" lang="en-US" sz="2400">
                <a:solidFill>
                  <a:schemeClr val="lt1"/>
                </a:solidFill>
                <a:latin typeface="Times"/>
                <a:ea typeface="Times"/>
                <a:cs typeface="Times"/>
                <a:sym typeface="Times"/>
              </a:rPr>
              <a:t> The third byte of the first address in the superblock must be evenly divisible by the number of blocks. In other words, if the number of blocks is </a:t>
            </a:r>
            <a:r>
              <a:rPr b="0" i="1" lang="en-US" sz="2400">
                <a:solidFill>
                  <a:schemeClr val="lt1"/>
                </a:solidFill>
                <a:latin typeface="Times"/>
                <a:ea typeface="Times"/>
                <a:cs typeface="Times"/>
                <a:sym typeface="Times"/>
              </a:rPr>
              <a:t>N</a:t>
            </a:r>
            <a:r>
              <a:rPr b="0" lang="en-US" sz="2400">
                <a:solidFill>
                  <a:schemeClr val="lt1"/>
                </a:solidFill>
                <a:latin typeface="Times"/>
                <a:ea typeface="Times"/>
                <a:cs typeface="Times"/>
                <a:sym typeface="Times"/>
              </a:rPr>
              <a:t>, the third byte must be divisible by </a:t>
            </a:r>
            <a:r>
              <a:rPr b="0" i="1" lang="en-US" sz="2400">
                <a:solidFill>
                  <a:schemeClr val="lt1"/>
                </a:solidFill>
                <a:latin typeface="Times"/>
                <a:ea typeface="Times"/>
                <a:cs typeface="Times"/>
                <a:sym typeface="Times"/>
              </a:rPr>
              <a:t>N</a:t>
            </a:r>
            <a:r>
              <a:rPr b="0" lang="en-US" sz="2400">
                <a:solidFill>
                  <a:schemeClr val="lt1"/>
                </a:solidFill>
                <a:latin typeface="Times"/>
                <a:ea typeface="Times"/>
                <a:cs typeface="Times"/>
                <a:sym typeface="Times"/>
              </a:rPr>
              <a:t>.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77"/>
          <p:cNvSpPr txBox="1"/>
          <p:nvPr/>
        </p:nvSpPr>
        <p:spPr>
          <a:xfrm>
            <a:off x="144463" y="249238"/>
            <a:ext cx="2119312" cy="617537"/>
          </a:xfrm>
          <a:prstGeom prst="rect">
            <a:avLst/>
          </a:prstGeom>
          <a:solidFill>
            <a:schemeClr val="accent1"/>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Example 5 </a:t>
            </a:r>
            <a:endParaRPr/>
          </a:p>
        </p:txBody>
      </p:sp>
      <p:sp>
        <p:nvSpPr>
          <p:cNvPr id="675" name="Google Shape;675;p77"/>
          <p:cNvSpPr/>
          <p:nvPr/>
        </p:nvSpPr>
        <p:spPr>
          <a:xfrm>
            <a:off x="457200" y="1393825"/>
            <a:ext cx="8458200" cy="3416320"/>
          </a:xfrm>
          <a:prstGeom prst="rect">
            <a:avLst/>
          </a:prstGeom>
          <a:solidFill>
            <a:srgbClr val="00B050"/>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lang="en-US" sz="2400">
                <a:solidFill>
                  <a:schemeClr val="dk1"/>
                </a:solidFill>
                <a:latin typeface="Times"/>
                <a:ea typeface="Times"/>
                <a:cs typeface="Times"/>
                <a:sym typeface="Times"/>
              </a:rPr>
              <a:t>A company needs 600 addresses. Which of the following set of class C blocks can be used to form a supernet for this company?</a:t>
            </a:r>
            <a:endParaRPr/>
          </a:p>
          <a:p>
            <a:pPr indent="0" lvl="0" marL="0" marR="0" rtl="0" algn="just">
              <a:spcBef>
                <a:spcPts val="1200"/>
              </a:spcBef>
              <a:spcAft>
                <a:spcPts val="0"/>
              </a:spcAft>
              <a:buNone/>
            </a:pPr>
            <a:r>
              <a:rPr lang="en-US" sz="2400">
                <a:solidFill>
                  <a:schemeClr val="lt2"/>
                </a:solidFill>
                <a:latin typeface="Times"/>
                <a:ea typeface="Times"/>
                <a:cs typeface="Times"/>
                <a:sym typeface="Times"/>
              </a:rPr>
              <a:t>198.47.32.0 	198.47.33.0	198.47.34.0</a:t>
            </a:r>
            <a:endParaRPr/>
          </a:p>
          <a:p>
            <a:pPr indent="0" lvl="0" marL="0" marR="0" rtl="0" algn="just">
              <a:spcBef>
                <a:spcPts val="1200"/>
              </a:spcBef>
              <a:spcAft>
                <a:spcPts val="0"/>
              </a:spcAft>
              <a:buNone/>
            </a:pPr>
            <a:r>
              <a:rPr lang="en-US" sz="2400">
                <a:solidFill>
                  <a:schemeClr val="lt2"/>
                </a:solidFill>
                <a:latin typeface="Times"/>
                <a:ea typeface="Times"/>
                <a:cs typeface="Times"/>
                <a:sym typeface="Times"/>
              </a:rPr>
              <a:t>198.47.32.0	198.47.42.0 	198.47.52.0 	198.47.62.0</a:t>
            </a:r>
            <a:endParaRPr/>
          </a:p>
          <a:p>
            <a:pPr indent="0" lvl="0" marL="0" marR="0" rtl="0" algn="just">
              <a:spcBef>
                <a:spcPts val="1200"/>
              </a:spcBef>
              <a:spcAft>
                <a:spcPts val="0"/>
              </a:spcAft>
              <a:buNone/>
            </a:pPr>
            <a:r>
              <a:rPr lang="en-US" sz="2400">
                <a:solidFill>
                  <a:schemeClr val="lt2"/>
                </a:solidFill>
                <a:latin typeface="Times"/>
                <a:ea typeface="Times"/>
                <a:cs typeface="Times"/>
                <a:sym typeface="Times"/>
              </a:rPr>
              <a:t>198.47.31.0	198.47.32.0 	198.47.33.0 	198.47.52.0</a:t>
            </a:r>
            <a:endParaRPr/>
          </a:p>
          <a:p>
            <a:pPr indent="0" lvl="0" marL="0" marR="0" rtl="0" algn="just">
              <a:spcBef>
                <a:spcPts val="1200"/>
              </a:spcBef>
              <a:spcAft>
                <a:spcPts val="0"/>
              </a:spcAft>
              <a:buNone/>
            </a:pPr>
            <a:r>
              <a:rPr lang="en-US" sz="2400">
                <a:solidFill>
                  <a:schemeClr val="lt2"/>
                </a:solidFill>
                <a:latin typeface="Times"/>
                <a:ea typeface="Times"/>
                <a:cs typeface="Times"/>
                <a:sym typeface="Times"/>
              </a:rPr>
              <a:t>198.47.32.0 	198.47.33.0 	198.47.34.0 	198.47.35.0</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78"/>
          <p:cNvSpPr txBox="1"/>
          <p:nvPr/>
        </p:nvSpPr>
        <p:spPr>
          <a:xfrm>
            <a:off x="228600" y="533400"/>
            <a:ext cx="1643063" cy="617538"/>
          </a:xfrm>
          <a:prstGeom prst="rect">
            <a:avLst/>
          </a:prstGeom>
          <a:solidFill>
            <a:schemeClr val="lt2"/>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Solution</a:t>
            </a:r>
            <a:endParaRPr/>
          </a:p>
        </p:txBody>
      </p:sp>
      <p:sp>
        <p:nvSpPr>
          <p:cNvPr id="681" name="Google Shape;681;p78"/>
          <p:cNvSpPr/>
          <p:nvPr/>
        </p:nvSpPr>
        <p:spPr>
          <a:xfrm>
            <a:off x="304800" y="1371600"/>
            <a:ext cx="8610600" cy="2616101"/>
          </a:xfrm>
          <a:prstGeom prst="rect">
            <a:avLst/>
          </a:prstGeom>
          <a:solidFill>
            <a:srgbClr val="00B050"/>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a:ea typeface="Times"/>
                <a:cs typeface="Times"/>
                <a:sym typeface="Times"/>
              </a:rPr>
              <a:t>1</a:t>
            </a:r>
            <a:r>
              <a:rPr lang="en-US" sz="3200">
                <a:solidFill>
                  <a:schemeClr val="lt2"/>
                </a:solidFill>
                <a:latin typeface="Times"/>
                <a:ea typeface="Times"/>
                <a:cs typeface="Times"/>
                <a:sym typeface="Times"/>
              </a:rPr>
              <a:t>: </a:t>
            </a:r>
            <a:r>
              <a:rPr lang="en-US" sz="2800">
                <a:solidFill>
                  <a:schemeClr val="lt2"/>
                </a:solidFill>
                <a:latin typeface="Times"/>
                <a:ea typeface="Times"/>
                <a:cs typeface="Times"/>
                <a:sym typeface="Times"/>
              </a:rPr>
              <a:t>No, there are only three blocks. </a:t>
            </a:r>
            <a:endParaRPr/>
          </a:p>
          <a:p>
            <a:pPr indent="0" lvl="0" marL="0" marR="0" rtl="0" algn="just">
              <a:spcBef>
                <a:spcPts val="1400"/>
              </a:spcBef>
              <a:spcAft>
                <a:spcPts val="0"/>
              </a:spcAft>
              <a:buNone/>
            </a:pPr>
            <a:r>
              <a:rPr lang="en-US" sz="2800">
                <a:solidFill>
                  <a:schemeClr val="dk1"/>
                </a:solidFill>
                <a:latin typeface="Times"/>
                <a:ea typeface="Times"/>
                <a:cs typeface="Times"/>
                <a:sym typeface="Times"/>
              </a:rPr>
              <a:t>2</a:t>
            </a:r>
            <a:r>
              <a:rPr lang="en-US" sz="2800">
                <a:solidFill>
                  <a:schemeClr val="lt2"/>
                </a:solidFill>
                <a:latin typeface="Times"/>
                <a:ea typeface="Times"/>
                <a:cs typeface="Times"/>
                <a:sym typeface="Times"/>
              </a:rPr>
              <a:t>: No, the blocks are not contiguous.</a:t>
            </a:r>
            <a:endParaRPr/>
          </a:p>
          <a:p>
            <a:pPr indent="0" lvl="0" marL="0" marR="0" rtl="0" algn="just">
              <a:spcBef>
                <a:spcPts val="1400"/>
              </a:spcBef>
              <a:spcAft>
                <a:spcPts val="0"/>
              </a:spcAft>
              <a:buNone/>
            </a:pPr>
            <a:r>
              <a:rPr lang="en-US" sz="2800">
                <a:solidFill>
                  <a:schemeClr val="dk1"/>
                </a:solidFill>
                <a:latin typeface="Times"/>
                <a:ea typeface="Times"/>
                <a:cs typeface="Times"/>
                <a:sym typeface="Times"/>
              </a:rPr>
              <a:t>3</a:t>
            </a:r>
            <a:r>
              <a:rPr lang="en-US" sz="2800">
                <a:solidFill>
                  <a:schemeClr val="lt2"/>
                </a:solidFill>
                <a:latin typeface="Times"/>
                <a:ea typeface="Times"/>
                <a:cs typeface="Times"/>
                <a:sym typeface="Times"/>
              </a:rPr>
              <a:t>: No, 31 in the first block is not divisible by 4. </a:t>
            </a:r>
            <a:endParaRPr/>
          </a:p>
          <a:p>
            <a:pPr indent="0" lvl="0" marL="0" marR="0" rtl="0" algn="just">
              <a:spcBef>
                <a:spcPts val="1600"/>
              </a:spcBef>
              <a:spcAft>
                <a:spcPts val="0"/>
              </a:spcAft>
              <a:buNone/>
            </a:pPr>
            <a:r>
              <a:rPr lang="en-US" sz="2800">
                <a:solidFill>
                  <a:schemeClr val="dk1"/>
                </a:solidFill>
                <a:latin typeface="Times"/>
                <a:ea typeface="Times"/>
                <a:cs typeface="Times"/>
                <a:sym typeface="Times"/>
              </a:rPr>
              <a:t>4</a:t>
            </a:r>
            <a:r>
              <a:rPr lang="en-US" sz="2800">
                <a:solidFill>
                  <a:schemeClr val="lt2"/>
                </a:solidFill>
                <a:latin typeface="Times"/>
                <a:ea typeface="Times"/>
                <a:cs typeface="Times"/>
                <a:sym typeface="Times"/>
              </a:rPr>
              <a:t>: Yes, all three requirements are fulfilled</a:t>
            </a:r>
            <a:r>
              <a:rPr lang="en-US" sz="3200">
                <a:solidFill>
                  <a:schemeClr val="lt2"/>
                </a:solidFill>
                <a:latin typeface="Times"/>
                <a:ea typeface="Times"/>
                <a:cs typeface="Times"/>
                <a:sym typeface="Times"/>
              </a:rPr>
              <a:t>.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79"/>
          <p:cNvSpPr/>
          <p:nvPr/>
        </p:nvSpPr>
        <p:spPr>
          <a:xfrm>
            <a:off x="838200" y="2378075"/>
            <a:ext cx="7391400" cy="2346325"/>
          </a:xfrm>
          <a:prstGeom prst="rect">
            <a:avLst/>
          </a:prstGeom>
          <a:gradFill>
            <a:gsLst>
              <a:gs pos="0">
                <a:srgbClr val="5E9EFF"/>
              </a:gs>
              <a:gs pos="39999">
                <a:srgbClr val="85C2FF"/>
              </a:gs>
              <a:gs pos="70000">
                <a:srgbClr val="C4D6EB"/>
              </a:gs>
              <a:gs pos="100000">
                <a:srgbClr val="FFEBFA"/>
              </a:gs>
            </a:gsLst>
            <a:lin ang="5400000" scaled="0"/>
          </a:gradFill>
          <a:ln cap="flat" cmpd="sng" w="5715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3600">
                <a:solidFill>
                  <a:schemeClr val="dk1"/>
                </a:solidFill>
                <a:latin typeface="Times"/>
                <a:ea typeface="Times"/>
                <a:cs typeface="Times"/>
                <a:sym typeface="Times"/>
              </a:rPr>
              <a:t>In subnetting, </a:t>
            </a:r>
            <a:br>
              <a:rPr i="1" lang="en-US" sz="3600">
                <a:solidFill>
                  <a:schemeClr val="dk1"/>
                </a:solidFill>
                <a:latin typeface="Times"/>
                <a:ea typeface="Times"/>
                <a:cs typeface="Times"/>
                <a:sym typeface="Times"/>
              </a:rPr>
            </a:br>
            <a:r>
              <a:rPr i="1" lang="en-US" sz="3600">
                <a:solidFill>
                  <a:schemeClr val="dk1"/>
                </a:solidFill>
                <a:latin typeface="Times"/>
                <a:ea typeface="Times"/>
                <a:cs typeface="Times"/>
                <a:sym typeface="Times"/>
              </a:rPr>
              <a:t>we need the first address of the </a:t>
            </a:r>
            <a:br>
              <a:rPr i="1" lang="en-US" sz="3600">
                <a:solidFill>
                  <a:schemeClr val="dk1"/>
                </a:solidFill>
                <a:latin typeface="Times"/>
                <a:ea typeface="Times"/>
                <a:cs typeface="Times"/>
                <a:sym typeface="Times"/>
              </a:rPr>
            </a:br>
            <a:r>
              <a:rPr i="1" lang="en-US" sz="3600">
                <a:solidFill>
                  <a:schemeClr val="dk1"/>
                </a:solidFill>
                <a:latin typeface="Times"/>
                <a:ea typeface="Times"/>
                <a:cs typeface="Times"/>
                <a:sym typeface="Times"/>
              </a:rPr>
              <a:t>subnet and the subnet mask to </a:t>
            </a:r>
            <a:br>
              <a:rPr i="1" lang="en-US" sz="3600">
                <a:solidFill>
                  <a:schemeClr val="dk1"/>
                </a:solidFill>
                <a:latin typeface="Times"/>
                <a:ea typeface="Times"/>
                <a:cs typeface="Times"/>
                <a:sym typeface="Times"/>
              </a:rPr>
            </a:br>
            <a:r>
              <a:rPr i="1" lang="en-US" sz="3600">
                <a:solidFill>
                  <a:schemeClr val="dk1"/>
                </a:solidFill>
                <a:latin typeface="Times"/>
                <a:ea typeface="Times"/>
                <a:cs typeface="Times"/>
                <a:sym typeface="Times"/>
              </a:rPr>
              <a:t>define the range of addresses.</a:t>
            </a:r>
            <a:endParaRPr/>
          </a:p>
        </p:txBody>
      </p:sp>
      <p:pic>
        <p:nvPicPr>
          <p:cNvPr id="687" name="Google Shape;687;p79"/>
          <p:cNvPicPr preferRelativeResize="0"/>
          <p:nvPr/>
        </p:nvPicPr>
        <p:blipFill rotWithShape="1">
          <a:blip r:embed="rId3">
            <a:alphaModFix/>
          </a:blip>
          <a:srcRect b="0" l="0" r="0" t="0"/>
          <a:stretch/>
        </p:blipFill>
        <p:spPr>
          <a:xfrm>
            <a:off x="762000" y="1593850"/>
            <a:ext cx="2057400" cy="692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8"/>
          <p:cNvPicPr preferRelativeResize="0"/>
          <p:nvPr/>
        </p:nvPicPr>
        <p:blipFill rotWithShape="1">
          <a:blip r:embed="rId3">
            <a:alphaModFix/>
          </a:blip>
          <a:srcRect b="0" l="0" r="0" t="0"/>
          <a:stretch/>
        </p:blipFill>
        <p:spPr>
          <a:xfrm>
            <a:off x="304800" y="685799"/>
            <a:ext cx="8382000" cy="2362201"/>
          </a:xfrm>
          <a:prstGeom prst="rect">
            <a:avLst/>
          </a:prstGeom>
          <a:noFill/>
          <a:ln>
            <a:noFill/>
          </a:ln>
        </p:spPr>
      </p:pic>
      <p:pic>
        <p:nvPicPr>
          <p:cNvPr id="174" name="Google Shape;174;p8"/>
          <p:cNvPicPr preferRelativeResize="0"/>
          <p:nvPr/>
        </p:nvPicPr>
        <p:blipFill rotWithShape="1">
          <a:blip r:embed="rId4">
            <a:alphaModFix/>
          </a:blip>
          <a:srcRect b="0" l="0" r="0" t="0"/>
          <a:stretch/>
        </p:blipFill>
        <p:spPr>
          <a:xfrm>
            <a:off x="304800" y="3124200"/>
            <a:ext cx="8409992" cy="9144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80"/>
          <p:cNvSpPr/>
          <p:nvPr/>
        </p:nvSpPr>
        <p:spPr>
          <a:xfrm>
            <a:off x="685800" y="2133600"/>
            <a:ext cx="7772400" cy="2895600"/>
          </a:xfrm>
          <a:prstGeom prst="rect">
            <a:avLst/>
          </a:prstGeom>
          <a:gradFill>
            <a:gsLst>
              <a:gs pos="0">
                <a:srgbClr val="5E9EFF"/>
              </a:gs>
              <a:gs pos="39999">
                <a:srgbClr val="85C2FF"/>
              </a:gs>
              <a:gs pos="70000">
                <a:srgbClr val="C4D6EB"/>
              </a:gs>
              <a:gs pos="100000">
                <a:srgbClr val="FFEBFA"/>
              </a:gs>
            </a:gsLst>
            <a:lin ang="5400000" scaled="0"/>
          </a:gradFill>
          <a:ln cap="flat" cmpd="sng" w="5715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Times"/>
                <a:ea typeface="Times"/>
                <a:cs typeface="Times"/>
                <a:sym typeface="Times"/>
              </a:rPr>
              <a:t>In supernetting, </a:t>
            </a:r>
            <a:br>
              <a:rPr lang="en-US" sz="3600">
                <a:solidFill>
                  <a:schemeClr val="dk1"/>
                </a:solidFill>
                <a:latin typeface="Times"/>
                <a:ea typeface="Times"/>
                <a:cs typeface="Times"/>
                <a:sym typeface="Times"/>
              </a:rPr>
            </a:br>
            <a:r>
              <a:rPr lang="en-US" sz="3600">
                <a:solidFill>
                  <a:schemeClr val="dk1"/>
                </a:solidFill>
                <a:latin typeface="Times"/>
                <a:ea typeface="Times"/>
                <a:cs typeface="Times"/>
                <a:sym typeface="Times"/>
              </a:rPr>
              <a:t>we need the first address of </a:t>
            </a:r>
            <a:br>
              <a:rPr lang="en-US" sz="3600">
                <a:solidFill>
                  <a:schemeClr val="dk1"/>
                </a:solidFill>
                <a:latin typeface="Times"/>
                <a:ea typeface="Times"/>
                <a:cs typeface="Times"/>
                <a:sym typeface="Times"/>
              </a:rPr>
            </a:br>
            <a:r>
              <a:rPr lang="en-US" sz="3600">
                <a:solidFill>
                  <a:schemeClr val="dk1"/>
                </a:solidFill>
                <a:latin typeface="Times"/>
                <a:ea typeface="Times"/>
                <a:cs typeface="Times"/>
                <a:sym typeface="Times"/>
              </a:rPr>
              <a:t>the supernet </a:t>
            </a:r>
            <a:br>
              <a:rPr lang="en-US" sz="3600">
                <a:solidFill>
                  <a:schemeClr val="dk1"/>
                </a:solidFill>
                <a:latin typeface="Times"/>
                <a:ea typeface="Times"/>
                <a:cs typeface="Times"/>
                <a:sym typeface="Times"/>
              </a:rPr>
            </a:br>
            <a:r>
              <a:rPr lang="en-US" sz="3600">
                <a:solidFill>
                  <a:schemeClr val="dk1"/>
                </a:solidFill>
                <a:latin typeface="Times"/>
                <a:ea typeface="Times"/>
                <a:cs typeface="Times"/>
                <a:sym typeface="Times"/>
              </a:rPr>
              <a:t>and the supernet mask to </a:t>
            </a:r>
            <a:br>
              <a:rPr lang="en-US" sz="3600">
                <a:solidFill>
                  <a:schemeClr val="dk1"/>
                </a:solidFill>
                <a:latin typeface="Times"/>
                <a:ea typeface="Times"/>
                <a:cs typeface="Times"/>
                <a:sym typeface="Times"/>
              </a:rPr>
            </a:br>
            <a:r>
              <a:rPr lang="en-US" sz="3600">
                <a:solidFill>
                  <a:schemeClr val="dk1"/>
                </a:solidFill>
                <a:latin typeface="Times"/>
                <a:ea typeface="Times"/>
                <a:cs typeface="Times"/>
                <a:sym typeface="Times"/>
              </a:rPr>
              <a:t>define the range of addresses.</a:t>
            </a:r>
            <a:endParaRPr i="1" sz="3600">
              <a:solidFill>
                <a:schemeClr val="dk1"/>
              </a:solidFill>
              <a:latin typeface="Times"/>
              <a:ea typeface="Times"/>
              <a:cs typeface="Times"/>
              <a:sym typeface="Times"/>
            </a:endParaRPr>
          </a:p>
        </p:txBody>
      </p:sp>
      <p:pic>
        <p:nvPicPr>
          <p:cNvPr id="693" name="Google Shape;693;p80"/>
          <p:cNvPicPr preferRelativeResize="0"/>
          <p:nvPr/>
        </p:nvPicPr>
        <p:blipFill rotWithShape="1">
          <a:blip r:embed="rId3">
            <a:alphaModFix/>
          </a:blip>
          <a:srcRect b="0" l="0" r="0" t="0"/>
          <a:stretch/>
        </p:blipFill>
        <p:spPr>
          <a:xfrm>
            <a:off x="609600" y="1371600"/>
            <a:ext cx="2057400" cy="6921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descr="Large confetti" id="698" name="Google Shape;698;p81"/>
          <p:cNvSpPr/>
          <p:nvPr/>
        </p:nvSpPr>
        <p:spPr>
          <a:xfrm>
            <a:off x="304800" y="1219200"/>
            <a:ext cx="8534400" cy="4419600"/>
          </a:xfrm>
          <a:prstGeom prst="verticalScroll">
            <a:avLst>
              <a:gd fmla="val 12500" name="adj"/>
            </a:avLst>
          </a:prstGeom>
          <a:solidFill>
            <a:srgbClr val="6699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9" name="Google Shape;699;p81"/>
          <p:cNvSpPr/>
          <p:nvPr/>
        </p:nvSpPr>
        <p:spPr>
          <a:xfrm>
            <a:off x="2687638" y="2911475"/>
            <a:ext cx="3848100" cy="14319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Times"/>
                <a:ea typeface="Times"/>
                <a:cs typeface="Times"/>
                <a:sym typeface="Times"/>
              </a:rPr>
              <a:t>CLASSLESS </a:t>
            </a:r>
            <a:endParaRPr/>
          </a:p>
          <a:p>
            <a:pPr indent="0" lvl="0" marL="0" marR="0" rtl="0" algn="ctr">
              <a:spcBef>
                <a:spcPts val="0"/>
              </a:spcBef>
              <a:spcAft>
                <a:spcPts val="0"/>
              </a:spcAft>
              <a:buNone/>
            </a:pPr>
            <a:r>
              <a:rPr lang="en-US" sz="4400">
                <a:solidFill>
                  <a:schemeClr val="dk1"/>
                </a:solidFill>
                <a:latin typeface="Times"/>
                <a:ea typeface="Times"/>
                <a:cs typeface="Times"/>
                <a:sym typeface="Times"/>
              </a:rPr>
              <a:t>ADDRESSING</a:t>
            </a:r>
            <a:endParaRPr/>
          </a:p>
        </p:txBody>
      </p:sp>
      <p:sp>
        <p:nvSpPr>
          <p:cNvPr id="700" name="Google Shape;700;p81"/>
          <p:cNvSpPr/>
          <p:nvPr/>
        </p:nvSpPr>
        <p:spPr>
          <a:xfrm>
            <a:off x="1260475" y="1905000"/>
            <a:ext cx="882650" cy="762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4400">
                <a:solidFill>
                  <a:srgbClr val="FF0000"/>
                </a:solidFill>
                <a:latin typeface="Times"/>
                <a:ea typeface="Times"/>
                <a:cs typeface="Times"/>
                <a:sym typeface="Times"/>
              </a:rPr>
              <a:t>5.3</a:t>
            </a:r>
            <a:endParaRPr i="1" sz="4400">
              <a:solidFill>
                <a:srgbClr val="060000"/>
              </a:solidFill>
              <a:latin typeface="Times"/>
              <a:ea typeface="Times"/>
              <a:cs typeface="Times"/>
              <a:sym typeface="Times"/>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706" name="Google Shape;706;p8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b="1" lang="en-US"/>
              <a:t>Classless Addressing:</a:t>
            </a:r>
            <a:r>
              <a:rPr lang="en-US"/>
              <a:t>Classless addressing system is also known as CIDR(Classless Inter-Domain Routing).Classless addressing is a way to allocate and specify the Internet addresses used in inter-domain routing more flexibly than with the original system of Internet Protocol (IP) address classes.What happened in classful addressing is that if any company needs more than 254 host machines but far fewer than the 65,533 host addresses then the only option for the company is to take the class B address.Now suppose company needs only 1000 IP addresses for its host computers then in this (65533-1000=64533) IP addresses get wasted.For this reason, the Internet was, until the arrival of CIDR, running out of address space much more quickly than necessary. CIDR effectively solved the problem by providing a new and more flexible way to specify network addresses in routers.A CIDR network address looks like this: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83"/>
          <p:cNvSpPr txBox="1"/>
          <p:nvPr/>
        </p:nvSpPr>
        <p:spPr>
          <a:xfrm>
            <a:off x="76200" y="0"/>
            <a:ext cx="1614488"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accent2"/>
                </a:solidFill>
                <a:latin typeface="Calibri"/>
                <a:ea typeface="Calibri"/>
                <a:cs typeface="Calibri"/>
                <a:sym typeface="Calibri"/>
              </a:rPr>
              <a:t>Figure  5-14</a:t>
            </a:r>
            <a:endParaRPr/>
          </a:p>
        </p:txBody>
      </p:sp>
      <p:pic>
        <p:nvPicPr>
          <p:cNvPr id="712" name="Google Shape;712;p83"/>
          <p:cNvPicPr preferRelativeResize="0"/>
          <p:nvPr/>
        </p:nvPicPr>
        <p:blipFill rotWithShape="1">
          <a:blip r:embed="rId3">
            <a:alphaModFix/>
          </a:blip>
          <a:srcRect b="0" l="0" r="0" t="0"/>
          <a:stretch/>
        </p:blipFill>
        <p:spPr>
          <a:xfrm>
            <a:off x="2306638" y="2924175"/>
            <a:ext cx="4856162" cy="1008063"/>
          </a:xfrm>
          <a:prstGeom prst="rect">
            <a:avLst/>
          </a:prstGeom>
          <a:noFill/>
          <a:ln>
            <a:noFill/>
          </a:ln>
        </p:spPr>
      </p:pic>
      <p:sp>
        <p:nvSpPr>
          <p:cNvPr id="713" name="Google Shape;713;p83"/>
          <p:cNvSpPr txBox="1"/>
          <p:nvPr/>
        </p:nvSpPr>
        <p:spPr>
          <a:xfrm>
            <a:off x="3213100" y="95250"/>
            <a:ext cx="26543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accent2"/>
                </a:solidFill>
                <a:latin typeface="Calibri"/>
                <a:ea typeface="Calibri"/>
                <a:cs typeface="Calibri"/>
                <a:sym typeface="Calibri"/>
              </a:rPr>
              <a:t>Slash notation</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4"/>
          <p:cNvSpPr/>
          <p:nvPr/>
        </p:nvSpPr>
        <p:spPr>
          <a:xfrm>
            <a:off x="762000" y="2195513"/>
            <a:ext cx="7467600" cy="1797050"/>
          </a:xfrm>
          <a:prstGeom prst="rect">
            <a:avLst/>
          </a:prstGeom>
          <a:gradFill>
            <a:gsLst>
              <a:gs pos="0">
                <a:srgbClr val="5E9EFF"/>
              </a:gs>
              <a:gs pos="39999">
                <a:srgbClr val="85C2FF"/>
              </a:gs>
              <a:gs pos="70000">
                <a:srgbClr val="C4D6EB"/>
              </a:gs>
              <a:gs pos="100000">
                <a:srgbClr val="FFEBFA"/>
              </a:gs>
            </a:gsLst>
            <a:lin ang="5400000" scaled="0"/>
          </a:gradFill>
          <a:ln cap="flat" cmpd="sng" w="5715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3600">
                <a:solidFill>
                  <a:schemeClr val="dk1"/>
                </a:solidFill>
                <a:latin typeface="Times"/>
                <a:ea typeface="Times"/>
                <a:cs typeface="Times"/>
                <a:sym typeface="Times"/>
              </a:rPr>
              <a:t>Slash notation is also called </a:t>
            </a:r>
            <a:br>
              <a:rPr i="1" lang="en-US" sz="3600">
                <a:solidFill>
                  <a:schemeClr val="dk1"/>
                </a:solidFill>
                <a:latin typeface="Times"/>
                <a:ea typeface="Times"/>
                <a:cs typeface="Times"/>
                <a:sym typeface="Times"/>
              </a:rPr>
            </a:br>
            <a:r>
              <a:rPr i="1" lang="en-US" sz="3600">
                <a:solidFill>
                  <a:srgbClr val="FF3300"/>
                </a:solidFill>
                <a:latin typeface="Times"/>
                <a:ea typeface="Times"/>
                <a:cs typeface="Times"/>
                <a:sym typeface="Times"/>
              </a:rPr>
              <a:t>CIDR</a:t>
            </a:r>
            <a:r>
              <a:rPr i="1" lang="en-US" sz="3600">
                <a:solidFill>
                  <a:schemeClr val="dk1"/>
                </a:solidFill>
                <a:latin typeface="Times"/>
                <a:ea typeface="Times"/>
                <a:cs typeface="Times"/>
                <a:sym typeface="Times"/>
              </a:rPr>
              <a:t> </a:t>
            </a:r>
            <a:br>
              <a:rPr i="1" lang="en-US" sz="3600">
                <a:solidFill>
                  <a:schemeClr val="dk1"/>
                </a:solidFill>
                <a:latin typeface="Times"/>
                <a:ea typeface="Times"/>
                <a:cs typeface="Times"/>
                <a:sym typeface="Times"/>
              </a:rPr>
            </a:br>
            <a:r>
              <a:rPr i="1" lang="en-US" sz="3600">
                <a:solidFill>
                  <a:schemeClr val="dk1"/>
                </a:solidFill>
                <a:latin typeface="Times"/>
                <a:ea typeface="Times"/>
                <a:cs typeface="Times"/>
                <a:sym typeface="Times"/>
              </a:rPr>
              <a:t>notation. </a:t>
            </a:r>
            <a:endParaRPr/>
          </a:p>
        </p:txBody>
      </p:sp>
      <p:pic>
        <p:nvPicPr>
          <p:cNvPr id="719" name="Google Shape;719;p84"/>
          <p:cNvPicPr preferRelativeResize="0"/>
          <p:nvPr/>
        </p:nvPicPr>
        <p:blipFill rotWithShape="1">
          <a:blip r:embed="rId3">
            <a:alphaModFix/>
          </a:blip>
          <a:srcRect b="0" l="0" r="0" t="0"/>
          <a:stretch/>
        </p:blipFill>
        <p:spPr>
          <a:xfrm>
            <a:off x="685800" y="1441450"/>
            <a:ext cx="2057400" cy="6921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pic>
        <p:nvPicPr>
          <p:cNvPr id="724" name="Google Shape;724;p85"/>
          <p:cNvPicPr preferRelativeResize="0"/>
          <p:nvPr/>
        </p:nvPicPr>
        <p:blipFill rotWithShape="1">
          <a:blip r:embed="rId3">
            <a:alphaModFix/>
          </a:blip>
          <a:srcRect b="0" l="0" r="0" t="0"/>
          <a:stretch/>
        </p:blipFill>
        <p:spPr>
          <a:xfrm>
            <a:off x="304800" y="762000"/>
            <a:ext cx="7793764" cy="1447800"/>
          </a:xfrm>
          <a:prstGeom prst="rect">
            <a:avLst/>
          </a:prstGeom>
          <a:noFill/>
          <a:ln>
            <a:noFill/>
          </a:ln>
        </p:spPr>
      </p:pic>
      <p:pic>
        <p:nvPicPr>
          <p:cNvPr id="725" name="Google Shape;725;p85"/>
          <p:cNvPicPr preferRelativeResize="0"/>
          <p:nvPr/>
        </p:nvPicPr>
        <p:blipFill rotWithShape="1">
          <a:blip r:embed="rId4">
            <a:alphaModFix/>
          </a:blip>
          <a:srcRect b="0" l="0" r="0" t="0"/>
          <a:stretch/>
        </p:blipFill>
        <p:spPr>
          <a:xfrm>
            <a:off x="228600" y="2667000"/>
            <a:ext cx="8633952" cy="19050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pic>
        <p:nvPicPr>
          <p:cNvPr id="730" name="Google Shape;730;p86"/>
          <p:cNvPicPr preferRelativeResize="0"/>
          <p:nvPr/>
        </p:nvPicPr>
        <p:blipFill rotWithShape="1">
          <a:blip r:embed="rId3">
            <a:alphaModFix/>
          </a:blip>
          <a:srcRect b="0" l="0" r="0" t="0"/>
          <a:stretch/>
        </p:blipFill>
        <p:spPr>
          <a:xfrm>
            <a:off x="533400" y="533400"/>
            <a:ext cx="8153400" cy="5722103"/>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pic>
        <p:nvPicPr>
          <p:cNvPr id="735" name="Google Shape;735;p87"/>
          <p:cNvPicPr preferRelativeResize="0"/>
          <p:nvPr/>
        </p:nvPicPr>
        <p:blipFill rotWithShape="1">
          <a:blip r:embed="rId3">
            <a:alphaModFix/>
          </a:blip>
          <a:srcRect b="0" l="0" r="0" t="0"/>
          <a:stretch/>
        </p:blipFill>
        <p:spPr>
          <a:xfrm>
            <a:off x="58697" y="1219200"/>
            <a:ext cx="8715340" cy="4267199"/>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pic>
        <p:nvPicPr>
          <p:cNvPr id="740" name="Google Shape;740;p88"/>
          <p:cNvPicPr preferRelativeResize="0"/>
          <p:nvPr/>
        </p:nvPicPr>
        <p:blipFill rotWithShape="1">
          <a:blip r:embed="rId3">
            <a:alphaModFix/>
          </a:blip>
          <a:srcRect b="0" l="0" r="0" t="0"/>
          <a:stretch/>
        </p:blipFill>
        <p:spPr>
          <a:xfrm>
            <a:off x="381000" y="457200"/>
            <a:ext cx="8001000" cy="561022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pic>
        <p:nvPicPr>
          <p:cNvPr id="745" name="Google Shape;745;p89"/>
          <p:cNvPicPr preferRelativeResize="0"/>
          <p:nvPr/>
        </p:nvPicPr>
        <p:blipFill rotWithShape="1">
          <a:blip r:embed="rId3">
            <a:alphaModFix/>
          </a:blip>
          <a:srcRect b="0" l="0" r="0" t="0"/>
          <a:stretch/>
        </p:blipFill>
        <p:spPr>
          <a:xfrm>
            <a:off x="228600" y="228600"/>
            <a:ext cx="8092484" cy="4533900"/>
          </a:xfrm>
          <a:prstGeom prst="rect">
            <a:avLst/>
          </a:prstGeom>
          <a:noFill/>
          <a:ln>
            <a:noFill/>
          </a:ln>
        </p:spPr>
      </p:pic>
      <p:pic>
        <p:nvPicPr>
          <p:cNvPr id="746" name="Google Shape;746;p89"/>
          <p:cNvPicPr preferRelativeResize="0"/>
          <p:nvPr/>
        </p:nvPicPr>
        <p:blipFill rotWithShape="1">
          <a:blip r:embed="rId4">
            <a:alphaModFix/>
          </a:blip>
          <a:srcRect b="0" l="0" r="0" t="0"/>
          <a:stretch/>
        </p:blipFill>
        <p:spPr>
          <a:xfrm>
            <a:off x="228600" y="4704057"/>
            <a:ext cx="8305800" cy="1106193"/>
          </a:xfrm>
          <a:prstGeom prst="rect">
            <a:avLst/>
          </a:prstGeom>
          <a:noFill/>
          <a:ln>
            <a:noFill/>
          </a:ln>
        </p:spPr>
      </p:pic>
      <p:sp>
        <p:nvSpPr>
          <p:cNvPr id="747" name="Google Shape;747;p89"/>
          <p:cNvSpPr/>
          <p:nvPr/>
        </p:nvSpPr>
        <p:spPr>
          <a:xfrm>
            <a:off x="304800" y="1295400"/>
            <a:ext cx="8382000" cy="48006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8" name="Shape 178"/>
        <p:cNvGrpSpPr/>
        <p:nvPr/>
      </p:nvGrpSpPr>
      <p:grpSpPr>
        <a:xfrm>
          <a:off x="0" y="0"/>
          <a:ext cx="0" cy="0"/>
          <a:chOff x="0" y="0"/>
          <a:chExt cx="0" cy="0"/>
        </a:xfrm>
      </p:grpSpPr>
      <p:pic>
        <p:nvPicPr>
          <p:cNvPr id="179" name="Google Shape;179;p9"/>
          <p:cNvPicPr preferRelativeResize="0"/>
          <p:nvPr/>
        </p:nvPicPr>
        <p:blipFill rotWithShape="1">
          <a:blip r:embed="rId3">
            <a:alphaModFix/>
          </a:blip>
          <a:srcRect b="0" l="0" r="0" t="0"/>
          <a:stretch/>
        </p:blipFill>
        <p:spPr>
          <a:xfrm>
            <a:off x="444018" y="609600"/>
            <a:ext cx="8590666" cy="58674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pic>
        <p:nvPicPr>
          <p:cNvPr id="752" name="Google Shape;752;p90"/>
          <p:cNvPicPr preferRelativeResize="0"/>
          <p:nvPr/>
        </p:nvPicPr>
        <p:blipFill rotWithShape="1">
          <a:blip r:embed="rId3">
            <a:alphaModFix/>
          </a:blip>
          <a:srcRect b="0" l="0" r="0" t="0"/>
          <a:stretch/>
        </p:blipFill>
        <p:spPr>
          <a:xfrm>
            <a:off x="228600" y="228600"/>
            <a:ext cx="8092484" cy="4533900"/>
          </a:xfrm>
          <a:prstGeom prst="rect">
            <a:avLst/>
          </a:prstGeom>
          <a:noFill/>
          <a:ln>
            <a:noFill/>
          </a:ln>
        </p:spPr>
      </p:pic>
      <p:pic>
        <p:nvPicPr>
          <p:cNvPr id="753" name="Google Shape;753;p90"/>
          <p:cNvPicPr preferRelativeResize="0"/>
          <p:nvPr/>
        </p:nvPicPr>
        <p:blipFill rotWithShape="1">
          <a:blip r:embed="rId4">
            <a:alphaModFix/>
          </a:blip>
          <a:srcRect b="0" l="0" r="0" t="0"/>
          <a:stretch/>
        </p:blipFill>
        <p:spPr>
          <a:xfrm>
            <a:off x="228600" y="4704057"/>
            <a:ext cx="8305800" cy="1106193"/>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91"/>
          <p:cNvSpPr txBox="1"/>
          <p:nvPr/>
        </p:nvSpPr>
        <p:spPr>
          <a:xfrm>
            <a:off x="144463" y="76200"/>
            <a:ext cx="2322512" cy="617538"/>
          </a:xfrm>
          <a:prstGeom prst="rect">
            <a:avLst/>
          </a:prstGeom>
          <a:solidFill>
            <a:schemeClr val="accent1"/>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Example 11 </a:t>
            </a:r>
            <a:endParaRPr/>
          </a:p>
        </p:txBody>
      </p:sp>
      <p:sp>
        <p:nvSpPr>
          <p:cNvPr id="759" name="Google Shape;759;p91"/>
          <p:cNvSpPr/>
          <p:nvPr/>
        </p:nvSpPr>
        <p:spPr>
          <a:xfrm>
            <a:off x="457200" y="838200"/>
            <a:ext cx="8458200" cy="13731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lang="en-US" sz="2800">
                <a:solidFill>
                  <a:schemeClr val="dk1"/>
                </a:solidFill>
                <a:latin typeface="Times"/>
                <a:ea typeface="Times"/>
                <a:cs typeface="Times"/>
                <a:sym typeface="Times"/>
              </a:rPr>
              <a:t>A small organization is given a block with the beginning address and the prefix length </a:t>
            </a:r>
            <a:r>
              <a:rPr lang="en-US" sz="2800">
                <a:solidFill>
                  <a:schemeClr val="dk1"/>
                </a:solidFill>
                <a:latin typeface="Times"/>
                <a:ea typeface="Times"/>
                <a:cs typeface="Times"/>
                <a:sym typeface="Times"/>
              </a:rPr>
              <a:t>205.16.37.24/29</a:t>
            </a:r>
            <a:r>
              <a:rPr b="0" lang="en-US" sz="2800">
                <a:solidFill>
                  <a:schemeClr val="dk1"/>
                </a:solidFill>
                <a:latin typeface="Times"/>
                <a:ea typeface="Times"/>
                <a:cs typeface="Times"/>
                <a:sym typeface="Times"/>
              </a:rPr>
              <a:t> (in slash notation). What is the range of the block and last address? </a:t>
            </a:r>
            <a:endParaRPr sz="2800">
              <a:solidFill>
                <a:schemeClr val="dk1"/>
              </a:solidFill>
              <a:latin typeface="Times"/>
              <a:ea typeface="Times"/>
              <a:cs typeface="Times"/>
              <a:sym typeface="Times"/>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92"/>
          <p:cNvSpPr txBox="1"/>
          <p:nvPr/>
        </p:nvSpPr>
        <p:spPr>
          <a:xfrm>
            <a:off x="144463" y="76200"/>
            <a:ext cx="2322512" cy="617538"/>
          </a:xfrm>
          <a:prstGeom prst="rect">
            <a:avLst/>
          </a:prstGeom>
          <a:solidFill>
            <a:schemeClr val="accent1"/>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Example 11 </a:t>
            </a:r>
            <a:endParaRPr/>
          </a:p>
        </p:txBody>
      </p:sp>
      <p:sp>
        <p:nvSpPr>
          <p:cNvPr id="765" name="Google Shape;765;p92"/>
          <p:cNvSpPr/>
          <p:nvPr/>
        </p:nvSpPr>
        <p:spPr>
          <a:xfrm>
            <a:off x="457200" y="838200"/>
            <a:ext cx="8458200" cy="13731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lang="en-US" sz="2800">
                <a:solidFill>
                  <a:schemeClr val="dk1"/>
                </a:solidFill>
                <a:latin typeface="Times"/>
                <a:ea typeface="Times"/>
                <a:cs typeface="Times"/>
                <a:sym typeface="Times"/>
              </a:rPr>
              <a:t>A small organization is given a block with the beginning address and the prefix length </a:t>
            </a:r>
            <a:r>
              <a:rPr lang="en-US" sz="2800">
                <a:solidFill>
                  <a:schemeClr val="dk1"/>
                </a:solidFill>
                <a:latin typeface="Times"/>
                <a:ea typeface="Times"/>
                <a:cs typeface="Times"/>
                <a:sym typeface="Times"/>
              </a:rPr>
              <a:t>205.16.37.24/29</a:t>
            </a:r>
            <a:r>
              <a:rPr b="0" lang="en-US" sz="2800">
                <a:solidFill>
                  <a:schemeClr val="dk1"/>
                </a:solidFill>
                <a:latin typeface="Times"/>
                <a:ea typeface="Times"/>
                <a:cs typeface="Times"/>
                <a:sym typeface="Times"/>
              </a:rPr>
              <a:t> (in slash notation). What is the range of the block and last address? </a:t>
            </a:r>
            <a:endParaRPr sz="2800">
              <a:solidFill>
                <a:schemeClr val="dk1"/>
              </a:solidFill>
              <a:latin typeface="Times"/>
              <a:ea typeface="Times"/>
              <a:cs typeface="Times"/>
              <a:sym typeface="Times"/>
            </a:endParaRPr>
          </a:p>
        </p:txBody>
      </p:sp>
      <p:sp>
        <p:nvSpPr>
          <p:cNvPr id="766" name="Google Shape;766;p92"/>
          <p:cNvSpPr txBox="1"/>
          <p:nvPr/>
        </p:nvSpPr>
        <p:spPr>
          <a:xfrm>
            <a:off x="0" y="2667000"/>
            <a:ext cx="1643063" cy="307777"/>
          </a:xfrm>
          <a:prstGeom prst="rect">
            <a:avLst/>
          </a:prstGeom>
          <a:solidFill>
            <a:schemeClr val="lt2"/>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dk1"/>
                </a:solidFill>
                <a:latin typeface="Calibri"/>
                <a:ea typeface="Calibri"/>
                <a:cs typeface="Calibri"/>
                <a:sym typeface="Calibri"/>
              </a:rPr>
              <a:t>Solution</a:t>
            </a:r>
            <a:endParaRPr/>
          </a:p>
        </p:txBody>
      </p:sp>
      <p:sp>
        <p:nvSpPr>
          <p:cNvPr id="767" name="Google Shape;767;p92"/>
          <p:cNvSpPr/>
          <p:nvPr/>
        </p:nvSpPr>
        <p:spPr>
          <a:xfrm>
            <a:off x="144463" y="2355850"/>
            <a:ext cx="8610600" cy="4503797"/>
          </a:xfrm>
          <a:prstGeom prst="rect">
            <a:avLst/>
          </a:prstGeom>
          <a:solidFill>
            <a:srgbClr val="00B050"/>
          </a:solidFill>
          <a:ln cap="flat" cmpd="sng" w="9525">
            <a:solidFill>
              <a:srgbClr val="FF33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0" lang="en-US" sz="2400">
                <a:solidFill>
                  <a:schemeClr val="lt2"/>
                </a:solidFill>
                <a:latin typeface="Times"/>
                <a:ea typeface="Times"/>
                <a:cs typeface="Times"/>
                <a:sym typeface="Times"/>
              </a:rPr>
              <a:t>The beginning address is 205.16.37.24. To find the last address we keep the first 29 bits and change the last 3 bits to 1s.</a:t>
            </a:r>
            <a:endParaRPr/>
          </a:p>
          <a:p>
            <a:pPr indent="0" lvl="0" marL="0" marR="0" rtl="0" algn="ctr">
              <a:spcBef>
                <a:spcPts val="700"/>
              </a:spcBef>
              <a:spcAft>
                <a:spcPts val="0"/>
              </a:spcAft>
              <a:buNone/>
            </a:pPr>
            <a:r>
              <a:rPr b="0" lang="en-US" sz="2400">
                <a:solidFill>
                  <a:schemeClr val="lt2"/>
                </a:solidFill>
                <a:latin typeface="Times"/>
                <a:ea typeface="Times"/>
                <a:cs typeface="Times"/>
                <a:sym typeface="Times"/>
              </a:rPr>
              <a:t>Beginning:</a:t>
            </a:r>
            <a:r>
              <a:rPr lang="en-US" sz="2400" u="sng">
                <a:solidFill>
                  <a:schemeClr val="lt2"/>
                </a:solidFill>
                <a:latin typeface="Times"/>
                <a:ea typeface="Times"/>
                <a:cs typeface="Times"/>
                <a:sym typeface="Times"/>
              </a:rPr>
              <a:t>11001111  00010000  00100101  </a:t>
            </a:r>
            <a:r>
              <a:rPr lang="en-US" sz="2400" u="sng">
                <a:solidFill>
                  <a:srgbClr val="FFFF00"/>
                </a:solidFill>
                <a:latin typeface="Times"/>
                <a:ea typeface="Times"/>
                <a:cs typeface="Times"/>
                <a:sym typeface="Times"/>
              </a:rPr>
              <a:t>00011</a:t>
            </a:r>
            <a:r>
              <a:rPr b="0" lang="en-US" sz="2400">
                <a:solidFill>
                  <a:srgbClr val="FFFF00"/>
                </a:solidFill>
                <a:latin typeface="Times"/>
                <a:ea typeface="Times"/>
                <a:cs typeface="Times"/>
                <a:sym typeface="Times"/>
              </a:rPr>
              <a:t>000</a:t>
            </a:r>
            <a:endParaRPr/>
          </a:p>
          <a:p>
            <a:pPr indent="0" lvl="0" marL="0" marR="0" rtl="0" algn="ctr">
              <a:spcBef>
                <a:spcPts val="100"/>
              </a:spcBef>
              <a:spcAft>
                <a:spcPts val="0"/>
              </a:spcAft>
              <a:buNone/>
            </a:pPr>
            <a:r>
              <a:rPr b="0" lang="en-US" sz="2400">
                <a:solidFill>
                  <a:srgbClr val="000000"/>
                </a:solidFill>
                <a:latin typeface="Times"/>
                <a:ea typeface="Times"/>
                <a:cs typeface="Times"/>
                <a:sym typeface="Times"/>
              </a:rPr>
              <a:t>Ending     : </a:t>
            </a:r>
            <a:r>
              <a:rPr lang="en-US" sz="2400" u="sng">
                <a:solidFill>
                  <a:schemeClr val="lt2"/>
                </a:solidFill>
                <a:latin typeface="Times"/>
                <a:ea typeface="Times"/>
                <a:cs typeface="Times"/>
                <a:sym typeface="Times"/>
              </a:rPr>
              <a:t>11001111  00010000  00100101  </a:t>
            </a:r>
            <a:r>
              <a:rPr lang="en-US" sz="2400" u="sng">
                <a:solidFill>
                  <a:srgbClr val="FFFF00"/>
                </a:solidFill>
                <a:latin typeface="Times"/>
                <a:ea typeface="Times"/>
                <a:cs typeface="Times"/>
                <a:sym typeface="Times"/>
              </a:rPr>
              <a:t>00011</a:t>
            </a:r>
            <a:r>
              <a:rPr b="0" lang="en-US" sz="2400">
                <a:solidFill>
                  <a:srgbClr val="FFFF00"/>
                </a:solidFill>
                <a:latin typeface="Times"/>
                <a:ea typeface="Times"/>
                <a:cs typeface="Times"/>
                <a:sym typeface="Times"/>
              </a:rPr>
              <a:t>111</a:t>
            </a:r>
            <a:endParaRPr/>
          </a:p>
          <a:p>
            <a:pPr indent="0" lvl="0" marL="0" marR="0" rtl="0" algn="ctr">
              <a:spcBef>
                <a:spcPts val="800"/>
              </a:spcBef>
              <a:spcAft>
                <a:spcPts val="0"/>
              </a:spcAft>
              <a:buNone/>
            </a:pPr>
            <a:r>
              <a:rPr b="0" lang="en-US" sz="2400">
                <a:solidFill>
                  <a:srgbClr val="000000"/>
                </a:solidFill>
                <a:latin typeface="Times"/>
                <a:ea typeface="Times"/>
                <a:cs typeface="Times"/>
                <a:sym typeface="Times"/>
              </a:rPr>
              <a:t> There are only 8 addresses in this block.</a:t>
            </a:r>
            <a:endParaRPr b="0" sz="2400">
              <a:solidFill>
                <a:srgbClr val="000000"/>
              </a:solidFill>
              <a:latin typeface="Times"/>
              <a:ea typeface="Times"/>
              <a:cs typeface="Times"/>
              <a:sym typeface="Times"/>
            </a:endParaRPr>
          </a:p>
          <a:p>
            <a:pPr indent="0" lvl="0" marL="0" marR="0" rtl="0" algn="l">
              <a:spcBef>
                <a:spcPts val="800"/>
              </a:spcBef>
              <a:spcAft>
                <a:spcPts val="0"/>
              </a:spcAft>
              <a:buNone/>
            </a:pPr>
            <a:r>
              <a:rPr lang="en-US" sz="2400">
                <a:latin typeface="Times"/>
                <a:ea typeface="Times"/>
                <a:cs typeface="Times"/>
                <a:sym typeface="Times"/>
              </a:rPr>
              <a:t>                        24 or (not(255.255.255.11111000))</a:t>
            </a:r>
            <a:endParaRPr sz="2400">
              <a:latin typeface="Times"/>
              <a:ea typeface="Times"/>
              <a:cs typeface="Times"/>
              <a:sym typeface="Times"/>
            </a:endParaRPr>
          </a:p>
          <a:p>
            <a:pPr indent="0" lvl="0" marL="0" marR="0" rtl="0" algn="ctr">
              <a:spcBef>
                <a:spcPts val="800"/>
              </a:spcBef>
              <a:spcAft>
                <a:spcPts val="0"/>
              </a:spcAft>
              <a:buNone/>
            </a:pPr>
            <a:r>
              <a:rPr lang="en-US" sz="2400" u="sng">
                <a:solidFill>
                  <a:srgbClr val="FFFF00"/>
                </a:solidFill>
                <a:latin typeface="Times"/>
                <a:ea typeface="Times"/>
                <a:cs typeface="Times"/>
                <a:sym typeface="Times"/>
              </a:rPr>
              <a:t>00011</a:t>
            </a:r>
            <a:r>
              <a:rPr lang="en-US" sz="2400">
                <a:solidFill>
                  <a:srgbClr val="FFFF00"/>
                </a:solidFill>
                <a:latin typeface="Times"/>
                <a:ea typeface="Times"/>
                <a:cs typeface="Times"/>
                <a:sym typeface="Times"/>
              </a:rPr>
              <a:t>000 or </a:t>
            </a:r>
            <a:r>
              <a:rPr lang="en-US" sz="2400" u="sng">
                <a:solidFill>
                  <a:srgbClr val="FFFF00"/>
                </a:solidFill>
                <a:latin typeface="Times"/>
                <a:ea typeface="Times"/>
                <a:cs typeface="Times"/>
                <a:sym typeface="Times"/>
              </a:rPr>
              <a:t>00000</a:t>
            </a:r>
            <a:r>
              <a:rPr lang="en-US" sz="2400">
                <a:solidFill>
                  <a:srgbClr val="FFFF00"/>
                </a:solidFill>
                <a:latin typeface="Times"/>
                <a:ea typeface="Times"/>
                <a:cs typeface="Times"/>
                <a:sym typeface="Times"/>
              </a:rPr>
              <a:t>111</a:t>
            </a:r>
            <a:r>
              <a:rPr lang="en-US" sz="2400">
                <a:solidFill>
                  <a:srgbClr val="000000"/>
                </a:solidFill>
                <a:latin typeface="Times"/>
                <a:ea typeface="Times"/>
                <a:cs typeface="Times"/>
                <a:sym typeface="Times"/>
              </a:rPr>
              <a:t>= 00011111=31</a:t>
            </a:r>
            <a:endParaRPr/>
          </a:p>
          <a:p>
            <a:pPr indent="0" lvl="0" marL="0" marR="0" rtl="0" algn="ctr">
              <a:spcBef>
                <a:spcPts val="800"/>
              </a:spcBef>
              <a:spcAft>
                <a:spcPts val="0"/>
              </a:spcAft>
              <a:buNone/>
            </a:pPr>
            <a:r>
              <a:rPr lang="en-US" sz="2400">
                <a:solidFill>
                  <a:srgbClr val="000000"/>
                </a:solidFill>
                <a:latin typeface="Times"/>
                <a:ea typeface="Times"/>
                <a:cs typeface="Times"/>
                <a:sym typeface="Times"/>
              </a:rPr>
              <a:t>Therefore: last address will be </a:t>
            </a:r>
            <a:r>
              <a:rPr lang="en-US" sz="2400">
                <a:solidFill>
                  <a:srgbClr val="FF0000"/>
                </a:solidFill>
                <a:latin typeface="Times"/>
                <a:ea typeface="Times"/>
                <a:cs typeface="Times"/>
                <a:sym typeface="Times"/>
              </a:rPr>
              <a:t>203.16.37.</a:t>
            </a:r>
            <a:r>
              <a:rPr lang="en-US" sz="2400">
                <a:solidFill>
                  <a:srgbClr val="FFFF00"/>
                </a:solidFill>
                <a:latin typeface="Times"/>
                <a:ea typeface="Times"/>
                <a:cs typeface="Times"/>
                <a:sym typeface="Times"/>
              </a:rPr>
              <a:t>31</a:t>
            </a:r>
            <a:endParaRPr sz="2400">
              <a:solidFill>
                <a:srgbClr val="FFFF00"/>
              </a:solidFill>
              <a:latin typeface="Times"/>
              <a:ea typeface="Times"/>
              <a:cs typeface="Times"/>
              <a:sym typeface="Times"/>
            </a:endParaRPr>
          </a:p>
          <a:p>
            <a:pPr indent="0" lvl="0" marL="0" marR="0" rtl="0" algn="ctr">
              <a:spcBef>
                <a:spcPts val="800"/>
              </a:spcBef>
              <a:spcAft>
                <a:spcPts val="0"/>
              </a:spcAft>
              <a:buNone/>
            </a:pPr>
            <a:r>
              <a:t/>
            </a:r>
            <a:endParaRPr sz="2400">
              <a:solidFill>
                <a:srgbClr val="000000"/>
              </a:solidFill>
              <a:latin typeface="Times"/>
              <a:ea typeface="Times"/>
              <a:cs typeface="Times"/>
              <a:sym typeface="Times"/>
            </a:endParaRPr>
          </a:p>
          <a:p>
            <a:pPr indent="0" lvl="0" marL="0" marR="0" rtl="0" algn="ctr">
              <a:spcBef>
                <a:spcPts val="800"/>
              </a:spcBef>
              <a:spcAft>
                <a:spcPts val="0"/>
              </a:spcAft>
              <a:buNone/>
            </a:pPr>
            <a:r>
              <a:t/>
            </a:r>
            <a:endParaRPr b="0" sz="2400">
              <a:solidFill>
                <a:srgbClr val="000000"/>
              </a:solidFill>
              <a:latin typeface="Times"/>
              <a:ea typeface="Times"/>
              <a:cs typeface="Times"/>
              <a:sym typeface="Times"/>
            </a:endParaRPr>
          </a:p>
          <a:p>
            <a:pPr indent="0" lvl="0" marL="0" marR="0" rtl="0" algn="ctr">
              <a:spcBef>
                <a:spcPts val="800"/>
              </a:spcBef>
              <a:spcAft>
                <a:spcPts val="0"/>
              </a:spcAft>
              <a:buNone/>
            </a:pPr>
            <a:r>
              <a:t/>
            </a:r>
            <a:endParaRPr sz="2400">
              <a:solidFill>
                <a:schemeClr val="lt2"/>
              </a:solidFill>
              <a:latin typeface="Times"/>
              <a:ea typeface="Times"/>
              <a:cs typeface="Times"/>
              <a:sym typeface="Times"/>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93"/>
          <p:cNvSpPr/>
          <p:nvPr/>
        </p:nvSpPr>
        <p:spPr>
          <a:xfrm>
            <a:off x="533400" y="1828800"/>
            <a:ext cx="7848600" cy="3994150"/>
          </a:xfrm>
          <a:prstGeom prst="rect">
            <a:avLst/>
          </a:prstGeom>
          <a:gradFill>
            <a:gsLst>
              <a:gs pos="0">
                <a:srgbClr val="5E9EFF"/>
              </a:gs>
              <a:gs pos="39999">
                <a:srgbClr val="85C2FF"/>
              </a:gs>
              <a:gs pos="70000">
                <a:srgbClr val="C4D6EB"/>
              </a:gs>
              <a:gs pos="100000">
                <a:srgbClr val="FFEBFA"/>
              </a:gs>
            </a:gsLst>
            <a:lin ang="5400000" scaled="0"/>
          </a:gradFill>
          <a:ln cap="flat" cmpd="sng" w="5715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Times"/>
                <a:ea typeface="Times"/>
                <a:cs typeface="Times"/>
                <a:sym typeface="Times"/>
              </a:rPr>
              <a:t>A block in classes A, B, and C </a:t>
            </a:r>
            <a:br>
              <a:rPr lang="en-US" sz="3600">
                <a:solidFill>
                  <a:schemeClr val="dk1"/>
                </a:solidFill>
                <a:latin typeface="Times"/>
                <a:ea typeface="Times"/>
                <a:cs typeface="Times"/>
                <a:sym typeface="Times"/>
              </a:rPr>
            </a:br>
            <a:r>
              <a:rPr lang="en-US" sz="3600">
                <a:solidFill>
                  <a:schemeClr val="dk1"/>
                </a:solidFill>
                <a:latin typeface="Times"/>
                <a:ea typeface="Times"/>
                <a:cs typeface="Times"/>
                <a:sym typeface="Times"/>
              </a:rPr>
              <a:t>can easily be represented in slash </a:t>
            </a:r>
            <a:br>
              <a:rPr lang="en-US" sz="3600">
                <a:solidFill>
                  <a:schemeClr val="dk1"/>
                </a:solidFill>
                <a:latin typeface="Times"/>
                <a:ea typeface="Times"/>
                <a:cs typeface="Times"/>
                <a:sym typeface="Times"/>
              </a:rPr>
            </a:br>
            <a:r>
              <a:rPr lang="en-US" sz="3600">
                <a:solidFill>
                  <a:schemeClr val="dk1"/>
                </a:solidFill>
                <a:latin typeface="Times"/>
                <a:ea typeface="Times"/>
                <a:cs typeface="Times"/>
                <a:sym typeface="Times"/>
              </a:rPr>
              <a:t>notation as </a:t>
            </a:r>
            <a:br>
              <a:rPr lang="en-US" sz="3600">
                <a:solidFill>
                  <a:schemeClr val="dk1"/>
                </a:solidFill>
                <a:latin typeface="Times"/>
                <a:ea typeface="Times"/>
                <a:cs typeface="Times"/>
                <a:sym typeface="Times"/>
              </a:rPr>
            </a:br>
            <a:r>
              <a:rPr lang="en-US" sz="3600">
                <a:solidFill>
                  <a:srgbClr val="FF3300"/>
                </a:solidFill>
                <a:latin typeface="Times"/>
                <a:ea typeface="Times"/>
                <a:cs typeface="Times"/>
                <a:sym typeface="Times"/>
              </a:rPr>
              <a:t>A.B.C.D/ </a:t>
            </a:r>
            <a:r>
              <a:rPr i="1" lang="en-US" sz="3600">
                <a:solidFill>
                  <a:srgbClr val="FF3300"/>
                </a:solidFill>
                <a:latin typeface="Times"/>
                <a:ea typeface="Times"/>
                <a:cs typeface="Times"/>
                <a:sym typeface="Times"/>
              </a:rPr>
              <a:t>n</a:t>
            </a:r>
            <a:r>
              <a:rPr lang="en-US" sz="3600">
                <a:solidFill>
                  <a:schemeClr val="dk1"/>
                </a:solidFill>
                <a:latin typeface="Times"/>
                <a:ea typeface="Times"/>
                <a:cs typeface="Times"/>
                <a:sym typeface="Times"/>
              </a:rPr>
              <a:t> </a:t>
            </a:r>
            <a:br>
              <a:rPr lang="en-US" sz="3600">
                <a:solidFill>
                  <a:schemeClr val="dk1"/>
                </a:solidFill>
                <a:latin typeface="Times"/>
                <a:ea typeface="Times"/>
                <a:cs typeface="Times"/>
                <a:sym typeface="Times"/>
              </a:rPr>
            </a:br>
            <a:r>
              <a:rPr lang="en-US" sz="3600">
                <a:solidFill>
                  <a:schemeClr val="dk1"/>
                </a:solidFill>
                <a:latin typeface="Times"/>
                <a:ea typeface="Times"/>
                <a:cs typeface="Times"/>
                <a:sym typeface="Times"/>
              </a:rPr>
              <a:t>where </a:t>
            </a:r>
            <a:r>
              <a:rPr i="1" lang="en-US" sz="3600">
                <a:solidFill>
                  <a:schemeClr val="dk1"/>
                </a:solidFill>
                <a:latin typeface="Times"/>
                <a:ea typeface="Times"/>
                <a:cs typeface="Times"/>
                <a:sym typeface="Times"/>
              </a:rPr>
              <a:t>n</a:t>
            </a:r>
            <a:r>
              <a:rPr lang="en-US" sz="3600">
                <a:solidFill>
                  <a:schemeClr val="dk1"/>
                </a:solidFill>
                <a:latin typeface="Times"/>
                <a:ea typeface="Times"/>
                <a:cs typeface="Times"/>
                <a:sym typeface="Times"/>
              </a:rPr>
              <a:t> is </a:t>
            </a:r>
            <a:br>
              <a:rPr lang="en-US" sz="3600">
                <a:solidFill>
                  <a:schemeClr val="dk1"/>
                </a:solidFill>
                <a:latin typeface="Times"/>
                <a:ea typeface="Times"/>
                <a:cs typeface="Times"/>
                <a:sym typeface="Times"/>
              </a:rPr>
            </a:br>
            <a:r>
              <a:rPr lang="en-US" sz="3600">
                <a:solidFill>
                  <a:schemeClr val="dk1"/>
                </a:solidFill>
                <a:latin typeface="Times"/>
                <a:ea typeface="Times"/>
                <a:cs typeface="Times"/>
                <a:sym typeface="Times"/>
              </a:rPr>
              <a:t>either 8 (class A), 16 (class B), or </a:t>
            </a:r>
            <a:br>
              <a:rPr lang="en-US" sz="3600">
                <a:solidFill>
                  <a:schemeClr val="dk1"/>
                </a:solidFill>
                <a:latin typeface="Times"/>
                <a:ea typeface="Times"/>
                <a:cs typeface="Times"/>
                <a:sym typeface="Times"/>
              </a:rPr>
            </a:br>
            <a:r>
              <a:rPr lang="en-US" sz="3600">
                <a:solidFill>
                  <a:schemeClr val="dk1"/>
                </a:solidFill>
                <a:latin typeface="Times"/>
                <a:ea typeface="Times"/>
                <a:cs typeface="Times"/>
                <a:sym typeface="Times"/>
              </a:rPr>
              <a:t>24 (class C).</a:t>
            </a:r>
            <a:endParaRPr i="1" sz="3600">
              <a:solidFill>
                <a:schemeClr val="dk1"/>
              </a:solidFill>
              <a:latin typeface="Times"/>
              <a:ea typeface="Times"/>
              <a:cs typeface="Times"/>
              <a:sym typeface="Times"/>
            </a:endParaRPr>
          </a:p>
        </p:txBody>
      </p:sp>
      <p:pic>
        <p:nvPicPr>
          <p:cNvPr id="773" name="Google Shape;773;p93"/>
          <p:cNvPicPr preferRelativeResize="0"/>
          <p:nvPr/>
        </p:nvPicPr>
        <p:blipFill rotWithShape="1">
          <a:blip r:embed="rId3">
            <a:alphaModFix/>
          </a:blip>
          <a:srcRect b="0" l="0" r="0" t="0"/>
          <a:stretch/>
        </p:blipFill>
        <p:spPr>
          <a:xfrm>
            <a:off x="533400" y="1060450"/>
            <a:ext cx="2057400" cy="69215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94"/>
          <p:cNvSpPr txBox="1"/>
          <p:nvPr/>
        </p:nvSpPr>
        <p:spPr>
          <a:xfrm>
            <a:off x="144463" y="76200"/>
            <a:ext cx="2322512" cy="617538"/>
          </a:xfrm>
          <a:prstGeom prst="rect">
            <a:avLst/>
          </a:prstGeom>
          <a:solidFill>
            <a:schemeClr val="accent1"/>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Example 13 </a:t>
            </a:r>
            <a:endParaRPr/>
          </a:p>
        </p:txBody>
      </p:sp>
      <p:sp>
        <p:nvSpPr>
          <p:cNvPr id="779" name="Google Shape;779;p94"/>
          <p:cNvSpPr/>
          <p:nvPr/>
        </p:nvSpPr>
        <p:spPr>
          <a:xfrm>
            <a:off x="457200" y="838200"/>
            <a:ext cx="8458200" cy="94615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lang="en-US" sz="2800">
                <a:solidFill>
                  <a:schemeClr val="dk1"/>
                </a:solidFill>
                <a:latin typeface="Times"/>
                <a:ea typeface="Times"/>
                <a:cs typeface="Times"/>
                <a:sym typeface="Times"/>
              </a:rPr>
              <a:t>What is the network address if one of the addresses is 167.199.170.82/27?</a:t>
            </a:r>
            <a:endParaRPr sz="2800">
              <a:solidFill>
                <a:schemeClr val="dk1"/>
              </a:solidFill>
              <a:latin typeface="Times"/>
              <a:ea typeface="Times"/>
              <a:cs typeface="Times"/>
              <a:sym typeface="Times"/>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95"/>
          <p:cNvSpPr txBox="1"/>
          <p:nvPr/>
        </p:nvSpPr>
        <p:spPr>
          <a:xfrm>
            <a:off x="144463" y="76200"/>
            <a:ext cx="2322512" cy="617538"/>
          </a:xfrm>
          <a:prstGeom prst="rect">
            <a:avLst/>
          </a:prstGeom>
          <a:solidFill>
            <a:schemeClr val="accent1"/>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Example 13 </a:t>
            </a:r>
            <a:endParaRPr/>
          </a:p>
        </p:txBody>
      </p:sp>
      <p:sp>
        <p:nvSpPr>
          <p:cNvPr id="785" name="Google Shape;785;p95"/>
          <p:cNvSpPr/>
          <p:nvPr/>
        </p:nvSpPr>
        <p:spPr>
          <a:xfrm>
            <a:off x="457200" y="838200"/>
            <a:ext cx="8458200" cy="94615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lang="en-US" sz="2800">
                <a:solidFill>
                  <a:schemeClr val="dk1"/>
                </a:solidFill>
                <a:latin typeface="Times"/>
                <a:ea typeface="Times"/>
                <a:cs typeface="Times"/>
                <a:sym typeface="Times"/>
              </a:rPr>
              <a:t>What is the network address if one of the addresses is 167.199.170.82/27?</a:t>
            </a:r>
            <a:endParaRPr sz="2800">
              <a:solidFill>
                <a:schemeClr val="dk1"/>
              </a:solidFill>
              <a:latin typeface="Times"/>
              <a:ea typeface="Times"/>
              <a:cs typeface="Times"/>
              <a:sym typeface="Times"/>
            </a:endParaRPr>
          </a:p>
        </p:txBody>
      </p:sp>
      <p:sp>
        <p:nvSpPr>
          <p:cNvPr id="786" name="Google Shape;786;p95"/>
          <p:cNvSpPr txBox="1"/>
          <p:nvPr/>
        </p:nvSpPr>
        <p:spPr>
          <a:xfrm>
            <a:off x="228600" y="2362200"/>
            <a:ext cx="1643063" cy="617538"/>
          </a:xfrm>
          <a:prstGeom prst="rect">
            <a:avLst/>
          </a:prstGeom>
          <a:solidFill>
            <a:schemeClr val="lt2"/>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Solution</a:t>
            </a:r>
            <a:endParaRPr/>
          </a:p>
        </p:txBody>
      </p:sp>
      <p:sp>
        <p:nvSpPr>
          <p:cNvPr id="787" name="Google Shape;787;p95"/>
          <p:cNvSpPr/>
          <p:nvPr/>
        </p:nvSpPr>
        <p:spPr>
          <a:xfrm>
            <a:off x="304800" y="3048000"/>
            <a:ext cx="8610600" cy="2308324"/>
          </a:xfrm>
          <a:prstGeom prst="rect">
            <a:avLst/>
          </a:prstGeom>
          <a:solidFill>
            <a:srgbClr val="00B050"/>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lang="en-US" sz="2400">
                <a:solidFill>
                  <a:schemeClr val="lt2"/>
                </a:solidFill>
                <a:latin typeface="Times"/>
                <a:ea typeface="Times"/>
                <a:cs typeface="Times"/>
                <a:sym typeface="Times"/>
              </a:rPr>
              <a:t>The prefix length is 27, which means that we must keep the first 27 bits as it is and change the remaining bits (5) to 0s. The 5 bits affect only the last byte. The last byte is 01010010=82. Changing the last 5 bits to 0s, we get 01000000 or 64. The network address is 167.199.170.64/27.</a:t>
            </a:r>
            <a:endParaRPr sz="2400">
              <a:solidFill>
                <a:schemeClr val="lt2"/>
              </a:solidFill>
              <a:latin typeface="Times"/>
              <a:ea typeface="Times"/>
              <a:cs typeface="Times"/>
              <a:sym typeface="Times"/>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793" name="Google Shape;793;p9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Calculate the last address also:</a:t>
            </a:r>
            <a:endParaRPr/>
          </a:p>
          <a:p>
            <a:pPr indent="-342900" lvl="0" marL="342900" rtl="0" algn="l">
              <a:spcBef>
                <a:spcPts val="640"/>
              </a:spcBef>
              <a:spcAft>
                <a:spcPts val="0"/>
              </a:spcAft>
              <a:buClr>
                <a:schemeClr val="dk1"/>
              </a:buClr>
              <a:buSzPts val="3200"/>
              <a:buChar char="•"/>
            </a:pPr>
            <a:r>
              <a:rPr lang="en-US"/>
              <a:t>167.199.170.95 is the answer</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82 in binary : 01010010</a:t>
            </a:r>
            <a:endParaRPr/>
          </a:p>
          <a:p>
            <a:pPr indent="-342900" lvl="0" marL="342900" rtl="0" algn="l">
              <a:spcBef>
                <a:spcPts val="640"/>
              </a:spcBef>
              <a:spcAft>
                <a:spcPts val="0"/>
              </a:spcAft>
              <a:buClr>
                <a:schemeClr val="dk1"/>
              </a:buClr>
              <a:buSzPts val="3200"/>
              <a:buChar char="•"/>
            </a:pPr>
            <a:r>
              <a:rPr lang="en-US"/>
              <a:t>Mask complement for last byte: 00011111</a:t>
            </a:r>
            <a:endParaRPr/>
          </a:p>
          <a:p>
            <a:pPr indent="0" lvl="0" marL="0" rtl="0" algn="l">
              <a:spcBef>
                <a:spcPts val="640"/>
              </a:spcBef>
              <a:spcAft>
                <a:spcPts val="0"/>
              </a:spcAft>
              <a:buClr>
                <a:schemeClr val="dk1"/>
              </a:buClr>
              <a:buSzPts val="3200"/>
              <a:buNone/>
            </a:pPr>
            <a:r>
              <a:rPr lang="en-US"/>
              <a:t>Applying or operation: </a:t>
            </a:r>
            <a:endParaRPr/>
          </a:p>
          <a:p>
            <a:pPr indent="0" lvl="0" marL="0" rtl="0" algn="l">
              <a:spcBef>
                <a:spcPts val="640"/>
              </a:spcBef>
              <a:spcAft>
                <a:spcPts val="0"/>
              </a:spcAft>
              <a:buClr>
                <a:srgbClr val="002060"/>
              </a:buClr>
              <a:buSzPts val="3200"/>
              <a:buNone/>
            </a:pPr>
            <a:r>
              <a:rPr lang="en-US">
                <a:solidFill>
                  <a:srgbClr val="002060"/>
                </a:solidFill>
              </a:rPr>
              <a:t>01010010 or 00011111</a:t>
            </a:r>
            <a:r>
              <a:rPr lang="en-US"/>
              <a:t>=01011111=95</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97"/>
          <p:cNvSpPr txBox="1"/>
          <p:nvPr/>
        </p:nvSpPr>
        <p:spPr>
          <a:xfrm>
            <a:off x="144463" y="76200"/>
            <a:ext cx="2322512" cy="617538"/>
          </a:xfrm>
          <a:prstGeom prst="rect">
            <a:avLst/>
          </a:prstGeom>
          <a:solidFill>
            <a:schemeClr val="accent1"/>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Example 14 </a:t>
            </a:r>
            <a:endParaRPr/>
          </a:p>
        </p:txBody>
      </p:sp>
      <p:sp>
        <p:nvSpPr>
          <p:cNvPr id="799" name="Google Shape;799;p97"/>
          <p:cNvSpPr/>
          <p:nvPr/>
        </p:nvSpPr>
        <p:spPr>
          <a:xfrm>
            <a:off x="457200" y="838200"/>
            <a:ext cx="8458200" cy="24415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lang="en-US" sz="2800">
                <a:solidFill>
                  <a:schemeClr val="dk1"/>
                </a:solidFill>
                <a:latin typeface="Times"/>
                <a:ea typeface="Times"/>
                <a:cs typeface="Times"/>
                <a:sym typeface="Times"/>
              </a:rPr>
              <a:t>An organization is granted the block 130.34.12.64/26. The organization needs to have four subnets. What are the subnet addresses and the range of addresses for each subnet?</a:t>
            </a:r>
            <a:endParaRPr/>
          </a:p>
          <a:p>
            <a:pPr indent="0" lvl="0" marL="0" marR="0" rtl="0" algn="just">
              <a:spcBef>
                <a:spcPts val="1400"/>
              </a:spcBef>
              <a:spcAft>
                <a:spcPts val="0"/>
              </a:spcAft>
              <a:buNone/>
            </a:pPr>
            <a:r>
              <a:t/>
            </a:r>
            <a:endParaRPr sz="2800">
              <a:solidFill>
                <a:schemeClr val="dk1"/>
              </a:solidFill>
              <a:latin typeface="Times"/>
              <a:ea typeface="Times"/>
              <a:cs typeface="Times"/>
              <a:sym typeface="Times"/>
            </a:endParaRPr>
          </a:p>
        </p:txBody>
      </p:sp>
      <p:sp>
        <p:nvSpPr>
          <p:cNvPr id="800" name="Google Shape;800;p97"/>
          <p:cNvSpPr txBox="1"/>
          <p:nvPr/>
        </p:nvSpPr>
        <p:spPr>
          <a:xfrm>
            <a:off x="228600" y="3268663"/>
            <a:ext cx="1643063" cy="617537"/>
          </a:xfrm>
          <a:prstGeom prst="rect">
            <a:avLst/>
          </a:prstGeom>
          <a:solidFill>
            <a:schemeClr val="lt2"/>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Solution</a:t>
            </a:r>
            <a:endParaRPr/>
          </a:p>
        </p:txBody>
      </p:sp>
      <p:sp>
        <p:nvSpPr>
          <p:cNvPr id="801" name="Google Shape;801;p97"/>
          <p:cNvSpPr/>
          <p:nvPr/>
        </p:nvSpPr>
        <p:spPr>
          <a:xfrm>
            <a:off x="304800" y="4084638"/>
            <a:ext cx="8610600" cy="2062103"/>
          </a:xfrm>
          <a:prstGeom prst="rect">
            <a:avLst/>
          </a:prstGeom>
          <a:solidFill>
            <a:srgbClr val="00B050"/>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lang="en-US" sz="3200">
                <a:solidFill>
                  <a:schemeClr val="lt2"/>
                </a:solidFill>
                <a:latin typeface="Times"/>
                <a:ea typeface="Times"/>
                <a:cs typeface="Times"/>
                <a:sym typeface="Times"/>
              </a:rPr>
              <a:t>The suffix length is 6. This means the total number of addresses in the block is 64 (2</a:t>
            </a:r>
            <a:r>
              <a:rPr b="0" baseline="30000" lang="en-US" sz="3200">
                <a:solidFill>
                  <a:schemeClr val="lt2"/>
                </a:solidFill>
                <a:latin typeface="Times"/>
                <a:ea typeface="Times"/>
                <a:cs typeface="Times"/>
                <a:sym typeface="Times"/>
              </a:rPr>
              <a:t>6</a:t>
            </a:r>
            <a:r>
              <a:rPr b="0" lang="en-US" sz="3200">
                <a:solidFill>
                  <a:schemeClr val="lt2"/>
                </a:solidFill>
                <a:latin typeface="Times"/>
                <a:ea typeface="Times"/>
                <a:cs typeface="Times"/>
                <a:sym typeface="Times"/>
              </a:rPr>
              <a:t>). If we create four subnets, each subnet will have 16 addresses.</a:t>
            </a:r>
            <a:endParaRPr sz="3200">
              <a:solidFill>
                <a:schemeClr val="lt2"/>
              </a:solidFill>
              <a:latin typeface="Times"/>
              <a:ea typeface="Times"/>
              <a:cs typeface="Times"/>
              <a:sym typeface="Times"/>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98"/>
          <p:cNvSpPr txBox="1"/>
          <p:nvPr/>
        </p:nvSpPr>
        <p:spPr>
          <a:xfrm>
            <a:off x="228600" y="228600"/>
            <a:ext cx="3775075" cy="617538"/>
          </a:xfrm>
          <a:prstGeom prst="rect">
            <a:avLst/>
          </a:prstGeom>
          <a:solidFill>
            <a:schemeClr val="lt2"/>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Solution (Continued)</a:t>
            </a:r>
            <a:endParaRPr/>
          </a:p>
        </p:txBody>
      </p:sp>
      <p:sp>
        <p:nvSpPr>
          <p:cNvPr id="807" name="Google Shape;807;p98"/>
          <p:cNvSpPr/>
          <p:nvPr/>
        </p:nvSpPr>
        <p:spPr>
          <a:xfrm>
            <a:off x="304800" y="1022350"/>
            <a:ext cx="8610600" cy="4401205"/>
          </a:xfrm>
          <a:prstGeom prst="rect">
            <a:avLst/>
          </a:prstGeom>
          <a:solidFill>
            <a:srgbClr val="00B050"/>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lang="en-US" sz="2800">
                <a:solidFill>
                  <a:schemeClr val="lt2"/>
                </a:solidFill>
                <a:latin typeface="Times"/>
                <a:ea typeface="Times"/>
                <a:cs typeface="Times"/>
                <a:sym typeface="Times"/>
              </a:rPr>
              <a:t>Let us first find the subnet prefix (subnet mask). We need four subnets, which means we need to add two more 1s to the site prefix. The subnet prefix is then /28</a:t>
            </a:r>
            <a:r>
              <a:rPr lang="en-US" sz="2800">
                <a:solidFill>
                  <a:schemeClr val="lt2"/>
                </a:solidFill>
                <a:latin typeface="Times"/>
                <a:ea typeface="Times"/>
                <a:cs typeface="Times"/>
                <a:sym typeface="Times"/>
              </a:rPr>
              <a:t> (i.e 26+log(4)=28)</a:t>
            </a:r>
            <a:endParaRPr b="0" sz="2800">
              <a:solidFill>
                <a:schemeClr val="lt2"/>
              </a:solidFill>
              <a:latin typeface="Times"/>
              <a:ea typeface="Times"/>
              <a:cs typeface="Times"/>
              <a:sym typeface="Times"/>
            </a:endParaRPr>
          </a:p>
          <a:p>
            <a:pPr indent="0" lvl="0" marL="0" marR="0" rtl="0" algn="just">
              <a:spcBef>
                <a:spcPts val="1400"/>
              </a:spcBef>
              <a:spcAft>
                <a:spcPts val="0"/>
              </a:spcAft>
              <a:buNone/>
            </a:pPr>
            <a:r>
              <a:rPr b="0" lang="en-US" sz="2800">
                <a:solidFill>
                  <a:schemeClr val="lt2"/>
                </a:solidFill>
                <a:latin typeface="Times"/>
                <a:ea typeface="Times"/>
                <a:cs typeface="Times"/>
                <a:sym typeface="Times"/>
              </a:rPr>
              <a:t>Subnet 1: 130.34.12.64/28 to 130.34.12.79/28.</a:t>
            </a:r>
            <a:endParaRPr/>
          </a:p>
          <a:p>
            <a:pPr indent="0" lvl="0" marL="0" marR="0" rtl="0" algn="just">
              <a:spcBef>
                <a:spcPts val="1400"/>
              </a:spcBef>
              <a:spcAft>
                <a:spcPts val="0"/>
              </a:spcAft>
              <a:buNone/>
            </a:pPr>
            <a:r>
              <a:rPr b="0" lang="en-US" sz="2800">
                <a:solidFill>
                  <a:schemeClr val="lt2"/>
                </a:solidFill>
                <a:latin typeface="Times"/>
                <a:ea typeface="Times"/>
                <a:cs typeface="Times"/>
                <a:sym typeface="Times"/>
              </a:rPr>
              <a:t>Subnet 2 : 130.34.12.80/28 to 130.34.12.95/28.</a:t>
            </a:r>
            <a:endParaRPr/>
          </a:p>
          <a:p>
            <a:pPr indent="0" lvl="0" marL="0" marR="0" rtl="0" algn="just">
              <a:spcBef>
                <a:spcPts val="1400"/>
              </a:spcBef>
              <a:spcAft>
                <a:spcPts val="0"/>
              </a:spcAft>
              <a:buNone/>
            </a:pPr>
            <a:r>
              <a:rPr b="0" lang="en-US" sz="2800">
                <a:solidFill>
                  <a:schemeClr val="lt2"/>
                </a:solidFill>
                <a:latin typeface="Times"/>
                <a:ea typeface="Times"/>
                <a:cs typeface="Times"/>
                <a:sym typeface="Times"/>
              </a:rPr>
              <a:t>Subnet 3: 130.34.12.96/28 to 130.34.12.111/28.</a:t>
            </a:r>
            <a:endParaRPr/>
          </a:p>
          <a:p>
            <a:pPr indent="0" lvl="0" marL="0" marR="0" rtl="0" algn="just">
              <a:spcBef>
                <a:spcPts val="1400"/>
              </a:spcBef>
              <a:spcAft>
                <a:spcPts val="0"/>
              </a:spcAft>
              <a:buNone/>
            </a:pPr>
            <a:r>
              <a:rPr b="0" lang="en-US" sz="2800">
                <a:solidFill>
                  <a:schemeClr val="lt2"/>
                </a:solidFill>
                <a:latin typeface="Times"/>
                <a:ea typeface="Times"/>
                <a:cs typeface="Times"/>
                <a:sym typeface="Times"/>
              </a:rPr>
              <a:t>Subnet 4: 130.34.12.112/28 to 130.34.12.127/28.</a:t>
            </a:r>
            <a:endParaRPr b="0" sz="2800">
              <a:solidFill>
                <a:schemeClr val="lt2"/>
              </a:solidFill>
              <a:latin typeface="Times"/>
              <a:ea typeface="Times"/>
              <a:cs typeface="Times"/>
              <a:sym typeface="Times"/>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99"/>
          <p:cNvSpPr txBox="1"/>
          <p:nvPr/>
        </p:nvSpPr>
        <p:spPr>
          <a:xfrm>
            <a:off x="144463" y="76200"/>
            <a:ext cx="2322512" cy="617538"/>
          </a:xfrm>
          <a:prstGeom prst="rect">
            <a:avLst/>
          </a:prstGeom>
          <a:solidFill>
            <a:schemeClr val="accent1"/>
          </a:solidFill>
          <a:ln cap="flat" cmpd="sng" w="38100">
            <a:solidFill>
              <a:srgbClr val="FF33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Calibri"/>
                <a:ea typeface="Calibri"/>
                <a:cs typeface="Calibri"/>
                <a:sym typeface="Calibri"/>
              </a:rPr>
              <a:t>Example 15 </a:t>
            </a:r>
            <a:endParaRPr/>
          </a:p>
        </p:txBody>
      </p:sp>
      <p:sp>
        <p:nvSpPr>
          <p:cNvPr id="813" name="Google Shape;813;p99"/>
          <p:cNvSpPr/>
          <p:nvPr/>
        </p:nvSpPr>
        <p:spPr>
          <a:xfrm>
            <a:off x="457200" y="838200"/>
            <a:ext cx="8458200" cy="5816977"/>
          </a:xfrm>
          <a:prstGeom prst="rect">
            <a:avLst/>
          </a:prstGeom>
          <a:solidFill>
            <a:srgbClr val="00B050"/>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Times"/>
                <a:ea typeface="Times"/>
                <a:cs typeface="Times"/>
                <a:sym typeface="Times"/>
              </a:rPr>
              <a:t>An ISP is granted a block of addresses starting with 190.100.0.0/16. The ISP needs to distribute these addresses to three groups of customers as follows:</a:t>
            </a:r>
            <a:br>
              <a:rPr b="1" lang="en-US" sz="2400">
                <a:solidFill>
                  <a:schemeClr val="dk1"/>
                </a:solidFill>
                <a:latin typeface="Times"/>
                <a:ea typeface="Times"/>
                <a:cs typeface="Times"/>
                <a:sym typeface="Times"/>
              </a:rPr>
            </a:br>
            <a:endParaRPr b="1" sz="2400">
              <a:solidFill>
                <a:schemeClr val="dk1"/>
              </a:solidFill>
              <a:latin typeface="Times"/>
              <a:ea typeface="Times"/>
              <a:cs typeface="Times"/>
              <a:sym typeface="Times"/>
            </a:endParaRPr>
          </a:p>
          <a:p>
            <a:pPr indent="0" lvl="0" marL="0" marR="0" rtl="0" algn="just">
              <a:spcBef>
                <a:spcPts val="1200"/>
              </a:spcBef>
              <a:spcAft>
                <a:spcPts val="0"/>
              </a:spcAft>
              <a:buNone/>
            </a:pPr>
            <a:r>
              <a:rPr b="1" lang="en-US" sz="2400">
                <a:solidFill>
                  <a:schemeClr val="lt2"/>
                </a:solidFill>
                <a:latin typeface="Times"/>
                <a:ea typeface="Times"/>
                <a:cs typeface="Times"/>
                <a:sym typeface="Times"/>
              </a:rPr>
              <a:t>1. The first group has 64 customers; each needs 256 addresses.</a:t>
            </a:r>
            <a:endParaRPr/>
          </a:p>
          <a:p>
            <a:pPr indent="0" lvl="0" marL="0" marR="0" rtl="0" algn="just">
              <a:spcBef>
                <a:spcPts val="1200"/>
              </a:spcBef>
              <a:spcAft>
                <a:spcPts val="0"/>
              </a:spcAft>
              <a:buNone/>
            </a:pPr>
            <a:r>
              <a:rPr b="1" lang="en-US" sz="2400">
                <a:solidFill>
                  <a:schemeClr val="lt2"/>
                </a:solidFill>
                <a:latin typeface="Times"/>
                <a:ea typeface="Times"/>
                <a:cs typeface="Times"/>
                <a:sym typeface="Times"/>
              </a:rPr>
              <a:t>2. The second group has 128 customers; each needs 128 addresses.</a:t>
            </a:r>
            <a:endParaRPr/>
          </a:p>
          <a:p>
            <a:pPr indent="0" lvl="0" marL="0" marR="0" rtl="0" algn="just">
              <a:spcBef>
                <a:spcPts val="1200"/>
              </a:spcBef>
              <a:spcAft>
                <a:spcPts val="0"/>
              </a:spcAft>
              <a:buNone/>
            </a:pPr>
            <a:r>
              <a:rPr b="1" lang="en-US" sz="2400">
                <a:solidFill>
                  <a:schemeClr val="lt2"/>
                </a:solidFill>
                <a:latin typeface="Times"/>
                <a:ea typeface="Times"/>
                <a:cs typeface="Times"/>
                <a:sym typeface="Times"/>
              </a:rPr>
              <a:t>3. The third group has 128 customers; each needs 64 addresses.</a:t>
            </a:r>
            <a:br>
              <a:rPr b="1" lang="en-US" sz="2400">
                <a:solidFill>
                  <a:schemeClr val="dk1"/>
                </a:solidFill>
                <a:latin typeface="Times"/>
                <a:ea typeface="Times"/>
                <a:cs typeface="Times"/>
                <a:sym typeface="Times"/>
              </a:rPr>
            </a:br>
            <a:br>
              <a:rPr b="1" lang="en-US" sz="2400">
                <a:solidFill>
                  <a:schemeClr val="dk1"/>
                </a:solidFill>
                <a:latin typeface="Times"/>
                <a:ea typeface="Times"/>
                <a:cs typeface="Times"/>
                <a:sym typeface="Times"/>
              </a:rPr>
            </a:br>
            <a:r>
              <a:rPr b="1" lang="en-US" sz="2400">
                <a:solidFill>
                  <a:schemeClr val="dk1"/>
                </a:solidFill>
                <a:latin typeface="Times"/>
                <a:ea typeface="Times"/>
                <a:cs typeface="Times"/>
                <a:sym typeface="Times"/>
              </a:rPr>
              <a:t>Design the subblocks and give the slash notation for each subblock. Find out how many addresses are still available after these allocations.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2017-09-16T13:59:55Z</dcterms:created>
  <dc:creator>RUKHSAR</dc:creator>
</cp:coreProperties>
</file>