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69"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8" roundtripDataSignature="AMtx7mjjZQusOrU2LPv1I9+P0/g2vK9F9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0320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829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170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99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0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7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422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74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65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27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2335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70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403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708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504000" y="1769040"/>
            <a:ext cx="9071640" cy="4384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504000" y="1769040"/>
            <a:ext cx="90716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4"/>
          <p:cNvSpPr txBox="1">
            <a:spLocks noGrp="1"/>
          </p:cNvSpPr>
          <p:nvPr>
            <p:ph type="body" idx="2"/>
          </p:nvPr>
        </p:nvSpPr>
        <p:spPr>
          <a:xfrm>
            <a:off x="504000" y="4059360"/>
            <a:ext cx="90716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25"/>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5"/>
          <p:cNvSpPr txBox="1">
            <a:spLocks noGrp="1"/>
          </p:cNvSpPr>
          <p:nvPr>
            <p:ph type="body" idx="3"/>
          </p:nvPr>
        </p:nvSpPr>
        <p:spPr>
          <a:xfrm>
            <a:off x="5152680" y="405936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25"/>
          <p:cNvSpPr txBox="1">
            <a:spLocks noGrp="1"/>
          </p:cNvSpPr>
          <p:nvPr>
            <p:ph type="body" idx="4"/>
          </p:nvPr>
        </p:nvSpPr>
        <p:spPr>
          <a:xfrm>
            <a:off x="504000" y="405936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26"/>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body" idx="1"/>
          </p:nvPr>
        </p:nvSpPr>
        <p:spPr>
          <a:xfrm>
            <a:off x="504000" y="1769040"/>
            <a:ext cx="9071640" cy="43844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6"/>
          <p:cNvSpPr txBox="1">
            <a:spLocks noGrp="1"/>
          </p:cNvSpPr>
          <p:nvPr>
            <p:ph type="body" idx="2"/>
          </p:nvPr>
        </p:nvSpPr>
        <p:spPr>
          <a:xfrm>
            <a:off x="504000" y="1769040"/>
            <a:ext cx="9071640" cy="43844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pic>
        <p:nvPicPr>
          <p:cNvPr id="55" name="Google Shape;55;p26"/>
          <p:cNvPicPr preferRelativeResize="0"/>
          <p:nvPr/>
        </p:nvPicPr>
        <p:blipFill rotWithShape="1">
          <a:blip r:embed="rId2">
            <a:alphaModFix/>
          </a:blip>
          <a:srcRect/>
          <a:stretch/>
        </p:blipFill>
        <p:spPr>
          <a:xfrm>
            <a:off x="2292120" y="1768680"/>
            <a:ext cx="5495040" cy="4384440"/>
          </a:xfrm>
          <a:prstGeom prst="rect">
            <a:avLst/>
          </a:prstGeom>
          <a:noFill/>
          <a:ln>
            <a:noFill/>
          </a:ln>
        </p:spPr>
      </p:pic>
      <p:pic>
        <p:nvPicPr>
          <p:cNvPr id="56" name="Google Shape;56;p26"/>
          <p:cNvPicPr preferRelativeResize="0"/>
          <p:nvPr/>
        </p:nvPicPr>
        <p:blipFill rotWithShape="1">
          <a:blip r:embed="rId2">
            <a:alphaModFix/>
          </a:blip>
          <a:srcRect/>
          <a:stretch/>
        </p:blipFill>
        <p:spPr>
          <a:xfrm>
            <a:off x="2292120" y="1768680"/>
            <a:ext cx="5495040" cy="43844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
        <p:cNvGrpSpPr/>
        <p:nvPr/>
      </p:nvGrpSpPr>
      <p:grpSpPr>
        <a:xfrm>
          <a:off x="0" y="0"/>
          <a:ext cx="0" cy="0"/>
          <a:chOff x="0" y="0"/>
          <a:chExt cx="0" cy="0"/>
        </a:xfrm>
      </p:grpSpPr>
      <p:sp>
        <p:nvSpPr>
          <p:cNvPr id="15" name="Google Shape;15;p16"/>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body" idx="1"/>
          </p:nvPr>
        </p:nvSpPr>
        <p:spPr>
          <a:xfrm>
            <a:off x="504000" y="1769040"/>
            <a:ext cx="9071640" cy="43844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body" idx="1"/>
          </p:nvPr>
        </p:nvSpPr>
        <p:spPr>
          <a:xfrm>
            <a:off x="504000" y="1769040"/>
            <a:ext cx="4426920" cy="43844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18"/>
          <p:cNvSpPr txBox="1">
            <a:spLocks noGrp="1"/>
          </p:cNvSpPr>
          <p:nvPr>
            <p:ph type="body" idx="2"/>
          </p:nvPr>
        </p:nvSpPr>
        <p:spPr>
          <a:xfrm>
            <a:off x="5152680" y="1769040"/>
            <a:ext cx="4426920" cy="43844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20"/>
          <p:cNvSpPr txBox="1">
            <a:spLocks noGrp="1"/>
          </p:cNvSpPr>
          <p:nvPr>
            <p:ph type="subTitle" idx="1"/>
          </p:nvPr>
        </p:nvSpPr>
        <p:spPr>
          <a:xfrm>
            <a:off x="504000" y="301320"/>
            <a:ext cx="907164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21"/>
          <p:cNvSpPr txBox="1">
            <a:spLocks noGrp="1"/>
          </p:cNvSpPr>
          <p:nvPr>
            <p:ph type="body" idx="2"/>
          </p:nvPr>
        </p:nvSpPr>
        <p:spPr>
          <a:xfrm>
            <a:off x="504000" y="405936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21"/>
          <p:cNvSpPr txBox="1">
            <a:spLocks noGrp="1"/>
          </p:cNvSpPr>
          <p:nvPr>
            <p:ph type="body" idx="3"/>
          </p:nvPr>
        </p:nvSpPr>
        <p:spPr>
          <a:xfrm>
            <a:off x="5152680" y="1769040"/>
            <a:ext cx="4426920" cy="43844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504000" y="1769040"/>
            <a:ext cx="4426920" cy="43844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22"/>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22"/>
          <p:cNvSpPr txBox="1">
            <a:spLocks noGrp="1"/>
          </p:cNvSpPr>
          <p:nvPr>
            <p:ph type="body" idx="3"/>
          </p:nvPr>
        </p:nvSpPr>
        <p:spPr>
          <a:xfrm>
            <a:off x="5152680" y="405936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23"/>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23"/>
          <p:cNvSpPr txBox="1">
            <a:spLocks noGrp="1"/>
          </p:cNvSpPr>
          <p:nvPr>
            <p:ph type="body" idx="3"/>
          </p:nvPr>
        </p:nvSpPr>
        <p:spPr>
          <a:xfrm>
            <a:off x="504000" y="4059360"/>
            <a:ext cx="90716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4"/>
          <p:cNvSpPr txBox="1">
            <a:spLocks noGrp="1"/>
          </p:cNvSpPr>
          <p:nvPr>
            <p:ph type="body" idx="1"/>
          </p:nvPr>
        </p:nvSpPr>
        <p:spPr>
          <a:xfrm>
            <a:off x="504000" y="1769040"/>
            <a:ext cx="9071640" cy="43844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4"/>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4"/>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4"/>
          <p:cNvSpPr txBox="1">
            <a:spLocks noGrp="1"/>
          </p:cNvSpPr>
          <p:nvPr>
            <p:ph type="sldNum" idx="12"/>
          </p:nvPr>
        </p:nvSpPr>
        <p:spPr>
          <a:xfrm>
            <a:off x="7227360" y="6887160"/>
            <a:ext cx="2348280" cy="5212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solidFill>
                  <a:srgbClr val="000000"/>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rgbClr val="000000"/>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rgbClr val="000000"/>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rgbClr val="000000"/>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rgbClr val="000000"/>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rgbClr val="000000"/>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rgbClr val="000000"/>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rgbClr val="000000"/>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p:nvPr/>
        </p:nvSpPr>
        <p:spPr>
          <a:xfrm>
            <a:off x="506880" y="462600"/>
            <a:ext cx="8709120" cy="469764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800" b="0" i="0" u="none" strike="noStrike" cap="none">
                <a:solidFill>
                  <a:srgbClr val="000000"/>
                </a:solidFill>
                <a:latin typeface="Arial"/>
                <a:ea typeface="Arial"/>
                <a:cs typeface="Arial"/>
                <a:sym typeface="Arial"/>
              </a:rPr>
              <a:t>IPv6 protocol :</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 Larger address space. </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An IPv6 address is 128 bits long. Compared with the 32-bit</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address of IPv4, this is a huge  increase in the address space.</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 Better header format.</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 IPv6 uses a new header format in which options are separated from the base header and inserted, when needed. This simplifies and speeds up the routing process because most of the options do not need to be checked by routers.</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 New options.</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 IPv6 has new options to allow for additional functionalities.</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 Support for more security. </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000000"/>
                </a:solidFill>
                <a:latin typeface="Arial"/>
                <a:ea typeface="Arial"/>
                <a:cs typeface="Arial"/>
                <a:sym typeface="Arial"/>
              </a:rPr>
              <a:t>The encryption and authentication options in Ipv6 provide confidentiality and integrity of the packet.</a:t>
            </a:r>
            <a:endParaRPr sz="1800" b="0" strike="noStrik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8"/>
          <p:cNvPicPr preferRelativeResize="0"/>
          <p:nvPr/>
        </p:nvPicPr>
        <p:blipFill rotWithShape="1">
          <a:blip r:embed="rId3">
            <a:alphaModFix/>
          </a:blip>
          <a:srcRect/>
          <a:stretch/>
        </p:blipFill>
        <p:spPr>
          <a:xfrm>
            <a:off x="507240" y="1080000"/>
            <a:ext cx="9434160" cy="57139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p:nvPr/>
        </p:nvSpPr>
        <p:spPr>
          <a:xfrm>
            <a:off x="504000" y="301320"/>
            <a:ext cx="9071640" cy="12621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endParaRPr sz="4400" b="0" strike="noStrike">
              <a:solidFill>
                <a:srgbClr val="000000"/>
              </a:solidFill>
              <a:latin typeface="Arial"/>
              <a:ea typeface="Arial"/>
              <a:cs typeface="Arial"/>
              <a:sym typeface="Arial"/>
            </a:endParaRPr>
          </a:p>
        </p:txBody>
      </p:sp>
      <p:pic>
        <p:nvPicPr>
          <p:cNvPr id="105" name="Google Shape;105;p9"/>
          <p:cNvPicPr preferRelativeResize="0"/>
          <p:nvPr/>
        </p:nvPicPr>
        <p:blipFill rotWithShape="1">
          <a:blip r:embed="rId3">
            <a:alphaModFix/>
          </a:blip>
          <a:srcRect/>
          <a:stretch/>
        </p:blipFill>
        <p:spPr>
          <a:xfrm>
            <a:off x="315720" y="1022040"/>
            <a:ext cx="9476280" cy="4737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0"/>
          <p:cNvPicPr preferRelativeResize="0"/>
          <p:nvPr/>
        </p:nvPicPr>
        <p:blipFill rotWithShape="1">
          <a:blip r:embed="rId3">
            <a:alphaModFix/>
          </a:blip>
          <a:srcRect/>
          <a:stretch/>
        </p:blipFill>
        <p:spPr>
          <a:xfrm>
            <a:off x="1800000" y="216000"/>
            <a:ext cx="7488000" cy="698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1"/>
          <p:cNvPicPr preferRelativeResize="0"/>
          <p:nvPr/>
        </p:nvPicPr>
        <p:blipFill rotWithShape="1">
          <a:blip r:embed="rId3">
            <a:alphaModFix/>
          </a:blip>
          <a:srcRect/>
          <a:stretch/>
        </p:blipFill>
        <p:spPr>
          <a:xfrm>
            <a:off x="582840" y="724680"/>
            <a:ext cx="9065160" cy="6230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2"/>
          <p:cNvPicPr preferRelativeResize="0"/>
          <p:nvPr/>
        </p:nvPicPr>
        <p:blipFill rotWithShape="1">
          <a:blip r:embed="rId3">
            <a:alphaModFix/>
          </a:blip>
          <a:srcRect/>
          <a:stretch/>
        </p:blipFill>
        <p:spPr>
          <a:xfrm rot="-3600">
            <a:off x="723240" y="563400"/>
            <a:ext cx="8856000" cy="6343920"/>
          </a:xfrm>
          <a:prstGeom prst="rect">
            <a:avLst/>
          </a:prstGeom>
          <a:noFill/>
          <a:ln>
            <a:noFill/>
          </a:ln>
        </p:spPr>
      </p:pic>
      <p:sp>
        <p:nvSpPr>
          <p:cNvPr id="2" name="Rectangle 1"/>
          <p:cNvSpPr/>
          <p:nvPr/>
        </p:nvSpPr>
        <p:spPr>
          <a:xfrm>
            <a:off x="1738859" y="6250898"/>
            <a:ext cx="8079698" cy="6610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9449" y="6565692"/>
            <a:ext cx="1259174" cy="346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3"/>
          <p:cNvPicPr preferRelativeResize="0"/>
          <p:nvPr/>
        </p:nvPicPr>
        <p:blipFill rotWithShape="1">
          <a:blip r:embed="rId3">
            <a:alphaModFix/>
          </a:blip>
          <a:srcRect/>
          <a:stretch/>
        </p:blipFill>
        <p:spPr>
          <a:xfrm>
            <a:off x="129600" y="936000"/>
            <a:ext cx="9734400" cy="468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587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20" y="507478"/>
            <a:ext cx="8263145" cy="646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84525" y="-1"/>
            <a:ext cx="1779674"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Times New Roman" panose="02020603050405020304" pitchFamily="18" charset="0"/>
              </a:defRPr>
            </a:lvl1pPr>
            <a:lvl2pPr marL="742950" indent="-285750">
              <a:defRPr sz="4000">
                <a:solidFill>
                  <a:schemeClr val="tx1"/>
                </a:solidFill>
                <a:latin typeface="Times New Roman" panose="02020603050405020304" pitchFamily="18" charset="0"/>
              </a:defRPr>
            </a:lvl2pPr>
            <a:lvl3pPr marL="1143000" indent="-228600">
              <a:defRPr sz="4000">
                <a:solidFill>
                  <a:schemeClr val="tx1"/>
                </a:solidFill>
                <a:latin typeface="Times New Roman" panose="02020603050405020304" pitchFamily="18" charset="0"/>
              </a:defRPr>
            </a:lvl3pPr>
            <a:lvl4pPr marL="1600200" indent="-228600">
              <a:defRPr sz="4000">
                <a:solidFill>
                  <a:schemeClr val="tx1"/>
                </a:solidFill>
                <a:latin typeface="Times New Roman" panose="02020603050405020304" pitchFamily="18" charset="0"/>
              </a:defRPr>
            </a:lvl4pPr>
            <a:lvl5pPr marL="2057400" indent="-22860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r>
              <a:rPr lang="en-US" altLang="en-US" sz="1764">
                <a:solidFill>
                  <a:schemeClr val="accent2"/>
                </a:solidFill>
              </a:rPr>
              <a:t>Figure  8-2</a:t>
            </a:r>
          </a:p>
        </p:txBody>
      </p:sp>
      <p:sp>
        <p:nvSpPr>
          <p:cNvPr id="6148" name="Text Box 4"/>
          <p:cNvSpPr txBox="1">
            <a:spLocks noChangeArrowheads="1"/>
          </p:cNvSpPr>
          <p:nvPr/>
        </p:nvSpPr>
        <p:spPr bwMode="auto">
          <a:xfrm>
            <a:off x="7056225" y="923960"/>
            <a:ext cx="2634054" cy="63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a:solidFill>
                  <a:schemeClr val="tx1"/>
                </a:solidFill>
                <a:latin typeface="Times New Roman" panose="02020603050405020304" pitchFamily="18" charset="0"/>
              </a:defRPr>
            </a:lvl1pPr>
            <a:lvl2pPr marL="742950" indent="-285750">
              <a:defRPr sz="4000">
                <a:solidFill>
                  <a:schemeClr val="tx1"/>
                </a:solidFill>
                <a:latin typeface="Times New Roman" panose="02020603050405020304" pitchFamily="18" charset="0"/>
              </a:defRPr>
            </a:lvl2pPr>
            <a:lvl3pPr marL="1143000" indent="-228600">
              <a:defRPr sz="4000">
                <a:solidFill>
                  <a:schemeClr val="tx1"/>
                </a:solidFill>
                <a:latin typeface="Times New Roman" panose="02020603050405020304" pitchFamily="18" charset="0"/>
              </a:defRPr>
            </a:lvl3pPr>
            <a:lvl4pPr marL="1600200" indent="-228600">
              <a:defRPr sz="4000">
                <a:solidFill>
                  <a:schemeClr val="tx1"/>
                </a:solidFill>
                <a:latin typeface="Times New Roman" panose="02020603050405020304" pitchFamily="18" charset="0"/>
              </a:defRPr>
            </a:lvl4pPr>
            <a:lvl5pPr marL="2057400" indent="-22860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r>
              <a:rPr lang="en-US" altLang="en-US" sz="3527" b="1">
                <a:solidFill>
                  <a:schemeClr val="accent2"/>
                </a:solidFill>
                <a:latin typeface="Times" panose="02020603050405020304" pitchFamily="18" charset="0"/>
              </a:rPr>
              <a:t>IP datagram</a:t>
            </a:r>
          </a:p>
        </p:txBody>
      </p:sp>
    </p:spTree>
    <p:extLst>
      <p:ext uri="{BB962C8B-B14F-4D97-AF65-F5344CB8AC3E}">
        <p14:creationId xmlns:p14="http://schemas.microsoft.com/office/powerpoint/2010/main" val="2703645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433800" y="792000"/>
            <a:ext cx="9331200" cy="488484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3"/>
          <p:cNvPicPr preferRelativeResize="0"/>
          <p:nvPr/>
        </p:nvPicPr>
        <p:blipFill rotWithShape="1">
          <a:blip r:embed="rId3">
            <a:alphaModFix/>
          </a:blip>
          <a:srcRect/>
          <a:stretch/>
        </p:blipFill>
        <p:spPr>
          <a:xfrm>
            <a:off x="720000" y="217800"/>
            <a:ext cx="8856000" cy="71460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4"/>
          <p:cNvPicPr preferRelativeResize="0"/>
          <p:nvPr/>
        </p:nvPicPr>
        <p:blipFill rotWithShape="1">
          <a:blip r:embed="rId3">
            <a:alphaModFix/>
          </a:blip>
          <a:srcRect/>
          <a:stretch/>
        </p:blipFill>
        <p:spPr>
          <a:xfrm>
            <a:off x="983520" y="360000"/>
            <a:ext cx="8231760" cy="59029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p:nvPr/>
        </p:nvSpPr>
        <p:spPr>
          <a:xfrm>
            <a:off x="504000" y="301320"/>
            <a:ext cx="9071640" cy="634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4400" b="0" strike="noStrike">
                <a:solidFill>
                  <a:srgbClr val="000000"/>
                </a:solidFill>
                <a:latin typeface="Arial"/>
                <a:ea typeface="Arial"/>
                <a:cs typeface="Arial"/>
                <a:sym typeface="Arial"/>
              </a:rPr>
              <a:t>Flow label</a:t>
            </a:r>
            <a:endParaRPr sz="4400" b="0" strike="noStrike">
              <a:solidFill>
                <a:srgbClr val="000000"/>
              </a:solidFill>
              <a:latin typeface="Arial"/>
              <a:ea typeface="Arial"/>
              <a:cs typeface="Arial"/>
              <a:sym typeface="Arial"/>
            </a:endParaRPr>
          </a:p>
        </p:txBody>
      </p:sp>
      <p:sp>
        <p:nvSpPr>
          <p:cNvPr id="82" name="Google Shape;82;p5"/>
          <p:cNvSpPr txBox="1"/>
          <p:nvPr/>
        </p:nvSpPr>
        <p:spPr>
          <a:xfrm>
            <a:off x="504000" y="1080000"/>
            <a:ext cx="9071640" cy="6048000"/>
          </a:xfrm>
          <a:prstGeom prst="rect">
            <a:avLst/>
          </a:prstGeom>
          <a:noFill/>
          <a:ln>
            <a:noFill/>
          </a:ln>
        </p:spPr>
        <p:txBody>
          <a:bodyPr spcFirstLastPara="1" wrap="square" lIns="0" tIns="0" rIns="0" bIns="0" anchor="t" anchorCtr="0">
            <a:noAutofit/>
          </a:bodyPr>
          <a:lstStyle/>
          <a:p>
            <a:pPr marL="431999" marR="0" lvl="0" indent="-384959" algn="l" rtl="0">
              <a:spcBef>
                <a:spcPts val="0"/>
              </a:spcBef>
              <a:spcAft>
                <a:spcPts val="0"/>
              </a:spcAft>
              <a:buClr>
                <a:srgbClr val="000000"/>
              </a:buClr>
              <a:buSzPts val="2400"/>
              <a:buFont typeface="Noto Sans Symbols"/>
              <a:buChar char="●"/>
            </a:pPr>
            <a:r>
              <a:rPr lang="en-IN" sz="2400" b="0" strike="noStrike" dirty="0">
                <a:solidFill>
                  <a:srgbClr val="000000"/>
                </a:solidFill>
                <a:latin typeface="Arial"/>
                <a:ea typeface="Arial"/>
                <a:cs typeface="Arial"/>
                <a:sym typeface="Arial"/>
              </a:rPr>
              <a:t>To a router, </a:t>
            </a:r>
            <a:r>
              <a:rPr lang="en-IN" sz="2400" b="0" strike="noStrike" dirty="0">
                <a:solidFill>
                  <a:srgbClr val="FF0000"/>
                </a:solidFill>
                <a:latin typeface="Arial"/>
                <a:ea typeface="Arial"/>
                <a:cs typeface="Arial"/>
                <a:sym typeface="Arial"/>
              </a:rPr>
              <a:t>a flow is a sequence of packets that share the same characteristics, such as traveling the same path, using the same resources, having the same kind of security, and so on.</a:t>
            </a:r>
            <a:endParaRPr sz="2400" b="0" strike="noStrike" dirty="0">
              <a:solidFill>
                <a:srgbClr val="FF0000"/>
              </a:solidFill>
              <a:latin typeface="Arial"/>
              <a:ea typeface="Arial"/>
              <a:cs typeface="Arial"/>
              <a:sym typeface="Arial"/>
            </a:endParaRPr>
          </a:p>
          <a:p>
            <a:pPr marL="457200" marR="0" lvl="0" indent="0" algn="l" rtl="0">
              <a:spcBef>
                <a:spcPts val="0"/>
              </a:spcBef>
              <a:spcAft>
                <a:spcPts val="0"/>
              </a:spcAft>
              <a:buNone/>
            </a:pPr>
            <a:r>
              <a:rPr lang="en-IN" sz="2400" b="0" strike="noStrike" dirty="0">
                <a:solidFill>
                  <a:srgbClr val="000000"/>
                </a:solidFill>
                <a:latin typeface="Arial"/>
                <a:ea typeface="Arial"/>
                <a:cs typeface="Arial"/>
                <a:sym typeface="Arial"/>
              </a:rPr>
              <a:t> </a:t>
            </a:r>
            <a:endParaRPr sz="2400" b="0" strike="noStrike" dirty="0">
              <a:solidFill>
                <a:srgbClr val="000000"/>
              </a:solidFill>
              <a:latin typeface="Arial"/>
              <a:ea typeface="Arial"/>
              <a:cs typeface="Arial"/>
              <a:sym typeface="Arial"/>
            </a:endParaRPr>
          </a:p>
          <a:p>
            <a:pPr marL="431999" marR="0" lvl="0" indent="-384959" algn="l" rtl="0">
              <a:spcBef>
                <a:spcPts val="0"/>
              </a:spcBef>
              <a:spcAft>
                <a:spcPts val="0"/>
              </a:spcAft>
              <a:buClr>
                <a:srgbClr val="000000"/>
              </a:buClr>
              <a:buSzPts val="2400"/>
              <a:buFont typeface="Noto Sans Symbols"/>
              <a:buChar char="●"/>
            </a:pPr>
            <a:r>
              <a:rPr lang="en-IN" sz="2400" b="0" strike="noStrike" dirty="0">
                <a:solidFill>
                  <a:srgbClr val="000000"/>
                </a:solidFill>
                <a:latin typeface="Arial"/>
                <a:ea typeface="Arial"/>
                <a:cs typeface="Arial"/>
                <a:sym typeface="Arial"/>
              </a:rPr>
              <a:t>A router that supports the handling of flow labels has a flow label table. </a:t>
            </a:r>
            <a:endParaRPr sz="2400" b="0" strike="noStrike" dirty="0">
              <a:solidFill>
                <a:srgbClr val="000000"/>
              </a:solidFill>
              <a:latin typeface="Arial"/>
              <a:ea typeface="Arial"/>
              <a:cs typeface="Arial"/>
              <a:sym typeface="Arial"/>
            </a:endParaRPr>
          </a:p>
          <a:p>
            <a:pPr marL="457200" marR="0" lvl="0" indent="0" algn="l" rtl="0">
              <a:spcBef>
                <a:spcPts val="0"/>
              </a:spcBef>
              <a:spcAft>
                <a:spcPts val="0"/>
              </a:spcAft>
              <a:buNone/>
            </a:pPr>
            <a:endParaRPr sz="2400" dirty="0"/>
          </a:p>
          <a:p>
            <a:pPr marL="431999" marR="0" lvl="0" indent="-384959" algn="l" rtl="0">
              <a:spcBef>
                <a:spcPts val="0"/>
              </a:spcBef>
              <a:spcAft>
                <a:spcPts val="0"/>
              </a:spcAft>
              <a:buClr>
                <a:srgbClr val="000000"/>
              </a:buClr>
              <a:buSzPts val="2400"/>
              <a:buFont typeface="Noto Sans Symbols"/>
              <a:buChar char="●"/>
            </a:pPr>
            <a:r>
              <a:rPr lang="en-IN" sz="2400" b="0" strike="noStrike" dirty="0">
                <a:solidFill>
                  <a:srgbClr val="000000"/>
                </a:solidFill>
                <a:latin typeface="Arial"/>
                <a:ea typeface="Arial"/>
                <a:cs typeface="Arial"/>
                <a:sym typeface="Arial"/>
              </a:rPr>
              <a:t>The table has an entry for each active flow label; each entry defines the services required by the corresponding flow label. </a:t>
            </a:r>
            <a:endParaRPr sz="2400" b="0" strike="noStrike" dirty="0">
              <a:solidFill>
                <a:srgbClr val="000000"/>
              </a:solidFill>
              <a:latin typeface="Arial"/>
              <a:ea typeface="Arial"/>
              <a:cs typeface="Arial"/>
              <a:sym typeface="Arial"/>
            </a:endParaRPr>
          </a:p>
          <a:p>
            <a:pPr marL="457200" marR="0" lvl="0" indent="0" algn="l" rtl="0">
              <a:spcBef>
                <a:spcPts val="0"/>
              </a:spcBef>
              <a:spcAft>
                <a:spcPts val="0"/>
              </a:spcAft>
              <a:buNone/>
            </a:pPr>
            <a:endParaRPr sz="2400" dirty="0"/>
          </a:p>
          <a:p>
            <a:pPr marL="432000" marR="0" lvl="0" indent="-384959" algn="l" rtl="0">
              <a:spcBef>
                <a:spcPts val="0"/>
              </a:spcBef>
              <a:spcAft>
                <a:spcPts val="0"/>
              </a:spcAft>
              <a:buClr>
                <a:srgbClr val="000000"/>
              </a:buClr>
              <a:buSzPts val="2400"/>
              <a:buFont typeface="Noto Sans Symbols"/>
              <a:buChar char="●"/>
            </a:pPr>
            <a:r>
              <a:rPr lang="en-IN" sz="2400" b="0" strike="noStrike" dirty="0">
                <a:solidFill>
                  <a:srgbClr val="000000"/>
                </a:solidFill>
                <a:latin typeface="Arial"/>
                <a:ea typeface="Arial"/>
                <a:cs typeface="Arial"/>
                <a:sym typeface="Arial"/>
              </a:rPr>
              <a:t>When the router receives a packet, it consults its flow label table to find the corresponding entry for the flow label value defined in the packet.</a:t>
            </a:r>
            <a:endParaRPr sz="2400" b="0" strike="noStrike" dirty="0">
              <a:solidFill>
                <a:srgbClr val="000000"/>
              </a:solidFill>
              <a:latin typeface="Arial"/>
              <a:ea typeface="Arial"/>
              <a:cs typeface="Arial"/>
              <a:sym typeface="Arial"/>
            </a:endParaRPr>
          </a:p>
          <a:p>
            <a:pPr marL="0" marR="0" lvl="0" indent="0" algn="l" rtl="0">
              <a:spcBef>
                <a:spcPts val="0"/>
              </a:spcBef>
              <a:spcAft>
                <a:spcPts val="0"/>
              </a:spcAft>
              <a:buNone/>
            </a:pPr>
            <a:endParaRPr sz="2400" b="0" strike="noStrike" dirty="0">
              <a:solidFill>
                <a:srgbClr val="000000"/>
              </a:solidFill>
              <a:latin typeface="Arial"/>
              <a:ea typeface="Arial"/>
              <a:cs typeface="Arial"/>
              <a:sym typeface="Arial"/>
            </a:endParaRPr>
          </a:p>
          <a:p>
            <a:pPr marL="432000" marR="0" lvl="0" indent="-384959" algn="l" rtl="0">
              <a:spcBef>
                <a:spcPts val="0"/>
              </a:spcBef>
              <a:spcAft>
                <a:spcPts val="0"/>
              </a:spcAft>
              <a:buClr>
                <a:srgbClr val="000000"/>
              </a:buClr>
              <a:buSzPts val="2400"/>
              <a:buFont typeface="Noto Sans Symbols"/>
              <a:buChar char="●"/>
            </a:pPr>
            <a:r>
              <a:rPr lang="en-IN" sz="2400" b="0" strike="noStrike" dirty="0">
                <a:solidFill>
                  <a:srgbClr val="000000"/>
                </a:solidFill>
                <a:latin typeface="Arial"/>
                <a:ea typeface="Arial"/>
                <a:cs typeface="Arial"/>
                <a:sym typeface="Arial"/>
              </a:rPr>
              <a:t>It then provides the packet with the services mentioned in the entry. </a:t>
            </a:r>
            <a:endParaRPr sz="2400" b="0" strike="noStrike" dirty="0">
              <a:solidFill>
                <a:srgbClr val="000000"/>
              </a:solidFill>
              <a:latin typeface="Arial"/>
              <a:ea typeface="Arial"/>
              <a:cs typeface="Arial"/>
              <a:sym typeface="Arial"/>
            </a:endParaRPr>
          </a:p>
          <a:p>
            <a:pPr marL="0" marR="0" lvl="0" indent="0" algn="l" rtl="0">
              <a:spcBef>
                <a:spcPts val="0"/>
              </a:spcBef>
              <a:spcAft>
                <a:spcPts val="0"/>
              </a:spcAft>
              <a:buNone/>
            </a:pPr>
            <a:endParaRPr sz="2400" b="0" strike="noStrik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504000" y="301320"/>
            <a:ext cx="9071640" cy="12621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endParaRPr sz="4400" b="0" strike="noStrike">
              <a:solidFill>
                <a:srgbClr val="000000"/>
              </a:solidFill>
              <a:latin typeface="Arial"/>
              <a:ea typeface="Arial"/>
              <a:cs typeface="Arial"/>
              <a:sym typeface="Arial"/>
            </a:endParaRPr>
          </a:p>
        </p:txBody>
      </p:sp>
      <p:sp>
        <p:nvSpPr>
          <p:cNvPr id="88" name="Google Shape;88;p6"/>
          <p:cNvSpPr txBox="1"/>
          <p:nvPr/>
        </p:nvSpPr>
        <p:spPr>
          <a:xfrm>
            <a:off x="504000" y="1769040"/>
            <a:ext cx="9071640" cy="43844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00"/>
              </a:buClr>
              <a:buSzPts val="1440"/>
              <a:buFont typeface="Noto Sans Symbols"/>
              <a:buChar char="●"/>
            </a:pPr>
            <a:r>
              <a:rPr lang="en-IN" sz="3200" b="0" strike="noStrike">
                <a:solidFill>
                  <a:srgbClr val="000000"/>
                </a:solidFill>
                <a:latin typeface="Arial"/>
                <a:ea typeface="Arial"/>
                <a:cs typeface="Arial"/>
                <a:sym typeface="Arial"/>
              </a:rPr>
              <a:t>In its simplest form, a flow label can be used to speed up the processing of a packet by a router. </a:t>
            </a:r>
            <a:endParaRPr sz="3200" b="0" strike="noStrike">
              <a:solidFill>
                <a:srgbClr val="000000"/>
              </a:solidFill>
              <a:latin typeface="Arial"/>
              <a:ea typeface="Arial"/>
              <a:cs typeface="Arial"/>
              <a:sym typeface="Arial"/>
            </a:endParaRPr>
          </a:p>
          <a:p>
            <a:pPr marL="432000" marR="0" lvl="0" indent="-324000" algn="l" rtl="0">
              <a:spcBef>
                <a:spcPts val="0"/>
              </a:spcBef>
              <a:spcAft>
                <a:spcPts val="0"/>
              </a:spcAft>
              <a:buClr>
                <a:srgbClr val="000000"/>
              </a:buClr>
              <a:buSzPts val="1440"/>
              <a:buFont typeface="Noto Sans Symbols"/>
              <a:buChar char="●"/>
            </a:pPr>
            <a:r>
              <a:rPr lang="en-IN" sz="3200" b="0" strike="noStrike">
                <a:solidFill>
                  <a:srgbClr val="000000"/>
                </a:solidFill>
                <a:latin typeface="Arial"/>
                <a:ea typeface="Arial"/>
                <a:cs typeface="Arial"/>
                <a:sym typeface="Arial"/>
              </a:rPr>
              <a:t>When a router receives a packet, instead of consulting the routing table and going through a routing algorithm to define the address of the next hop, it can easily look in a flow label table for the next hop.</a:t>
            </a:r>
            <a:endParaRPr sz="3200" b="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504000" y="301320"/>
            <a:ext cx="9071640" cy="12621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endParaRPr sz="4400" b="0" strike="noStrike">
              <a:solidFill>
                <a:srgbClr val="000000"/>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288360" y="2232000"/>
            <a:ext cx="9622080" cy="2808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311</Words>
  <Application>Microsoft Office PowerPoint</Application>
  <PresentationFormat>Custom</PresentationFormat>
  <Paragraphs>30</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Noto Sans Symbols</vt:lpstr>
      <vt:lpstr>Times</vt:lpstr>
      <vt:lpstr>Times New Roman</vt:lpstr>
      <vt:lpstr>Office Theme</vt:lpstr>
      <vt:lpstr>PowerPoint Presentation</vt:lpstr>
      <vt:lpstr>ipv4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VJTIADH</cp:lastModifiedBy>
  <cp:revision>2</cp:revision>
  <dcterms:created xsi:type="dcterms:W3CDTF">2017-10-05T05:21:59Z</dcterms:created>
  <dcterms:modified xsi:type="dcterms:W3CDTF">2021-03-04T15:17:44Z</dcterms:modified>
</cp:coreProperties>
</file>