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imKeyKC4Ml0KRXSP+FKVqtdEEs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fb1224ef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fb1224e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8"/>
          <p:cNvSpPr/>
          <p:nvPr>
            <p:ph idx="2" type="pic"/>
          </p:nvPr>
        </p:nvSpPr>
        <p:spPr>
          <a:xfrm>
            <a:off x="5183188" y="987425"/>
            <a:ext cx="6172200" cy="4873625"/>
          </a:xfrm>
          <a:prstGeom prst="rect">
            <a:avLst/>
          </a:prstGeom>
          <a:noFill/>
          <a:ln>
            <a:noFill/>
          </a:ln>
        </p:spPr>
      </p:sp>
      <p:sp>
        <p:nvSpPr>
          <p:cNvPr id="64" name="Google Shape;64;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geeksforgeeks.org/secure-socket-layer-ss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geeksforgeeks.org/tcp-ip-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practice.geeksforgeeks.org/problems/what-is-ssl" TargetMode="External"/><Relationship Id="rId4" Type="http://schemas.openxmlformats.org/officeDocument/2006/relationships/hyperlink" Target="https://www.geeksforgeeks.org/computer-network-transport-layer-responsibiliti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geeksforgeeks.org/difference-ssh-telnet/" TargetMode="External"/><Relationship Id="rId4" Type="http://schemas.openxmlformats.org/officeDocument/2006/relationships/hyperlink" Target="https://www.geeksforgeeks.org/ssl-full-form/" TargetMode="External"/><Relationship Id="rId5" Type="http://schemas.openxmlformats.org/officeDocument/2006/relationships/hyperlink" Target="https://www.geeksforgeeks.org/introduction-to-sshsecure-shell-keys/" TargetMode="External"/><Relationship Id="rId6" Type="http://schemas.openxmlformats.org/officeDocument/2006/relationships/hyperlink" Target="https://www.geeksforgeeks.org/file-transfer-protocol-ftp-in-application-lay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practice.geeksforgeeks.org/problems/what-is-ss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https://www.geeksforgeeks.org/difference-between-ipsec-and-ssl/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39" name="Google Shape;139;p10"/>
          <p:cNvPicPr preferRelativeResize="0"/>
          <p:nvPr>
            <p:ph idx="1" type="body"/>
          </p:nvPr>
        </p:nvPicPr>
        <p:blipFill rotWithShape="1">
          <a:blip r:embed="rId3">
            <a:alphaModFix/>
          </a:blip>
          <a:srcRect b="0" l="0" r="0" t="0"/>
          <a:stretch/>
        </p:blipFill>
        <p:spPr>
          <a:xfrm>
            <a:off x="2995612" y="2053431"/>
            <a:ext cx="6200775" cy="389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SSL Record Protocol:</a:t>
            </a:r>
            <a:br>
              <a:rPr lang="en-US"/>
            </a:br>
            <a:r>
              <a:rPr lang="en-US"/>
              <a:t>SSL Record provide two services to SSL connection.</a:t>
            </a:r>
            <a:endParaRPr/>
          </a:p>
          <a:p>
            <a:pPr indent="-228600" lvl="0" marL="228600" rtl="0" algn="l">
              <a:lnSpc>
                <a:spcPct val="90000"/>
              </a:lnSpc>
              <a:spcBef>
                <a:spcPts val="1000"/>
              </a:spcBef>
              <a:spcAft>
                <a:spcPts val="0"/>
              </a:spcAft>
              <a:buClr>
                <a:schemeClr val="dk1"/>
              </a:buClr>
              <a:buSzPts val="2800"/>
              <a:buChar char="•"/>
            </a:pPr>
            <a:r>
              <a:rPr lang="en-US"/>
              <a:t>Confidentiality</a:t>
            </a:r>
            <a:endParaRPr/>
          </a:p>
          <a:p>
            <a:pPr indent="-228600" lvl="0" marL="228600" rtl="0" algn="l">
              <a:lnSpc>
                <a:spcPct val="90000"/>
              </a:lnSpc>
              <a:spcBef>
                <a:spcPts val="1000"/>
              </a:spcBef>
              <a:spcAft>
                <a:spcPts val="0"/>
              </a:spcAft>
              <a:buClr>
                <a:schemeClr val="dk1"/>
              </a:buClr>
              <a:buSzPts val="2800"/>
              <a:buChar char="•"/>
            </a:pPr>
            <a:r>
              <a:rPr lang="en-US"/>
              <a:t>Message Integerity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51" name="Google Shape;151;p12"/>
          <p:cNvPicPr preferRelativeResize="0"/>
          <p:nvPr>
            <p:ph idx="1" type="body"/>
          </p:nvPr>
        </p:nvPicPr>
        <p:blipFill rotWithShape="1">
          <a:blip r:embed="rId3">
            <a:alphaModFix/>
          </a:blip>
          <a:srcRect b="0" l="0" r="0" t="0"/>
          <a:stretch/>
        </p:blipFill>
        <p:spPr>
          <a:xfrm>
            <a:off x="2977541" y="1825625"/>
            <a:ext cx="6236917" cy="4351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Handshake Protocol:</a:t>
            </a:r>
            <a:br>
              <a:rPr lang="en-US"/>
            </a:br>
            <a:r>
              <a:rPr lang="en-US"/>
              <a:t>Handshake Protocol is used to establish sessions. This protocol allow client and server to authenticate each other by sending a series of messages to each other. Handshake protocol uses four phases to complete its cycle.</a:t>
            </a:r>
            <a:endParaRPr/>
          </a:p>
          <a:p>
            <a:pPr indent="-228600" lvl="0" marL="228600" rtl="0" algn="l">
              <a:lnSpc>
                <a:spcPct val="90000"/>
              </a:lnSpc>
              <a:spcBef>
                <a:spcPts val="1000"/>
              </a:spcBef>
              <a:spcAft>
                <a:spcPts val="0"/>
              </a:spcAft>
              <a:buClr>
                <a:schemeClr val="dk1"/>
              </a:buClr>
              <a:buSzPct val="100000"/>
              <a:buChar char="•"/>
            </a:pPr>
            <a:r>
              <a:rPr b="1" lang="en-US"/>
              <a:t>Phase-1:</a:t>
            </a:r>
            <a:r>
              <a:rPr lang="en-US"/>
              <a:t> In Phase-1 both Client and Server send hello-packets to each other. In this IP session, cipher suite and protocol version are exchanged for security purpose.</a:t>
            </a:r>
            <a:endParaRPr/>
          </a:p>
          <a:p>
            <a:pPr indent="-228600" lvl="0" marL="228600" rtl="0" algn="l">
              <a:lnSpc>
                <a:spcPct val="90000"/>
              </a:lnSpc>
              <a:spcBef>
                <a:spcPts val="1000"/>
              </a:spcBef>
              <a:spcAft>
                <a:spcPts val="0"/>
              </a:spcAft>
              <a:buClr>
                <a:schemeClr val="dk1"/>
              </a:buClr>
              <a:buSzPct val="100000"/>
              <a:buChar char="•"/>
            </a:pPr>
            <a:r>
              <a:rPr b="1" lang="en-US"/>
              <a:t>Phase-2:</a:t>
            </a:r>
            <a:r>
              <a:rPr lang="en-US"/>
              <a:t> Server send his certificate and Server-key-exchange. Server end the phase-2 by sending Server-hello-end packet.</a:t>
            </a:r>
            <a:endParaRPr/>
          </a:p>
          <a:p>
            <a:pPr indent="-228600" lvl="0" marL="228600" rtl="0" algn="l">
              <a:lnSpc>
                <a:spcPct val="90000"/>
              </a:lnSpc>
              <a:spcBef>
                <a:spcPts val="1000"/>
              </a:spcBef>
              <a:spcAft>
                <a:spcPts val="0"/>
              </a:spcAft>
              <a:buClr>
                <a:schemeClr val="dk1"/>
              </a:buClr>
              <a:buSzPct val="100000"/>
              <a:buChar char="•"/>
            </a:pPr>
            <a:r>
              <a:rPr b="1" lang="en-US"/>
              <a:t>Phase-3:</a:t>
            </a:r>
            <a:r>
              <a:rPr lang="en-US"/>
              <a:t> In this phase Client reply to the server by sending his certificate and Client-exchange-key.</a:t>
            </a:r>
            <a:endParaRPr/>
          </a:p>
          <a:p>
            <a:pPr indent="-228600" lvl="0" marL="228600" rtl="0" algn="l">
              <a:lnSpc>
                <a:spcPct val="90000"/>
              </a:lnSpc>
              <a:spcBef>
                <a:spcPts val="1000"/>
              </a:spcBef>
              <a:spcAft>
                <a:spcPts val="0"/>
              </a:spcAft>
              <a:buClr>
                <a:schemeClr val="dk1"/>
              </a:buClr>
              <a:buSzPct val="100000"/>
              <a:buChar char="•"/>
            </a:pPr>
            <a:r>
              <a:rPr b="1" lang="en-US"/>
              <a:t>Phase-4:</a:t>
            </a:r>
            <a:r>
              <a:rPr lang="en-US"/>
              <a:t> In Phase-4 Change-cipher suite occurred and after this Handshake Protocol ends.</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4"/>
          <p:cNvPicPr preferRelativeResize="0"/>
          <p:nvPr/>
        </p:nvPicPr>
        <p:blipFill rotWithShape="1">
          <a:blip r:embed="rId3">
            <a:alphaModFix/>
          </a:blip>
          <a:srcRect b="0" l="0" r="0" t="0"/>
          <a:stretch/>
        </p:blipFill>
        <p:spPr>
          <a:xfrm>
            <a:off x="2786062" y="1519237"/>
            <a:ext cx="6619875" cy="381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68" name="Google Shape;168;p15"/>
          <p:cNvPicPr preferRelativeResize="0"/>
          <p:nvPr>
            <p:ph idx="1" type="body"/>
          </p:nvPr>
        </p:nvPicPr>
        <p:blipFill rotWithShape="1">
          <a:blip r:embed="rId3">
            <a:alphaModFix/>
          </a:blip>
          <a:srcRect b="0" l="0" r="0" t="0"/>
          <a:stretch/>
        </p:blipFill>
        <p:spPr>
          <a:xfrm>
            <a:off x="2853920" y="1825625"/>
            <a:ext cx="6484160" cy="435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4" name="Google Shape;17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Silent Features of Secure Socket Layer:</a:t>
            </a:r>
            <a:endParaRPr/>
          </a:p>
          <a:p>
            <a:pPr indent="-228600" lvl="0" marL="228600" rtl="0" algn="l">
              <a:lnSpc>
                <a:spcPct val="90000"/>
              </a:lnSpc>
              <a:spcBef>
                <a:spcPts val="1000"/>
              </a:spcBef>
              <a:spcAft>
                <a:spcPts val="0"/>
              </a:spcAft>
              <a:buClr>
                <a:schemeClr val="dk1"/>
              </a:buClr>
              <a:buSzPts val="2800"/>
              <a:buChar char="•"/>
            </a:pPr>
            <a:r>
              <a:rPr lang="en-US"/>
              <a:t>Advantage of this approach is that the service can be tailored to the specific needs of the given application.</a:t>
            </a:r>
            <a:endParaRPr/>
          </a:p>
          <a:p>
            <a:pPr indent="-228600" lvl="0" marL="228600" rtl="0" algn="l">
              <a:lnSpc>
                <a:spcPct val="90000"/>
              </a:lnSpc>
              <a:spcBef>
                <a:spcPts val="1000"/>
              </a:spcBef>
              <a:spcAft>
                <a:spcPts val="0"/>
              </a:spcAft>
              <a:buClr>
                <a:schemeClr val="dk1"/>
              </a:buClr>
              <a:buSzPts val="2800"/>
              <a:buChar char="•"/>
            </a:pPr>
            <a:r>
              <a:rPr lang="en-US"/>
              <a:t>Secure Socket Layer was originated by Netscape.</a:t>
            </a:r>
            <a:endParaRPr/>
          </a:p>
          <a:p>
            <a:pPr indent="-228600" lvl="0" marL="228600" rtl="0" algn="l">
              <a:lnSpc>
                <a:spcPct val="90000"/>
              </a:lnSpc>
              <a:spcBef>
                <a:spcPts val="1000"/>
              </a:spcBef>
              <a:spcAft>
                <a:spcPts val="0"/>
              </a:spcAft>
              <a:buClr>
                <a:schemeClr val="dk1"/>
              </a:buClr>
              <a:buSzPts val="2800"/>
              <a:buChar char="•"/>
            </a:pPr>
            <a:r>
              <a:rPr lang="en-US"/>
              <a:t>SSL is designed to make use of TCP to provide reliable end-to-end secure service.</a:t>
            </a:r>
            <a:endParaRPr/>
          </a:p>
          <a:p>
            <a:pPr indent="-228600" lvl="0" marL="228600" rtl="0" algn="l">
              <a:lnSpc>
                <a:spcPct val="90000"/>
              </a:lnSpc>
              <a:spcBef>
                <a:spcPts val="1000"/>
              </a:spcBef>
              <a:spcAft>
                <a:spcPts val="0"/>
              </a:spcAft>
              <a:buClr>
                <a:schemeClr val="dk1"/>
              </a:buClr>
              <a:buSzPts val="2800"/>
              <a:buChar char="•"/>
            </a:pPr>
            <a:r>
              <a:rPr lang="en-US"/>
              <a:t>This is two-layered protocol.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Transport Layer Security (TLS)</a:t>
            </a:r>
            <a:endParaRPr/>
          </a:p>
        </p:txBody>
      </p:sp>
      <p:sp>
        <p:nvSpPr>
          <p:cNvPr id="180" name="Google Shape;18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Transport Layer Securities (TLS) are designed to provide security at the transport layer. TLS was derived from a security protocol called </a:t>
            </a:r>
            <a:r>
              <a:rPr lang="en-US" u="sng">
                <a:solidFill>
                  <a:schemeClr val="hlink"/>
                </a:solidFill>
                <a:hlinkClick r:id="rId3"/>
              </a:rPr>
              <a:t>Secure Service Layer (SSL)</a:t>
            </a:r>
            <a:r>
              <a:rPr lang="en-US"/>
              <a:t>. TLS ensures that no third party may eavdrops or tamper with any message.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86" name="Google Shape;186;p18"/>
          <p:cNvPicPr preferRelativeResize="0"/>
          <p:nvPr>
            <p:ph idx="1" type="body"/>
          </p:nvPr>
        </p:nvPicPr>
        <p:blipFill rotWithShape="1">
          <a:blip r:embed="rId3">
            <a:alphaModFix/>
          </a:blip>
          <a:srcRect b="0" l="0" r="0" t="0"/>
          <a:stretch/>
        </p:blipFill>
        <p:spPr>
          <a:xfrm>
            <a:off x="2824162" y="2096294"/>
            <a:ext cx="6543675" cy="381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2" name="Google Shape;19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Working of TLS:</a:t>
            </a:r>
            <a:br>
              <a:rPr lang="en-US"/>
            </a:br>
            <a:r>
              <a:rPr lang="en-US"/>
              <a:t>The client connect to server (using </a:t>
            </a:r>
            <a:r>
              <a:rPr lang="en-US" u="sng">
                <a:solidFill>
                  <a:schemeClr val="hlink"/>
                </a:solidFill>
                <a:hlinkClick r:id="rId3"/>
              </a:rPr>
              <a:t>TCP</a:t>
            </a:r>
            <a:r>
              <a:rPr lang="en-US"/>
              <a:t>), the client will be something. The client sends number of specification:</a:t>
            </a:r>
            <a:endParaRPr/>
          </a:p>
          <a:p>
            <a:pPr indent="-228600" lvl="0" marL="228600" rtl="0" algn="l">
              <a:lnSpc>
                <a:spcPct val="90000"/>
              </a:lnSpc>
              <a:spcBef>
                <a:spcPts val="1000"/>
              </a:spcBef>
              <a:spcAft>
                <a:spcPts val="0"/>
              </a:spcAft>
              <a:buClr>
                <a:schemeClr val="dk1"/>
              </a:buClr>
              <a:buSzPts val="2800"/>
              <a:buChar char="•"/>
            </a:pPr>
            <a:r>
              <a:rPr lang="en-US"/>
              <a:t>Version of SSL/TLS.</a:t>
            </a:r>
            <a:endParaRPr/>
          </a:p>
          <a:p>
            <a:pPr indent="-228600" lvl="0" marL="228600" rtl="0" algn="l">
              <a:lnSpc>
                <a:spcPct val="90000"/>
              </a:lnSpc>
              <a:spcBef>
                <a:spcPts val="1000"/>
              </a:spcBef>
              <a:spcAft>
                <a:spcPts val="0"/>
              </a:spcAft>
              <a:buClr>
                <a:schemeClr val="dk1"/>
              </a:buClr>
              <a:buSzPts val="2800"/>
              <a:buChar char="•"/>
            </a:pPr>
            <a:r>
              <a:rPr lang="en-US"/>
              <a:t>which cipher suites, compression method it wants to use.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Difference between Secure Socket Layer (SSL) and Transport Layer Security (TLS)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8" name="Google Shape;19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server checks what the highest SSL/TLS version is that is supported by them both, picks a cipher suite from one of the clients option (if it supports one) and optionally picks a compression method. After this the basic setup is done, the server provides its certificate. This certificate must be trusted either by the client itself or a party that the client trusts. Having verified the certificate and being certain this server really is who he claims to be (and not a man in the middle), a key is exchanged. This can be a public key, “PreMasterSecret” or simply nothing depending upon cipher suite.</a:t>
            </a:r>
            <a:endParaRPr/>
          </a:p>
          <a:p>
            <a:pPr indent="-228600" lvl="0" marL="228600" rtl="0" algn="l">
              <a:lnSpc>
                <a:spcPct val="90000"/>
              </a:lnSpc>
              <a:spcBef>
                <a:spcPts val="1000"/>
              </a:spcBef>
              <a:spcAft>
                <a:spcPts val="0"/>
              </a:spcAft>
              <a:buClr>
                <a:schemeClr val="dk1"/>
              </a:buClr>
              <a:buSzPct val="100000"/>
              <a:buChar char="•"/>
            </a:pPr>
            <a:r>
              <a:rPr lang="en-US"/>
              <a:t>Both the server and client can now compute the key for symmetric encryption. The handshake is finished and the two hosts can communicate securely. To close a connection by finishing. TCP connection both sides will know the connection was improperly terminated. The connection cannot be compromised by this through, merely interrupted.</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IP security (IPSec)</a:t>
            </a:r>
            <a:endParaRPr/>
          </a:p>
        </p:txBody>
      </p:sp>
      <p:sp>
        <p:nvSpPr>
          <p:cNvPr id="204" name="Google Shape;204;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lang="en-US"/>
              <a:t>IP security (IPSec)</a:t>
            </a:r>
            <a:r>
              <a:rPr lang="en-US"/>
              <a:t> is an Internet Engineering Task Force (IETF) standard suite of protocols between 2 communication points across the IP network that provide data authentication, integrity, and confidentiality. It also defines the encrypted, decrypted and authenticated packets. The protocols needed for secure key exchange and key management are defined in 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0" name="Google Shape;21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Uses of IP Security –</a:t>
            </a:r>
            <a:br>
              <a:rPr lang="en-US"/>
            </a:br>
            <a:r>
              <a:rPr lang="en-US"/>
              <a:t>IPsec can be used to do the following things:</a:t>
            </a:r>
            <a:endParaRPr/>
          </a:p>
          <a:p>
            <a:pPr indent="-228600" lvl="0" marL="228600" rtl="0" algn="l">
              <a:lnSpc>
                <a:spcPct val="90000"/>
              </a:lnSpc>
              <a:spcBef>
                <a:spcPts val="1000"/>
              </a:spcBef>
              <a:spcAft>
                <a:spcPts val="0"/>
              </a:spcAft>
              <a:buClr>
                <a:schemeClr val="dk1"/>
              </a:buClr>
              <a:buSzPts val="2800"/>
              <a:buChar char="•"/>
            </a:pPr>
            <a:r>
              <a:rPr lang="en-US"/>
              <a:t>To encrypt application layer data.</a:t>
            </a:r>
            <a:endParaRPr/>
          </a:p>
          <a:p>
            <a:pPr indent="-228600" lvl="0" marL="228600" rtl="0" algn="l">
              <a:lnSpc>
                <a:spcPct val="90000"/>
              </a:lnSpc>
              <a:spcBef>
                <a:spcPts val="1000"/>
              </a:spcBef>
              <a:spcAft>
                <a:spcPts val="0"/>
              </a:spcAft>
              <a:buClr>
                <a:schemeClr val="dk1"/>
              </a:buClr>
              <a:buSzPts val="2800"/>
              <a:buChar char="•"/>
            </a:pPr>
            <a:r>
              <a:rPr lang="en-US"/>
              <a:t>To provide security for routers sending routing data across the public internet.</a:t>
            </a:r>
            <a:endParaRPr/>
          </a:p>
          <a:p>
            <a:pPr indent="-228600" lvl="0" marL="228600" rtl="0" algn="l">
              <a:lnSpc>
                <a:spcPct val="90000"/>
              </a:lnSpc>
              <a:spcBef>
                <a:spcPts val="1000"/>
              </a:spcBef>
              <a:spcAft>
                <a:spcPts val="0"/>
              </a:spcAft>
              <a:buClr>
                <a:schemeClr val="dk1"/>
              </a:buClr>
              <a:buSzPts val="2800"/>
              <a:buChar char="•"/>
            </a:pPr>
            <a:r>
              <a:rPr lang="en-US"/>
              <a:t>To provide authentication without encryption, like to authenticate that the data originates from a known sender.</a:t>
            </a:r>
            <a:endParaRPr/>
          </a:p>
          <a:p>
            <a:pPr indent="-228600" lvl="0" marL="228600" rtl="0" algn="l">
              <a:lnSpc>
                <a:spcPct val="90000"/>
              </a:lnSpc>
              <a:spcBef>
                <a:spcPts val="1000"/>
              </a:spcBef>
              <a:spcAft>
                <a:spcPts val="0"/>
              </a:spcAft>
              <a:buClr>
                <a:schemeClr val="dk1"/>
              </a:buClr>
              <a:buSzPts val="2800"/>
              <a:buChar char="•"/>
            </a:pPr>
            <a:r>
              <a:rPr lang="en-US"/>
              <a:t>To protect network data by setting up circuits using IPsec tunneling in which all data is being sent between the two endpoints is encrypted, as with a Virtual Private Network(VPN) connection.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6" name="Google Shape;21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Components of IP Security –</a:t>
            </a:r>
            <a:br>
              <a:rPr lang="en-US"/>
            </a:br>
            <a:r>
              <a:rPr lang="en-US"/>
              <a:t>It has the following components:</a:t>
            </a:r>
            <a:endParaRPr/>
          </a:p>
          <a:p>
            <a:pPr indent="-228600" lvl="0" marL="228600" rtl="0" algn="l">
              <a:lnSpc>
                <a:spcPct val="90000"/>
              </a:lnSpc>
              <a:spcBef>
                <a:spcPts val="1000"/>
              </a:spcBef>
              <a:spcAft>
                <a:spcPts val="0"/>
              </a:spcAft>
              <a:buClr>
                <a:schemeClr val="dk1"/>
              </a:buClr>
              <a:buSzPts val="2800"/>
              <a:buChar char="•"/>
            </a:pPr>
            <a:r>
              <a:rPr b="1" lang="en-US"/>
              <a:t>Encapsulating Security Payload (ESP) –</a:t>
            </a:r>
            <a:br>
              <a:rPr lang="en-US"/>
            </a:br>
            <a:r>
              <a:rPr lang="en-US"/>
              <a:t>It provides data integrity, encryption, authentication and anti replay. It also provides authentication for payload.</a:t>
            </a:r>
            <a:endParaRPr/>
          </a:p>
          <a:p>
            <a:pPr indent="-228600" lvl="0" marL="228600" rtl="0" algn="l">
              <a:lnSpc>
                <a:spcPct val="90000"/>
              </a:lnSpc>
              <a:spcBef>
                <a:spcPts val="1000"/>
              </a:spcBef>
              <a:spcAft>
                <a:spcPts val="0"/>
              </a:spcAft>
              <a:buClr>
                <a:schemeClr val="dk1"/>
              </a:buClr>
              <a:buSzPts val="2800"/>
              <a:buChar char="•"/>
            </a:pPr>
            <a:r>
              <a:rPr b="1" lang="en-US"/>
              <a:t>Authentication Header (AH) –</a:t>
            </a:r>
            <a:br>
              <a:rPr lang="en-US"/>
            </a:br>
            <a:r>
              <a:rPr lang="en-US"/>
              <a:t>It also provides data integrity, authentication and anti replay and it does not provide encryption. The anti replay protection, protects against unauthorized transmission of packets. It does not protect data’s confidentiality.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22" name="Google Shape;222;p24"/>
          <p:cNvPicPr preferRelativeResize="0"/>
          <p:nvPr>
            <p:ph idx="1" type="body"/>
          </p:nvPr>
        </p:nvPicPr>
        <p:blipFill rotWithShape="1">
          <a:blip r:embed="rId3">
            <a:alphaModFix/>
          </a:blip>
          <a:srcRect b="0" l="0" r="0" t="0"/>
          <a:stretch/>
        </p:blipFill>
        <p:spPr>
          <a:xfrm>
            <a:off x="3233737" y="3625056"/>
            <a:ext cx="5724525" cy="75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8" name="Google Shape;22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3. Internet Key Exchange (IKE) –</a:t>
            </a:r>
            <a:br>
              <a:rPr lang="en-US"/>
            </a:br>
            <a:r>
              <a:rPr lang="en-US"/>
              <a:t>It is a network security protocol designed to dynamically exchange encryption keys and find a way over Security Association (SA) between 2 devices. The Security Association (SA) establishes shared security attributes between 2 network entities to support secure communication. The Key Management Protocol (ISAKMP) and Internet Security Association which provides a framework for authentication and key exchange. ISAKMP tells how the set up of the Security Associations (SAs) and how direct connections between two hosts that are using IPsec.Internet Key Exchange (IKE) provides message content protection and also an open frame for implementing standard algorithms such as SHA and MD5. The algorithm’s IP sec users produces a unique identifier for each packet. This identifier then allows a device to determine whether a packet has been correct or not. Packets which are not authorized are discarded and not given to receiver.</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34" name="Google Shape;234;p26"/>
          <p:cNvPicPr preferRelativeResize="0"/>
          <p:nvPr>
            <p:ph idx="1" type="body"/>
          </p:nvPr>
        </p:nvPicPr>
        <p:blipFill rotWithShape="1">
          <a:blip r:embed="rId3">
            <a:alphaModFix/>
          </a:blip>
          <a:srcRect b="0" l="0" r="0" t="0"/>
          <a:stretch/>
        </p:blipFill>
        <p:spPr>
          <a:xfrm>
            <a:off x="3319462" y="2524919"/>
            <a:ext cx="5553075" cy="2952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0" name="Google Shape;24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n-US"/>
              <a:t>Working of IP Security –</a:t>
            </a:r>
            <a:endParaRPr/>
          </a:p>
          <a:p>
            <a:pPr indent="-228600" lvl="0" marL="228600" rtl="0" algn="l">
              <a:lnSpc>
                <a:spcPct val="90000"/>
              </a:lnSpc>
              <a:spcBef>
                <a:spcPts val="1000"/>
              </a:spcBef>
              <a:spcAft>
                <a:spcPts val="0"/>
              </a:spcAft>
              <a:buClr>
                <a:schemeClr val="dk1"/>
              </a:buClr>
              <a:buSzPct val="100000"/>
              <a:buChar char="•"/>
            </a:pPr>
            <a:r>
              <a:rPr lang="en-US"/>
              <a:t>The host checks if the packet should be transmitted using IPsec or not. These packet traffic triggers the security policy for themselves. This is done when the system sending the packet apply an appropriate encryption. The incoming packets are also checked by the host that they are encrypted properly or not.</a:t>
            </a:r>
            <a:endParaRPr/>
          </a:p>
          <a:p>
            <a:pPr indent="-228600" lvl="0" marL="228600" rtl="0" algn="l">
              <a:lnSpc>
                <a:spcPct val="90000"/>
              </a:lnSpc>
              <a:spcBef>
                <a:spcPts val="1000"/>
              </a:spcBef>
              <a:spcAft>
                <a:spcPts val="0"/>
              </a:spcAft>
              <a:buClr>
                <a:schemeClr val="dk1"/>
              </a:buClr>
              <a:buSzPct val="100000"/>
              <a:buChar char="•"/>
            </a:pPr>
            <a:r>
              <a:rPr lang="en-US"/>
              <a:t>Then the </a:t>
            </a:r>
            <a:r>
              <a:rPr b="1" lang="en-US"/>
              <a:t>IKE Phase 1</a:t>
            </a:r>
            <a:r>
              <a:rPr lang="en-US"/>
              <a:t> starts in which the 2 hosts( using IPsec ) authenticate themselves to each other to start a secure channel. It has 2 modes. The </a:t>
            </a:r>
            <a:r>
              <a:rPr b="1" lang="en-US"/>
              <a:t>Main mode</a:t>
            </a:r>
            <a:r>
              <a:rPr lang="en-US"/>
              <a:t> which provides the greater security and the </a:t>
            </a:r>
            <a:r>
              <a:rPr b="1" lang="en-US"/>
              <a:t>Aggressive mode</a:t>
            </a:r>
            <a:r>
              <a:rPr lang="en-US"/>
              <a:t> which enables the host to establish an IPsec circuit more quickly.</a:t>
            </a:r>
            <a:endParaRPr/>
          </a:p>
          <a:p>
            <a:pPr indent="-228600" lvl="0" marL="228600" rtl="0" algn="l">
              <a:lnSpc>
                <a:spcPct val="90000"/>
              </a:lnSpc>
              <a:spcBef>
                <a:spcPts val="1000"/>
              </a:spcBef>
              <a:spcAft>
                <a:spcPts val="0"/>
              </a:spcAft>
              <a:buClr>
                <a:schemeClr val="dk1"/>
              </a:buClr>
              <a:buSzPct val="100000"/>
              <a:buChar char="•"/>
            </a:pPr>
            <a:r>
              <a:rPr lang="en-US"/>
              <a:t>The channel created in the last step is then used to securely negotiate the way the IP circuit will encrypt data accross the IP circuit.</a:t>
            </a:r>
            <a:endParaRPr/>
          </a:p>
          <a:p>
            <a:pPr indent="-228600" lvl="0" marL="228600" rtl="0" algn="l">
              <a:lnSpc>
                <a:spcPct val="90000"/>
              </a:lnSpc>
              <a:spcBef>
                <a:spcPts val="1000"/>
              </a:spcBef>
              <a:spcAft>
                <a:spcPts val="0"/>
              </a:spcAft>
              <a:buClr>
                <a:schemeClr val="dk1"/>
              </a:buClr>
              <a:buSzPct val="100000"/>
              <a:buChar char="•"/>
            </a:pPr>
            <a:r>
              <a:rPr lang="en-US"/>
              <a:t>Now, the </a:t>
            </a:r>
            <a:r>
              <a:rPr b="1" lang="en-US"/>
              <a:t>IKE Phase 2</a:t>
            </a:r>
            <a:r>
              <a:rPr lang="en-US"/>
              <a:t> is conducted over the secure channel in which the two hosts negotiate the type of cryptographic algorithms to use on the session and agreeing on secret keying material to be used with those algorithms.</a:t>
            </a:r>
            <a:endParaRPr/>
          </a:p>
          <a:p>
            <a:pPr indent="-228600" lvl="0" marL="228600" rtl="0" algn="l">
              <a:lnSpc>
                <a:spcPct val="90000"/>
              </a:lnSpc>
              <a:spcBef>
                <a:spcPts val="1000"/>
              </a:spcBef>
              <a:spcAft>
                <a:spcPts val="0"/>
              </a:spcAft>
              <a:buClr>
                <a:schemeClr val="dk1"/>
              </a:buClr>
              <a:buSzPct val="100000"/>
              <a:buChar char="•"/>
            </a:pPr>
            <a:r>
              <a:rPr lang="en-US"/>
              <a:t>Then the data is exchanged across the newly created IPsec encrypted tunnel. These packets are encrypted and decrypted by the hosts using IPsec SAs.</a:t>
            </a:r>
            <a:endParaRPr/>
          </a:p>
          <a:p>
            <a:pPr indent="-228600" lvl="0" marL="228600" rtl="0" algn="l">
              <a:lnSpc>
                <a:spcPct val="90000"/>
              </a:lnSpc>
              <a:spcBef>
                <a:spcPts val="1000"/>
              </a:spcBef>
              <a:spcAft>
                <a:spcPts val="0"/>
              </a:spcAft>
              <a:buClr>
                <a:schemeClr val="dk1"/>
              </a:buClr>
              <a:buSzPct val="100000"/>
              <a:buChar char="•"/>
            </a:pPr>
            <a:r>
              <a:rPr lang="en-US"/>
              <a:t>When the communication between the hosts is completed or the session times out then the IPsec tunnel is terminated by discarding the keys by both the hosts.</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1fb1224ef8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6" name="Google Shape;246;g11fb1224ef8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47" name="Google Shape;247;g11fb1224ef8_0_0"/>
          <p:cNvPicPr preferRelativeResize="0"/>
          <p:nvPr/>
        </p:nvPicPr>
        <p:blipFill>
          <a:blip r:embed="rId3">
            <a:alphaModFix/>
          </a:blip>
          <a:stretch>
            <a:fillRect/>
          </a:stretch>
        </p:blipFill>
        <p:spPr>
          <a:xfrm>
            <a:off x="152400" y="152400"/>
            <a:ext cx="10515600" cy="7772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network scanning</a:t>
            </a:r>
            <a:endParaRPr/>
          </a:p>
        </p:txBody>
      </p:sp>
      <p:sp>
        <p:nvSpPr>
          <p:cNvPr id="253" name="Google Shape;25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purpose of </a:t>
            </a:r>
            <a:r>
              <a:rPr b="1" lang="en-US"/>
              <a:t>network scanning</a:t>
            </a:r>
            <a:r>
              <a:rPr lang="en-US"/>
              <a:t> is to manage, maintain, and secure the system using data found by the </a:t>
            </a:r>
            <a:r>
              <a:rPr b="1" lang="en-US"/>
              <a:t>scanner</a:t>
            </a:r>
            <a:r>
              <a:rPr lang="en-US"/>
              <a:t>. </a:t>
            </a:r>
            <a:r>
              <a:rPr b="1" lang="en-US"/>
              <a:t>Network scanning</a:t>
            </a:r>
            <a:r>
              <a:rPr lang="en-US"/>
              <a:t> is used to recognize available </a:t>
            </a:r>
            <a:r>
              <a:rPr b="1" lang="en-US"/>
              <a:t>network</a:t>
            </a:r>
            <a:r>
              <a:rPr lang="en-US"/>
              <a:t> services, discover and recognize any filtering systems in place, look at what operating systems are in use, and to protect the </a:t>
            </a:r>
            <a:r>
              <a:rPr b="1" lang="en-US"/>
              <a:t>network</a:t>
            </a:r>
            <a:r>
              <a:rPr lang="en-US"/>
              <a:t> from attacks.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SSL stands for </a:t>
            </a:r>
            <a:r>
              <a:rPr lang="en-US" u="sng">
                <a:solidFill>
                  <a:schemeClr val="hlink"/>
                </a:solidFill>
                <a:hlinkClick r:id="rId3"/>
              </a:rPr>
              <a:t>Secure Socket Layer</a:t>
            </a:r>
            <a:r>
              <a:rPr lang="en-US"/>
              <a:t> while TLS stands for </a:t>
            </a:r>
            <a:r>
              <a:rPr lang="en-US" u="sng">
                <a:solidFill>
                  <a:schemeClr val="hlink"/>
                </a:solidFill>
                <a:hlinkClick r:id="rId4"/>
              </a:rPr>
              <a:t>Transport Layer</a:t>
            </a:r>
            <a:r>
              <a:rPr lang="en-US"/>
              <a:t> Security. Both Secure Socket Layer and Transport Layer Security are the protocols used to provide the security between web browser and web server.</a:t>
            </a:r>
            <a:endParaRPr/>
          </a:p>
          <a:p>
            <a:pPr indent="-228600" lvl="0" marL="228600" rtl="0" algn="l">
              <a:lnSpc>
                <a:spcPct val="90000"/>
              </a:lnSpc>
              <a:spcBef>
                <a:spcPts val="1000"/>
              </a:spcBef>
              <a:spcAft>
                <a:spcPts val="0"/>
              </a:spcAft>
              <a:buClr>
                <a:schemeClr val="dk1"/>
              </a:buClr>
              <a:buSzPts val="2800"/>
              <a:buChar char="•"/>
            </a:pPr>
            <a:r>
              <a:rPr lang="en-US"/>
              <a:t>The main differences between Secure Socket Layer and Transport Layer Security is that. In SSL (Secure Socket Layer), Message digest is used to create master secret and It provides the basic security services which are </a:t>
            </a:r>
            <a:r>
              <a:rPr b="1" lang="en-US"/>
              <a:t>Authentication</a:t>
            </a:r>
            <a:r>
              <a:rPr lang="en-US"/>
              <a:t> and </a:t>
            </a:r>
            <a:r>
              <a:rPr b="1" lang="en-US"/>
              <a:t>confidentiality</a:t>
            </a:r>
            <a:r>
              <a:rPr lang="en-US"/>
              <a:t>. while In TLS (Transport Layer Security), Pseudo-random function is used to create master secret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9" name="Google Shape;25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Types of Network Scanning</a:t>
            </a:r>
            <a:br>
              <a:rPr lang="en-US"/>
            </a:br>
            <a:br>
              <a:rPr lang="en-US"/>
            </a:br>
            <a:r>
              <a:rPr b="1" lang="en-US"/>
              <a:t>Scanning</a:t>
            </a:r>
            <a:r>
              <a:rPr lang="en-US"/>
              <a:t> has </a:t>
            </a:r>
            <a:r>
              <a:rPr b="1" lang="en-US"/>
              <a:t>three types</a:t>
            </a:r>
            <a:r>
              <a:rPr lang="en-US"/>
              <a:t>: </a:t>
            </a:r>
            <a:endParaRPr/>
          </a:p>
          <a:p>
            <a:pPr indent="-228600" lvl="0" marL="228600" rtl="0" algn="l">
              <a:lnSpc>
                <a:spcPct val="90000"/>
              </a:lnSpc>
              <a:spcBef>
                <a:spcPts val="1000"/>
              </a:spcBef>
              <a:spcAft>
                <a:spcPts val="0"/>
              </a:spcAft>
              <a:buClr>
                <a:schemeClr val="dk1"/>
              </a:buClr>
              <a:buSzPts val="2800"/>
              <a:buChar char="•"/>
            </a:pPr>
            <a:r>
              <a:rPr lang="en-US"/>
              <a:t>Port scanning - used to list open ports and services.</a:t>
            </a:r>
            <a:endParaRPr/>
          </a:p>
          <a:p>
            <a:pPr indent="-228600" lvl="0" marL="228600" rtl="0" algn="l">
              <a:lnSpc>
                <a:spcPct val="90000"/>
              </a:lnSpc>
              <a:spcBef>
                <a:spcPts val="1000"/>
              </a:spcBef>
              <a:spcAft>
                <a:spcPts val="0"/>
              </a:spcAft>
              <a:buClr>
                <a:schemeClr val="dk1"/>
              </a:buClr>
              <a:buSzPts val="2800"/>
              <a:buChar char="•"/>
            </a:pPr>
            <a:r>
              <a:rPr lang="en-US"/>
              <a:t> Network scanning - used to list IP addresses. </a:t>
            </a:r>
            <a:endParaRPr/>
          </a:p>
          <a:p>
            <a:pPr indent="-228600" lvl="0" marL="228600" rtl="0" algn="l">
              <a:lnSpc>
                <a:spcPct val="90000"/>
              </a:lnSpc>
              <a:spcBef>
                <a:spcPts val="1000"/>
              </a:spcBef>
              <a:spcAft>
                <a:spcPts val="0"/>
              </a:spcAft>
              <a:buClr>
                <a:schemeClr val="dk1"/>
              </a:buClr>
              <a:buSzPts val="2800"/>
              <a:buChar char="•"/>
            </a:pPr>
            <a:r>
              <a:rPr lang="en-US"/>
              <a:t>Vulnerability scanning - used to discover the presence of known vulnerabilities.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5" name="Google Shape;26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Network Scanning:</a:t>
            </a:r>
            <a:endParaRPr/>
          </a:p>
          <a:p>
            <a:pPr indent="-228600" lvl="0" marL="228600" rtl="0" algn="l">
              <a:lnSpc>
                <a:spcPct val="90000"/>
              </a:lnSpc>
              <a:spcBef>
                <a:spcPts val="1000"/>
              </a:spcBef>
              <a:spcAft>
                <a:spcPts val="0"/>
              </a:spcAft>
              <a:buClr>
                <a:schemeClr val="dk1"/>
              </a:buClr>
              <a:buSzPts val="2800"/>
              <a:buChar char="•"/>
            </a:pPr>
            <a:r>
              <a:rPr lang="en-US"/>
              <a:t>The purpose of each scanning process is given below:</a:t>
            </a:r>
            <a:endParaRPr/>
          </a:p>
          <a:p>
            <a:pPr indent="-228600" lvl="0" marL="228600" rtl="0" algn="l">
              <a:lnSpc>
                <a:spcPct val="90000"/>
              </a:lnSpc>
              <a:spcBef>
                <a:spcPts val="1000"/>
              </a:spcBef>
              <a:spcAft>
                <a:spcPts val="0"/>
              </a:spcAft>
              <a:buClr>
                <a:schemeClr val="dk1"/>
              </a:buClr>
              <a:buSzPts val="2800"/>
              <a:buChar char="•"/>
            </a:pPr>
            <a:r>
              <a:rPr b="1" lang="en-US"/>
              <a:t>Port Scanning</a:t>
            </a:r>
            <a:r>
              <a:rPr lang="en-US"/>
              <a:t> – detecting open ports and services running on the target.</a:t>
            </a:r>
            <a:endParaRPr/>
          </a:p>
          <a:p>
            <a:pPr indent="-228600" lvl="0" marL="228600" rtl="0" algn="l">
              <a:lnSpc>
                <a:spcPct val="90000"/>
              </a:lnSpc>
              <a:spcBef>
                <a:spcPts val="1000"/>
              </a:spcBef>
              <a:spcAft>
                <a:spcPts val="0"/>
              </a:spcAft>
              <a:buClr>
                <a:schemeClr val="dk1"/>
              </a:buClr>
              <a:buSzPts val="2800"/>
              <a:buChar char="•"/>
            </a:pPr>
            <a:r>
              <a:rPr b="1" lang="en-US"/>
              <a:t>Network Scanning</a:t>
            </a:r>
            <a:r>
              <a:rPr lang="en-US"/>
              <a:t> – IP addresses, Operating system details, Topology details, trusted routers information etc</a:t>
            </a:r>
            <a:endParaRPr/>
          </a:p>
          <a:p>
            <a:pPr indent="-228600" lvl="0" marL="228600" rtl="0" algn="l">
              <a:lnSpc>
                <a:spcPct val="90000"/>
              </a:lnSpc>
              <a:spcBef>
                <a:spcPts val="1000"/>
              </a:spcBef>
              <a:spcAft>
                <a:spcPts val="0"/>
              </a:spcAft>
              <a:buClr>
                <a:schemeClr val="dk1"/>
              </a:buClr>
              <a:buSzPts val="2800"/>
              <a:buChar char="•"/>
            </a:pPr>
            <a:r>
              <a:rPr b="1" lang="en-US"/>
              <a:t>Vulnerability scanning</a:t>
            </a:r>
            <a:r>
              <a:rPr lang="en-US"/>
              <a:t> – scanning for known vulnerabilities or weakness in a system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1" name="Google Shape;27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Vulnerability scanning</a:t>
            </a:r>
            <a:r>
              <a:rPr lang="en-US"/>
              <a:t> is an inspection of the potential points of exploit on a computer or network to identify security holes. A </a:t>
            </a:r>
            <a:r>
              <a:rPr b="1" lang="en-US"/>
              <a:t>vulnerability</a:t>
            </a:r>
            <a:r>
              <a:rPr lang="en-US"/>
              <a:t> scan detects and classifies system weaknesses in computers, networks and communications equipment and predicts the effectiveness of countermeasures.</a:t>
            </a:r>
            <a:endParaRPr/>
          </a:p>
          <a:p>
            <a:pPr indent="-228600" lvl="0" marL="228600" rtl="0" algn="l">
              <a:lnSpc>
                <a:spcPct val="90000"/>
              </a:lnSpc>
              <a:spcBef>
                <a:spcPts val="1000"/>
              </a:spcBef>
              <a:spcAft>
                <a:spcPts val="0"/>
              </a:spcAft>
              <a:buClr>
                <a:schemeClr val="dk1"/>
              </a:buClr>
              <a:buSzPts val="2800"/>
              <a:buChar char="•"/>
            </a:pPr>
            <a:r>
              <a:rPr lang="en-US"/>
              <a:t>Or</a:t>
            </a:r>
            <a:endParaRPr/>
          </a:p>
          <a:p>
            <a:pPr indent="-228600" lvl="0" marL="228600" rtl="0" algn="l">
              <a:lnSpc>
                <a:spcPct val="90000"/>
              </a:lnSpc>
              <a:spcBef>
                <a:spcPts val="1000"/>
              </a:spcBef>
              <a:spcAft>
                <a:spcPts val="0"/>
              </a:spcAft>
              <a:buClr>
                <a:schemeClr val="dk1"/>
              </a:buClr>
              <a:buSzPts val="2800"/>
              <a:buChar char="•"/>
            </a:pPr>
            <a:r>
              <a:rPr lang="en-US"/>
              <a:t>A </a:t>
            </a:r>
            <a:r>
              <a:rPr b="1" lang="en-US"/>
              <a:t>vulnerability scan</a:t>
            </a:r>
            <a:r>
              <a:rPr lang="en-US"/>
              <a:t> is an automated technology that attempts to identify </a:t>
            </a:r>
            <a:r>
              <a:rPr b="1" lang="en-US"/>
              <a:t>vulnerabilities</a:t>
            </a:r>
            <a:r>
              <a:rPr lang="en-US"/>
              <a:t> in your environment. A </a:t>
            </a:r>
            <a:r>
              <a:rPr b="1" lang="en-US"/>
              <a:t>scan</a:t>
            </a:r>
            <a:r>
              <a:rPr lang="en-US"/>
              <a:t> involves using a tool, such as Nessus or Qualys to run through a long list of checks to determine if you're affected by the </a:t>
            </a:r>
            <a:r>
              <a:rPr b="1" lang="en-US"/>
              <a:t>vulnerabilities</a:t>
            </a:r>
            <a:r>
              <a:rPr lang="en-US"/>
              <a:t> in their respective databases.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7" name="Google Shape;27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do you perform a vulnerability scan?</a:t>
            </a:r>
            <a:endParaRPr/>
          </a:p>
          <a:p>
            <a:pPr indent="-228600" lvl="0" marL="228600" rtl="0" algn="l">
              <a:lnSpc>
                <a:spcPct val="90000"/>
              </a:lnSpc>
              <a:spcBef>
                <a:spcPts val="1000"/>
              </a:spcBef>
              <a:spcAft>
                <a:spcPts val="0"/>
              </a:spcAft>
              <a:buClr>
                <a:schemeClr val="dk1"/>
              </a:buClr>
              <a:buSzPts val="2800"/>
              <a:buChar char="•"/>
            </a:pPr>
            <a:r>
              <a:rPr lang="en-US"/>
              <a:t>Step 1: </a:t>
            </a:r>
            <a:r>
              <a:rPr b="1" lang="en-US"/>
              <a:t>Conduct</a:t>
            </a:r>
            <a:r>
              <a:rPr lang="en-US"/>
              <a:t> Risk Identification And Analysis. ...</a:t>
            </a:r>
            <a:endParaRPr/>
          </a:p>
          <a:p>
            <a:pPr indent="-228600" lvl="0" marL="228600" rtl="0" algn="l">
              <a:lnSpc>
                <a:spcPct val="90000"/>
              </a:lnSpc>
              <a:spcBef>
                <a:spcPts val="1000"/>
              </a:spcBef>
              <a:spcAft>
                <a:spcPts val="0"/>
              </a:spcAft>
              <a:buClr>
                <a:schemeClr val="dk1"/>
              </a:buClr>
              <a:buSzPts val="2800"/>
              <a:buChar char="•"/>
            </a:pPr>
            <a:r>
              <a:rPr lang="en-US"/>
              <a:t>Step 2: </a:t>
            </a:r>
            <a:r>
              <a:rPr b="1" lang="en-US"/>
              <a:t>Vulnerability Scanning</a:t>
            </a:r>
            <a:r>
              <a:rPr lang="en-US"/>
              <a:t> Policies and Procedures. ...</a:t>
            </a:r>
            <a:endParaRPr/>
          </a:p>
          <a:p>
            <a:pPr indent="-228600" lvl="0" marL="228600" rtl="0" algn="l">
              <a:lnSpc>
                <a:spcPct val="90000"/>
              </a:lnSpc>
              <a:spcBef>
                <a:spcPts val="1000"/>
              </a:spcBef>
              <a:spcAft>
                <a:spcPts val="0"/>
              </a:spcAft>
              <a:buClr>
                <a:schemeClr val="dk1"/>
              </a:buClr>
              <a:buSzPts val="2800"/>
              <a:buChar char="•"/>
            </a:pPr>
            <a:r>
              <a:rPr lang="en-US"/>
              <a:t>Step 3: Identify The Types Of </a:t>
            </a:r>
            <a:r>
              <a:rPr b="1" lang="en-US"/>
              <a:t>Vulnerability Scans</a:t>
            </a:r>
            <a:r>
              <a:rPr lang="en-US"/>
              <a:t>. ...</a:t>
            </a:r>
            <a:endParaRPr/>
          </a:p>
          <a:p>
            <a:pPr indent="-228600" lvl="0" marL="228600" rtl="0" algn="l">
              <a:lnSpc>
                <a:spcPct val="90000"/>
              </a:lnSpc>
              <a:spcBef>
                <a:spcPts val="1000"/>
              </a:spcBef>
              <a:spcAft>
                <a:spcPts val="0"/>
              </a:spcAft>
              <a:buClr>
                <a:schemeClr val="dk1"/>
              </a:buClr>
              <a:buSzPts val="2800"/>
              <a:buChar char="•"/>
            </a:pPr>
            <a:r>
              <a:rPr lang="en-US"/>
              <a:t>Step 4: Configure The </a:t>
            </a:r>
            <a:r>
              <a:rPr b="1" lang="en-US"/>
              <a:t>Scan</a:t>
            </a:r>
            <a:r>
              <a:rPr lang="en-US"/>
              <a:t>. ...</a:t>
            </a:r>
            <a:endParaRPr/>
          </a:p>
          <a:p>
            <a:pPr indent="-228600" lvl="0" marL="228600" rtl="0" algn="l">
              <a:lnSpc>
                <a:spcPct val="90000"/>
              </a:lnSpc>
              <a:spcBef>
                <a:spcPts val="1000"/>
              </a:spcBef>
              <a:spcAft>
                <a:spcPts val="0"/>
              </a:spcAft>
              <a:buClr>
                <a:schemeClr val="dk1"/>
              </a:buClr>
              <a:buSzPts val="2800"/>
              <a:buChar char="•"/>
            </a:pPr>
            <a:r>
              <a:rPr lang="en-US"/>
              <a:t>Step 5: </a:t>
            </a:r>
            <a:r>
              <a:rPr b="1" lang="en-US"/>
              <a:t>Perform</a:t>
            </a:r>
            <a:r>
              <a:rPr lang="en-US"/>
              <a:t> The </a:t>
            </a:r>
            <a:r>
              <a:rPr b="1" lang="en-US"/>
              <a:t>Scan</a:t>
            </a:r>
            <a:r>
              <a:rPr lang="en-US"/>
              <a:t>. ...</a:t>
            </a:r>
            <a:endParaRPr/>
          </a:p>
          <a:p>
            <a:pPr indent="-228600" lvl="0" marL="228600" rtl="0" algn="l">
              <a:lnSpc>
                <a:spcPct val="90000"/>
              </a:lnSpc>
              <a:spcBef>
                <a:spcPts val="1000"/>
              </a:spcBef>
              <a:spcAft>
                <a:spcPts val="0"/>
              </a:spcAft>
              <a:buClr>
                <a:schemeClr val="dk1"/>
              </a:buClr>
              <a:buSzPts val="2800"/>
              <a:buChar char="•"/>
            </a:pPr>
            <a:r>
              <a:rPr lang="en-US"/>
              <a:t>Step 6: Evaluate And Consider Possible Risks. ...</a:t>
            </a:r>
            <a:endParaRPr/>
          </a:p>
          <a:p>
            <a:pPr indent="-228600" lvl="0" marL="228600" rtl="0" algn="l">
              <a:lnSpc>
                <a:spcPct val="90000"/>
              </a:lnSpc>
              <a:spcBef>
                <a:spcPts val="1000"/>
              </a:spcBef>
              <a:spcAft>
                <a:spcPts val="0"/>
              </a:spcAft>
              <a:buClr>
                <a:schemeClr val="dk1"/>
              </a:buClr>
              <a:buSzPts val="2800"/>
              <a:buChar char="•"/>
            </a:pPr>
            <a:r>
              <a:rPr lang="en-US"/>
              <a:t>Step 7: Interpret The </a:t>
            </a:r>
            <a:r>
              <a:rPr b="1" lang="en-US"/>
              <a:t>Scan</a:t>
            </a:r>
            <a:r>
              <a:rPr lang="en-US"/>
              <a:t> Results.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3" name="Google Shape;28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Five types of vulnerability scanners</a:t>
            </a:r>
            <a:endParaRPr/>
          </a:p>
          <a:p>
            <a:pPr indent="-228600" lvl="0" marL="228600" rtl="0" algn="l">
              <a:lnSpc>
                <a:spcPct val="90000"/>
              </a:lnSpc>
              <a:spcBef>
                <a:spcPts val="1000"/>
              </a:spcBef>
              <a:spcAft>
                <a:spcPts val="0"/>
              </a:spcAft>
              <a:buClr>
                <a:schemeClr val="dk1"/>
              </a:buClr>
              <a:buSzPts val="2800"/>
              <a:buChar char="•"/>
            </a:pPr>
            <a:r>
              <a:rPr lang="en-US"/>
              <a:t>Network-based </a:t>
            </a:r>
            <a:r>
              <a:rPr b="1" lang="en-US"/>
              <a:t>scanners</a:t>
            </a:r>
            <a:r>
              <a:rPr lang="en-US"/>
              <a:t>. Network based </a:t>
            </a:r>
            <a:r>
              <a:rPr b="1" lang="en-US"/>
              <a:t>vulnerability scanners</a:t>
            </a:r>
            <a:r>
              <a:rPr lang="en-US"/>
              <a:t> identify possible network security attacks and </a:t>
            </a:r>
            <a:r>
              <a:rPr b="1" lang="en-US"/>
              <a:t>vulnerable</a:t>
            </a:r>
            <a:r>
              <a:rPr lang="en-US"/>
              <a:t> systems on wired or wireless networks.</a:t>
            </a:r>
            <a:endParaRPr/>
          </a:p>
          <a:p>
            <a:pPr indent="-228600" lvl="0" marL="228600" rtl="0" algn="l">
              <a:lnSpc>
                <a:spcPct val="90000"/>
              </a:lnSpc>
              <a:spcBef>
                <a:spcPts val="1000"/>
              </a:spcBef>
              <a:spcAft>
                <a:spcPts val="0"/>
              </a:spcAft>
              <a:buClr>
                <a:schemeClr val="dk1"/>
              </a:buClr>
              <a:buSzPts val="2800"/>
              <a:buChar char="•"/>
            </a:pPr>
            <a:r>
              <a:rPr lang="en-US"/>
              <a:t>Host-based </a:t>
            </a:r>
            <a:r>
              <a:rPr b="1" lang="en-US"/>
              <a:t>scanners</a:t>
            </a:r>
            <a:r>
              <a:rPr lang="en-US"/>
              <a:t>. ...</a:t>
            </a:r>
            <a:endParaRPr/>
          </a:p>
          <a:p>
            <a:pPr indent="-228600" lvl="0" marL="228600" rtl="0" algn="l">
              <a:lnSpc>
                <a:spcPct val="90000"/>
              </a:lnSpc>
              <a:spcBef>
                <a:spcPts val="1000"/>
              </a:spcBef>
              <a:spcAft>
                <a:spcPts val="0"/>
              </a:spcAft>
              <a:buClr>
                <a:schemeClr val="dk1"/>
              </a:buClr>
              <a:buSzPts val="2800"/>
              <a:buChar char="•"/>
            </a:pPr>
            <a:r>
              <a:rPr lang="en-US"/>
              <a:t>Wireless </a:t>
            </a:r>
            <a:r>
              <a:rPr b="1" lang="en-US"/>
              <a:t>scanners</a:t>
            </a:r>
            <a:r>
              <a:rPr lang="en-US"/>
              <a:t>. ...</a:t>
            </a:r>
            <a:endParaRPr/>
          </a:p>
          <a:p>
            <a:pPr indent="-228600" lvl="0" marL="228600" rtl="0" algn="l">
              <a:lnSpc>
                <a:spcPct val="90000"/>
              </a:lnSpc>
              <a:spcBef>
                <a:spcPts val="1000"/>
              </a:spcBef>
              <a:spcAft>
                <a:spcPts val="0"/>
              </a:spcAft>
              <a:buClr>
                <a:schemeClr val="dk1"/>
              </a:buClr>
              <a:buSzPts val="2800"/>
              <a:buChar char="•"/>
            </a:pPr>
            <a:r>
              <a:rPr lang="en-US"/>
              <a:t>Application </a:t>
            </a:r>
            <a:r>
              <a:rPr b="1" lang="en-US"/>
              <a:t>scanners</a:t>
            </a:r>
            <a:r>
              <a:rPr lang="en-US"/>
              <a:t>. ...</a:t>
            </a:r>
            <a:endParaRPr/>
          </a:p>
          <a:p>
            <a:pPr indent="-228600" lvl="0" marL="228600" rtl="0" algn="l">
              <a:lnSpc>
                <a:spcPct val="90000"/>
              </a:lnSpc>
              <a:spcBef>
                <a:spcPts val="1000"/>
              </a:spcBef>
              <a:spcAft>
                <a:spcPts val="0"/>
              </a:spcAft>
              <a:buClr>
                <a:schemeClr val="dk1"/>
              </a:buClr>
              <a:buSzPts val="2800"/>
              <a:buChar char="•"/>
            </a:pPr>
            <a:r>
              <a:rPr lang="en-US"/>
              <a:t>Database </a:t>
            </a:r>
            <a:r>
              <a:rPr b="1" lang="en-US"/>
              <a:t>scanners</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9" name="Google Shape;289;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n-US"/>
              <a:t>What is vulnerability scanning?</a:t>
            </a:r>
            <a:endParaRPr/>
          </a:p>
          <a:p>
            <a:pPr indent="-228600" lvl="0" marL="228600" rtl="0" algn="l">
              <a:lnSpc>
                <a:spcPct val="90000"/>
              </a:lnSpc>
              <a:spcBef>
                <a:spcPts val="1000"/>
              </a:spcBef>
              <a:spcAft>
                <a:spcPts val="0"/>
              </a:spcAft>
              <a:buClr>
                <a:schemeClr val="dk1"/>
              </a:buClr>
              <a:buSzPct val="100000"/>
              <a:buChar char="•"/>
            </a:pPr>
            <a:r>
              <a:rPr lang="en-US"/>
              <a:t>Vulnerability scanning, also commonly known as ‘vuln scan,' is an automated process of proactively identifying network, application, and security vulnerabilities. Vulnerability scanning is typically performed by the IT department of an organization or a third-party security service provider. This scan is also performed by attackers who try to find points of entry into your network.</a:t>
            </a:r>
            <a:endParaRPr/>
          </a:p>
          <a:p>
            <a:pPr indent="-228600" lvl="0" marL="228600" rtl="0" algn="l">
              <a:lnSpc>
                <a:spcPct val="90000"/>
              </a:lnSpc>
              <a:spcBef>
                <a:spcPts val="1000"/>
              </a:spcBef>
              <a:spcAft>
                <a:spcPts val="0"/>
              </a:spcAft>
              <a:buClr>
                <a:schemeClr val="dk1"/>
              </a:buClr>
              <a:buSzPct val="100000"/>
              <a:buChar char="•"/>
            </a:pPr>
            <a:r>
              <a:rPr lang="en-US"/>
              <a:t>The scanning process includes detecting and classifying system weaknesses in networks, communications equipment, and computers. In addition to identifying security holes, the vulnerability scans also predict how effective countermeasures are in case of a threat or attack.</a:t>
            </a:r>
            <a:endParaRPr/>
          </a:p>
          <a:p>
            <a:pPr indent="-228600" lvl="0" marL="228600" rtl="0" algn="l">
              <a:lnSpc>
                <a:spcPct val="90000"/>
              </a:lnSpc>
              <a:spcBef>
                <a:spcPts val="1000"/>
              </a:spcBef>
              <a:spcAft>
                <a:spcPts val="0"/>
              </a:spcAft>
              <a:buClr>
                <a:schemeClr val="dk1"/>
              </a:buClr>
              <a:buSzPct val="100000"/>
              <a:buChar char="•"/>
            </a:pPr>
            <a:r>
              <a:rPr lang="en-US"/>
              <a:t>A vulnerability scanning service uses piece of software running from the standpoint of the person or organization inspecting the attack surface in question. The vulnerability scanner uses a database to compare details about the target attack surface.</a:t>
            </a:r>
            <a:endParaRPr/>
          </a:p>
          <a:p>
            <a:pPr indent="-228600" lvl="0" marL="228600" rtl="0" algn="l">
              <a:lnSpc>
                <a:spcPct val="90000"/>
              </a:lnSpc>
              <a:spcBef>
                <a:spcPts val="1000"/>
              </a:spcBef>
              <a:spcAft>
                <a:spcPts val="0"/>
              </a:spcAft>
              <a:buClr>
                <a:schemeClr val="dk1"/>
              </a:buClr>
              <a:buSzPct val="100000"/>
              <a:buChar char="•"/>
            </a:pPr>
            <a:r>
              <a:rPr lang="en-US"/>
              <a:t>The database references known flaws, coding bugs, packet construction anomalies, default configurations, and potential paths to sensitive data that can be exploited by attackers.</a:t>
            </a:r>
            <a:endParaRPr/>
          </a:p>
          <a:p>
            <a:pPr indent="-228600" lvl="0" marL="228600" rtl="0" algn="l">
              <a:lnSpc>
                <a:spcPct val="90000"/>
              </a:lnSpc>
              <a:spcBef>
                <a:spcPts val="1000"/>
              </a:spcBef>
              <a:spcAft>
                <a:spcPts val="0"/>
              </a:spcAft>
              <a:buClr>
                <a:schemeClr val="dk1"/>
              </a:buClr>
              <a:buSzPct val="100000"/>
              <a:buChar char="•"/>
            </a:pPr>
            <a:r>
              <a:rPr lang="en-US"/>
              <a:t>After the software checks for possible vulnerabilities in any devices within the scope of the engagement, the scan generates a report. The findings in the report can then be analyzed and interpreted in order to identify opportunities for an organization to improve their security posture.</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5" name="Google Shape;29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Network Vulnerability Scan Categories</a:t>
            </a:r>
            <a:endParaRPr/>
          </a:p>
          <a:p>
            <a:pPr indent="-228600" lvl="0" marL="228600" rtl="0" algn="l">
              <a:lnSpc>
                <a:spcPct val="90000"/>
              </a:lnSpc>
              <a:spcBef>
                <a:spcPts val="1000"/>
              </a:spcBef>
              <a:spcAft>
                <a:spcPts val="0"/>
              </a:spcAft>
              <a:buClr>
                <a:schemeClr val="dk1"/>
              </a:buClr>
              <a:buSzPts val="2800"/>
              <a:buChar char="•"/>
            </a:pPr>
            <a:r>
              <a:rPr lang="en-US"/>
              <a:t>Network vulnerability scans can be categorized based on their use-cases:</a:t>
            </a:r>
            <a:endParaRPr/>
          </a:p>
          <a:p>
            <a:pPr indent="-228600" lvl="0" marL="228600" rtl="0" algn="l">
              <a:lnSpc>
                <a:spcPct val="90000"/>
              </a:lnSpc>
              <a:spcBef>
                <a:spcPts val="1000"/>
              </a:spcBef>
              <a:spcAft>
                <a:spcPts val="0"/>
              </a:spcAft>
              <a:buClr>
                <a:schemeClr val="dk1"/>
              </a:buClr>
              <a:buSzPts val="2800"/>
              <a:buChar char="•"/>
            </a:pPr>
            <a:r>
              <a:rPr lang="en-US"/>
              <a:t>Intrusive and non-intrusive methods</a:t>
            </a:r>
            <a:endParaRPr/>
          </a:p>
          <a:p>
            <a:pPr indent="-228600" lvl="0" marL="228600" rtl="0" algn="l">
              <a:lnSpc>
                <a:spcPct val="90000"/>
              </a:lnSpc>
              <a:spcBef>
                <a:spcPts val="1000"/>
              </a:spcBef>
              <a:spcAft>
                <a:spcPts val="0"/>
              </a:spcAft>
              <a:buClr>
                <a:schemeClr val="dk1"/>
              </a:buClr>
              <a:buSzPts val="2800"/>
              <a:buChar char="•"/>
            </a:pPr>
            <a:r>
              <a:rPr lang="en-US"/>
              <a:t>External vulnerability scan</a:t>
            </a:r>
            <a:endParaRPr/>
          </a:p>
          <a:p>
            <a:pPr indent="-228600" lvl="0" marL="228600" rtl="0" algn="l">
              <a:lnSpc>
                <a:spcPct val="90000"/>
              </a:lnSpc>
              <a:spcBef>
                <a:spcPts val="1000"/>
              </a:spcBef>
              <a:spcAft>
                <a:spcPts val="0"/>
              </a:spcAft>
              <a:buClr>
                <a:schemeClr val="dk1"/>
              </a:buClr>
              <a:buSzPts val="2800"/>
              <a:buChar char="•"/>
            </a:pPr>
            <a:r>
              <a:rPr lang="en-US"/>
              <a:t>Internal vulnerability scan</a:t>
            </a:r>
            <a:endParaRPr/>
          </a:p>
          <a:p>
            <a:pPr indent="-228600" lvl="0" marL="228600" rtl="0" algn="l">
              <a:lnSpc>
                <a:spcPct val="90000"/>
              </a:lnSpc>
              <a:spcBef>
                <a:spcPts val="1000"/>
              </a:spcBef>
              <a:spcAft>
                <a:spcPts val="0"/>
              </a:spcAft>
              <a:buClr>
                <a:schemeClr val="dk1"/>
              </a:buClr>
              <a:buSzPts val="2800"/>
              <a:buChar char="•"/>
            </a:pPr>
            <a:r>
              <a:rPr lang="en-US"/>
              <a:t>Environmental scan</a:t>
            </a:r>
            <a:endParaRPr/>
          </a:p>
          <a:p>
            <a:pPr indent="-228600" lvl="0" marL="228600" rtl="0" algn="l">
              <a:lnSpc>
                <a:spcPct val="90000"/>
              </a:lnSpc>
              <a:spcBef>
                <a:spcPts val="1000"/>
              </a:spcBef>
              <a:spcAft>
                <a:spcPts val="0"/>
              </a:spcAft>
              <a:buClr>
                <a:schemeClr val="dk1"/>
              </a:buClr>
              <a:buSzPts val="2800"/>
              <a:buChar char="•"/>
            </a:pPr>
            <a:r>
              <a:rPr lang="en-US"/>
              <a:t>Scanning Methods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1" name="Google Shape;30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We differentiate between two scan methods, </a:t>
            </a:r>
            <a:r>
              <a:rPr b="1" lang="en-US"/>
              <a:t>non-intrusive vulnerability scans</a:t>
            </a:r>
            <a:r>
              <a:rPr lang="en-US"/>
              <a:t> and </a:t>
            </a:r>
            <a:r>
              <a:rPr b="1" lang="en-US"/>
              <a:t>intrusive vulnerability assessments</a:t>
            </a:r>
            <a:r>
              <a:rPr lang="en-US"/>
              <a:t>. The non-intrusive method identifies a vulnerability and generates a report for the user to fix it. If a non-intrusive scanning method is used, no actual vulnerability exploitation occurs during this process: the scanner attempts to discover the probability of a vulnerability occurring given the conditions. Intrusive assessments, however, make attempts to exploit vulnerabilities after they are discovered during scanning and an attack plan is created.</a:t>
            </a:r>
            <a:endParaRPr/>
          </a:p>
          <a:p>
            <a:pPr indent="-228600" lvl="0" marL="228600" rtl="0" algn="l">
              <a:lnSpc>
                <a:spcPct val="90000"/>
              </a:lnSpc>
              <a:spcBef>
                <a:spcPts val="1000"/>
              </a:spcBef>
              <a:spcAft>
                <a:spcPts val="0"/>
              </a:spcAft>
              <a:buClr>
                <a:schemeClr val="dk1"/>
              </a:buClr>
              <a:buSzPct val="100000"/>
              <a:buChar char="•"/>
            </a:pPr>
            <a:r>
              <a:rPr lang="en-US"/>
              <a:t>The main benefit of the intrusive method is that the scan highlights the security risk as well as the impact of an exploited vulnerability. On the other hand, these scans could disrupt processes and operational systems in the network which can cause issues for both the customers and employees of an organization; therefore, intrusive scans should be used with caution.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7" name="Google Shape;30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b="1" lang="en-US"/>
              <a:t>Scanning Types</a:t>
            </a:r>
            <a:endParaRPr/>
          </a:p>
          <a:p>
            <a:pPr indent="-228600" lvl="0" marL="228600" rtl="0" algn="l">
              <a:lnSpc>
                <a:spcPct val="90000"/>
              </a:lnSpc>
              <a:spcBef>
                <a:spcPts val="1000"/>
              </a:spcBef>
              <a:spcAft>
                <a:spcPts val="0"/>
              </a:spcAft>
              <a:buClr>
                <a:schemeClr val="dk1"/>
              </a:buClr>
              <a:buSzPct val="100000"/>
              <a:buChar char="•"/>
            </a:pPr>
            <a:r>
              <a:rPr b="1" lang="en-US"/>
              <a:t>External vulnerability</a:t>
            </a:r>
            <a:r>
              <a:rPr lang="en-US"/>
              <a:t> </a:t>
            </a:r>
            <a:r>
              <a:rPr b="1" lang="en-US"/>
              <a:t>scans</a:t>
            </a:r>
            <a:r>
              <a:rPr lang="en-US"/>
              <a:t> target the areas of an IT ecosystem that are exposed to the internet, or not restricted for internal use. These areas can include applications, ports, websites, services, networks, and systems that are accessed by external customers or users.</a:t>
            </a:r>
            <a:endParaRPr/>
          </a:p>
          <a:p>
            <a:pPr indent="-228600" lvl="0" marL="228600" rtl="0" algn="l">
              <a:lnSpc>
                <a:spcPct val="90000"/>
              </a:lnSpc>
              <a:spcBef>
                <a:spcPts val="1000"/>
              </a:spcBef>
              <a:spcAft>
                <a:spcPts val="0"/>
              </a:spcAft>
              <a:buClr>
                <a:schemeClr val="dk1"/>
              </a:buClr>
              <a:buSzPct val="100000"/>
              <a:buChar char="•"/>
            </a:pPr>
            <a:r>
              <a:rPr lang="en-US"/>
              <a:t>With </a:t>
            </a:r>
            <a:r>
              <a:rPr b="1" lang="en-US"/>
              <a:t>internal vulnerability scans</a:t>
            </a:r>
            <a:r>
              <a:rPr lang="en-US"/>
              <a:t>, the primary target of the software is the internal enterprise network. Once a threat agent makes it through a security hole, the threat agent can leave enterprise systems prone to damage. These scans search for and identify the vulnerabilities inside the network in order to avoid damage, as well as to allow organizations to protect and tighten systems and application security that are not exposed by external scans.</a:t>
            </a:r>
            <a:endParaRPr/>
          </a:p>
          <a:p>
            <a:pPr indent="-228600" lvl="0" marL="228600" rtl="0" algn="l">
              <a:lnSpc>
                <a:spcPct val="90000"/>
              </a:lnSpc>
              <a:spcBef>
                <a:spcPts val="1000"/>
              </a:spcBef>
              <a:spcAft>
                <a:spcPts val="0"/>
              </a:spcAft>
              <a:buClr>
                <a:schemeClr val="dk1"/>
              </a:buClr>
              <a:buSzPct val="100000"/>
              <a:buChar char="•"/>
            </a:pPr>
            <a:r>
              <a:rPr b="1" lang="en-US"/>
              <a:t>Environmental vulnerability scans</a:t>
            </a:r>
            <a:r>
              <a:rPr lang="en-US"/>
              <a:t> are based on the specific environment of an enterprise’s technology operations. These vulnerability scans are specialized and are available to deploy for multiple technologies, such as IoT devices, websites, cloud-based services, and mobile devices.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13" name="Google Shape;31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How does vulnerability scanning work?</a:t>
            </a:r>
            <a:endParaRPr/>
          </a:p>
          <a:p>
            <a:pPr indent="-228600" lvl="0" marL="228600" rtl="0" algn="l">
              <a:lnSpc>
                <a:spcPct val="90000"/>
              </a:lnSpc>
              <a:spcBef>
                <a:spcPts val="1000"/>
              </a:spcBef>
              <a:spcAft>
                <a:spcPts val="0"/>
              </a:spcAft>
              <a:buClr>
                <a:schemeClr val="dk1"/>
              </a:buClr>
              <a:buSzPts val="2800"/>
              <a:buChar char="•"/>
            </a:pPr>
            <a:r>
              <a:rPr lang="en-US"/>
              <a:t>Depending on the type of scan the vulnerability platform uses, various techniques and tactics will be leveraged to elicit a response from devices within the target scope. Based on the devices’ reactions, the scanner will attempt to match the results to a database and assign risk ratings (severity levels) based on those reactions.</a:t>
            </a:r>
            <a:endParaRPr/>
          </a:p>
          <a:p>
            <a:pPr indent="-228600" lvl="0" marL="228600" rtl="0" algn="l">
              <a:lnSpc>
                <a:spcPct val="90000"/>
              </a:lnSpc>
              <a:spcBef>
                <a:spcPts val="1000"/>
              </a:spcBef>
              <a:spcAft>
                <a:spcPts val="0"/>
              </a:spcAft>
              <a:buClr>
                <a:schemeClr val="dk1"/>
              </a:buClr>
              <a:buSzPts val="2800"/>
              <a:buChar char="•"/>
            </a:pPr>
            <a:r>
              <a:rPr lang="en-US"/>
              <a:t>Vulnerability scanners can be configured to scan all network ports, detecting and identifying password breaches as well as suspicious applications and services. The scanning service reports security fixes or missing service packs, identifies malware as well as any coding flaws, and monitors remote access.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3" name="Google Shape;103;p4"/>
          <p:cNvPicPr preferRelativeResize="0"/>
          <p:nvPr>
            <p:ph idx="1" type="body"/>
          </p:nvPr>
        </p:nvPicPr>
        <p:blipFill rotWithShape="1">
          <a:blip r:embed="rId3">
            <a:alphaModFix/>
          </a:blip>
          <a:srcRect b="0" l="0" r="0" t="0"/>
          <a:stretch/>
        </p:blipFill>
        <p:spPr>
          <a:xfrm>
            <a:off x="3171825" y="2077244"/>
            <a:ext cx="5848350" cy="384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9" name="Google Shape;109;p5"/>
          <p:cNvPicPr preferRelativeResize="0"/>
          <p:nvPr>
            <p:ph idx="1" type="body"/>
          </p:nvPr>
        </p:nvPicPr>
        <p:blipFill rotWithShape="1">
          <a:blip r:embed="rId3">
            <a:alphaModFix/>
          </a:blip>
          <a:srcRect b="0" l="0" r="0" t="0"/>
          <a:stretch/>
        </p:blipFill>
        <p:spPr>
          <a:xfrm>
            <a:off x="3171825" y="2448719"/>
            <a:ext cx="5848350" cy="310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Difference between SSH and SSL</a:t>
            </a:r>
            <a:endParaRPr/>
          </a:p>
          <a:p>
            <a:pPr indent="-228600" lvl="0" marL="228600" rtl="0" algn="l">
              <a:lnSpc>
                <a:spcPct val="90000"/>
              </a:lnSpc>
              <a:spcBef>
                <a:spcPts val="1000"/>
              </a:spcBef>
              <a:spcAft>
                <a:spcPts val="0"/>
              </a:spcAft>
              <a:buClr>
                <a:schemeClr val="dk1"/>
              </a:buClr>
              <a:buSzPct val="100000"/>
              <a:buChar char="•"/>
            </a:pPr>
            <a:r>
              <a:rPr b="1" lang="en-US"/>
              <a:t>1. </a:t>
            </a:r>
            <a:r>
              <a:rPr lang="en-US" u="sng">
                <a:solidFill>
                  <a:schemeClr val="hlink"/>
                </a:solidFill>
                <a:hlinkClick r:id="rId3"/>
              </a:rPr>
              <a:t>Secure Shell (SSH)</a:t>
            </a:r>
            <a:r>
              <a:rPr b="1" lang="en-US"/>
              <a:t> :</a:t>
            </a:r>
            <a:br>
              <a:rPr lang="en-US"/>
            </a:br>
            <a:r>
              <a:rPr lang="en-US"/>
              <a:t>It is a cryptographic network protocol used to access the network devices and servers over the internet. SSH protocol was developed by SSH Communications Security Ltd. SSH allows us to log in securely into another computer over a network, to execute commands in a remote machine, and to transfer files from one machine to another through the network.</a:t>
            </a:r>
            <a:endParaRPr/>
          </a:p>
          <a:p>
            <a:pPr indent="-228600" lvl="0" marL="228600" rtl="0" algn="l">
              <a:lnSpc>
                <a:spcPct val="90000"/>
              </a:lnSpc>
              <a:spcBef>
                <a:spcPts val="1000"/>
              </a:spcBef>
              <a:spcAft>
                <a:spcPts val="0"/>
              </a:spcAft>
              <a:buClr>
                <a:schemeClr val="dk1"/>
              </a:buClr>
              <a:buSzPct val="100000"/>
              <a:buChar char="•"/>
            </a:pPr>
            <a:r>
              <a:rPr b="1" lang="en-US"/>
              <a:t>2. </a:t>
            </a:r>
            <a:r>
              <a:rPr lang="en-US" u="sng">
                <a:solidFill>
                  <a:schemeClr val="hlink"/>
                </a:solidFill>
                <a:hlinkClick r:id="rId4"/>
              </a:rPr>
              <a:t>Secure Socket Layer (SSL)</a:t>
            </a:r>
            <a:r>
              <a:rPr b="1" lang="en-US"/>
              <a:t> :</a:t>
            </a:r>
            <a:br>
              <a:rPr lang="en-US"/>
            </a:br>
            <a:r>
              <a:rPr lang="en-US"/>
              <a:t>It is a networking protocol which gives secure transmission in a non-secure network. SSL requires a certificate and works on the </a:t>
            </a:r>
            <a:r>
              <a:rPr lang="en-US" u="sng">
                <a:solidFill>
                  <a:schemeClr val="hlink"/>
                </a:solidFill>
                <a:hlinkClick r:id="rId5"/>
              </a:rPr>
              <a:t>Public Key Encryption</a:t>
            </a:r>
            <a:r>
              <a:rPr lang="en-US"/>
              <a:t>. SSL is implemented in various operations of networked environment such as web browsing, messaging, emails and other protocols like </a:t>
            </a:r>
            <a:r>
              <a:rPr lang="en-US" u="sng">
                <a:solidFill>
                  <a:schemeClr val="hlink"/>
                </a:solidFill>
                <a:hlinkClick r:id="rId6"/>
              </a:rPr>
              <a:t>FTP</a:t>
            </a:r>
            <a:r>
              <a:rPr lang="en-US"/>
              <a:t>.</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21" name="Google Shape;121;p7"/>
          <p:cNvPicPr preferRelativeResize="0"/>
          <p:nvPr>
            <p:ph idx="1" type="body"/>
          </p:nvPr>
        </p:nvPicPr>
        <p:blipFill rotWithShape="1">
          <a:blip r:embed="rId3">
            <a:alphaModFix/>
          </a:blip>
          <a:srcRect b="0" l="0" r="0" t="0"/>
          <a:stretch/>
        </p:blipFill>
        <p:spPr>
          <a:xfrm>
            <a:off x="3606068" y="1825625"/>
            <a:ext cx="4979864" cy="4351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27" name="Google Shape;127;p8"/>
          <p:cNvPicPr preferRelativeResize="0"/>
          <p:nvPr>
            <p:ph idx="1" type="body"/>
          </p:nvPr>
        </p:nvPicPr>
        <p:blipFill rotWithShape="1">
          <a:blip r:embed="rId3">
            <a:alphaModFix/>
          </a:blip>
          <a:srcRect b="0" l="0" r="0" t="0"/>
          <a:stretch/>
        </p:blipFill>
        <p:spPr>
          <a:xfrm>
            <a:off x="3181350" y="2877344"/>
            <a:ext cx="5829300" cy="224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Secure Socket Layer (SSL)</a:t>
            </a:r>
            <a:br>
              <a:rPr lang="en-US"/>
            </a:b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Secure Socket Layer (SSL)</a:t>
            </a:r>
            <a:r>
              <a:rPr lang="en-US"/>
              <a:t> provide security to the data that is transferred between web browser and server. SSL encrypt the link between a web server and a browser which ensures that all data passed between them remain private and free from attack.</a:t>
            </a:r>
            <a:endParaRPr/>
          </a:p>
          <a:p>
            <a:pPr indent="-228600" lvl="0" marL="228600" rtl="0" algn="l">
              <a:lnSpc>
                <a:spcPct val="90000"/>
              </a:lnSpc>
              <a:spcBef>
                <a:spcPts val="1000"/>
              </a:spcBef>
              <a:spcAft>
                <a:spcPts val="0"/>
              </a:spcAft>
              <a:buClr>
                <a:schemeClr val="dk1"/>
              </a:buClr>
              <a:buSzPts val="2800"/>
              <a:buChar char="•"/>
            </a:pPr>
            <a:r>
              <a:rPr b="1" lang="en-US"/>
              <a:t>Secure Socket Layer Protocols:</a:t>
            </a:r>
            <a:endParaRPr/>
          </a:p>
          <a:p>
            <a:pPr indent="-228600" lvl="0" marL="228600" rtl="0" algn="l">
              <a:lnSpc>
                <a:spcPct val="90000"/>
              </a:lnSpc>
              <a:spcBef>
                <a:spcPts val="1000"/>
              </a:spcBef>
              <a:spcAft>
                <a:spcPts val="0"/>
              </a:spcAft>
              <a:buClr>
                <a:schemeClr val="dk1"/>
              </a:buClr>
              <a:buSzPts val="2800"/>
              <a:buChar char="•"/>
            </a:pPr>
            <a:r>
              <a:rPr lang="en-US"/>
              <a:t>SSL record protocol</a:t>
            </a:r>
            <a:endParaRPr/>
          </a:p>
          <a:p>
            <a:pPr indent="-228600" lvl="0" marL="228600" rtl="0" algn="l">
              <a:lnSpc>
                <a:spcPct val="90000"/>
              </a:lnSpc>
              <a:spcBef>
                <a:spcPts val="1000"/>
              </a:spcBef>
              <a:spcAft>
                <a:spcPts val="0"/>
              </a:spcAft>
              <a:buClr>
                <a:schemeClr val="dk1"/>
              </a:buClr>
              <a:buSzPts val="2800"/>
              <a:buChar char="•"/>
            </a:pPr>
            <a:r>
              <a:rPr lang="en-US"/>
              <a:t>Handshake protocol</a:t>
            </a:r>
            <a:endParaRPr/>
          </a:p>
          <a:p>
            <a:pPr indent="-228600" lvl="0" marL="228600" rtl="0" algn="l">
              <a:lnSpc>
                <a:spcPct val="90000"/>
              </a:lnSpc>
              <a:spcBef>
                <a:spcPts val="1000"/>
              </a:spcBef>
              <a:spcAft>
                <a:spcPts val="0"/>
              </a:spcAft>
              <a:buClr>
                <a:schemeClr val="dk1"/>
              </a:buClr>
              <a:buSzPts val="2800"/>
              <a:buChar char="•"/>
            </a:pPr>
            <a:r>
              <a:rPr lang="en-US"/>
              <a:t>Change-cipher spec protocol</a:t>
            </a:r>
            <a:endParaRPr/>
          </a:p>
          <a:p>
            <a:pPr indent="-228600" lvl="0" marL="228600" rtl="0" algn="l">
              <a:lnSpc>
                <a:spcPct val="90000"/>
              </a:lnSpc>
              <a:spcBef>
                <a:spcPts val="1000"/>
              </a:spcBef>
              <a:spcAft>
                <a:spcPts val="0"/>
              </a:spcAft>
              <a:buClr>
                <a:schemeClr val="dk1"/>
              </a:buClr>
              <a:buSzPts val="2800"/>
              <a:buChar char="•"/>
            </a:pPr>
            <a:r>
              <a:rPr lang="en-US"/>
              <a:t>Alert protocol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2021-02-10T18:15:47Z</dcterms:created>
  <dc:creator>VJTIADH</dc:creator>
</cp:coreProperties>
</file>