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72" r:id="rId3"/>
    <p:sldId id="259" r:id="rId4"/>
    <p:sldId id="283" r:id="rId5"/>
    <p:sldId id="284" r:id="rId6"/>
    <p:sldId id="285" r:id="rId7"/>
    <p:sldId id="258" r:id="rId8"/>
    <p:sldId id="291" r:id="rId9"/>
    <p:sldId id="294" r:id="rId10"/>
    <p:sldId id="295" r:id="rId11"/>
    <p:sldId id="288" r:id="rId12"/>
    <p:sldId id="268" r:id="rId13"/>
    <p:sldId id="278" r:id="rId14"/>
  </p:sldIdLst>
  <p:sldSz cx="9144000" cy="5143500" type="screen16x9"/>
  <p:notesSz cx="6858000" cy="9144000"/>
  <p:embeddedFontLst>
    <p:embeddedFont>
      <p:font typeface="微软雅黑" panose="020B0503020204020204" pitchFamily="34" charset="-122"/>
      <p:regular r:id="rId16"/>
      <p:bold r:id="rId17"/>
    </p:embeddedFont>
    <p:embeddedFont>
      <p:font typeface="Bell MT" panose="02020503060305020303" pitchFamily="18" charset="0"/>
      <p:regular r:id="rId18"/>
      <p:bold r:id="rId19"/>
      <p:italic r:id="rId20"/>
    </p:embeddedFont>
    <p:embeddedFont>
      <p:font typeface="Futura Hv BT" panose="020B0702020204020204" pitchFamily="34" charset="0"/>
      <p:regular r:id="rId21"/>
      <p:italic r:id="rId22"/>
    </p:embeddedFont>
    <p:embeddedFont>
      <p:font typeface="Poppins" panose="02020500000000000000" charset="0"/>
      <p:regular r:id="rId23"/>
      <p:bold r:id="rId24"/>
      <p:italic r:id="rId25"/>
      <p:boldItalic r:id="rId26"/>
    </p:embeddedFont>
    <p:embeddedFont>
      <p:font typeface="Poppins Light" panose="02020500000000000000" charset="0"/>
      <p:regular r:id="rId27"/>
      <p:bold r:id="rId28"/>
      <p:italic r:id="rId29"/>
      <p:boldItalic r:id="rId30"/>
    </p:embeddedFont>
    <p:embeddedFont>
      <p:font typeface="Yu Gothic" panose="020B0400000000000000" pitchFamily="34" charset="-128"/>
      <p:regular r:id="rId31"/>
      <p:bold r:id="rId32"/>
    </p:embeddedFont>
    <p:embeddedFont>
      <p:font typeface="Yu Gothic Light" panose="020B0300000000000000" pitchFamily="34" charset="-128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9"/>
    <a:srgbClr val="FFFF66"/>
    <a:srgbClr val="FFFF99"/>
    <a:srgbClr val="FFFFCC"/>
    <a:srgbClr val="292C4C"/>
    <a:srgbClr val="FFFFE1"/>
    <a:srgbClr val="FFFFEB"/>
    <a:srgbClr val="FFB7B0"/>
    <a:srgbClr val="D7EBFF"/>
    <a:srgbClr val="926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4F2214-9896-4E1A-8DEB-457B510CAFA8}">
  <a:tblStyle styleId="{514F2214-9896-4E1A-8DEB-457B510CAF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57" autoAdjust="0"/>
  </p:normalViewPr>
  <p:slideViewPr>
    <p:cSldViewPr snapToGrid="0">
      <p:cViewPr>
        <p:scale>
          <a:sx n="66" d="100"/>
          <a:sy n="66" d="100"/>
        </p:scale>
        <p:origin x="666" y="12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Yu Gothic" panose="020B0400000000000000" pitchFamily="34" charset="-128"/>
        <a:ea typeface="Yu Gothic" panose="020B0400000000000000" pitchFamily="34" charset="-128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1012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 err="1"/>
              <a:t>Invision</a:t>
            </a:r>
            <a:r>
              <a:rPr lang="en-US" dirty="0"/>
              <a:t>: </a:t>
            </a:r>
          </a:p>
          <a:p>
            <a:pPr marL="139700" indent="0">
              <a:buNone/>
            </a:pPr>
            <a:r>
              <a:rPr lang="en-US" dirty="0"/>
              <a:t>https://www.invisionapp.com/</a:t>
            </a:r>
          </a:p>
        </p:txBody>
      </p:sp>
    </p:spTree>
    <p:extLst>
      <p:ext uri="{BB962C8B-B14F-4D97-AF65-F5344CB8AC3E}">
        <p14:creationId xmlns:p14="http://schemas.microsoft.com/office/powerpoint/2010/main" val="550331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 sheet:</a:t>
            </a:r>
          </a:p>
          <a:p>
            <a:r>
              <a:rPr lang="en-US" dirty="0"/>
              <a:t>https://docs.google.com/spreadsheets/d/1L14C4cmVqUEwXlqdbC1LiH4kDwlz98kjXYu8OsBpFhc/edit?usp=sharing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52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2209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grpSp>
        <p:nvGrpSpPr>
          <p:cNvPr id="15" name="Google Shape;15;p2" hidden="1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000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36" name="Google Shape;36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Yu Gothic" panose="020B0400000000000000" pitchFamily="34" charset="-128"/>
                <a:ea typeface="Yu Gothic" panose="020B0400000000000000" pitchFamily="34" charset="-128"/>
                <a:cs typeface="Poppins"/>
                <a:sym typeface="Poppins"/>
              </a:defRPr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chemeClr val="bg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Yu Gothic" panose="020B0400000000000000" pitchFamily="34" charset="-128"/>
          <a:ea typeface="Yu Gothic" panose="020B0400000000000000" pitchFamily="34" charset="-128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Yu Gothic Light" panose="020B0300000000000000" pitchFamily="34" charset="-128"/>
          <a:ea typeface="Yu Gothic Light" panose="020B0300000000000000" pitchFamily="34" charset="-128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L14C4cmVqUEwXlqdbC1LiH4kDwlz98kjXYu8OsBpFhc/edit?usp=shar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isionapp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2138556" y="1681066"/>
            <a:ext cx="472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Yu Gothic" panose="020B0400000000000000" pitchFamily="34" charset="-128"/>
                <a:ea typeface="Yu Gothic" panose="020B0400000000000000" pitchFamily="34" charset="-128"/>
              </a:rPr>
              <a:t>Brawlhalla</a:t>
            </a:r>
            <a:endParaRPr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995381" y="4698071"/>
            <a:ext cx="3198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陳風平 </a:t>
            </a:r>
            <a:r>
              <a:rPr lang="en-US" altLang="zh-CN" sz="20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106590048 </a:t>
            </a:r>
            <a:r>
              <a:rPr lang="zh-CN" altLang="en-US" sz="20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資工二</a:t>
            </a:r>
            <a:endParaRPr lang="zh-TW" altLang="en-US" sz="20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2" name="Google Shape;141;p14"/>
          <p:cNvSpPr txBox="1">
            <a:spLocks/>
          </p:cNvSpPr>
          <p:nvPr/>
        </p:nvSpPr>
        <p:spPr>
          <a:xfrm>
            <a:off x="2224581" y="2358206"/>
            <a:ext cx="4720800" cy="1159800"/>
          </a:xfrm>
          <a:prstGeom prst="rect">
            <a:avLst/>
          </a:prstGeom>
          <a:noFill/>
          <a:ln>
            <a:noFill/>
          </a:ln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zh-TW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網頁設計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5225940" y="4297961"/>
            <a:ext cx="3967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組員：葉凱毅 </a:t>
            </a:r>
            <a:r>
              <a:rPr lang="en-US" altLang="zh-CN" sz="20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106590047 </a:t>
            </a:r>
            <a:r>
              <a:rPr lang="zh-CN" altLang="en-US" sz="20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資工二</a:t>
            </a:r>
            <a:endParaRPr lang="en-US" altLang="zh-CN" sz="20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grpSp>
        <p:nvGrpSpPr>
          <p:cNvPr id="14" name="Google Shape;507;p39"/>
          <p:cNvGrpSpPr>
            <a:grpSpLocks noChangeAspect="1"/>
          </p:cNvGrpSpPr>
          <p:nvPr/>
        </p:nvGrpSpPr>
        <p:grpSpPr>
          <a:xfrm>
            <a:off x="1221998" y="937348"/>
            <a:ext cx="969631" cy="971030"/>
            <a:chOff x="5294400" y="974850"/>
            <a:chExt cx="416500" cy="417100"/>
          </a:xfrm>
        </p:grpSpPr>
        <p:sp>
          <p:nvSpPr>
            <p:cNvPr id="15" name="Google Shape;508;p3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16" name="Google Shape;509;p3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3" grpId="0"/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">
            <a:extLst>
              <a:ext uri="{FF2B5EF4-FFF2-40B4-BE49-F238E27FC236}">
                <a16:creationId xmlns:a16="http://schemas.microsoft.com/office/drawing/2014/main" id="{3745EFA9-0EFF-4D3F-8BB8-C89441FB666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BG - Downleft Triangle">
            <a:extLst>
              <a:ext uri="{FF2B5EF4-FFF2-40B4-BE49-F238E27FC236}">
                <a16:creationId xmlns:a16="http://schemas.microsoft.com/office/drawing/2014/main" id="{C07A928F-4CA1-4666-A079-BE5205CB8B19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2B2DA86-8EB1-45B8-833F-BC83A2E3C15B}"/>
              </a:ext>
            </a:extLst>
          </p:cNvPr>
          <p:cNvGrpSpPr/>
          <p:nvPr/>
        </p:nvGrpSpPr>
        <p:grpSpPr>
          <a:xfrm>
            <a:off x="841248" y="3657600"/>
            <a:ext cx="7961401" cy="523220"/>
            <a:chOff x="496799" y="499065"/>
            <a:chExt cx="7961401" cy="523220"/>
          </a:xfrm>
        </p:grpSpPr>
        <p:sp>
          <p:nvSpPr>
            <p:cNvPr id="39" name="橢圓 2">
              <a:extLst>
                <a:ext uri="{FF2B5EF4-FFF2-40B4-BE49-F238E27FC236}">
                  <a16:creationId xmlns:a16="http://schemas.microsoft.com/office/drawing/2014/main" id="{DE8BA8F0-CE45-4B27-A3C0-79F7D8BA08EC}"/>
                </a:ext>
              </a:extLst>
            </p:cNvPr>
            <p:cNvSpPr/>
            <p:nvPr/>
          </p:nvSpPr>
          <p:spPr>
            <a:xfrm>
              <a:off x="496799" y="573946"/>
              <a:ext cx="186729" cy="1867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8</a:t>
              </a:r>
              <a:endParaRPr lang="zh-TW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6D4EF30-4262-4DA5-8589-017475989800}"/>
                </a:ext>
              </a:extLst>
            </p:cNvPr>
            <p:cNvSpPr txBox="1"/>
            <p:nvPr/>
          </p:nvSpPr>
          <p:spPr>
            <a:xfrm>
              <a:off x="975176" y="499065"/>
              <a:ext cx="4629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Design a collection of responsive containers for users’ responses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251084A-4508-42A3-AC71-58EF2C26F757}"/>
                </a:ext>
              </a:extLst>
            </p:cNvPr>
            <p:cNvSpPr txBox="1"/>
            <p:nvPr/>
          </p:nvSpPr>
          <p:spPr>
            <a:xfrm>
              <a:off x="5895975" y="513421"/>
              <a:ext cx="2562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Masonry.js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4D51435-956D-455A-9A67-5670901A5B14}"/>
              </a:ext>
            </a:extLst>
          </p:cNvPr>
          <p:cNvGrpSpPr/>
          <p:nvPr/>
        </p:nvGrpSpPr>
        <p:grpSpPr>
          <a:xfrm>
            <a:off x="841248" y="1828800"/>
            <a:ext cx="7961401" cy="1169551"/>
            <a:chOff x="496799" y="499065"/>
            <a:chExt cx="7961401" cy="1169551"/>
          </a:xfrm>
        </p:grpSpPr>
        <p:sp>
          <p:nvSpPr>
            <p:cNvPr id="64" name="橢圓 2">
              <a:extLst>
                <a:ext uri="{FF2B5EF4-FFF2-40B4-BE49-F238E27FC236}">
                  <a16:creationId xmlns:a16="http://schemas.microsoft.com/office/drawing/2014/main" id="{44BB942A-A696-43F7-A2D3-57CAFEF51942}"/>
                </a:ext>
              </a:extLst>
            </p:cNvPr>
            <p:cNvSpPr/>
            <p:nvPr/>
          </p:nvSpPr>
          <p:spPr>
            <a:xfrm>
              <a:off x="496799" y="573946"/>
              <a:ext cx="186729" cy="1867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C2B54B6-5BAA-43D9-8F98-320D0EF34426}"/>
                </a:ext>
              </a:extLst>
            </p:cNvPr>
            <p:cNvSpPr txBox="1"/>
            <p:nvPr/>
          </p:nvSpPr>
          <p:spPr>
            <a:xfrm>
              <a:off x="975176" y="499065"/>
              <a:ext cx="462915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Back-end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Initialize </a:t>
              </a:r>
              <a:r>
                <a:rPr lang="en-US" i="1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Google Sheet</a:t>
              </a:r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 as database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Write data with </a:t>
              </a:r>
              <a:r>
                <a:rPr lang="en-US" i="1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Serialize Object</a:t>
              </a:r>
              <a:endParaRPr lang="en-US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Read data by </a:t>
              </a:r>
              <a:r>
                <a:rPr lang="en-US" i="1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Table Top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Display data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EAA216B-F5F9-4825-8939-9560CF7CAFC4}"/>
                </a:ext>
              </a:extLst>
            </p:cNvPr>
            <p:cNvSpPr txBox="1"/>
            <p:nvPr/>
          </p:nvSpPr>
          <p:spPr>
            <a:xfrm>
              <a:off x="5895975" y="513421"/>
              <a:ext cx="256222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Google Sheet</a:t>
              </a:r>
              <a:endParaRPr lang="en-US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  <a:p>
              <a:r>
                <a:rPr lang="en-US" b="1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SerialObject.js</a:t>
              </a:r>
            </a:p>
            <a:p>
              <a:r>
                <a:rPr lang="en-US" b="1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TableTop.js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ECF8985-0E1E-4D7D-B4BB-B5DE3AA990B0}"/>
              </a:ext>
            </a:extLst>
          </p:cNvPr>
          <p:cNvSpPr txBox="1"/>
          <p:nvPr/>
        </p:nvSpPr>
        <p:spPr>
          <a:xfrm>
            <a:off x="841248" y="365760"/>
            <a:ext cx="7743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Yu Gothic" panose="020B0400000000000000" pitchFamily="34" charset="-128"/>
                <a:ea typeface="Yu Gothic" panose="020B0400000000000000" pitchFamily="34" charset="-128"/>
              </a:rPr>
              <a:t>技術介紹</a:t>
            </a:r>
            <a:endParaRPr lang="en-US" sz="4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7659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組員分工</a:t>
            </a:r>
            <a:endParaRPr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60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Poppins"/>
                <a:sym typeface="Poppins"/>
              </a:rPr>
              <a:t>3</a:t>
            </a:r>
            <a:endParaRPr sz="6000" dirty="0">
              <a:solidFill>
                <a:srgbClr val="FFFFF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884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594360" y="115850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組員分工：</a:t>
            </a:r>
            <a:endParaRPr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4294967295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graphicFrame>
        <p:nvGraphicFramePr>
          <p:cNvPr id="292" name="Google Shape;292;p26"/>
          <p:cNvGraphicFramePr/>
          <p:nvPr>
            <p:extLst>
              <p:ext uri="{D42A27DB-BD31-4B8C-83A1-F6EECF244321}">
                <p14:modId xmlns:p14="http://schemas.microsoft.com/office/powerpoint/2010/main" val="1812334478"/>
              </p:ext>
            </p:extLst>
          </p:nvPr>
        </p:nvGraphicFramePr>
        <p:xfrm>
          <a:off x="1897380" y="1841605"/>
          <a:ext cx="5195925" cy="1963800"/>
        </p:xfrm>
        <a:graphic>
          <a:graphicData uri="http://schemas.openxmlformats.org/drawingml/2006/table">
            <a:tbl>
              <a:tblPr>
                <a:noFill/>
                <a:tableStyleId>{514F2214-9896-4E1A-8DEB-457B510CAFA8}</a:tableStyleId>
              </a:tblPr>
              <a:tblGrid>
                <a:gridCol w="1039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9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9185">
                  <a:extLst>
                    <a:ext uri="{9D8B030D-6E8A-4147-A177-3AD203B41FA5}">
                      <a16:colId xmlns:a16="http://schemas.microsoft.com/office/drawing/2014/main" val="3269165440"/>
                    </a:ext>
                  </a:extLst>
                </a:gridCol>
                <a:gridCol w="1039185">
                  <a:extLst>
                    <a:ext uri="{9D8B030D-6E8A-4147-A177-3AD203B41FA5}">
                      <a16:colId xmlns:a16="http://schemas.microsoft.com/office/drawing/2014/main" val="1205943057"/>
                    </a:ext>
                  </a:extLst>
                </a:gridCol>
              </a:tblGrid>
              <a:tr h="65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dirty="0">
                          <a:latin typeface="Yu Gothic Light" panose="020B0300000000000000" pitchFamily="34" charset="-128"/>
                          <a:ea typeface="Yu Gothic Light" panose="020B0300000000000000" pitchFamily="34" charset="-128"/>
                          <a:cs typeface="Poppins Light"/>
                          <a:sym typeface="Poppins Light"/>
                        </a:rPr>
                        <a:t>網頁程式</a:t>
                      </a:r>
                      <a:endParaRPr dirty="0"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dirty="0">
                          <a:latin typeface="Yu Gothic Light" panose="020B0300000000000000" pitchFamily="34" charset="-128"/>
                          <a:ea typeface="Yu Gothic Light" panose="020B0300000000000000" pitchFamily="34" charset="-128"/>
                          <a:cs typeface="Poppins Light"/>
                          <a:sym typeface="Poppins Light"/>
                        </a:rPr>
                        <a:t>網頁設計</a:t>
                      </a:r>
                      <a:endParaRPr dirty="0"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>
                          <a:latin typeface="Yu Gothic Light" panose="020B0300000000000000" pitchFamily="34" charset="-128"/>
                          <a:ea typeface="Yu Gothic Light" panose="020B0300000000000000" pitchFamily="34" charset="-128"/>
                          <a:cs typeface="Poppins Light"/>
                          <a:sym typeface="Poppins Light"/>
                        </a:rPr>
                        <a:t>PPT</a:t>
                      </a:r>
                      <a:endParaRPr dirty="0"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dirty="0">
                          <a:latin typeface="Yu Gothic Light" panose="020B0300000000000000" pitchFamily="34" charset="-128"/>
                          <a:ea typeface="Yu Gothic Light" panose="020B0300000000000000" pitchFamily="34" charset="-128"/>
                          <a:cs typeface="Poppins Light"/>
                          <a:sym typeface="Poppins Light"/>
                        </a:rPr>
                        <a:t>報告内容</a:t>
                      </a:r>
                      <a:endParaRPr dirty="0"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dirty="0">
                          <a:latin typeface="Yu Gothic Light" panose="020B0300000000000000" pitchFamily="34" charset="-128"/>
                          <a:ea typeface="Yu Gothic Light" panose="020B0300000000000000" pitchFamily="34" charset="-128"/>
                          <a:cs typeface="Poppins Light"/>
                          <a:sym typeface="Poppins Light"/>
                        </a:rPr>
                        <a:t>葉凱毅</a:t>
                      </a:r>
                      <a:endParaRPr dirty="0"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Poppins"/>
                          <a:sym typeface="Poppins"/>
                        </a:rPr>
                        <a:t>50%</a:t>
                      </a:r>
                      <a:endParaRPr b="1" dirty="0">
                        <a:latin typeface="Yu Gothic" panose="020B0400000000000000" pitchFamily="34" charset="-128"/>
                        <a:ea typeface="Yu Gothic" panose="020B0400000000000000" pitchFamily="34" charset="-128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Poppins"/>
                          <a:sym typeface="Poppins"/>
                        </a:rPr>
                        <a:t>50%</a:t>
                      </a:r>
                      <a:endParaRPr b="1" dirty="0">
                        <a:latin typeface="Yu Gothic" panose="020B0400000000000000" pitchFamily="34" charset="-128"/>
                        <a:ea typeface="Yu Gothic" panose="020B0400000000000000" pitchFamily="34" charset="-128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Poppins"/>
                          <a:sym typeface="Poppins"/>
                        </a:rPr>
                        <a:t>50%</a:t>
                      </a:r>
                      <a:endParaRPr b="1" dirty="0">
                        <a:latin typeface="Yu Gothic" panose="020B0400000000000000" pitchFamily="34" charset="-128"/>
                        <a:ea typeface="Yu Gothic" panose="020B0400000000000000" pitchFamily="34" charset="-128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Poppins"/>
                          <a:sym typeface="Poppins"/>
                        </a:rPr>
                        <a:t>50%</a:t>
                      </a:r>
                      <a:endParaRPr b="1" dirty="0">
                        <a:latin typeface="Yu Gothic" panose="020B0400000000000000" pitchFamily="34" charset="-128"/>
                        <a:ea typeface="Yu Gothic" panose="020B0400000000000000" pitchFamily="34" charset="-128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dirty="0">
                          <a:latin typeface="Yu Gothic Light" panose="020B0300000000000000" pitchFamily="34" charset="-128"/>
                          <a:ea typeface="Yu Gothic Light" panose="020B0300000000000000" pitchFamily="34" charset="-128"/>
                          <a:cs typeface="Poppins Light"/>
                          <a:sym typeface="Poppins Light"/>
                        </a:rPr>
                        <a:t>陳風平</a:t>
                      </a:r>
                      <a:endParaRPr dirty="0"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Poppins"/>
                          <a:sym typeface="Poppins"/>
                        </a:rPr>
                        <a:t>50%</a:t>
                      </a:r>
                      <a:endParaRPr b="1" dirty="0">
                        <a:latin typeface="Yu Gothic" panose="020B0400000000000000" pitchFamily="34" charset="-128"/>
                        <a:ea typeface="Yu Gothic" panose="020B0400000000000000" pitchFamily="34" charset="-128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Poppins"/>
                          <a:sym typeface="Poppins"/>
                        </a:rPr>
                        <a:t>50%</a:t>
                      </a:r>
                      <a:endParaRPr b="1" dirty="0">
                        <a:latin typeface="Yu Gothic" panose="020B0400000000000000" pitchFamily="34" charset="-128"/>
                        <a:ea typeface="Yu Gothic" panose="020B0400000000000000" pitchFamily="34" charset="-128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Poppins"/>
                          <a:sym typeface="Poppins"/>
                        </a:rPr>
                        <a:t>50%</a:t>
                      </a:r>
                      <a:endParaRPr b="1" dirty="0">
                        <a:latin typeface="Yu Gothic" panose="020B0400000000000000" pitchFamily="34" charset="-128"/>
                        <a:ea typeface="Yu Gothic" panose="020B0400000000000000" pitchFamily="34" charset="-128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Poppins"/>
                          <a:sym typeface="Poppins"/>
                        </a:rPr>
                        <a:t>50%</a:t>
                      </a:r>
                      <a:endParaRPr b="1" dirty="0">
                        <a:latin typeface="Yu Gothic" panose="020B0400000000000000" pitchFamily="34" charset="-128"/>
                        <a:ea typeface="Yu Gothic" panose="020B0400000000000000" pitchFamily="34" charset="-128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>
            <a:spLocks noGrp="1"/>
          </p:cNvSpPr>
          <p:nvPr>
            <p:ph type="sldNum" idx="4294967295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sp>
        <p:nvSpPr>
          <p:cNvPr id="421" name="Google Shape;421;p36"/>
          <p:cNvSpPr txBox="1">
            <a:spLocks noGrp="1"/>
          </p:cNvSpPr>
          <p:nvPr>
            <p:ph type="ctrTitle" idx="4294967295"/>
          </p:nvPr>
        </p:nvSpPr>
        <p:spPr>
          <a:xfrm>
            <a:off x="2626108" y="21329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8000" dirty="0">
                <a:latin typeface="Yu Gothic" panose="020B0400000000000000" pitchFamily="34" charset="-128"/>
                <a:ea typeface="Yu Gothic" panose="020B0400000000000000" pitchFamily="34" charset="-128"/>
              </a:rPr>
              <a:t>謝謝聆聽</a:t>
            </a:r>
            <a:endParaRPr sz="8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31131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目錄：</a:t>
            </a:r>
            <a:endParaRPr dirty="0"/>
          </a:p>
        </p:txBody>
      </p:sp>
      <p:grpSp>
        <p:nvGrpSpPr>
          <p:cNvPr id="337" name="Google Shape;337;p30"/>
          <p:cNvGrpSpPr/>
          <p:nvPr/>
        </p:nvGrpSpPr>
        <p:grpSpPr>
          <a:xfrm>
            <a:off x="2100224" y="2241353"/>
            <a:ext cx="3040276" cy="1338140"/>
            <a:chOff x="1047099" y="2241353"/>
            <a:chExt cx="3040276" cy="1338140"/>
          </a:xfrm>
        </p:grpSpPr>
        <p:sp>
          <p:nvSpPr>
            <p:cNvPr id="338" name="Google Shape;338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 Light" panose="020B0300000000000000" pitchFamily="34" charset="-128"/>
                <a:ea typeface="Yu Gothic Light" panose="020B0300000000000000" pitchFamily="34" charset="-128"/>
                <a:cs typeface="Poppins Light"/>
                <a:sym typeface="Poppins Light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latin typeface="Yu Gothic" panose="020B0400000000000000" pitchFamily="34" charset="-128"/>
                  <a:ea typeface="Yu Gothic" panose="020B0400000000000000" pitchFamily="34" charset="-128"/>
                  <a:cs typeface="Poppins"/>
                  <a:sym typeface="Poppins"/>
                </a:rPr>
                <a:t>1</a:t>
              </a:r>
              <a:endParaRPr sz="1200" b="1" dirty="0">
                <a:latin typeface="Yu Gothic" panose="020B0400000000000000" pitchFamily="34" charset="-128"/>
                <a:ea typeface="Yu Gothic" panose="020B0400000000000000" pitchFamily="34" charset="-128"/>
                <a:cs typeface="Poppins"/>
                <a:sym typeface="Poppins"/>
              </a:endParaRPr>
            </a:p>
          </p:txBody>
        </p:sp>
        <p:sp>
          <p:nvSpPr>
            <p:cNvPr id="340" name="Google Shape;340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100" b="1" dirty="0">
                  <a:solidFill>
                    <a:srgbClr val="FFFFFF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Poppins"/>
                  <a:sym typeface="Poppins"/>
                </a:rPr>
                <a:t>視覺稿</a:t>
              </a:r>
              <a:endParaRPr sz="11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Poppins"/>
                <a:sym typeface="Poppins"/>
              </a:endParaRPr>
            </a:p>
          </p:txBody>
        </p:sp>
      </p:grpSp>
      <p:grpSp>
        <p:nvGrpSpPr>
          <p:cNvPr id="342" name="Google Shape;342;p30"/>
          <p:cNvGrpSpPr/>
          <p:nvPr/>
        </p:nvGrpSpPr>
        <p:grpSpPr>
          <a:xfrm>
            <a:off x="4010445" y="2240903"/>
            <a:ext cx="3040276" cy="1338590"/>
            <a:chOff x="2957320" y="2240903"/>
            <a:chExt cx="3040276" cy="1338590"/>
          </a:xfrm>
        </p:grpSpPr>
        <p:sp>
          <p:nvSpPr>
            <p:cNvPr id="343" name="Google Shape;343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 Light" panose="020B0300000000000000" pitchFamily="34" charset="-128"/>
                <a:ea typeface="Yu Gothic Light" panose="020B0300000000000000" pitchFamily="34" charset="-128"/>
                <a:cs typeface="Poppins Light"/>
                <a:sym typeface="Poppins Light"/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666666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Poppins"/>
                  <a:sym typeface="Poppins"/>
                </a:rPr>
                <a:t>2</a:t>
              </a:r>
              <a:endParaRPr sz="1200" b="1" dirty="0">
                <a:solidFill>
                  <a:srgbClr val="666666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Poppins"/>
                <a:sym typeface="Poppins"/>
              </a:endParaRPr>
            </a:p>
          </p:txBody>
        </p:sp>
        <p:sp>
          <p:nvSpPr>
            <p:cNvPr id="345" name="Google Shape;345;p30"/>
            <p:cNvSpPr txBox="1"/>
            <p:nvPr/>
          </p:nvSpPr>
          <p:spPr>
            <a:xfrm rot="189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100" b="1" dirty="0">
                  <a:solidFill>
                    <a:srgbClr val="FFFFFF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Poppins"/>
                  <a:sym typeface="Poppins"/>
                </a:rPr>
                <a:t>技術介紹</a:t>
              </a:r>
              <a:endParaRPr sz="11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Poppins"/>
                <a:sym typeface="Poppins"/>
              </a:endParaRPr>
            </a:p>
          </p:txBody>
        </p:sp>
      </p:grpSp>
      <p:grpSp>
        <p:nvGrpSpPr>
          <p:cNvPr id="347" name="Google Shape;347;p30"/>
          <p:cNvGrpSpPr/>
          <p:nvPr/>
        </p:nvGrpSpPr>
        <p:grpSpPr>
          <a:xfrm>
            <a:off x="5930464" y="2238203"/>
            <a:ext cx="3040276" cy="1341290"/>
            <a:chOff x="4877339" y="2238203"/>
            <a:chExt cx="3040276" cy="1341290"/>
          </a:xfrm>
        </p:grpSpPr>
        <p:sp>
          <p:nvSpPr>
            <p:cNvPr id="348" name="Google Shape;348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 Light" panose="020B0300000000000000" pitchFamily="34" charset="-128"/>
                <a:ea typeface="Yu Gothic Light" panose="020B0300000000000000" pitchFamily="34" charset="-128"/>
                <a:cs typeface="Poppins Light"/>
                <a:sym typeface="Poppins Light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B7B7B7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Poppins"/>
                  <a:sym typeface="Poppins"/>
                </a:rPr>
                <a:t>3</a:t>
              </a:r>
              <a:endParaRPr sz="1200" b="1" dirty="0">
                <a:solidFill>
                  <a:srgbClr val="B7B7B7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Poppins"/>
                <a:sym typeface="Poppins"/>
              </a:endParaRPr>
            </a:p>
          </p:txBody>
        </p:sp>
        <p:sp>
          <p:nvSpPr>
            <p:cNvPr id="350" name="Google Shape;350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100" b="1" dirty="0">
                  <a:solidFill>
                    <a:srgbClr val="FFFFFF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Poppins"/>
                  <a:sym typeface="Poppins"/>
                </a:rPr>
                <a:t>組員分工</a:t>
              </a:r>
              <a:endParaRPr sz="11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視覺稿</a:t>
            </a:r>
            <a:endParaRPr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Poppins"/>
                <a:sym typeface="Poppins"/>
              </a:rPr>
              <a:t>1</a:t>
            </a:r>
            <a:endParaRPr sz="6000" dirty="0">
              <a:solidFill>
                <a:srgbClr val="FFFFF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60F028E-E6E4-4498-9119-C2C0733A3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07"/>
            <a:ext cx="5611091" cy="5143500"/>
          </a:xfrm>
          <a:prstGeom prst="rect">
            <a:avLst/>
          </a:prstGeom>
        </p:spPr>
      </p:pic>
      <p:grpSp>
        <p:nvGrpSpPr>
          <p:cNvPr id="29" name="群組 28"/>
          <p:cNvGrpSpPr/>
          <p:nvPr/>
        </p:nvGrpSpPr>
        <p:grpSpPr>
          <a:xfrm>
            <a:off x="6007012" y="562391"/>
            <a:ext cx="3022688" cy="3948075"/>
            <a:chOff x="6007012" y="562391"/>
            <a:chExt cx="3022688" cy="3948075"/>
          </a:xfrm>
        </p:grpSpPr>
        <p:sp>
          <p:nvSpPr>
            <p:cNvPr id="3" name="橢圓 2"/>
            <p:cNvSpPr/>
            <p:nvPr/>
          </p:nvSpPr>
          <p:spPr>
            <a:xfrm>
              <a:off x="6007012" y="586872"/>
              <a:ext cx="186729" cy="1867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TW" altLang="en-US" dirty="0"/>
            </a:p>
          </p:txBody>
        </p:sp>
        <p:sp>
          <p:nvSpPr>
            <p:cNvPr id="4" name="橢圓 3"/>
            <p:cNvSpPr/>
            <p:nvPr/>
          </p:nvSpPr>
          <p:spPr>
            <a:xfrm>
              <a:off x="6007012" y="2612864"/>
              <a:ext cx="186729" cy="1867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007012" y="1187905"/>
              <a:ext cx="30226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子夜藍（</a:t>
              </a:r>
              <a:r>
                <a:rPr lang="en-US" altLang="zh-CN" sz="12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Midnight</a:t>
              </a:r>
              <a:r>
                <a:rPr lang="en-US" altLang="zh-TW" sz="12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 Blue</a:t>
              </a:r>
              <a:r>
                <a:rPr lang="zh-CN" altLang="en-US" sz="12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）是屬於深藍色</a:t>
              </a:r>
              <a:endParaRPr lang="en-US" altLang="zh-CN" sz="120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  <a:p>
              <a:r>
                <a:rPr lang="zh-CN" altLang="en-US" sz="12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系列的一種。就像是深夜里天空的颜色，</a:t>
              </a:r>
              <a:endParaRPr lang="en-US" altLang="zh-CN" sz="120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  <a:p>
              <a:r>
                <a:rPr lang="zh-CN" altLang="en-US" sz="12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是一种接近黑色的泛灰色的深蓝色，代表</a:t>
              </a:r>
              <a:endParaRPr lang="en-US" altLang="zh-CN" sz="120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  <a:p>
              <a:r>
                <a:rPr lang="zh-CN" altLang="en-US" sz="12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著科技與神秘的感覺。</a:t>
              </a:r>
              <a:endParaRPr lang="zh-TW" altLang="en-US" sz="120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6193741" y="56239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+mn-lt"/>
                  <a:ea typeface="Yu Gothic" panose="020B0400000000000000" pitchFamily="34" charset="-128"/>
                </a:rPr>
                <a:t>色彩</a:t>
              </a:r>
              <a:endParaRPr lang="zh-TW" altLang="en-US" dirty="0">
                <a:latin typeface="+mn-lt"/>
                <a:ea typeface="Yu Gothic" panose="020B0400000000000000" pitchFamily="34" charset="-128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7066993" y="820282"/>
              <a:ext cx="1399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R:35,G:49,B:64</a:t>
              </a:r>
              <a:endParaRPr lang="zh-TW" altLang="en-US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717082" y="600822"/>
              <a:ext cx="326776" cy="455151"/>
            </a:xfrm>
            <a:prstGeom prst="rect">
              <a:avLst/>
            </a:prstGeom>
            <a:solidFill>
              <a:srgbClr val="233140"/>
            </a:solidFill>
            <a:ln>
              <a:solidFill>
                <a:srgbClr val="2331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193741" y="2588382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視覺回饋</a:t>
              </a:r>
              <a:endParaRPr lang="zh-TW" altLang="en-US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193741" y="4055315"/>
              <a:ext cx="326776" cy="455151"/>
            </a:xfrm>
            <a:prstGeom prst="rect">
              <a:avLst/>
            </a:prstGeom>
            <a:solidFill>
              <a:srgbClr val="2331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193741" y="3600164"/>
              <a:ext cx="326776" cy="455151"/>
            </a:xfrm>
            <a:prstGeom prst="rect">
              <a:avLst/>
            </a:prstGeom>
            <a:solidFill>
              <a:srgbClr val="7575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93741" y="3145013"/>
              <a:ext cx="326776" cy="455151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0" y="1607"/>
            <a:ext cx="5616813" cy="51435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35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等腰三角形 30"/>
          <p:cNvSpPr/>
          <p:nvPr/>
        </p:nvSpPr>
        <p:spPr>
          <a:xfrm rot="3415610">
            <a:off x="2352736" y="-4194433"/>
            <a:ext cx="5719607" cy="12793551"/>
          </a:xfrm>
          <a:prstGeom prst="triangle">
            <a:avLst/>
          </a:prstGeom>
          <a:solidFill>
            <a:srgbClr val="23314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等腰三角形 31"/>
          <p:cNvSpPr/>
          <p:nvPr/>
        </p:nvSpPr>
        <p:spPr>
          <a:xfrm rot="5897567">
            <a:off x="3224075" y="-3546936"/>
            <a:ext cx="4330082" cy="11697695"/>
          </a:xfrm>
          <a:prstGeom prst="triangle">
            <a:avLst/>
          </a:prstGeom>
          <a:solidFill>
            <a:srgbClr val="23314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Google Shape;681;p39"/>
          <p:cNvGrpSpPr/>
          <p:nvPr/>
        </p:nvGrpSpPr>
        <p:grpSpPr>
          <a:xfrm>
            <a:off x="1792400" y="1449365"/>
            <a:ext cx="371564" cy="371543"/>
            <a:chOff x="576250" y="4319400"/>
            <a:chExt cx="442075" cy="442050"/>
          </a:xfrm>
        </p:grpSpPr>
        <p:sp>
          <p:nvSpPr>
            <p:cNvPr id="5" name="Google Shape;682;p3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6" name="Google Shape;683;p3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7" name="Google Shape;684;p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8" name="Google Shape;685;p3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3042831" y="492150"/>
            <a:ext cx="3466802" cy="3087905"/>
            <a:chOff x="3042831" y="492150"/>
            <a:chExt cx="3466802" cy="3087905"/>
          </a:xfrm>
        </p:grpSpPr>
        <p:sp>
          <p:nvSpPr>
            <p:cNvPr id="19" name="橢圓 18"/>
            <p:cNvSpPr/>
            <p:nvPr/>
          </p:nvSpPr>
          <p:spPr>
            <a:xfrm>
              <a:off x="3042832" y="552675"/>
              <a:ext cx="186729" cy="1867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20" name="橢圓 19"/>
            <p:cNvSpPr/>
            <p:nvPr/>
          </p:nvSpPr>
          <p:spPr>
            <a:xfrm>
              <a:off x="3042831" y="2133732"/>
              <a:ext cx="186729" cy="1867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3229559" y="492150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字形</a:t>
              </a:r>
              <a:endParaRPr lang="zh-TW" altLang="en-US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3229559" y="799927"/>
              <a:ext cx="12795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>
                  <a:latin typeface="Yu Gothic" panose="020B0400000000000000" pitchFamily="34" charset="-128"/>
                  <a:ea typeface="Yu Gothic" panose="020B0400000000000000" pitchFamily="34" charset="-128"/>
                </a:rPr>
                <a:t>Futura</a:t>
              </a:r>
              <a:r>
                <a:rPr lang="en-US" altLang="zh-TW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lang="en-US" altLang="zh-TW" dirty="0" err="1">
                  <a:latin typeface="Yu Gothic" panose="020B0400000000000000" pitchFamily="34" charset="-128"/>
                  <a:ea typeface="Yu Gothic" panose="020B0400000000000000" pitchFamily="34" charset="-128"/>
                </a:rPr>
                <a:t>Hv</a:t>
              </a:r>
              <a:r>
                <a:rPr lang="en-US" altLang="zh-TW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 BT</a:t>
              </a:r>
              <a:endParaRPr lang="zh-TW" altLang="en-US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3229559" y="1094765"/>
              <a:ext cx="1476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>
                  <a:latin typeface="Yu Gothic" panose="020B0400000000000000" pitchFamily="34" charset="-128"/>
                  <a:ea typeface="Yu Gothic" panose="020B0400000000000000" pitchFamily="34" charset="-128"/>
                </a:rPr>
                <a:t>Playfair</a:t>
              </a:r>
              <a:r>
                <a:rPr lang="en-US" altLang="zh-TW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 Display</a:t>
              </a:r>
              <a:endParaRPr lang="zh-TW" altLang="en-US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4997399" y="799927"/>
              <a:ext cx="1396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Futura Hv BT" panose="020B0702020204020204" pitchFamily="34" charset="0"/>
                  <a:ea typeface="Yu Gothic" panose="020B0400000000000000" pitchFamily="34" charset="-128"/>
                </a:rPr>
                <a:t>這是字樣 </a:t>
              </a:r>
              <a:r>
                <a:rPr lang="en-US" altLang="zh-CN" dirty="0">
                  <a:latin typeface="Futura Hv BT" panose="020B0702020204020204" pitchFamily="34" charset="0"/>
                  <a:ea typeface="Yu Gothic" panose="020B0400000000000000" pitchFamily="34" charset="-128"/>
                </a:rPr>
                <a:t>word</a:t>
              </a:r>
              <a:endParaRPr lang="zh-TW" altLang="en-US" dirty="0">
                <a:latin typeface="Futura Hv BT" panose="020B0702020204020204" pitchFamily="34" charset="0"/>
                <a:ea typeface="Yu Gothic" panose="020B0400000000000000" pitchFamily="34" charset="-128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4997399" y="1094764"/>
              <a:ext cx="13676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Bell MT" panose="02020503060305020303" pitchFamily="18" charset="0"/>
                  <a:ea typeface="Yu Gothic" panose="020B0400000000000000" pitchFamily="34" charset="-128"/>
                </a:rPr>
                <a:t>這是字樣 </a:t>
              </a:r>
              <a:r>
                <a:rPr lang="en-US" altLang="zh-CN" dirty="0">
                  <a:latin typeface="Bell MT" panose="02020503060305020303" pitchFamily="18" charset="0"/>
                  <a:ea typeface="Yu Gothic" panose="020B0400000000000000" pitchFamily="34" charset="-128"/>
                </a:rPr>
                <a:t>word</a:t>
              </a:r>
              <a:endParaRPr lang="zh-TW" altLang="en-US" dirty="0">
                <a:latin typeface="Bell MT" panose="02020503060305020303" pitchFamily="18" charset="0"/>
                <a:ea typeface="Yu Gothic" panose="020B0400000000000000" pitchFamily="34" charset="-128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3229559" y="2073207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LOGO</a:t>
              </a:r>
              <a:endParaRPr lang="zh-TW" altLang="en-US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pic>
          <p:nvPicPr>
            <p:cNvPr id="29" name="圖片 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9559" y="2796869"/>
              <a:ext cx="3280074" cy="7831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73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技術介紹</a:t>
            </a:r>
            <a:endParaRPr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Poppins"/>
                <a:sym typeface="Poppins"/>
              </a:rPr>
              <a:t>2</a:t>
            </a:r>
            <a:endParaRPr sz="6000" dirty="0">
              <a:solidFill>
                <a:srgbClr val="FFFFF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614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ctrTitle" idx="4294967295"/>
          </p:nvPr>
        </p:nvSpPr>
        <p:spPr>
          <a:xfrm>
            <a:off x="3812394" y="167639"/>
            <a:ext cx="1686812" cy="4505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z-index</a:t>
            </a:r>
            <a:r>
              <a:rPr lang="zh-CN" alt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功能</a:t>
            </a:r>
            <a:endParaRPr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4294967295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170" name="Google Shape;170;p16"/>
          <p:cNvSpPr/>
          <p:nvPr/>
        </p:nvSpPr>
        <p:spPr>
          <a:xfrm>
            <a:off x="1804239" y="1506373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24200" y="1089660"/>
            <a:ext cx="830580" cy="82296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276600" y="1242060"/>
            <a:ext cx="830580" cy="82296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429000" y="1394460"/>
            <a:ext cx="830580" cy="82296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單箭頭接點 3"/>
          <p:cNvCxnSpPr/>
          <p:nvPr/>
        </p:nvCxnSpPr>
        <p:spPr>
          <a:xfrm>
            <a:off x="3954780" y="1168050"/>
            <a:ext cx="441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4107180" y="1320450"/>
            <a:ext cx="441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4259580" y="1472850"/>
            <a:ext cx="441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392673" y="1014161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Yu Gothic" panose="020B0400000000000000" pitchFamily="34" charset="-128"/>
                <a:ea typeface="Yu Gothic" panose="020B0400000000000000" pitchFamily="34" charset="-128"/>
              </a:rPr>
              <a:t>z-index:1</a:t>
            </a:r>
            <a:endParaRPr lang="zh-TW" alt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545073" y="1166561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Yu Gothic" panose="020B0400000000000000" pitchFamily="34" charset="-128"/>
                <a:ea typeface="Yu Gothic" panose="020B0400000000000000" pitchFamily="34" charset="-128"/>
              </a:rPr>
              <a:t>z-index:2</a:t>
            </a:r>
            <a:endParaRPr lang="zh-TW" alt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697473" y="1318961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Yu Gothic" panose="020B0400000000000000" pitchFamily="34" charset="-128"/>
                <a:ea typeface="Yu Gothic" panose="020B0400000000000000" pitchFamily="34" charset="-128"/>
              </a:rPr>
              <a:t>z-index:3</a:t>
            </a:r>
            <a:endParaRPr lang="zh-TW" alt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820" y="2327533"/>
            <a:ext cx="2779975" cy="827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820" y="3262534"/>
            <a:ext cx="2779975" cy="875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文字方塊 11"/>
          <p:cNvSpPr txBox="1"/>
          <p:nvPr/>
        </p:nvSpPr>
        <p:spPr>
          <a:xfrm>
            <a:off x="4107180" y="4245514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z-index:min</a:t>
            </a:r>
            <a:r>
              <a:rPr lang="en-US" altLang="zh-TW" dirty="0">
                <a:latin typeface="Yu Gothic" panose="020B0400000000000000" pitchFamily="34" charset="-128"/>
                <a:ea typeface="Yu Gothic" panose="020B0400000000000000" pitchFamily="34" charset="-128"/>
              </a:rPr>
              <a:t>;</a:t>
            </a:r>
          </a:p>
          <a:p>
            <a:r>
              <a:rPr lang="en-US" altLang="zh-TW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position:fixed</a:t>
            </a:r>
            <a:r>
              <a:rPr lang="en-US" altLang="zh-TW" dirty="0">
                <a:latin typeface="Yu Gothic" panose="020B0400000000000000" pitchFamily="34" charset="-128"/>
                <a:ea typeface="Yu Gothic" panose="020B0400000000000000" pitchFamily="34" charset="-128"/>
              </a:rPr>
              <a:t>;</a:t>
            </a:r>
            <a:endParaRPr lang="zh-TW" alt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3124200" y="2647741"/>
            <a:ext cx="186729" cy="1867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2" name="橢圓 21"/>
          <p:cNvSpPr/>
          <p:nvPr/>
        </p:nvSpPr>
        <p:spPr>
          <a:xfrm>
            <a:off x="3124200" y="3606732"/>
            <a:ext cx="186729" cy="1867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2" grpId="0" animBg="1"/>
      <p:bldP spid="7" grpId="0" animBg="1"/>
      <p:bldP spid="8" grpId="0" animBg="1"/>
      <p:bldP spid="9" grpId="0"/>
      <p:bldP spid="16" grpId="0"/>
      <p:bldP spid="17" grpId="0"/>
      <p:bldP spid="12" grpId="0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Background">
            <a:extLst>
              <a:ext uri="{FF2B5EF4-FFF2-40B4-BE49-F238E27FC236}">
                <a16:creationId xmlns:a16="http://schemas.microsoft.com/office/drawing/2014/main" id="{3BC57E1C-AB27-4A5E-B709-134D9DB98CF1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5" name="BG - Downleft Triangle">
            <a:extLst>
              <a:ext uri="{FF2B5EF4-FFF2-40B4-BE49-F238E27FC236}">
                <a16:creationId xmlns:a16="http://schemas.microsoft.com/office/drawing/2014/main" id="{60EFD04A-E235-4445-B293-63EF34FDC678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2B2DA86-8EB1-45B8-833F-BC83A2E3C15B}"/>
              </a:ext>
            </a:extLst>
          </p:cNvPr>
          <p:cNvGrpSpPr/>
          <p:nvPr/>
        </p:nvGrpSpPr>
        <p:grpSpPr>
          <a:xfrm>
            <a:off x="841248" y="3017520"/>
            <a:ext cx="7961401" cy="322133"/>
            <a:chOff x="496799" y="499065"/>
            <a:chExt cx="7961401" cy="322133"/>
          </a:xfrm>
        </p:grpSpPr>
        <p:sp>
          <p:nvSpPr>
            <p:cNvPr id="39" name="橢圓 2">
              <a:extLst>
                <a:ext uri="{FF2B5EF4-FFF2-40B4-BE49-F238E27FC236}">
                  <a16:creationId xmlns:a16="http://schemas.microsoft.com/office/drawing/2014/main" id="{DE8BA8F0-CE45-4B27-A3C0-79F7D8BA08EC}"/>
                </a:ext>
              </a:extLst>
            </p:cNvPr>
            <p:cNvSpPr/>
            <p:nvPr/>
          </p:nvSpPr>
          <p:spPr>
            <a:xfrm>
              <a:off x="496799" y="573946"/>
              <a:ext cx="186729" cy="1867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6D4EF30-4262-4DA5-8589-017475989800}"/>
                </a:ext>
              </a:extLst>
            </p:cNvPr>
            <p:cNvSpPr txBox="1"/>
            <p:nvPr/>
          </p:nvSpPr>
          <p:spPr>
            <a:xfrm>
              <a:off x="975176" y="499065"/>
              <a:ext cx="4629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Grid Layout and Responsive Web Design (RWD)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251084A-4508-42A3-AC71-58EF2C26F757}"/>
                </a:ext>
              </a:extLst>
            </p:cNvPr>
            <p:cNvSpPr txBox="1"/>
            <p:nvPr/>
          </p:nvSpPr>
          <p:spPr>
            <a:xfrm>
              <a:off x="5895975" y="513421"/>
              <a:ext cx="2562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Bootstrap.js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C0DA6FE-7053-4EEC-9368-A3CD08EBCBCD}"/>
              </a:ext>
            </a:extLst>
          </p:cNvPr>
          <p:cNvGrpSpPr/>
          <p:nvPr/>
        </p:nvGrpSpPr>
        <p:grpSpPr>
          <a:xfrm>
            <a:off x="841248" y="3657600"/>
            <a:ext cx="7961401" cy="523220"/>
            <a:chOff x="496799" y="499065"/>
            <a:chExt cx="7961401" cy="523220"/>
          </a:xfrm>
        </p:grpSpPr>
        <p:sp>
          <p:nvSpPr>
            <p:cNvPr id="60" name="橢圓 2">
              <a:extLst>
                <a:ext uri="{FF2B5EF4-FFF2-40B4-BE49-F238E27FC236}">
                  <a16:creationId xmlns:a16="http://schemas.microsoft.com/office/drawing/2014/main" id="{1411585B-136D-49A3-9902-300BCFE3EE7B}"/>
                </a:ext>
              </a:extLst>
            </p:cNvPr>
            <p:cNvSpPr/>
            <p:nvPr/>
          </p:nvSpPr>
          <p:spPr>
            <a:xfrm>
              <a:off x="496799" y="573946"/>
              <a:ext cx="186729" cy="1867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B11CA0D-6403-49C0-8BC6-CD7539FCA18C}"/>
                </a:ext>
              </a:extLst>
            </p:cNvPr>
            <p:cNvSpPr txBox="1"/>
            <p:nvPr/>
          </p:nvSpPr>
          <p:spPr>
            <a:xfrm>
              <a:off x="975176" y="499065"/>
              <a:ext cx="4629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Use percentage for styling margins and paddings instead of fixed pixel (RWD)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9944A20-93E7-4458-9254-1CEAD270197D}"/>
                </a:ext>
              </a:extLst>
            </p:cNvPr>
            <p:cNvSpPr txBox="1"/>
            <p:nvPr/>
          </p:nvSpPr>
          <p:spPr>
            <a:xfrm>
              <a:off x="5895975" y="513421"/>
              <a:ext cx="2562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chemeClr val="tx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腦</a:t>
              </a:r>
              <a:endParaRPr lang="en-US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4D51435-956D-455A-9A67-5670901A5B14}"/>
              </a:ext>
            </a:extLst>
          </p:cNvPr>
          <p:cNvGrpSpPr/>
          <p:nvPr/>
        </p:nvGrpSpPr>
        <p:grpSpPr>
          <a:xfrm>
            <a:off x="841248" y="1828800"/>
            <a:ext cx="7961401" cy="954107"/>
            <a:chOff x="496799" y="499065"/>
            <a:chExt cx="7961401" cy="954107"/>
          </a:xfrm>
        </p:grpSpPr>
        <p:sp>
          <p:nvSpPr>
            <p:cNvPr id="64" name="橢圓 2">
              <a:extLst>
                <a:ext uri="{FF2B5EF4-FFF2-40B4-BE49-F238E27FC236}">
                  <a16:creationId xmlns:a16="http://schemas.microsoft.com/office/drawing/2014/main" id="{44BB942A-A696-43F7-A2D3-57CAFEF51942}"/>
                </a:ext>
              </a:extLst>
            </p:cNvPr>
            <p:cNvSpPr/>
            <p:nvPr/>
          </p:nvSpPr>
          <p:spPr>
            <a:xfrm>
              <a:off x="496799" y="573946"/>
              <a:ext cx="186729" cy="1867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TW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C2B54B6-5BAA-43D9-8F98-320D0EF34426}"/>
                </a:ext>
              </a:extLst>
            </p:cNvPr>
            <p:cNvSpPr txBox="1"/>
            <p:nvPr/>
          </p:nvSpPr>
          <p:spPr>
            <a:xfrm>
              <a:off x="975176" y="499065"/>
              <a:ext cx="46291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Mockup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Design mockup with </a:t>
              </a:r>
              <a:r>
                <a:rPr lang="en-US" i="1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Photoshop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Upload to </a:t>
              </a:r>
              <a:r>
                <a:rPr lang="en-US" i="1" dirty="0" err="1">
                  <a:latin typeface="Yu Gothic" panose="020B0400000000000000" pitchFamily="34" charset="-128"/>
                  <a:ea typeface="Yu Gothic" panose="020B0400000000000000" pitchFamily="34" charset="-128"/>
                </a:rPr>
                <a:t>InVision</a:t>
              </a:r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 to measure distance between mockup’s components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EAA216B-F5F9-4825-8939-9560CF7CAFC4}"/>
                </a:ext>
              </a:extLst>
            </p:cNvPr>
            <p:cNvSpPr txBox="1"/>
            <p:nvPr/>
          </p:nvSpPr>
          <p:spPr>
            <a:xfrm>
              <a:off x="5895975" y="513421"/>
              <a:ext cx="2562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tx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InVision</a:t>
              </a:r>
              <a:endParaRPr lang="en-US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ECF8985-0E1E-4D7D-B4BB-B5DE3AA990B0}"/>
              </a:ext>
            </a:extLst>
          </p:cNvPr>
          <p:cNvSpPr txBox="1"/>
          <p:nvPr/>
        </p:nvSpPr>
        <p:spPr>
          <a:xfrm>
            <a:off x="841248" y="365760"/>
            <a:ext cx="7743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Yu Gothic" panose="020B0400000000000000" pitchFamily="34" charset="-128"/>
                <a:ea typeface="Yu Gothic" panose="020B0400000000000000" pitchFamily="34" charset="-128"/>
              </a:rPr>
              <a:t>技術介紹</a:t>
            </a:r>
            <a:endParaRPr lang="en-US" sz="4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3840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">
            <a:extLst>
              <a:ext uri="{FF2B5EF4-FFF2-40B4-BE49-F238E27FC236}">
                <a16:creationId xmlns:a16="http://schemas.microsoft.com/office/drawing/2014/main" id="{607CF462-ECEC-4DCC-99B0-01B5F6DC3CE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BG - Downleft Triangle">
            <a:extLst>
              <a:ext uri="{FF2B5EF4-FFF2-40B4-BE49-F238E27FC236}">
                <a16:creationId xmlns:a16="http://schemas.microsoft.com/office/drawing/2014/main" id="{2DECF809-796E-408E-B565-CA47D7B89C74}"/>
              </a:ext>
            </a:extLst>
          </p:cNvPr>
          <p:cNvSpPr/>
          <p:nvPr/>
        </p:nvSpPr>
        <p:spPr>
          <a:xfrm>
            <a:off x="0" y="0"/>
            <a:ext cx="5004048" cy="514350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2B2DA86-8EB1-45B8-833F-BC83A2E3C15B}"/>
              </a:ext>
            </a:extLst>
          </p:cNvPr>
          <p:cNvGrpSpPr/>
          <p:nvPr/>
        </p:nvGrpSpPr>
        <p:grpSpPr>
          <a:xfrm>
            <a:off x="841248" y="2743200"/>
            <a:ext cx="7961401" cy="537576"/>
            <a:chOff x="496799" y="499065"/>
            <a:chExt cx="7961401" cy="537576"/>
          </a:xfrm>
        </p:grpSpPr>
        <p:sp>
          <p:nvSpPr>
            <p:cNvPr id="39" name="橢圓 2">
              <a:extLst>
                <a:ext uri="{FF2B5EF4-FFF2-40B4-BE49-F238E27FC236}">
                  <a16:creationId xmlns:a16="http://schemas.microsoft.com/office/drawing/2014/main" id="{DE8BA8F0-CE45-4B27-A3C0-79F7D8BA08EC}"/>
                </a:ext>
              </a:extLst>
            </p:cNvPr>
            <p:cNvSpPr/>
            <p:nvPr/>
          </p:nvSpPr>
          <p:spPr>
            <a:xfrm>
              <a:off x="496799" y="573946"/>
              <a:ext cx="186729" cy="1867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6D4EF30-4262-4DA5-8589-017475989800}"/>
                </a:ext>
              </a:extLst>
            </p:cNvPr>
            <p:cNvSpPr txBox="1"/>
            <p:nvPr/>
          </p:nvSpPr>
          <p:spPr>
            <a:xfrm>
              <a:off x="975176" y="499065"/>
              <a:ext cx="4629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Slide up and down animations of the navigation bar items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251084A-4508-42A3-AC71-58EF2C26F757}"/>
                </a:ext>
              </a:extLst>
            </p:cNvPr>
            <p:cNvSpPr txBox="1"/>
            <p:nvPr/>
          </p:nvSpPr>
          <p:spPr>
            <a:xfrm>
              <a:off x="5895975" y="513421"/>
              <a:ext cx="25622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Yu Gothic" panose="020B0400000000000000" pitchFamily="34" charset="-128"/>
                  <a:ea typeface="Yu Gothic" panose="020B0400000000000000" pitchFamily="34" charset="-128"/>
                </a:rPr>
                <a:t>GreenSock</a:t>
              </a:r>
              <a:r>
                <a:rPr lang="en-US" b="1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 (GASP) – TweenMax.js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C0DA6FE-7053-4EEC-9368-A3CD08EBCBCD}"/>
              </a:ext>
            </a:extLst>
          </p:cNvPr>
          <p:cNvGrpSpPr/>
          <p:nvPr/>
        </p:nvGrpSpPr>
        <p:grpSpPr>
          <a:xfrm>
            <a:off x="841248" y="3657600"/>
            <a:ext cx="7961401" cy="523220"/>
            <a:chOff x="496799" y="499065"/>
            <a:chExt cx="7961401" cy="523220"/>
          </a:xfrm>
        </p:grpSpPr>
        <p:sp>
          <p:nvSpPr>
            <p:cNvPr id="60" name="橢圓 2">
              <a:extLst>
                <a:ext uri="{FF2B5EF4-FFF2-40B4-BE49-F238E27FC236}">
                  <a16:creationId xmlns:a16="http://schemas.microsoft.com/office/drawing/2014/main" id="{1411585B-136D-49A3-9902-300BCFE3EE7B}"/>
                </a:ext>
              </a:extLst>
            </p:cNvPr>
            <p:cNvSpPr/>
            <p:nvPr/>
          </p:nvSpPr>
          <p:spPr>
            <a:xfrm>
              <a:off x="496799" y="573946"/>
              <a:ext cx="186729" cy="1867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B11CA0D-6403-49C0-8BC6-CD7539FCA18C}"/>
                </a:ext>
              </a:extLst>
            </p:cNvPr>
            <p:cNvSpPr txBox="1"/>
            <p:nvPr/>
          </p:nvSpPr>
          <p:spPr>
            <a:xfrm>
              <a:off x="975176" y="499065"/>
              <a:ext cx="4629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Hover animations of Categories list items and Dropdown menu items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9944A20-93E7-4458-9254-1CEAD270197D}"/>
                </a:ext>
              </a:extLst>
            </p:cNvPr>
            <p:cNvSpPr txBox="1"/>
            <p:nvPr/>
          </p:nvSpPr>
          <p:spPr>
            <a:xfrm>
              <a:off x="5895975" y="513421"/>
              <a:ext cx="2562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Jquery.js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4D51435-956D-455A-9A67-5670901A5B14}"/>
              </a:ext>
            </a:extLst>
          </p:cNvPr>
          <p:cNvGrpSpPr/>
          <p:nvPr/>
        </p:nvGrpSpPr>
        <p:grpSpPr>
          <a:xfrm>
            <a:off x="841248" y="1828800"/>
            <a:ext cx="7961401" cy="322133"/>
            <a:chOff x="496799" y="499065"/>
            <a:chExt cx="7961401" cy="322133"/>
          </a:xfrm>
        </p:grpSpPr>
        <p:sp>
          <p:nvSpPr>
            <p:cNvPr id="64" name="橢圓 2">
              <a:extLst>
                <a:ext uri="{FF2B5EF4-FFF2-40B4-BE49-F238E27FC236}">
                  <a16:creationId xmlns:a16="http://schemas.microsoft.com/office/drawing/2014/main" id="{44BB942A-A696-43F7-A2D3-57CAFEF51942}"/>
                </a:ext>
              </a:extLst>
            </p:cNvPr>
            <p:cNvSpPr/>
            <p:nvPr/>
          </p:nvSpPr>
          <p:spPr>
            <a:xfrm>
              <a:off x="496799" y="573946"/>
              <a:ext cx="186729" cy="1867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C2B54B6-5BAA-43D9-8F98-320D0EF34426}"/>
                </a:ext>
              </a:extLst>
            </p:cNvPr>
            <p:cNvSpPr txBox="1"/>
            <p:nvPr/>
          </p:nvSpPr>
          <p:spPr>
            <a:xfrm>
              <a:off x="975176" y="499065"/>
              <a:ext cx="4629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Customize default navigation bar of Bootstrap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EAA216B-F5F9-4825-8939-9560CF7CAFC4}"/>
                </a:ext>
              </a:extLst>
            </p:cNvPr>
            <p:cNvSpPr txBox="1"/>
            <p:nvPr/>
          </p:nvSpPr>
          <p:spPr>
            <a:xfrm>
              <a:off x="5895975" y="513421"/>
              <a:ext cx="2562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腦</a:t>
              </a:r>
              <a:endParaRPr lang="en-US" b="1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ECF8985-0E1E-4D7D-B4BB-B5DE3AA990B0}"/>
              </a:ext>
            </a:extLst>
          </p:cNvPr>
          <p:cNvSpPr txBox="1"/>
          <p:nvPr/>
        </p:nvSpPr>
        <p:spPr>
          <a:xfrm>
            <a:off x="841248" y="365760"/>
            <a:ext cx="7743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Yu Gothic" panose="020B0400000000000000" pitchFamily="34" charset="-128"/>
                <a:ea typeface="Yu Gothic" panose="020B0400000000000000" pitchFamily="34" charset="-128"/>
              </a:rPr>
              <a:t>技術介紹</a:t>
            </a:r>
            <a:endParaRPr lang="en-US" sz="4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3728231"/>
      </p:ext>
    </p:extLst>
  </p:cSld>
  <p:clrMapOvr>
    <a:masterClrMapping/>
  </p:clrMapOvr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自訂 4">
      <a:majorFont>
        <a:latin typeface="Poppins"/>
        <a:ea typeface="Yu Gothic"/>
        <a:cs typeface=""/>
      </a:majorFont>
      <a:minorFont>
        <a:latin typeface="Yu Gothic"/>
        <a:ea typeface="Yu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Words>391</Words>
  <Application>Microsoft Office PowerPoint</Application>
  <PresentationFormat>On-screen Show (16:9)</PresentationFormat>
  <Paragraphs>100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Yu Gothic</vt:lpstr>
      <vt:lpstr>Futura Hv BT</vt:lpstr>
      <vt:lpstr>Arial</vt:lpstr>
      <vt:lpstr>Poppins</vt:lpstr>
      <vt:lpstr>Yu Gothic Light</vt:lpstr>
      <vt:lpstr>微软雅黑</vt:lpstr>
      <vt:lpstr>Poppins Light</vt:lpstr>
      <vt:lpstr>Bell MT</vt:lpstr>
      <vt:lpstr>Cymbeline template</vt:lpstr>
      <vt:lpstr>Brawlhalla</vt:lpstr>
      <vt:lpstr>目錄：</vt:lpstr>
      <vt:lpstr>視覺稿</vt:lpstr>
      <vt:lpstr>PowerPoint Presentation</vt:lpstr>
      <vt:lpstr>PowerPoint Presentation</vt:lpstr>
      <vt:lpstr>技術介紹</vt:lpstr>
      <vt:lpstr>z-index功能</vt:lpstr>
      <vt:lpstr>PowerPoint Presentation</vt:lpstr>
      <vt:lpstr>PowerPoint Presentation</vt:lpstr>
      <vt:lpstr>PowerPoint Presentation</vt:lpstr>
      <vt:lpstr>組員分工</vt:lpstr>
      <vt:lpstr>組員分工：</vt:lpstr>
      <vt:lpstr>謝謝聆聽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EIK KHAI YI</dc:creator>
  <cp:lastModifiedBy>BINH TRAN</cp:lastModifiedBy>
  <cp:revision>30</cp:revision>
  <dcterms:modified xsi:type="dcterms:W3CDTF">2019-04-17T17:36:28Z</dcterms:modified>
</cp:coreProperties>
</file>