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427" r:id="rId2"/>
    <p:sldId id="568" r:id="rId3"/>
    <p:sldId id="569" r:id="rId4"/>
    <p:sldId id="550" r:id="rId5"/>
    <p:sldId id="551" r:id="rId6"/>
    <p:sldId id="552" r:id="rId7"/>
    <p:sldId id="553" r:id="rId8"/>
    <p:sldId id="554" r:id="rId9"/>
    <p:sldId id="555" r:id="rId10"/>
    <p:sldId id="556" r:id="rId11"/>
    <p:sldId id="557" r:id="rId12"/>
    <p:sldId id="558" r:id="rId13"/>
    <p:sldId id="559" r:id="rId14"/>
    <p:sldId id="560" r:id="rId15"/>
    <p:sldId id="561" r:id="rId16"/>
    <p:sldId id="562" r:id="rId17"/>
    <p:sldId id="563" r:id="rId18"/>
    <p:sldId id="564" r:id="rId19"/>
    <p:sldId id="565" r:id="rId20"/>
    <p:sldId id="566" r:id="rId21"/>
    <p:sldId id="567" r:id="rId22"/>
    <p:sldId id="571" r:id="rId23"/>
    <p:sldId id="573" r:id="rId24"/>
    <p:sldId id="575" r:id="rId25"/>
    <p:sldId id="578" r:id="rId26"/>
    <p:sldId id="577" r:id="rId27"/>
    <p:sldId id="579" r:id="rId28"/>
    <p:sldId id="580" r:id="rId29"/>
    <p:sldId id="581" r:id="rId30"/>
    <p:sldId id="576" r:id="rId31"/>
    <p:sldId id="582" r:id="rId32"/>
    <p:sldId id="527" r:id="rId33"/>
    <p:sldId id="546" r:id="rId34"/>
    <p:sldId id="547" r:id="rId35"/>
    <p:sldId id="548" r:id="rId36"/>
  </p:sldIdLst>
  <p:sldSz cx="9144000" cy="5143500" type="screen16x9"/>
  <p:notesSz cx="6858000" cy="9144000"/>
  <p:custDataLst>
    <p:tags r:id="rId3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628"/>
    <a:srgbClr val="3B3B3B"/>
    <a:srgbClr val="0E73BE"/>
    <a:srgbClr val="A90202"/>
    <a:srgbClr val="FFC000"/>
    <a:srgbClr val="F2F2F2"/>
    <a:srgbClr val="AE8A46"/>
    <a:srgbClr val="1A204C"/>
    <a:srgbClr val="13436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63" autoAdjust="0"/>
    <p:restoredTop sz="77863" autoAdjust="0"/>
  </p:normalViewPr>
  <p:slideViewPr>
    <p:cSldViewPr>
      <p:cViewPr varScale="1">
        <p:scale>
          <a:sx n="131" d="100"/>
          <a:sy n="131" d="100"/>
        </p:scale>
        <p:origin x="762" y="60"/>
      </p:cViewPr>
      <p:guideLst>
        <p:guide orient="horz" pos="441"/>
        <p:guide pos="2880"/>
      </p:guideLst>
    </p:cSldViewPr>
  </p:slideViewPr>
  <p:outlineViewPr>
    <p:cViewPr>
      <p:scale>
        <a:sx n="33" d="100"/>
        <a:sy n="33" d="100"/>
      </p:scale>
      <p:origin x="0" y="-334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2020/10/22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516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742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867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533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979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微软雅黑" pitchFamily="34" charset="-122"/>
                <a:cs typeface="+mn-cs"/>
              </a:rPr>
              <a:t>MULTICHART</a:t>
            </a: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619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298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623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45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040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78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181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108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842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432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4470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7436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183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3420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0080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3084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82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820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045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637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5430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712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158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微软雅黑" pitchFamily="34" charset="-122"/>
                <a:cs typeface="+mn-cs"/>
              </a:rPr>
              <a:t>MULTICHART</a:t>
            </a: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92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300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352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77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732240" y="458797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6AEB7F-4D66-4DB7-96D8-08C59297E25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85A82667-400B-4784-BF16-0F9B6EBB07AA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410161-B232-4C00-A9F6-02D8F029E934}"/>
              </a:ext>
            </a:extLst>
          </p:cNvPr>
          <p:cNvSpPr/>
          <p:nvPr/>
        </p:nvSpPr>
        <p:spPr>
          <a:xfrm>
            <a:off x="1331640" y="2187029"/>
            <a:ext cx="64807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3200" b="1" dirty="0">
                <a:solidFill>
                  <a:srgbClr val="3B3B3B"/>
                </a:solidFill>
                <a:ea typeface="微软雅黑" panose="020B0503020204020204" pitchFamily="34" charset="-122"/>
              </a:rPr>
              <a:t>量化交易現況</a:t>
            </a:r>
            <a:endParaRPr kumimoji="1" lang="en-US" altLang="zh-TW" sz="3200" b="1" dirty="0">
              <a:solidFill>
                <a:srgbClr val="3B3B3B"/>
              </a:solidFill>
              <a:ea typeface="微软雅黑" panose="020B0503020204020204" pitchFamily="34" charset="-122"/>
            </a:endParaRPr>
          </a:p>
          <a:p>
            <a:pPr algn="ctr"/>
            <a:r>
              <a:rPr kumimoji="1" lang="zh-TW" altLang="en-US" sz="3200" b="1" dirty="0">
                <a:solidFill>
                  <a:srgbClr val="3B3B3B"/>
                </a:solidFill>
                <a:ea typeface="微软雅黑" panose="020B0503020204020204" pitchFamily="34" charset="-122"/>
              </a:rPr>
              <a:t>與</a:t>
            </a:r>
            <a:endParaRPr kumimoji="1" lang="en-US" altLang="zh-TW" sz="3200" b="1" dirty="0">
              <a:solidFill>
                <a:srgbClr val="3B3B3B"/>
              </a:solidFill>
              <a:ea typeface="微软雅黑" panose="020B0503020204020204" pitchFamily="34" charset="-122"/>
            </a:endParaRPr>
          </a:p>
          <a:p>
            <a:pPr algn="ctr"/>
            <a:r>
              <a:rPr kumimoji="1" lang="zh-TW" altLang="en-US" sz="3200" b="1">
                <a:solidFill>
                  <a:srgbClr val="3B3B3B"/>
                </a:solidFill>
                <a:ea typeface="微软雅黑" panose="020B0503020204020204" pitchFamily="34" charset="-122"/>
              </a:rPr>
              <a:t>投資組合介紹與實作</a:t>
            </a:r>
            <a:endParaRPr kumimoji="1" lang="en-US" altLang="zh-CN" sz="3200" b="1" dirty="0">
              <a:solidFill>
                <a:srgbClr val="3B3B3B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8496188-259F-4DA9-9D57-43052777E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099" y="1108100"/>
            <a:ext cx="5901801" cy="397998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1B2E7BA-60CD-4264-BE58-2D9D8818CE36}"/>
              </a:ext>
            </a:extLst>
          </p:cNvPr>
          <p:cNvSpPr txBox="1">
            <a:spLocks/>
          </p:cNvSpPr>
          <p:nvPr/>
        </p:nvSpPr>
        <p:spPr>
          <a:xfrm>
            <a:off x="586154" y="804198"/>
            <a:ext cx="8280920" cy="32739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在圖表視窗上新增訊號</a:t>
            </a:r>
            <a:endParaRPr lang="en-US" altLang="zh-TW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5C671C-A685-4980-869F-8AEC37E51968}"/>
              </a:ext>
            </a:extLst>
          </p:cNvPr>
          <p:cNvSpPr txBox="1">
            <a:spLocks/>
          </p:cNvSpPr>
          <p:nvPr/>
        </p:nvSpPr>
        <p:spPr>
          <a:xfrm>
            <a:off x="611560" y="411510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TW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MultiCharts</a:t>
            </a:r>
            <a:endParaRPr lang="en-GB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7CFD221-74E1-45E8-AFB7-9B021A024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73" y="2099990"/>
            <a:ext cx="504056" cy="21518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F30173C-0DF0-44D5-A6F2-6271C0A08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392" y="1563639"/>
            <a:ext cx="1243619" cy="36003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34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E40D71-AF47-4305-A1C6-DB7F1A1BDB7D}"/>
              </a:ext>
            </a:extLst>
          </p:cNvPr>
          <p:cNvSpPr txBox="1">
            <a:spLocks/>
          </p:cNvSpPr>
          <p:nvPr/>
        </p:nvSpPr>
        <p:spPr>
          <a:xfrm>
            <a:off x="611560" y="411510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TW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MultiCharts</a:t>
            </a:r>
            <a:endParaRPr lang="en-GB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14CC88-273C-49B1-99F7-46C8F66CB4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1" r="17622"/>
          <a:stretch/>
        </p:blipFill>
        <p:spPr>
          <a:xfrm>
            <a:off x="1241447" y="1160542"/>
            <a:ext cx="6546806" cy="393148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E089E62-7B72-4425-BAE6-85C71783E115}"/>
              </a:ext>
            </a:extLst>
          </p:cNvPr>
          <p:cNvSpPr txBox="1">
            <a:spLocks/>
          </p:cNvSpPr>
          <p:nvPr/>
        </p:nvSpPr>
        <p:spPr>
          <a:xfrm>
            <a:off x="586154" y="804198"/>
            <a:ext cx="8280920" cy="32739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十日均線策略</a:t>
            </a:r>
            <a:endParaRPr lang="en-US" altLang="zh-TW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302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E40D71-AF47-4305-A1C6-DB7F1A1BDB7D}"/>
              </a:ext>
            </a:extLst>
          </p:cNvPr>
          <p:cNvSpPr txBox="1">
            <a:spLocks/>
          </p:cNvSpPr>
          <p:nvPr/>
        </p:nvSpPr>
        <p:spPr>
          <a:xfrm>
            <a:off x="611560" y="411510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TW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MultiCharts</a:t>
            </a:r>
            <a:endParaRPr lang="en-GB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10E99E0-02B3-44FC-A9F2-35A197ACF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898732"/>
            <a:ext cx="8118149" cy="4049282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A1A4E80B-F1E1-4952-8932-586809B4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30" y="900430"/>
            <a:ext cx="288925" cy="2159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9C9D05D2-436A-4C3F-9D1B-DC288616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23" y="1116330"/>
            <a:ext cx="504825" cy="431800"/>
          </a:xfrm>
          <a:prstGeom prst="star8">
            <a:avLst>
              <a:gd name="adj" fmla="val 38250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EB985D0-92A3-4289-87C3-A9B31ABEA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848" y="1554422"/>
            <a:ext cx="1582738" cy="457200"/>
          </a:xfrm>
          <a:prstGeom prst="rect">
            <a:avLst/>
          </a:prstGeom>
          <a:solidFill>
            <a:srgbClr val="CCCCFF">
              <a:alpha val="4196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點一下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PL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AFCC979A-EDEC-4E2C-AEBA-88B3B5B24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711" y="3181912"/>
            <a:ext cx="504825" cy="431800"/>
          </a:xfrm>
          <a:prstGeom prst="star8">
            <a:avLst>
              <a:gd name="adj" fmla="val 38250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BE7ED295-B83E-47A9-B5D4-258B31D2E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711" y="3699438"/>
            <a:ext cx="1582737" cy="461665"/>
          </a:xfrm>
          <a:prstGeom prst="rect">
            <a:avLst/>
          </a:prstGeom>
          <a:solidFill>
            <a:srgbClr val="CCCCFF">
              <a:alpha val="4196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選取</a:t>
            </a:r>
            <a:r>
              <a:rPr lang="zh-TW" altLang="en-US" sz="2400" b="1" dirty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指標</a:t>
            </a:r>
            <a:endParaRPr kumimoji="1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554657D9-E3E8-496C-874C-6287E49B3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297" y="3884435"/>
            <a:ext cx="504825" cy="431800"/>
          </a:xfrm>
          <a:prstGeom prst="star8">
            <a:avLst>
              <a:gd name="adj" fmla="val 38250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D591FDF1-D59F-4089-A780-C7EB96DC6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031" y="4361640"/>
            <a:ext cx="1800225" cy="461665"/>
          </a:xfrm>
          <a:prstGeom prst="rect">
            <a:avLst/>
          </a:prstGeom>
          <a:solidFill>
            <a:srgbClr val="CCCCFF">
              <a:alpha val="4196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打上</a:t>
            </a:r>
            <a:r>
              <a:rPr lang="zh-TW" altLang="en-US" sz="2400" b="1" dirty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指標</a:t>
            </a:r>
            <a:r>
              <a: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名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0FD6CF44-8FF9-4011-ACE7-7AA331247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76" y="2435786"/>
            <a:ext cx="647700" cy="74612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837FABB7-89D6-40AE-8742-21701D86B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430" y="4191663"/>
            <a:ext cx="1951105" cy="24914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86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E40D71-AF47-4305-A1C6-DB7F1A1BDB7D}"/>
              </a:ext>
            </a:extLst>
          </p:cNvPr>
          <p:cNvSpPr txBox="1">
            <a:spLocks/>
          </p:cNvSpPr>
          <p:nvPr/>
        </p:nvSpPr>
        <p:spPr>
          <a:xfrm>
            <a:off x="611560" y="411510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TW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MultiCharts</a:t>
            </a:r>
            <a:endParaRPr lang="en-GB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3BAC294-2E4F-4B39-B599-03B541BF9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57509"/>
            <a:ext cx="7141425" cy="378041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D661DDB-5293-4550-816B-B62974F8FF72}"/>
              </a:ext>
            </a:extLst>
          </p:cNvPr>
          <p:cNvSpPr txBox="1">
            <a:spLocks/>
          </p:cNvSpPr>
          <p:nvPr/>
        </p:nvSpPr>
        <p:spPr>
          <a:xfrm>
            <a:off x="586154" y="804198"/>
            <a:ext cx="8280920" cy="33690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</a:t>
            </a:r>
            <a:r>
              <a:rPr lang="zh-TW" altLang="en-US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中撰寫程式碼</a:t>
            </a:r>
            <a:endParaRPr lang="en-US" altLang="zh-TW" sz="18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C03F2F25-6C94-4EBD-969F-54B997414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247" y="2283718"/>
            <a:ext cx="38518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lvl="0" fontAlgn="base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TW" sz="18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plot1(average(close,10),"MA10");</a:t>
            </a:r>
            <a:endParaRPr kumimoji="1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11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E40D71-AF47-4305-A1C6-DB7F1A1BDB7D}"/>
              </a:ext>
            </a:extLst>
          </p:cNvPr>
          <p:cNvSpPr txBox="1">
            <a:spLocks/>
          </p:cNvSpPr>
          <p:nvPr/>
        </p:nvSpPr>
        <p:spPr>
          <a:xfrm>
            <a:off x="611560" y="411510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TW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MultiCharts</a:t>
            </a:r>
            <a:endParaRPr lang="en-GB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BDD15-0387-4F2B-AD42-6C4D6B3698D9}"/>
              </a:ext>
            </a:extLst>
          </p:cNvPr>
          <p:cNvSpPr txBox="1">
            <a:spLocks/>
          </p:cNvSpPr>
          <p:nvPr/>
        </p:nvSpPr>
        <p:spPr>
          <a:xfrm>
            <a:off x="586154" y="804198"/>
            <a:ext cx="8280920" cy="32739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在圖表視窗上新增指標</a:t>
            </a:r>
            <a:endParaRPr lang="en-US" altLang="zh-TW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1">
            <a:extLst>
              <a:ext uri="{FF2B5EF4-FFF2-40B4-BE49-F238E27FC236}">
                <a16:creationId xmlns:a16="http://schemas.microsoft.com/office/drawing/2014/main" id="{76E31FC3-0A05-415B-A4CB-2FED70851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80" y="1131590"/>
            <a:ext cx="6544308" cy="396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59FD4C1B-30DA-4BAE-9090-464928C4B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1995686"/>
            <a:ext cx="2016224" cy="2880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6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E40D71-AF47-4305-A1C6-DB7F1A1BDB7D}"/>
              </a:ext>
            </a:extLst>
          </p:cNvPr>
          <p:cNvSpPr txBox="1">
            <a:spLocks/>
          </p:cNvSpPr>
          <p:nvPr/>
        </p:nvSpPr>
        <p:spPr>
          <a:xfrm>
            <a:off x="611560" y="411510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TW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MultiCharts</a:t>
            </a:r>
            <a:endParaRPr lang="en-GB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6DD9CB-F702-4686-AC76-B9CBD78022C9}"/>
              </a:ext>
            </a:extLst>
          </p:cNvPr>
          <p:cNvSpPr txBox="1">
            <a:spLocks/>
          </p:cNvSpPr>
          <p:nvPr/>
        </p:nvSpPr>
        <p:spPr>
          <a:xfrm>
            <a:off x="586154" y="804198"/>
            <a:ext cx="8280920" cy="32739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在圖表視窗上新增指標</a:t>
            </a:r>
            <a:endParaRPr lang="en-US" altLang="zh-TW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B74CFB2-8B24-41A6-959E-59908198B7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305"/>
          <a:stretch/>
        </p:blipFill>
        <p:spPr>
          <a:xfrm>
            <a:off x="1331639" y="1147418"/>
            <a:ext cx="6147323" cy="3944611"/>
          </a:xfrm>
          <a:prstGeom prst="rect">
            <a:avLst/>
          </a:prstGeo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C7222100-742E-4679-BBD2-FE97018D9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1419622"/>
            <a:ext cx="1577742" cy="2880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74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E40D71-AF47-4305-A1C6-DB7F1A1BDB7D}"/>
              </a:ext>
            </a:extLst>
          </p:cNvPr>
          <p:cNvSpPr txBox="1">
            <a:spLocks/>
          </p:cNvSpPr>
          <p:nvPr/>
        </p:nvSpPr>
        <p:spPr>
          <a:xfrm>
            <a:off x="611560" y="411510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TW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MultiCharts</a:t>
            </a:r>
            <a:endParaRPr lang="en-GB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CAB2AE-3BF4-4FD8-98F7-3BE19D232340}"/>
              </a:ext>
            </a:extLst>
          </p:cNvPr>
          <p:cNvSpPr txBox="1">
            <a:spLocks/>
          </p:cNvSpPr>
          <p:nvPr/>
        </p:nvSpPr>
        <p:spPr>
          <a:xfrm>
            <a:off x="586154" y="804198"/>
            <a:ext cx="8280920" cy="32739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十日均線策略</a:t>
            </a:r>
            <a:r>
              <a:rPr lang="en-US" altLang="zh-TW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指標跟訊號</a:t>
            </a:r>
            <a:r>
              <a:rPr lang="en-US" altLang="zh-TW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9B5972C-7B6A-4DB5-8694-4A6B3341E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203598"/>
            <a:ext cx="7848871" cy="3816424"/>
          </a:xfrm>
          <a:prstGeom prst="rect">
            <a:avLst/>
          </a:prstGeom>
        </p:spPr>
      </p:pic>
      <p:sp>
        <p:nvSpPr>
          <p:cNvPr id="7" name="Text Box 6">
            <a:extLst>
              <a:ext uri="{FF2B5EF4-FFF2-40B4-BE49-F238E27FC236}">
                <a16:creationId xmlns:a16="http://schemas.microsoft.com/office/drawing/2014/main" id="{08A4C875-226D-4325-A1F2-BA4A8FA72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507854"/>
            <a:ext cx="387793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If close cross</a:t>
            </a:r>
            <a:r>
              <a:rPr kumimoji="1" lang="en-US" altLang="zh-TW" sz="1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over </a:t>
            </a:r>
            <a:r>
              <a:rPr kumimoji="1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average(close,10) then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Buy next bar at market;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If close</a:t>
            </a:r>
            <a:r>
              <a:rPr kumimoji="1" lang="en-US" altLang="zh-TW" sz="1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cross under </a:t>
            </a:r>
            <a:r>
              <a:rPr kumimoji="1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average(close,10) then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sellshort</a:t>
            </a:r>
            <a:r>
              <a:rPr kumimoji="1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next bar at market;</a:t>
            </a:r>
          </a:p>
        </p:txBody>
      </p:sp>
    </p:spTree>
    <p:extLst>
      <p:ext uri="{BB962C8B-B14F-4D97-AF65-F5344CB8AC3E}">
        <p14:creationId xmlns:p14="http://schemas.microsoft.com/office/powerpoint/2010/main" val="96251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E40D71-AF47-4305-A1C6-DB7F1A1BDB7D}"/>
              </a:ext>
            </a:extLst>
          </p:cNvPr>
          <p:cNvSpPr txBox="1">
            <a:spLocks/>
          </p:cNvSpPr>
          <p:nvPr/>
        </p:nvSpPr>
        <p:spPr>
          <a:xfrm>
            <a:off x="611560" y="411510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TW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MultiCharts</a:t>
            </a:r>
            <a:endParaRPr lang="en-GB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6DD9CB-F702-4686-AC76-B9CBD78022C9}"/>
              </a:ext>
            </a:extLst>
          </p:cNvPr>
          <p:cNvSpPr txBox="1">
            <a:spLocks/>
          </p:cNvSpPr>
          <p:nvPr/>
        </p:nvSpPr>
        <p:spPr>
          <a:xfrm>
            <a:off x="586154" y="804198"/>
            <a:ext cx="8280920" cy="32739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策略績效圖</a:t>
            </a:r>
            <a:endParaRPr lang="en-US" altLang="zh-TW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D1BD50D-9A86-40A1-A426-E2B295314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67894"/>
            <a:ext cx="5105568" cy="4153364"/>
          </a:xfrm>
          <a:prstGeom prst="rect">
            <a:avLst/>
          </a:prstGeom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CF86414C-9EFB-4588-B8D3-16C95A9F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32" y="1295286"/>
            <a:ext cx="504056" cy="19634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209071-30C7-4D86-AF48-644C677D2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6" y="1327084"/>
            <a:ext cx="648072" cy="32739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00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704E21B-7394-4AF0-A869-0D69D72E5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164405"/>
            <a:ext cx="6646588" cy="367240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0E40D71-AF47-4305-A1C6-DB7F1A1BDB7D}"/>
              </a:ext>
            </a:extLst>
          </p:cNvPr>
          <p:cNvSpPr txBox="1">
            <a:spLocks/>
          </p:cNvSpPr>
          <p:nvPr/>
        </p:nvSpPr>
        <p:spPr>
          <a:xfrm>
            <a:off x="611560" y="411510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TW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MultiCharts</a:t>
            </a:r>
            <a:endParaRPr lang="en-GB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6DD9CB-F702-4686-AC76-B9CBD78022C9}"/>
              </a:ext>
            </a:extLst>
          </p:cNvPr>
          <p:cNvSpPr txBox="1">
            <a:spLocks/>
          </p:cNvSpPr>
          <p:nvPr/>
        </p:nvSpPr>
        <p:spPr>
          <a:xfrm>
            <a:off x="586154" y="804198"/>
            <a:ext cx="8280920" cy="32739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參數最佳化</a:t>
            </a:r>
          </a:p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7222100-742E-4679-BBD2-FE97018D9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6" y="2283718"/>
            <a:ext cx="648072" cy="2880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35FB031-8827-4B90-B869-5E191D2A1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3291830"/>
            <a:ext cx="720080" cy="20262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08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C594033-72A1-42B5-8D3A-7B67C6524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09" y="1182130"/>
            <a:ext cx="6736409" cy="33617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0E40D71-AF47-4305-A1C6-DB7F1A1BDB7D}"/>
              </a:ext>
            </a:extLst>
          </p:cNvPr>
          <p:cNvSpPr txBox="1">
            <a:spLocks/>
          </p:cNvSpPr>
          <p:nvPr/>
        </p:nvSpPr>
        <p:spPr>
          <a:xfrm>
            <a:off x="611560" y="411510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TW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MultiCharts</a:t>
            </a:r>
            <a:endParaRPr lang="en-GB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6DD9CB-F702-4686-AC76-B9CBD78022C9}"/>
              </a:ext>
            </a:extLst>
          </p:cNvPr>
          <p:cNvSpPr txBox="1">
            <a:spLocks/>
          </p:cNvSpPr>
          <p:nvPr/>
        </p:nvSpPr>
        <p:spPr>
          <a:xfrm>
            <a:off x="586154" y="804198"/>
            <a:ext cx="8280920" cy="32739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最佳化報告</a:t>
            </a:r>
          </a:p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7222100-742E-4679-BBD2-FE97018D9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2067694"/>
            <a:ext cx="6691170" cy="21602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941316B-E814-44A0-A1BA-C979C6921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5" y="3961370"/>
            <a:ext cx="863104" cy="29140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87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1E1AA01-2520-4609-87CE-0F810596C36A}"/>
              </a:ext>
            </a:extLst>
          </p:cNvPr>
          <p:cNvSpPr txBox="1">
            <a:spLocks/>
          </p:cNvSpPr>
          <p:nvPr/>
        </p:nvSpPr>
        <p:spPr>
          <a:xfrm>
            <a:off x="611560" y="411510"/>
            <a:ext cx="36724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台灣程式交易實際狀況</a:t>
            </a:r>
            <a:endParaRPr lang="en-GB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25FC98B-A884-45BF-85C9-A07927F0E342}"/>
              </a:ext>
            </a:extLst>
          </p:cNvPr>
          <p:cNvSpPr txBox="1"/>
          <p:nvPr/>
        </p:nvSpPr>
        <p:spPr>
          <a:xfrm>
            <a:off x="971600" y="1347614"/>
            <a:ext cx="7776864" cy="4198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軟體</a:t>
            </a:r>
            <a:r>
              <a:rPr lang="en-US" altLang="zh-TW" sz="18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18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TW" sz="18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err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Multicharts</a:t>
            </a:r>
            <a:r>
              <a:rPr lang="zh-TW" altLang="en-US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TW" altLang="en-US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期貨</a:t>
            </a:r>
            <a:r>
              <a:rPr lang="en-US" altLang="zh-TW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TW" altLang="en-US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TW" dirty="0" err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TradeStation</a:t>
            </a:r>
            <a:r>
              <a:rPr lang="zh-TW" altLang="en-US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TW" altLang="en-US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期貨</a:t>
            </a:r>
            <a:r>
              <a:rPr lang="en-US" altLang="zh-TW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TW" altLang="en-US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TW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XQ (</a:t>
            </a:r>
            <a:r>
              <a:rPr lang="zh-TW" altLang="en-US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股票</a:t>
            </a:r>
            <a:r>
              <a:rPr lang="en-US" altLang="zh-TW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程式交易主要商品</a:t>
            </a:r>
            <a:r>
              <a:rPr lang="en-US" altLang="zh-TW" sz="18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18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TW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期貨</a:t>
            </a:r>
            <a:endParaRPr lang="en-US" altLang="zh-TW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銀行券商自營部程式交易現況</a:t>
            </a:r>
            <a:r>
              <a:rPr lang="en-US" altLang="zh-TW" sz="18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18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TW" sz="18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多以</a:t>
            </a:r>
            <a:r>
              <a:rPr lang="en-US" altLang="zh-TW" dirty="0" err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Multicharts</a:t>
            </a:r>
            <a:r>
              <a:rPr lang="zh-TW" altLang="en-US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為大宗，些許是</a:t>
            </a:r>
            <a:r>
              <a:rPr lang="en-US" altLang="zh-TW" dirty="0" err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TradeStation</a:t>
            </a:r>
            <a:endParaRPr lang="en-US" altLang="zh-TW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交易風格</a:t>
            </a:r>
            <a:r>
              <a:rPr lang="en-US" altLang="zh-TW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TW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當沖</a:t>
            </a:r>
            <a:r>
              <a:rPr lang="en-US" altLang="zh-TW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TW" altLang="en-US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日內波段</a:t>
            </a:r>
            <a:r>
              <a:rPr lang="en-US" altLang="zh-TW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TW" altLang="en-US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、波段、</a:t>
            </a:r>
            <a:r>
              <a:rPr lang="zh-TW" altLang="en-US" strike="sngStrike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長期投資</a:t>
            </a:r>
            <a:endParaRPr lang="en-US" altLang="zh-TW" strike="sngStrike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TW" strike="sngStrike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TW" sz="18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593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E40D71-AF47-4305-A1C6-DB7F1A1BDB7D}"/>
              </a:ext>
            </a:extLst>
          </p:cNvPr>
          <p:cNvSpPr txBox="1">
            <a:spLocks/>
          </p:cNvSpPr>
          <p:nvPr/>
        </p:nvSpPr>
        <p:spPr>
          <a:xfrm>
            <a:off x="611560" y="411510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TW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MultiCharts</a:t>
            </a:r>
            <a:endParaRPr lang="en-GB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6DD9CB-F702-4686-AC76-B9CBD78022C9}"/>
              </a:ext>
            </a:extLst>
          </p:cNvPr>
          <p:cNvSpPr txBox="1">
            <a:spLocks/>
          </p:cNvSpPr>
          <p:nvPr/>
        </p:nvSpPr>
        <p:spPr>
          <a:xfrm>
            <a:off x="586154" y="804198"/>
            <a:ext cx="8280920" cy="32739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更換參數後的策略績效圖</a:t>
            </a:r>
          </a:p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466299C-DF85-6C4E-9ACD-B646BA851CE0}"/>
              </a:ext>
            </a:extLst>
          </p:cNvPr>
          <p:cNvGrpSpPr/>
          <p:nvPr/>
        </p:nvGrpSpPr>
        <p:grpSpPr>
          <a:xfrm>
            <a:off x="3275856" y="967894"/>
            <a:ext cx="4966327" cy="4033998"/>
            <a:chOff x="2627784" y="1109502"/>
            <a:chExt cx="4966327" cy="403399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0F873EC2-0874-FB48-9CFA-AFC0A62B1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7784" y="1109502"/>
              <a:ext cx="4966327" cy="4033998"/>
            </a:xfrm>
            <a:prstGeom prst="rect">
              <a:avLst/>
            </a:prstGeom>
          </p:spPr>
        </p:pic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9B537C73-B7CB-C84B-8E27-CDC8D4856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240" y="1464156"/>
              <a:ext cx="432048" cy="24349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Blip>
                  <a:blip r:embed="rId4"/>
                </a:buBlip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4FE580F6-36ED-194A-8ED1-F9748F7A3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800" y="1422209"/>
              <a:ext cx="648072" cy="3273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Blip>
                  <a:blip r:embed="rId4"/>
                </a:buBlip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274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E40D71-AF47-4305-A1C6-DB7F1A1BDB7D}"/>
              </a:ext>
            </a:extLst>
          </p:cNvPr>
          <p:cNvSpPr txBox="1">
            <a:spLocks/>
          </p:cNvSpPr>
          <p:nvPr/>
        </p:nvSpPr>
        <p:spPr>
          <a:xfrm>
            <a:off x="611560" y="411510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TW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MultiCharts</a:t>
            </a:r>
            <a:endParaRPr lang="en-GB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6DD9CB-F702-4686-AC76-B9CBD78022C9}"/>
              </a:ext>
            </a:extLst>
          </p:cNvPr>
          <p:cNvSpPr txBox="1">
            <a:spLocks/>
          </p:cNvSpPr>
          <p:nvPr/>
        </p:nvSpPr>
        <p:spPr>
          <a:xfrm>
            <a:off x="586154" y="804198"/>
            <a:ext cx="8280920" cy="32739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策略績效總結果</a:t>
            </a:r>
          </a:p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174D862-4EEE-4F6B-9B5B-4BB9B96BA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0" y="1203598"/>
            <a:ext cx="4297016" cy="3777949"/>
          </a:xfrm>
          <a:prstGeom prst="rect">
            <a:avLst/>
          </a:prstGeo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C7222100-742E-4679-BBD2-FE97018D9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7" y="1654375"/>
            <a:ext cx="527889" cy="21602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941316B-E814-44A0-A1BA-C979C6921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9" y="3474321"/>
            <a:ext cx="708617" cy="17754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99C9D18-1ABE-4C3C-A30A-8D40C2464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7" y="4058896"/>
            <a:ext cx="943000" cy="2880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1CA70E1-D0D3-419C-B2B2-945620DAB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0221" y="1206554"/>
            <a:ext cx="4287203" cy="377715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0227D49-1546-4759-B596-072A26A4A52E}"/>
              </a:ext>
            </a:extLst>
          </p:cNvPr>
          <p:cNvSpPr txBox="1">
            <a:spLocks/>
          </p:cNvSpPr>
          <p:nvPr/>
        </p:nvSpPr>
        <p:spPr>
          <a:xfrm>
            <a:off x="1416900" y="1168792"/>
            <a:ext cx="1989720" cy="33421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just"/>
            <a:endParaRPr lang="en-US" altLang="zh-TW" sz="18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18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原本的參數績效表</a:t>
            </a:r>
          </a:p>
          <a:p>
            <a:pPr algn="just"/>
            <a:endParaRPr lang="en-US" altLang="zh-TW" sz="18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587566C-0DA4-47CD-99C7-7FA282018165}"/>
              </a:ext>
            </a:extLst>
          </p:cNvPr>
          <p:cNvSpPr txBox="1">
            <a:spLocks/>
          </p:cNvSpPr>
          <p:nvPr/>
        </p:nvSpPr>
        <p:spPr>
          <a:xfrm>
            <a:off x="6000974" y="1187862"/>
            <a:ext cx="2440400" cy="32739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just"/>
            <a:r>
              <a:rPr lang="zh-TW" altLang="en-US" sz="18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最佳化後的參數績效表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B1930E86-A0DF-4EEE-8E8D-6FDD28F9F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555" y="1670225"/>
            <a:ext cx="527889" cy="21602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5C717C7-5DC3-4BC5-AACB-2B72FAC64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886" y="3434255"/>
            <a:ext cx="527889" cy="21602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C6CDAD28-E587-4006-9E8B-DFD313E57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600" y="4058896"/>
            <a:ext cx="527889" cy="334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1087E6EF-374B-4CF2-89A9-CE5810E9C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1674636"/>
            <a:ext cx="527889" cy="21602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78F937B7-9227-411F-B5CD-FC598ACF3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571" y="3438666"/>
            <a:ext cx="527889" cy="21602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E5CCFD85-7214-4D0C-87D3-FA743D89D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285" y="4063307"/>
            <a:ext cx="527889" cy="334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44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E40D71-AF47-4305-A1C6-DB7F1A1BDB7D}"/>
              </a:ext>
            </a:extLst>
          </p:cNvPr>
          <p:cNvSpPr txBox="1">
            <a:spLocks/>
          </p:cNvSpPr>
          <p:nvPr/>
        </p:nvSpPr>
        <p:spPr>
          <a:xfrm>
            <a:off x="611560" y="411510"/>
            <a:ext cx="46085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TW" sz="24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markowitz</a:t>
            </a:r>
            <a:r>
              <a:rPr lang="zh-TW" alt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的現代投資組合理論</a:t>
            </a:r>
            <a:endParaRPr lang="en-GB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A3634B-5C82-4D4E-ACEC-92AD2DF10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298751"/>
            <a:ext cx="1800200" cy="254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0E855CD6-02E7-42F4-B049-5E761C0E3990}"/>
              </a:ext>
            </a:extLst>
          </p:cNvPr>
          <p:cNvSpPr txBox="1"/>
          <p:nvPr/>
        </p:nvSpPr>
        <p:spPr>
          <a:xfrm>
            <a:off x="539552" y="1851670"/>
            <a:ext cx="51420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「現代投資組合理論」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(Modern Portfolio Theory, MPT)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源於經濟學家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Harry Markowitz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於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1952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年在期刊上登出的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《Portfolio Selection》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，也讓他因此在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1990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年獲頒諾貝爾經濟學獎。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486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C73D7CBB-4518-4078-A00E-1EC051DE08A5}"/>
              </a:ext>
            </a:extLst>
          </p:cNvPr>
          <p:cNvSpPr txBox="1">
            <a:spLocks/>
          </p:cNvSpPr>
          <p:nvPr/>
        </p:nvSpPr>
        <p:spPr>
          <a:xfrm>
            <a:off x="611560" y="411510"/>
            <a:ext cx="46085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現代投資組合理論</a:t>
            </a:r>
            <a:endParaRPr lang="en-GB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9FF702B-03CA-4B26-A5A0-C5E140CE071F}"/>
              </a:ext>
            </a:extLst>
          </p:cNvPr>
          <p:cNvGrpSpPr/>
          <p:nvPr/>
        </p:nvGrpSpPr>
        <p:grpSpPr>
          <a:xfrm>
            <a:off x="3566915" y="1787412"/>
            <a:ext cx="4932056" cy="3288442"/>
            <a:chOff x="1332132" y="1635646"/>
            <a:chExt cx="4932056" cy="3288442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78BDE096-CBF6-47F7-B195-F0DACD413BA9}"/>
                </a:ext>
              </a:extLst>
            </p:cNvPr>
            <p:cNvCxnSpPr/>
            <p:nvPr/>
          </p:nvCxnSpPr>
          <p:spPr>
            <a:xfrm>
              <a:off x="2879812" y="1635646"/>
              <a:ext cx="0" cy="266429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86E9A944-D50D-4BA3-8922-24FC7B3B68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9812" y="4299942"/>
              <a:ext cx="338437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1F5AB617-3687-41A5-A0A1-7AA56F9908FE}"/>
                </a:ext>
              </a:extLst>
            </p:cNvPr>
            <p:cNvSpPr txBox="1"/>
            <p:nvPr/>
          </p:nvSpPr>
          <p:spPr>
            <a:xfrm>
              <a:off x="1691680" y="2427734"/>
              <a:ext cx="111611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/>
                <a:t>預期報酬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134632E-29E8-487A-9ECE-D4CE54341DFC}"/>
                </a:ext>
              </a:extLst>
            </p:cNvPr>
            <p:cNvSpPr txBox="1"/>
            <p:nvPr/>
          </p:nvSpPr>
          <p:spPr>
            <a:xfrm>
              <a:off x="3923919" y="4554756"/>
              <a:ext cx="11521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/>
                <a:t>風險</a:t>
              </a:r>
              <a:r>
                <a:rPr lang="en-US" altLang="zh-TW" b="1" dirty="0"/>
                <a:t>(std)</a:t>
              </a:r>
              <a:endParaRPr lang="zh-TW" altLang="en-US" b="1" dirty="0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BA18C0E5-2F34-4F1E-8D03-8A7382E95A54}"/>
                </a:ext>
              </a:extLst>
            </p:cNvPr>
            <p:cNvSpPr/>
            <p:nvPr/>
          </p:nvSpPr>
          <p:spPr>
            <a:xfrm>
              <a:off x="5004048" y="2895789"/>
              <a:ext cx="143998" cy="14401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CE0F2A1-9959-4960-A0E2-6536F2089C64}"/>
                </a:ext>
              </a:extLst>
            </p:cNvPr>
            <p:cNvCxnSpPr>
              <a:cxnSpLocks/>
            </p:cNvCxnSpPr>
            <p:nvPr/>
          </p:nvCxnSpPr>
          <p:spPr>
            <a:xfrm>
              <a:off x="2879812" y="2967794"/>
              <a:ext cx="2086563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5D0814B2-3F59-4FDB-B3A0-836826896E77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>
              <a:off x="5076047" y="3039800"/>
              <a:ext cx="0" cy="126014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6116929B-E770-43A5-B8FC-0DB7AB175745}"/>
                </a:ext>
              </a:extLst>
            </p:cNvPr>
            <p:cNvSpPr txBox="1"/>
            <p:nvPr/>
          </p:nvSpPr>
          <p:spPr>
            <a:xfrm>
              <a:off x="2457992" y="2886007"/>
              <a:ext cx="43204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TW" sz="12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6%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7AAFD126-6F01-47FE-98D2-70F9DA653D06}"/>
                </a:ext>
              </a:extLst>
            </p:cNvPr>
            <p:cNvSpPr txBox="1"/>
            <p:nvPr/>
          </p:nvSpPr>
          <p:spPr>
            <a:xfrm>
              <a:off x="4860014" y="4371947"/>
              <a:ext cx="57606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TW" sz="12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17%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94AFDFF-62C7-48BA-907A-1A3477499981}"/>
                </a:ext>
              </a:extLst>
            </p:cNvPr>
            <p:cNvSpPr txBox="1"/>
            <p:nvPr/>
          </p:nvSpPr>
          <p:spPr>
            <a:xfrm>
              <a:off x="4391959" y="2544938"/>
              <a:ext cx="151217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護國神</a:t>
              </a:r>
              <a:r>
                <a:rPr lang="en-US" altLang="zh-TW" sz="16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G</a:t>
              </a:r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2B0C9897-8892-45F1-8F5B-3D2E101D0795}"/>
                </a:ext>
              </a:extLst>
            </p:cNvPr>
            <p:cNvSpPr/>
            <p:nvPr/>
          </p:nvSpPr>
          <p:spPr>
            <a:xfrm>
              <a:off x="3905931" y="3572074"/>
              <a:ext cx="143998" cy="14401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5B2148E3-1DC8-42E3-8704-79D99CB78F7A}"/>
                </a:ext>
              </a:extLst>
            </p:cNvPr>
            <p:cNvSpPr txBox="1"/>
            <p:nvPr/>
          </p:nvSpPr>
          <p:spPr>
            <a:xfrm>
              <a:off x="1332132" y="3297546"/>
              <a:ext cx="45720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玉山金</a:t>
              </a:r>
              <a:endParaRPr lang="en-US" altLang="zh-TW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A365F75C-2AD9-4D64-B4D6-D879886A74CC}"/>
                </a:ext>
              </a:extLst>
            </p:cNvPr>
            <p:cNvCxnSpPr>
              <a:cxnSpLocks/>
            </p:cNvCxnSpPr>
            <p:nvPr/>
          </p:nvCxnSpPr>
          <p:spPr>
            <a:xfrm>
              <a:off x="3977930" y="3716085"/>
              <a:ext cx="0" cy="583857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55A6ECE4-05C6-45AB-803E-0061FCBDF806}"/>
                </a:ext>
              </a:extLst>
            </p:cNvPr>
            <p:cNvCxnSpPr>
              <a:cxnSpLocks/>
            </p:cNvCxnSpPr>
            <p:nvPr/>
          </p:nvCxnSpPr>
          <p:spPr>
            <a:xfrm>
              <a:off x="2890036" y="3630184"/>
              <a:ext cx="1015895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758F30E-2D17-445D-B4B1-CABC1E22DF2D}"/>
                </a:ext>
              </a:extLst>
            </p:cNvPr>
            <p:cNvSpPr txBox="1"/>
            <p:nvPr/>
          </p:nvSpPr>
          <p:spPr>
            <a:xfrm>
              <a:off x="2358002" y="3437858"/>
              <a:ext cx="46003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3%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8247235-0D22-4909-BA82-2DB7A92769F6}"/>
                </a:ext>
              </a:extLst>
            </p:cNvPr>
            <p:cNvSpPr txBox="1"/>
            <p:nvPr/>
          </p:nvSpPr>
          <p:spPr>
            <a:xfrm>
              <a:off x="3756665" y="4305453"/>
              <a:ext cx="57605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10%</a:t>
              </a:r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AF044A1-6D93-4D97-A83B-2D7E8F49CBDA}"/>
              </a:ext>
            </a:extLst>
          </p:cNvPr>
          <p:cNvSpPr txBox="1"/>
          <p:nvPr/>
        </p:nvSpPr>
        <p:spPr>
          <a:xfrm rot="21212555">
            <a:off x="3474111" y="31498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</a:rPr>
              <a:t>雞蛋別放在同個籃子裡</a:t>
            </a:r>
            <a:r>
              <a:rPr lang="en-US" altLang="zh-TW" sz="3200" b="1" dirty="0">
                <a:solidFill>
                  <a:srgbClr val="FF0000"/>
                </a:solidFill>
              </a:rPr>
              <a:t>?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CC14AC0-72E8-483A-AE70-0CD535125FE5}"/>
              </a:ext>
            </a:extLst>
          </p:cNvPr>
          <p:cNvSpPr txBox="1"/>
          <p:nvPr/>
        </p:nvSpPr>
        <p:spPr>
          <a:xfrm>
            <a:off x="438627" y="2341913"/>
            <a:ext cx="2997835" cy="1748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假設我的投資組合中有兩檔股票</a:t>
            </a:r>
            <a:r>
              <a:rPr lang="zh-TW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護國神</a:t>
            </a:r>
            <a:r>
              <a:rPr lang="en-US" altLang="zh-TW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zh-TW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玉山金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投資組合的所有可能的預期報酬與風險在圖上怎麼呈現</a:t>
            </a: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C35C811F-BB97-4A19-8DD8-89277FAE8208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6254785" y="3170476"/>
            <a:ext cx="1005134" cy="5898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弧形 36">
            <a:extLst>
              <a:ext uri="{FF2B5EF4-FFF2-40B4-BE49-F238E27FC236}">
                <a16:creationId xmlns:a16="http://schemas.microsoft.com/office/drawing/2014/main" id="{A7D53446-7B2A-4E96-BC6F-7359AC599844}"/>
              </a:ext>
            </a:extLst>
          </p:cNvPr>
          <p:cNvSpPr/>
          <p:nvPr/>
        </p:nvSpPr>
        <p:spPr>
          <a:xfrm flipH="1">
            <a:off x="6212062" y="3078398"/>
            <a:ext cx="2122191" cy="1311855"/>
          </a:xfrm>
          <a:prstGeom prst="arc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E8BA88F5-DA1A-4AF5-A0E4-FA59953AF73E}"/>
              </a:ext>
            </a:extLst>
          </p:cNvPr>
          <p:cNvSpPr/>
          <p:nvPr/>
        </p:nvSpPr>
        <p:spPr>
          <a:xfrm>
            <a:off x="7427975" y="1952645"/>
            <a:ext cx="907419" cy="781777"/>
          </a:xfrm>
          <a:custGeom>
            <a:avLst/>
            <a:gdLst>
              <a:gd name="connsiteX0" fmla="*/ 0 w 907419"/>
              <a:gd name="connsiteY0" fmla="*/ 0 h 781777"/>
              <a:gd name="connsiteX1" fmla="*/ 907419 w 907419"/>
              <a:gd name="connsiteY1" fmla="*/ 781777 h 78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7419" h="781777">
                <a:moveTo>
                  <a:pt x="0" y="0"/>
                </a:moveTo>
                <a:cubicBezTo>
                  <a:pt x="368202" y="377510"/>
                  <a:pt x="736405" y="755020"/>
                  <a:pt x="907419" y="781777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: 圖案 40">
            <a:extLst>
              <a:ext uri="{FF2B5EF4-FFF2-40B4-BE49-F238E27FC236}">
                <a16:creationId xmlns:a16="http://schemas.microsoft.com/office/drawing/2014/main" id="{ED3909C0-EFCA-4510-AE2D-5F1274655502}"/>
              </a:ext>
            </a:extLst>
          </p:cNvPr>
          <p:cNvSpPr/>
          <p:nvPr/>
        </p:nvSpPr>
        <p:spPr>
          <a:xfrm>
            <a:off x="7497634" y="1584495"/>
            <a:ext cx="948351" cy="774881"/>
          </a:xfrm>
          <a:custGeom>
            <a:avLst/>
            <a:gdLst>
              <a:gd name="connsiteX0" fmla="*/ 13010 w 948351"/>
              <a:gd name="connsiteY0" fmla="*/ 293166 h 774881"/>
              <a:gd name="connsiteX1" fmla="*/ 75832 w 948351"/>
              <a:gd name="connsiteY1" fmla="*/ 376928 h 774881"/>
              <a:gd name="connsiteX2" fmla="*/ 592363 w 948351"/>
              <a:gd name="connsiteY2" fmla="*/ 767816 h 774881"/>
              <a:gd name="connsiteX3" fmla="*/ 948351 w 948351"/>
              <a:gd name="connsiteY3" fmla="*/ 0 h 774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8351" h="774881">
                <a:moveTo>
                  <a:pt x="13010" y="293166"/>
                </a:moveTo>
                <a:cubicBezTo>
                  <a:pt x="-3859" y="295493"/>
                  <a:pt x="-20727" y="297820"/>
                  <a:pt x="75832" y="376928"/>
                </a:cubicBezTo>
                <a:cubicBezTo>
                  <a:pt x="172391" y="456036"/>
                  <a:pt x="446943" y="830637"/>
                  <a:pt x="592363" y="767816"/>
                </a:cubicBezTo>
                <a:cubicBezTo>
                  <a:pt x="737783" y="704995"/>
                  <a:pt x="843067" y="352497"/>
                  <a:pt x="948351" y="0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: 圖案 41">
            <a:extLst>
              <a:ext uri="{FF2B5EF4-FFF2-40B4-BE49-F238E27FC236}">
                <a16:creationId xmlns:a16="http://schemas.microsoft.com/office/drawing/2014/main" id="{4AC12663-491C-4C0F-AF4C-BB8EE10D9B7E}"/>
              </a:ext>
            </a:extLst>
          </p:cNvPr>
          <p:cNvSpPr/>
          <p:nvPr/>
        </p:nvSpPr>
        <p:spPr>
          <a:xfrm>
            <a:off x="6220408" y="3062010"/>
            <a:ext cx="1594331" cy="1133108"/>
          </a:xfrm>
          <a:custGeom>
            <a:avLst/>
            <a:gdLst>
              <a:gd name="connsiteX0" fmla="*/ 0 w 1594331"/>
              <a:gd name="connsiteY0" fmla="*/ 789237 h 1133108"/>
              <a:gd name="connsiteX1" fmla="*/ 544452 w 1594331"/>
              <a:gd name="connsiteY1" fmla="*/ 1103344 h 1133108"/>
              <a:gd name="connsiteX2" fmla="*/ 1060983 w 1594331"/>
              <a:gd name="connsiteY2" fmla="*/ 133103 h 1133108"/>
              <a:gd name="connsiteX3" fmla="*/ 1151725 w 1594331"/>
              <a:gd name="connsiteY3" fmla="*/ 28400 h 1133108"/>
              <a:gd name="connsiteX4" fmla="*/ 1165686 w 1594331"/>
              <a:gd name="connsiteY4" fmla="*/ 56321 h 1133108"/>
              <a:gd name="connsiteX5" fmla="*/ 1165686 w 1594331"/>
              <a:gd name="connsiteY5" fmla="*/ 56321 h 1133108"/>
              <a:gd name="connsiteX6" fmla="*/ 1235487 w 1594331"/>
              <a:gd name="connsiteY6" fmla="*/ 7460 h 1133108"/>
              <a:gd name="connsiteX7" fmla="*/ 1591475 w 1594331"/>
              <a:gd name="connsiteY7" fmla="*/ 237805 h 1133108"/>
              <a:gd name="connsiteX8" fmla="*/ 1396031 w 1594331"/>
              <a:gd name="connsiteY8" fmla="*/ 49341 h 113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4331" h="1133108">
                <a:moveTo>
                  <a:pt x="0" y="789237"/>
                </a:moveTo>
                <a:cubicBezTo>
                  <a:pt x="183811" y="1000968"/>
                  <a:pt x="367622" y="1212700"/>
                  <a:pt x="544452" y="1103344"/>
                </a:cubicBezTo>
                <a:cubicBezTo>
                  <a:pt x="721282" y="993988"/>
                  <a:pt x="959771" y="312260"/>
                  <a:pt x="1060983" y="133103"/>
                </a:cubicBezTo>
                <a:cubicBezTo>
                  <a:pt x="1162195" y="-46054"/>
                  <a:pt x="1134275" y="41197"/>
                  <a:pt x="1151725" y="28400"/>
                </a:cubicBezTo>
                <a:cubicBezTo>
                  <a:pt x="1169175" y="15603"/>
                  <a:pt x="1165686" y="56321"/>
                  <a:pt x="1165686" y="56321"/>
                </a:cubicBezTo>
                <a:lnTo>
                  <a:pt x="1165686" y="56321"/>
                </a:lnTo>
                <a:cubicBezTo>
                  <a:pt x="1177319" y="48178"/>
                  <a:pt x="1164522" y="-22787"/>
                  <a:pt x="1235487" y="7460"/>
                </a:cubicBezTo>
                <a:cubicBezTo>
                  <a:pt x="1306452" y="37707"/>
                  <a:pt x="1564718" y="230825"/>
                  <a:pt x="1591475" y="237805"/>
                </a:cubicBezTo>
                <a:cubicBezTo>
                  <a:pt x="1618232" y="244785"/>
                  <a:pt x="1449546" y="86569"/>
                  <a:pt x="1396031" y="49341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手繪多邊形: 圖案 43">
            <a:extLst>
              <a:ext uri="{FF2B5EF4-FFF2-40B4-BE49-F238E27FC236}">
                <a16:creationId xmlns:a16="http://schemas.microsoft.com/office/drawing/2014/main" id="{3832A1B7-C434-4647-A03F-09547A608AA2}"/>
              </a:ext>
            </a:extLst>
          </p:cNvPr>
          <p:cNvSpPr/>
          <p:nvPr/>
        </p:nvSpPr>
        <p:spPr>
          <a:xfrm>
            <a:off x="6233276" y="1130785"/>
            <a:ext cx="872519" cy="684055"/>
          </a:xfrm>
          <a:custGeom>
            <a:avLst/>
            <a:gdLst>
              <a:gd name="connsiteX0" fmla="*/ 0 w 872519"/>
              <a:gd name="connsiteY0" fmla="*/ 446730 h 684055"/>
              <a:gd name="connsiteX1" fmla="*/ 6980 w 872519"/>
              <a:gd name="connsiteY1" fmla="*/ 481630 h 684055"/>
              <a:gd name="connsiteX2" fmla="*/ 48861 w 872519"/>
              <a:gd name="connsiteY2" fmla="*/ 509551 h 684055"/>
              <a:gd name="connsiteX3" fmla="*/ 69802 w 872519"/>
              <a:gd name="connsiteY3" fmla="*/ 523511 h 684055"/>
              <a:gd name="connsiteX4" fmla="*/ 104703 w 872519"/>
              <a:gd name="connsiteY4" fmla="*/ 544452 h 684055"/>
              <a:gd name="connsiteX5" fmla="*/ 139603 w 872519"/>
              <a:gd name="connsiteY5" fmla="*/ 572372 h 684055"/>
              <a:gd name="connsiteX6" fmla="*/ 153564 w 872519"/>
              <a:gd name="connsiteY6" fmla="*/ 586333 h 684055"/>
              <a:gd name="connsiteX7" fmla="*/ 216385 w 872519"/>
              <a:gd name="connsiteY7" fmla="*/ 628213 h 684055"/>
              <a:gd name="connsiteX8" fmla="*/ 230345 w 872519"/>
              <a:gd name="connsiteY8" fmla="*/ 642174 h 684055"/>
              <a:gd name="connsiteX9" fmla="*/ 314107 w 872519"/>
              <a:gd name="connsiteY9" fmla="*/ 677075 h 684055"/>
              <a:gd name="connsiteX10" fmla="*/ 349008 w 872519"/>
              <a:gd name="connsiteY10" fmla="*/ 684055 h 684055"/>
              <a:gd name="connsiteX11" fmla="*/ 376929 w 872519"/>
              <a:gd name="connsiteY11" fmla="*/ 677075 h 684055"/>
              <a:gd name="connsiteX12" fmla="*/ 390889 w 872519"/>
              <a:gd name="connsiteY12" fmla="*/ 663114 h 684055"/>
              <a:gd name="connsiteX13" fmla="*/ 411829 w 872519"/>
              <a:gd name="connsiteY13" fmla="*/ 649154 h 684055"/>
              <a:gd name="connsiteX14" fmla="*/ 439750 w 872519"/>
              <a:gd name="connsiteY14" fmla="*/ 628213 h 684055"/>
              <a:gd name="connsiteX15" fmla="*/ 537472 w 872519"/>
              <a:gd name="connsiteY15" fmla="*/ 551432 h 684055"/>
              <a:gd name="connsiteX16" fmla="*/ 572373 w 872519"/>
              <a:gd name="connsiteY16" fmla="*/ 509551 h 684055"/>
              <a:gd name="connsiteX17" fmla="*/ 593313 w 872519"/>
              <a:gd name="connsiteY17" fmla="*/ 481630 h 684055"/>
              <a:gd name="connsiteX18" fmla="*/ 614254 w 872519"/>
              <a:gd name="connsiteY18" fmla="*/ 474650 h 684055"/>
              <a:gd name="connsiteX19" fmla="*/ 649155 w 872519"/>
              <a:gd name="connsiteY19" fmla="*/ 453710 h 684055"/>
              <a:gd name="connsiteX20" fmla="*/ 691035 w 872519"/>
              <a:gd name="connsiteY20" fmla="*/ 439749 h 684055"/>
              <a:gd name="connsiteX21" fmla="*/ 725936 w 872519"/>
              <a:gd name="connsiteY21" fmla="*/ 425789 h 684055"/>
              <a:gd name="connsiteX22" fmla="*/ 753857 w 872519"/>
              <a:gd name="connsiteY22" fmla="*/ 397868 h 684055"/>
              <a:gd name="connsiteX23" fmla="*/ 781777 w 872519"/>
              <a:gd name="connsiteY23" fmla="*/ 362968 h 684055"/>
              <a:gd name="connsiteX24" fmla="*/ 802718 w 872519"/>
              <a:gd name="connsiteY24" fmla="*/ 321087 h 684055"/>
              <a:gd name="connsiteX25" fmla="*/ 816678 w 872519"/>
              <a:gd name="connsiteY25" fmla="*/ 279206 h 684055"/>
              <a:gd name="connsiteX26" fmla="*/ 823658 w 872519"/>
              <a:gd name="connsiteY26" fmla="*/ 258265 h 684055"/>
              <a:gd name="connsiteX27" fmla="*/ 837619 w 872519"/>
              <a:gd name="connsiteY27" fmla="*/ 237325 h 684055"/>
              <a:gd name="connsiteX28" fmla="*/ 844599 w 872519"/>
              <a:gd name="connsiteY28" fmla="*/ 202424 h 684055"/>
              <a:gd name="connsiteX29" fmla="*/ 872519 w 872519"/>
              <a:gd name="connsiteY29" fmla="*/ 139603 h 684055"/>
              <a:gd name="connsiteX30" fmla="*/ 872519 w 872519"/>
              <a:gd name="connsiteY30" fmla="*/ 0 h 684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72519" h="684055">
                <a:moveTo>
                  <a:pt x="0" y="446730"/>
                </a:moveTo>
                <a:cubicBezTo>
                  <a:pt x="2327" y="458363"/>
                  <a:pt x="-304" y="472265"/>
                  <a:pt x="6980" y="481630"/>
                </a:cubicBezTo>
                <a:cubicBezTo>
                  <a:pt x="17281" y="494874"/>
                  <a:pt x="34901" y="500244"/>
                  <a:pt x="48861" y="509551"/>
                </a:cubicBezTo>
                <a:cubicBezTo>
                  <a:pt x="55841" y="514204"/>
                  <a:pt x="62688" y="519065"/>
                  <a:pt x="69802" y="523511"/>
                </a:cubicBezTo>
                <a:cubicBezTo>
                  <a:pt x="81307" y="530702"/>
                  <a:pt x="94109" y="535977"/>
                  <a:pt x="104703" y="544452"/>
                </a:cubicBezTo>
                <a:cubicBezTo>
                  <a:pt x="116336" y="553759"/>
                  <a:pt x="128292" y="562677"/>
                  <a:pt x="139603" y="572372"/>
                </a:cubicBezTo>
                <a:cubicBezTo>
                  <a:pt x="144600" y="576655"/>
                  <a:pt x="148241" y="582462"/>
                  <a:pt x="153564" y="586333"/>
                </a:cubicBezTo>
                <a:cubicBezTo>
                  <a:pt x="173918" y="601135"/>
                  <a:pt x="198590" y="610417"/>
                  <a:pt x="216385" y="628213"/>
                </a:cubicBezTo>
                <a:cubicBezTo>
                  <a:pt x="221038" y="632867"/>
                  <a:pt x="224568" y="639023"/>
                  <a:pt x="230345" y="642174"/>
                </a:cubicBezTo>
                <a:cubicBezTo>
                  <a:pt x="238601" y="646677"/>
                  <a:pt x="291106" y="671325"/>
                  <a:pt x="314107" y="677075"/>
                </a:cubicBezTo>
                <a:cubicBezTo>
                  <a:pt x="325617" y="679953"/>
                  <a:pt x="337374" y="681728"/>
                  <a:pt x="349008" y="684055"/>
                </a:cubicBezTo>
                <a:cubicBezTo>
                  <a:pt x="358315" y="681728"/>
                  <a:pt x="368348" y="681365"/>
                  <a:pt x="376929" y="677075"/>
                </a:cubicBezTo>
                <a:cubicBezTo>
                  <a:pt x="382815" y="674132"/>
                  <a:pt x="385750" y="667225"/>
                  <a:pt x="390889" y="663114"/>
                </a:cubicBezTo>
                <a:cubicBezTo>
                  <a:pt x="397440" y="657873"/>
                  <a:pt x="405003" y="654030"/>
                  <a:pt x="411829" y="649154"/>
                </a:cubicBezTo>
                <a:cubicBezTo>
                  <a:pt x="421296" y="642392"/>
                  <a:pt x="430070" y="634666"/>
                  <a:pt x="439750" y="628213"/>
                </a:cubicBezTo>
                <a:cubicBezTo>
                  <a:pt x="494073" y="591998"/>
                  <a:pt x="496494" y="600605"/>
                  <a:pt x="537472" y="551432"/>
                </a:cubicBezTo>
                <a:cubicBezTo>
                  <a:pt x="549106" y="537472"/>
                  <a:pt x="561021" y="523741"/>
                  <a:pt x="572373" y="509551"/>
                </a:cubicBezTo>
                <a:cubicBezTo>
                  <a:pt x="579640" y="500467"/>
                  <a:pt x="584376" y="489078"/>
                  <a:pt x="593313" y="481630"/>
                </a:cubicBezTo>
                <a:cubicBezTo>
                  <a:pt x="598965" y="476920"/>
                  <a:pt x="607673" y="477940"/>
                  <a:pt x="614254" y="474650"/>
                </a:cubicBezTo>
                <a:cubicBezTo>
                  <a:pt x="626389" y="468583"/>
                  <a:pt x="636804" y="459324"/>
                  <a:pt x="649155" y="453710"/>
                </a:cubicBezTo>
                <a:cubicBezTo>
                  <a:pt x="662551" y="447621"/>
                  <a:pt x="677206" y="444778"/>
                  <a:pt x="691035" y="439749"/>
                </a:cubicBezTo>
                <a:cubicBezTo>
                  <a:pt x="702810" y="435467"/>
                  <a:pt x="714302" y="430442"/>
                  <a:pt x="725936" y="425789"/>
                </a:cubicBezTo>
                <a:cubicBezTo>
                  <a:pt x="735243" y="416482"/>
                  <a:pt x="749695" y="410355"/>
                  <a:pt x="753857" y="397868"/>
                </a:cubicBezTo>
                <a:cubicBezTo>
                  <a:pt x="763490" y="368970"/>
                  <a:pt x="754715" y="381009"/>
                  <a:pt x="781777" y="362968"/>
                </a:cubicBezTo>
                <a:cubicBezTo>
                  <a:pt x="807243" y="286578"/>
                  <a:pt x="766626" y="402294"/>
                  <a:pt x="802718" y="321087"/>
                </a:cubicBezTo>
                <a:cubicBezTo>
                  <a:pt x="808694" y="307640"/>
                  <a:pt x="812025" y="293166"/>
                  <a:pt x="816678" y="279206"/>
                </a:cubicBezTo>
                <a:cubicBezTo>
                  <a:pt x="819005" y="272226"/>
                  <a:pt x="819576" y="264387"/>
                  <a:pt x="823658" y="258265"/>
                </a:cubicBezTo>
                <a:lnTo>
                  <a:pt x="837619" y="237325"/>
                </a:lnTo>
                <a:cubicBezTo>
                  <a:pt x="839946" y="225691"/>
                  <a:pt x="840433" y="213533"/>
                  <a:pt x="844599" y="202424"/>
                </a:cubicBezTo>
                <a:cubicBezTo>
                  <a:pt x="857251" y="168684"/>
                  <a:pt x="872519" y="190417"/>
                  <a:pt x="872519" y="139603"/>
                </a:cubicBezTo>
                <a:lnTo>
                  <a:pt x="872519" y="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手繪多邊形: 圖案 47">
            <a:extLst>
              <a:ext uri="{FF2B5EF4-FFF2-40B4-BE49-F238E27FC236}">
                <a16:creationId xmlns:a16="http://schemas.microsoft.com/office/drawing/2014/main" id="{47B740EA-BBBE-42B5-A68E-49A0BF694FE4}"/>
              </a:ext>
            </a:extLst>
          </p:cNvPr>
          <p:cNvSpPr/>
          <p:nvPr/>
        </p:nvSpPr>
        <p:spPr>
          <a:xfrm rot="409686">
            <a:off x="6301385" y="3146092"/>
            <a:ext cx="920774" cy="992624"/>
          </a:xfrm>
          <a:custGeom>
            <a:avLst/>
            <a:gdLst>
              <a:gd name="connsiteX0" fmla="*/ 0 w 1002453"/>
              <a:gd name="connsiteY0" fmla="*/ 690880 h 865746"/>
              <a:gd name="connsiteX1" fmla="*/ 643466 w 1002453"/>
              <a:gd name="connsiteY1" fmla="*/ 819573 h 865746"/>
              <a:gd name="connsiteX2" fmla="*/ 1002453 w 1002453"/>
              <a:gd name="connsiteY2" fmla="*/ 0 h 865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453" h="865746">
                <a:moveTo>
                  <a:pt x="0" y="690880"/>
                </a:moveTo>
                <a:cubicBezTo>
                  <a:pt x="238195" y="812800"/>
                  <a:pt x="476391" y="934720"/>
                  <a:pt x="643466" y="819573"/>
                </a:cubicBezTo>
                <a:cubicBezTo>
                  <a:pt x="810541" y="704426"/>
                  <a:pt x="906497" y="352213"/>
                  <a:pt x="1002453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33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98199731-A67F-4655-BD8E-60C19DC2BD67}"/>
              </a:ext>
            </a:extLst>
          </p:cNvPr>
          <p:cNvSpPr/>
          <p:nvPr/>
        </p:nvSpPr>
        <p:spPr>
          <a:xfrm>
            <a:off x="3080089" y="2980267"/>
            <a:ext cx="1498684" cy="744638"/>
          </a:xfrm>
          <a:custGeom>
            <a:avLst/>
            <a:gdLst>
              <a:gd name="connsiteX0" fmla="*/ 1498684 w 1498684"/>
              <a:gd name="connsiteY0" fmla="*/ 0 h 744638"/>
              <a:gd name="connsiteX1" fmla="*/ 35644 w 1498684"/>
              <a:gd name="connsiteY1" fmla="*/ 264160 h 744638"/>
              <a:gd name="connsiteX2" fmla="*/ 448818 w 1498684"/>
              <a:gd name="connsiteY2" fmla="*/ 704426 h 744638"/>
              <a:gd name="connsiteX3" fmla="*/ 428498 w 1498684"/>
              <a:gd name="connsiteY3" fmla="*/ 697653 h 74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684" h="744638">
                <a:moveTo>
                  <a:pt x="1498684" y="0"/>
                </a:moveTo>
                <a:cubicBezTo>
                  <a:pt x="854653" y="73378"/>
                  <a:pt x="210622" y="146756"/>
                  <a:pt x="35644" y="264160"/>
                </a:cubicBezTo>
                <a:cubicBezTo>
                  <a:pt x="-139334" y="381564"/>
                  <a:pt x="383342" y="632177"/>
                  <a:pt x="448818" y="704426"/>
                </a:cubicBezTo>
                <a:cubicBezTo>
                  <a:pt x="514294" y="776675"/>
                  <a:pt x="471396" y="737164"/>
                  <a:pt x="428498" y="697653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73D7CBB-4518-4078-A00E-1EC051DE08A5}"/>
              </a:ext>
            </a:extLst>
          </p:cNvPr>
          <p:cNvSpPr txBox="1">
            <a:spLocks/>
          </p:cNvSpPr>
          <p:nvPr/>
        </p:nvSpPr>
        <p:spPr>
          <a:xfrm>
            <a:off x="611560" y="411510"/>
            <a:ext cx="46085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現代投資組合理論</a:t>
            </a:r>
            <a:endParaRPr lang="en-GB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9FF702B-03CA-4B26-A5A0-C5E140CE071F}"/>
              </a:ext>
            </a:extLst>
          </p:cNvPr>
          <p:cNvGrpSpPr/>
          <p:nvPr/>
        </p:nvGrpSpPr>
        <p:grpSpPr>
          <a:xfrm>
            <a:off x="914991" y="1707654"/>
            <a:ext cx="4943440" cy="3288442"/>
            <a:chOff x="1320748" y="1635646"/>
            <a:chExt cx="4943440" cy="3288442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78BDE096-CBF6-47F7-B195-F0DACD413BA9}"/>
                </a:ext>
              </a:extLst>
            </p:cNvPr>
            <p:cNvCxnSpPr/>
            <p:nvPr/>
          </p:nvCxnSpPr>
          <p:spPr>
            <a:xfrm>
              <a:off x="2879812" y="1635646"/>
              <a:ext cx="0" cy="266429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86E9A944-D50D-4BA3-8922-24FC7B3B68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9812" y="4299942"/>
              <a:ext cx="338437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1F5AB617-3687-41A5-A0A1-7AA56F9908FE}"/>
                </a:ext>
              </a:extLst>
            </p:cNvPr>
            <p:cNvSpPr txBox="1"/>
            <p:nvPr/>
          </p:nvSpPr>
          <p:spPr>
            <a:xfrm>
              <a:off x="1691680" y="2427734"/>
              <a:ext cx="111611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/>
                <a:t>預期報酬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134632E-29E8-487A-9ECE-D4CE54341DFC}"/>
                </a:ext>
              </a:extLst>
            </p:cNvPr>
            <p:cNvSpPr txBox="1"/>
            <p:nvPr/>
          </p:nvSpPr>
          <p:spPr>
            <a:xfrm>
              <a:off x="3923919" y="4554756"/>
              <a:ext cx="11521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/>
                <a:t>風險</a:t>
              </a:r>
              <a:r>
                <a:rPr lang="en-US" altLang="zh-TW" b="1" dirty="0"/>
                <a:t>(std)</a:t>
              </a:r>
              <a:endParaRPr lang="zh-TW" altLang="en-US" b="1" dirty="0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BA18C0E5-2F34-4F1E-8D03-8A7382E95A54}"/>
                </a:ext>
              </a:extLst>
            </p:cNvPr>
            <p:cNvSpPr/>
            <p:nvPr/>
          </p:nvSpPr>
          <p:spPr>
            <a:xfrm>
              <a:off x="5004048" y="2895789"/>
              <a:ext cx="143998" cy="14401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CE0F2A1-9959-4960-A0E2-6536F2089C64}"/>
                </a:ext>
              </a:extLst>
            </p:cNvPr>
            <p:cNvCxnSpPr>
              <a:cxnSpLocks/>
            </p:cNvCxnSpPr>
            <p:nvPr/>
          </p:nvCxnSpPr>
          <p:spPr>
            <a:xfrm>
              <a:off x="2879812" y="2967794"/>
              <a:ext cx="2086563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5D0814B2-3F59-4FDB-B3A0-836826896E77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>
              <a:off x="5076047" y="3039800"/>
              <a:ext cx="0" cy="126014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6116929B-E770-43A5-B8FC-0DB7AB175745}"/>
                </a:ext>
              </a:extLst>
            </p:cNvPr>
            <p:cNvSpPr txBox="1"/>
            <p:nvPr/>
          </p:nvSpPr>
          <p:spPr>
            <a:xfrm>
              <a:off x="2457992" y="2886007"/>
              <a:ext cx="43204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TW" sz="12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6%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7AAFD126-6F01-47FE-98D2-70F9DA653D06}"/>
                </a:ext>
              </a:extLst>
            </p:cNvPr>
            <p:cNvSpPr txBox="1"/>
            <p:nvPr/>
          </p:nvSpPr>
          <p:spPr>
            <a:xfrm>
              <a:off x="4860014" y="4371947"/>
              <a:ext cx="57606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TW" sz="12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17%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94AFDFF-62C7-48BA-907A-1A3477499981}"/>
                </a:ext>
              </a:extLst>
            </p:cNvPr>
            <p:cNvSpPr txBox="1"/>
            <p:nvPr/>
          </p:nvSpPr>
          <p:spPr>
            <a:xfrm>
              <a:off x="4391959" y="2544938"/>
              <a:ext cx="151217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護國神</a:t>
              </a:r>
              <a:r>
                <a:rPr lang="en-US" altLang="zh-TW" sz="16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G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5B2148E3-1DC8-42E3-8704-79D99CB78F7A}"/>
                </a:ext>
              </a:extLst>
            </p:cNvPr>
            <p:cNvSpPr txBox="1"/>
            <p:nvPr/>
          </p:nvSpPr>
          <p:spPr>
            <a:xfrm>
              <a:off x="1320748" y="3582837"/>
              <a:ext cx="45720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玉山金</a:t>
              </a:r>
              <a:endParaRPr lang="en-US" altLang="zh-TW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A365F75C-2AD9-4D64-B4D6-D879886A74CC}"/>
                </a:ext>
              </a:extLst>
            </p:cNvPr>
            <p:cNvCxnSpPr>
              <a:cxnSpLocks/>
            </p:cNvCxnSpPr>
            <p:nvPr/>
          </p:nvCxnSpPr>
          <p:spPr>
            <a:xfrm>
              <a:off x="3977930" y="3716085"/>
              <a:ext cx="0" cy="583857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55A6ECE4-05C6-45AB-803E-0061FCBDF806}"/>
                </a:ext>
              </a:extLst>
            </p:cNvPr>
            <p:cNvCxnSpPr>
              <a:cxnSpLocks/>
            </p:cNvCxnSpPr>
            <p:nvPr/>
          </p:nvCxnSpPr>
          <p:spPr>
            <a:xfrm>
              <a:off x="2890036" y="3630184"/>
              <a:ext cx="1015895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758F30E-2D17-445D-B4B1-CABC1E22DF2D}"/>
                </a:ext>
              </a:extLst>
            </p:cNvPr>
            <p:cNvSpPr txBox="1"/>
            <p:nvPr/>
          </p:nvSpPr>
          <p:spPr>
            <a:xfrm>
              <a:off x="2358002" y="3437858"/>
              <a:ext cx="46003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3%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8247235-0D22-4909-BA82-2DB7A92769F6}"/>
                </a:ext>
              </a:extLst>
            </p:cNvPr>
            <p:cNvSpPr txBox="1"/>
            <p:nvPr/>
          </p:nvSpPr>
          <p:spPr>
            <a:xfrm>
              <a:off x="3756665" y="4305453"/>
              <a:ext cx="57605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10%</a:t>
              </a:r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2B0C9897-8892-45F1-8F5B-3D2E101D0795}"/>
                </a:ext>
              </a:extLst>
            </p:cNvPr>
            <p:cNvSpPr/>
            <p:nvPr/>
          </p:nvSpPr>
          <p:spPr>
            <a:xfrm>
              <a:off x="3918770" y="3571896"/>
              <a:ext cx="143998" cy="144011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AF044A1-6D93-4D97-A83B-2D7E8F49CBDA}"/>
              </a:ext>
            </a:extLst>
          </p:cNvPr>
          <p:cNvSpPr txBox="1"/>
          <p:nvPr/>
        </p:nvSpPr>
        <p:spPr>
          <a:xfrm rot="21212555">
            <a:off x="3474111" y="31498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</a:rPr>
              <a:t>雞蛋別放在同個籃子裡</a:t>
            </a:r>
            <a:r>
              <a:rPr lang="en-US" altLang="zh-TW" sz="3200" b="1" dirty="0">
                <a:solidFill>
                  <a:srgbClr val="FF0000"/>
                </a:solidFill>
              </a:rPr>
              <a:t>?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C35C811F-BB97-4A19-8DD8-89277FAE8208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3614245" y="3090718"/>
            <a:ext cx="1005134" cy="5898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弧形 36">
            <a:extLst>
              <a:ext uri="{FF2B5EF4-FFF2-40B4-BE49-F238E27FC236}">
                <a16:creationId xmlns:a16="http://schemas.microsoft.com/office/drawing/2014/main" id="{A7D53446-7B2A-4E96-BC6F-7359AC599844}"/>
              </a:ext>
            </a:extLst>
          </p:cNvPr>
          <p:cNvSpPr/>
          <p:nvPr/>
        </p:nvSpPr>
        <p:spPr>
          <a:xfrm flipH="1">
            <a:off x="3561379" y="2985582"/>
            <a:ext cx="2122191" cy="1311855"/>
          </a:xfrm>
          <a:prstGeom prst="arc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E8BA88F5-DA1A-4AF5-A0E4-FA59953AF73E}"/>
              </a:ext>
            </a:extLst>
          </p:cNvPr>
          <p:cNvSpPr/>
          <p:nvPr/>
        </p:nvSpPr>
        <p:spPr>
          <a:xfrm>
            <a:off x="7427975" y="1952645"/>
            <a:ext cx="907419" cy="781777"/>
          </a:xfrm>
          <a:custGeom>
            <a:avLst/>
            <a:gdLst>
              <a:gd name="connsiteX0" fmla="*/ 0 w 907419"/>
              <a:gd name="connsiteY0" fmla="*/ 0 h 781777"/>
              <a:gd name="connsiteX1" fmla="*/ 907419 w 907419"/>
              <a:gd name="connsiteY1" fmla="*/ 781777 h 78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7419" h="781777">
                <a:moveTo>
                  <a:pt x="0" y="0"/>
                </a:moveTo>
                <a:cubicBezTo>
                  <a:pt x="368202" y="377510"/>
                  <a:pt x="736405" y="755020"/>
                  <a:pt x="907419" y="781777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: 圖案 40">
            <a:extLst>
              <a:ext uri="{FF2B5EF4-FFF2-40B4-BE49-F238E27FC236}">
                <a16:creationId xmlns:a16="http://schemas.microsoft.com/office/drawing/2014/main" id="{ED3909C0-EFCA-4510-AE2D-5F1274655502}"/>
              </a:ext>
            </a:extLst>
          </p:cNvPr>
          <p:cNvSpPr/>
          <p:nvPr/>
        </p:nvSpPr>
        <p:spPr>
          <a:xfrm>
            <a:off x="7497634" y="1584495"/>
            <a:ext cx="948351" cy="774881"/>
          </a:xfrm>
          <a:custGeom>
            <a:avLst/>
            <a:gdLst>
              <a:gd name="connsiteX0" fmla="*/ 13010 w 948351"/>
              <a:gd name="connsiteY0" fmla="*/ 293166 h 774881"/>
              <a:gd name="connsiteX1" fmla="*/ 75832 w 948351"/>
              <a:gd name="connsiteY1" fmla="*/ 376928 h 774881"/>
              <a:gd name="connsiteX2" fmla="*/ 592363 w 948351"/>
              <a:gd name="connsiteY2" fmla="*/ 767816 h 774881"/>
              <a:gd name="connsiteX3" fmla="*/ 948351 w 948351"/>
              <a:gd name="connsiteY3" fmla="*/ 0 h 774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8351" h="774881">
                <a:moveTo>
                  <a:pt x="13010" y="293166"/>
                </a:moveTo>
                <a:cubicBezTo>
                  <a:pt x="-3859" y="295493"/>
                  <a:pt x="-20727" y="297820"/>
                  <a:pt x="75832" y="376928"/>
                </a:cubicBezTo>
                <a:cubicBezTo>
                  <a:pt x="172391" y="456036"/>
                  <a:pt x="446943" y="830637"/>
                  <a:pt x="592363" y="767816"/>
                </a:cubicBezTo>
                <a:cubicBezTo>
                  <a:pt x="737783" y="704995"/>
                  <a:pt x="843067" y="352497"/>
                  <a:pt x="948351" y="0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: 圖案 41">
            <a:extLst>
              <a:ext uri="{FF2B5EF4-FFF2-40B4-BE49-F238E27FC236}">
                <a16:creationId xmlns:a16="http://schemas.microsoft.com/office/drawing/2014/main" id="{4AC12663-491C-4C0F-AF4C-BB8EE10D9B7E}"/>
              </a:ext>
            </a:extLst>
          </p:cNvPr>
          <p:cNvSpPr/>
          <p:nvPr/>
        </p:nvSpPr>
        <p:spPr>
          <a:xfrm>
            <a:off x="6220408" y="3062010"/>
            <a:ext cx="1594331" cy="1133108"/>
          </a:xfrm>
          <a:custGeom>
            <a:avLst/>
            <a:gdLst>
              <a:gd name="connsiteX0" fmla="*/ 0 w 1594331"/>
              <a:gd name="connsiteY0" fmla="*/ 789237 h 1133108"/>
              <a:gd name="connsiteX1" fmla="*/ 544452 w 1594331"/>
              <a:gd name="connsiteY1" fmla="*/ 1103344 h 1133108"/>
              <a:gd name="connsiteX2" fmla="*/ 1060983 w 1594331"/>
              <a:gd name="connsiteY2" fmla="*/ 133103 h 1133108"/>
              <a:gd name="connsiteX3" fmla="*/ 1151725 w 1594331"/>
              <a:gd name="connsiteY3" fmla="*/ 28400 h 1133108"/>
              <a:gd name="connsiteX4" fmla="*/ 1165686 w 1594331"/>
              <a:gd name="connsiteY4" fmla="*/ 56321 h 1133108"/>
              <a:gd name="connsiteX5" fmla="*/ 1165686 w 1594331"/>
              <a:gd name="connsiteY5" fmla="*/ 56321 h 1133108"/>
              <a:gd name="connsiteX6" fmla="*/ 1235487 w 1594331"/>
              <a:gd name="connsiteY6" fmla="*/ 7460 h 1133108"/>
              <a:gd name="connsiteX7" fmla="*/ 1591475 w 1594331"/>
              <a:gd name="connsiteY7" fmla="*/ 237805 h 1133108"/>
              <a:gd name="connsiteX8" fmla="*/ 1396031 w 1594331"/>
              <a:gd name="connsiteY8" fmla="*/ 49341 h 113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4331" h="1133108">
                <a:moveTo>
                  <a:pt x="0" y="789237"/>
                </a:moveTo>
                <a:cubicBezTo>
                  <a:pt x="183811" y="1000968"/>
                  <a:pt x="367622" y="1212700"/>
                  <a:pt x="544452" y="1103344"/>
                </a:cubicBezTo>
                <a:cubicBezTo>
                  <a:pt x="721282" y="993988"/>
                  <a:pt x="959771" y="312260"/>
                  <a:pt x="1060983" y="133103"/>
                </a:cubicBezTo>
                <a:cubicBezTo>
                  <a:pt x="1162195" y="-46054"/>
                  <a:pt x="1134275" y="41197"/>
                  <a:pt x="1151725" y="28400"/>
                </a:cubicBezTo>
                <a:cubicBezTo>
                  <a:pt x="1169175" y="15603"/>
                  <a:pt x="1165686" y="56321"/>
                  <a:pt x="1165686" y="56321"/>
                </a:cubicBezTo>
                <a:lnTo>
                  <a:pt x="1165686" y="56321"/>
                </a:lnTo>
                <a:cubicBezTo>
                  <a:pt x="1177319" y="48178"/>
                  <a:pt x="1164522" y="-22787"/>
                  <a:pt x="1235487" y="7460"/>
                </a:cubicBezTo>
                <a:cubicBezTo>
                  <a:pt x="1306452" y="37707"/>
                  <a:pt x="1564718" y="230825"/>
                  <a:pt x="1591475" y="237805"/>
                </a:cubicBezTo>
                <a:cubicBezTo>
                  <a:pt x="1618232" y="244785"/>
                  <a:pt x="1449546" y="86569"/>
                  <a:pt x="1396031" y="49341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手繪多邊形: 圖案 43">
            <a:extLst>
              <a:ext uri="{FF2B5EF4-FFF2-40B4-BE49-F238E27FC236}">
                <a16:creationId xmlns:a16="http://schemas.microsoft.com/office/drawing/2014/main" id="{3832A1B7-C434-4647-A03F-09547A608AA2}"/>
              </a:ext>
            </a:extLst>
          </p:cNvPr>
          <p:cNvSpPr/>
          <p:nvPr/>
        </p:nvSpPr>
        <p:spPr>
          <a:xfrm>
            <a:off x="6233276" y="1130785"/>
            <a:ext cx="872519" cy="684055"/>
          </a:xfrm>
          <a:custGeom>
            <a:avLst/>
            <a:gdLst>
              <a:gd name="connsiteX0" fmla="*/ 0 w 872519"/>
              <a:gd name="connsiteY0" fmla="*/ 446730 h 684055"/>
              <a:gd name="connsiteX1" fmla="*/ 6980 w 872519"/>
              <a:gd name="connsiteY1" fmla="*/ 481630 h 684055"/>
              <a:gd name="connsiteX2" fmla="*/ 48861 w 872519"/>
              <a:gd name="connsiteY2" fmla="*/ 509551 h 684055"/>
              <a:gd name="connsiteX3" fmla="*/ 69802 w 872519"/>
              <a:gd name="connsiteY3" fmla="*/ 523511 h 684055"/>
              <a:gd name="connsiteX4" fmla="*/ 104703 w 872519"/>
              <a:gd name="connsiteY4" fmla="*/ 544452 h 684055"/>
              <a:gd name="connsiteX5" fmla="*/ 139603 w 872519"/>
              <a:gd name="connsiteY5" fmla="*/ 572372 h 684055"/>
              <a:gd name="connsiteX6" fmla="*/ 153564 w 872519"/>
              <a:gd name="connsiteY6" fmla="*/ 586333 h 684055"/>
              <a:gd name="connsiteX7" fmla="*/ 216385 w 872519"/>
              <a:gd name="connsiteY7" fmla="*/ 628213 h 684055"/>
              <a:gd name="connsiteX8" fmla="*/ 230345 w 872519"/>
              <a:gd name="connsiteY8" fmla="*/ 642174 h 684055"/>
              <a:gd name="connsiteX9" fmla="*/ 314107 w 872519"/>
              <a:gd name="connsiteY9" fmla="*/ 677075 h 684055"/>
              <a:gd name="connsiteX10" fmla="*/ 349008 w 872519"/>
              <a:gd name="connsiteY10" fmla="*/ 684055 h 684055"/>
              <a:gd name="connsiteX11" fmla="*/ 376929 w 872519"/>
              <a:gd name="connsiteY11" fmla="*/ 677075 h 684055"/>
              <a:gd name="connsiteX12" fmla="*/ 390889 w 872519"/>
              <a:gd name="connsiteY12" fmla="*/ 663114 h 684055"/>
              <a:gd name="connsiteX13" fmla="*/ 411829 w 872519"/>
              <a:gd name="connsiteY13" fmla="*/ 649154 h 684055"/>
              <a:gd name="connsiteX14" fmla="*/ 439750 w 872519"/>
              <a:gd name="connsiteY14" fmla="*/ 628213 h 684055"/>
              <a:gd name="connsiteX15" fmla="*/ 537472 w 872519"/>
              <a:gd name="connsiteY15" fmla="*/ 551432 h 684055"/>
              <a:gd name="connsiteX16" fmla="*/ 572373 w 872519"/>
              <a:gd name="connsiteY16" fmla="*/ 509551 h 684055"/>
              <a:gd name="connsiteX17" fmla="*/ 593313 w 872519"/>
              <a:gd name="connsiteY17" fmla="*/ 481630 h 684055"/>
              <a:gd name="connsiteX18" fmla="*/ 614254 w 872519"/>
              <a:gd name="connsiteY18" fmla="*/ 474650 h 684055"/>
              <a:gd name="connsiteX19" fmla="*/ 649155 w 872519"/>
              <a:gd name="connsiteY19" fmla="*/ 453710 h 684055"/>
              <a:gd name="connsiteX20" fmla="*/ 691035 w 872519"/>
              <a:gd name="connsiteY20" fmla="*/ 439749 h 684055"/>
              <a:gd name="connsiteX21" fmla="*/ 725936 w 872519"/>
              <a:gd name="connsiteY21" fmla="*/ 425789 h 684055"/>
              <a:gd name="connsiteX22" fmla="*/ 753857 w 872519"/>
              <a:gd name="connsiteY22" fmla="*/ 397868 h 684055"/>
              <a:gd name="connsiteX23" fmla="*/ 781777 w 872519"/>
              <a:gd name="connsiteY23" fmla="*/ 362968 h 684055"/>
              <a:gd name="connsiteX24" fmla="*/ 802718 w 872519"/>
              <a:gd name="connsiteY24" fmla="*/ 321087 h 684055"/>
              <a:gd name="connsiteX25" fmla="*/ 816678 w 872519"/>
              <a:gd name="connsiteY25" fmla="*/ 279206 h 684055"/>
              <a:gd name="connsiteX26" fmla="*/ 823658 w 872519"/>
              <a:gd name="connsiteY26" fmla="*/ 258265 h 684055"/>
              <a:gd name="connsiteX27" fmla="*/ 837619 w 872519"/>
              <a:gd name="connsiteY27" fmla="*/ 237325 h 684055"/>
              <a:gd name="connsiteX28" fmla="*/ 844599 w 872519"/>
              <a:gd name="connsiteY28" fmla="*/ 202424 h 684055"/>
              <a:gd name="connsiteX29" fmla="*/ 872519 w 872519"/>
              <a:gd name="connsiteY29" fmla="*/ 139603 h 684055"/>
              <a:gd name="connsiteX30" fmla="*/ 872519 w 872519"/>
              <a:gd name="connsiteY30" fmla="*/ 0 h 684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72519" h="684055">
                <a:moveTo>
                  <a:pt x="0" y="446730"/>
                </a:moveTo>
                <a:cubicBezTo>
                  <a:pt x="2327" y="458363"/>
                  <a:pt x="-304" y="472265"/>
                  <a:pt x="6980" y="481630"/>
                </a:cubicBezTo>
                <a:cubicBezTo>
                  <a:pt x="17281" y="494874"/>
                  <a:pt x="34901" y="500244"/>
                  <a:pt x="48861" y="509551"/>
                </a:cubicBezTo>
                <a:cubicBezTo>
                  <a:pt x="55841" y="514204"/>
                  <a:pt x="62688" y="519065"/>
                  <a:pt x="69802" y="523511"/>
                </a:cubicBezTo>
                <a:cubicBezTo>
                  <a:pt x="81307" y="530702"/>
                  <a:pt x="94109" y="535977"/>
                  <a:pt x="104703" y="544452"/>
                </a:cubicBezTo>
                <a:cubicBezTo>
                  <a:pt x="116336" y="553759"/>
                  <a:pt x="128292" y="562677"/>
                  <a:pt x="139603" y="572372"/>
                </a:cubicBezTo>
                <a:cubicBezTo>
                  <a:pt x="144600" y="576655"/>
                  <a:pt x="148241" y="582462"/>
                  <a:pt x="153564" y="586333"/>
                </a:cubicBezTo>
                <a:cubicBezTo>
                  <a:pt x="173918" y="601135"/>
                  <a:pt x="198590" y="610417"/>
                  <a:pt x="216385" y="628213"/>
                </a:cubicBezTo>
                <a:cubicBezTo>
                  <a:pt x="221038" y="632867"/>
                  <a:pt x="224568" y="639023"/>
                  <a:pt x="230345" y="642174"/>
                </a:cubicBezTo>
                <a:cubicBezTo>
                  <a:pt x="238601" y="646677"/>
                  <a:pt x="291106" y="671325"/>
                  <a:pt x="314107" y="677075"/>
                </a:cubicBezTo>
                <a:cubicBezTo>
                  <a:pt x="325617" y="679953"/>
                  <a:pt x="337374" y="681728"/>
                  <a:pt x="349008" y="684055"/>
                </a:cubicBezTo>
                <a:cubicBezTo>
                  <a:pt x="358315" y="681728"/>
                  <a:pt x="368348" y="681365"/>
                  <a:pt x="376929" y="677075"/>
                </a:cubicBezTo>
                <a:cubicBezTo>
                  <a:pt x="382815" y="674132"/>
                  <a:pt x="385750" y="667225"/>
                  <a:pt x="390889" y="663114"/>
                </a:cubicBezTo>
                <a:cubicBezTo>
                  <a:pt x="397440" y="657873"/>
                  <a:pt x="405003" y="654030"/>
                  <a:pt x="411829" y="649154"/>
                </a:cubicBezTo>
                <a:cubicBezTo>
                  <a:pt x="421296" y="642392"/>
                  <a:pt x="430070" y="634666"/>
                  <a:pt x="439750" y="628213"/>
                </a:cubicBezTo>
                <a:cubicBezTo>
                  <a:pt x="494073" y="591998"/>
                  <a:pt x="496494" y="600605"/>
                  <a:pt x="537472" y="551432"/>
                </a:cubicBezTo>
                <a:cubicBezTo>
                  <a:pt x="549106" y="537472"/>
                  <a:pt x="561021" y="523741"/>
                  <a:pt x="572373" y="509551"/>
                </a:cubicBezTo>
                <a:cubicBezTo>
                  <a:pt x="579640" y="500467"/>
                  <a:pt x="584376" y="489078"/>
                  <a:pt x="593313" y="481630"/>
                </a:cubicBezTo>
                <a:cubicBezTo>
                  <a:pt x="598965" y="476920"/>
                  <a:pt x="607673" y="477940"/>
                  <a:pt x="614254" y="474650"/>
                </a:cubicBezTo>
                <a:cubicBezTo>
                  <a:pt x="626389" y="468583"/>
                  <a:pt x="636804" y="459324"/>
                  <a:pt x="649155" y="453710"/>
                </a:cubicBezTo>
                <a:cubicBezTo>
                  <a:pt x="662551" y="447621"/>
                  <a:pt x="677206" y="444778"/>
                  <a:pt x="691035" y="439749"/>
                </a:cubicBezTo>
                <a:cubicBezTo>
                  <a:pt x="702810" y="435467"/>
                  <a:pt x="714302" y="430442"/>
                  <a:pt x="725936" y="425789"/>
                </a:cubicBezTo>
                <a:cubicBezTo>
                  <a:pt x="735243" y="416482"/>
                  <a:pt x="749695" y="410355"/>
                  <a:pt x="753857" y="397868"/>
                </a:cubicBezTo>
                <a:cubicBezTo>
                  <a:pt x="763490" y="368970"/>
                  <a:pt x="754715" y="381009"/>
                  <a:pt x="781777" y="362968"/>
                </a:cubicBezTo>
                <a:cubicBezTo>
                  <a:pt x="807243" y="286578"/>
                  <a:pt x="766626" y="402294"/>
                  <a:pt x="802718" y="321087"/>
                </a:cubicBezTo>
                <a:cubicBezTo>
                  <a:pt x="808694" y="307640"/>
                  <a:pt x="812025" y="293166"/>
                  <a:pt x="816678" y="279206"/>
                </a:cubicBezTo>
                <a:cubicBezTo>
                  <a:pt x="819005" y="272226"/>
                  <a:pt x="819576" y="264387"/>
                  <a:pt x="823658" y="258265"/>
                </a:cubicBezTo>
                <a:lnTo>
                  <a:pt x="837619" y="237325"/>
                </a:lnTo>
                <a:cubicBezTo>
                  <a:pt x="839946" y="225691"/>
                  <a:pt x="840433" y="213533"/>
                  <a:pt x="844599" y="202424"/>
                </a:cubicBezTo>
                <a:cubicBezTo>
                  <a:pt x="857251" y="168684"/>
                  <a:pt x="872519" y="190417"/>
                  <a:pt x="872519" y="139603"/>
                </a:cubicBezTo>
                <a:lnTo>
                  <a:pt x="872519" y="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A2B0C62-0D66-488C-9360-775907894740}"/>
              </a:ext>
            </a:extLst>
          </p:cNvPr>
          <p:cNvCxnSpPr>
            <a:cxnSpLocks/>
          </p:cNvCxnSpPr>
          <p:nvPr/>
        </p:nvCxnSpPr>
        <p:spPr>
          <a:xfrm flipH="1">
            <a:off x="2498238" y="2974236"/>
            <a:ext cx="2089830" cy="19823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25BA1F8-1D38-4A4C-BA25-1393C19BF59A}"/>
              </a:ext>
            </a:extLst>
          </p:cNvPr>
          <p:cNvCxnSpPr>
            <a:cxnSpLocks/>
          </p:cNvCxnSpPr>
          <p:nvPr/>
        </p:nvCxnSpPr>
        <p:spPr>
          <a:xfrm flipH="1" flipV="1">
            <a:off x="2498238" y="3195585"/>
            <a:ext cx="1044915" cy="50047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5FD3188-0D60-4B10-94DF-05868E2F3C2E}"/>
              </a:ext>
            </a:extLst>
          </p:cNvPr>
          <p:cNvSpPr txBox="1"/>
          <p:nvPr/>
        </p:nvSpPr>
        <p:spPr>
          <a:xfrm>
            <a:off x="2546053" y="2828006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相關係數 </a:t>
            </a:r>
            <a:r>
              <a:rPr lang="en-US" altLang="zh-TW" sz="1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7C6009A-BA29-4B18-A9B0-847AEF07F649}"/>
              </a:ext>
            </a:extLst>
          </p:cNvPr>
          <p:cNvSpPr txBox="1"/>
          <p:nvPr/>
        </p:nvSpPr>
        <p:spPr>
          <a:xfrm>
            <a:off x="2744321" y="3184782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相關係數 </a:t>
            </a:r>
            <a:r>
              <a:rPr lang="en-US" altLang="zh-TW" sz="1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-0.5</a:t>
            </a:r>
            <a:endParaRPr lang="zh-TW" altLang="en-US" sz="1000" dirty="0">
              <a:solidFill>
                <a:srgbClr val="00B05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D4DC90F-8574-4523-BFEC-E379A0576185}"/>
              </a:ext>
            </a:extLst>
          </p:cNvPr>
          <p:cNvSpPr txBox="1"/>
          <p:nvPr/>
        </p:nvSpPr>
        <p:spPr>
          <a:xfrm>
            <a:off x="3513013" y="3077980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相關係數 </a:t>
            </a:r>
            <a:r>
              <a:rPr lang="en-US" altLang="zh-TW" sz="1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TW" altLang="en-US" sz="1000" dirty="0">
              <a:solidFill>
                <a:srgbClr val="00B0F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7FF3522-F2C0-411A-A560-DC80153C447D}"/>
              </a:ext>
            </a:extLst>
          </p:cNvPr>
          <p:cNvSpPr txBox="1"/>
          <p:nvPr/>
        </p:nvSpPr>
        <p:spPr>
          <a:xfrm>
            <a:off x="4033120" y="3340170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相關係數 </a:t>
            </a:r>
            <a:r>
              <a:rPr lang="en-US" altLang="zh-TW" sz="1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TW" altLang="en-US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69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E40D71-AF47-4305-A1C6-DB7F1A1BDB7D}"/>
              </a:ext>
            </a:extLst>
          </p:cNvPr>
          <p:cNvSpPr txBox="1">
            <a:spLocks/>
          </p:cNvSpPr>
          <p:nvPr/>
        </p:nvSpPr>
        <p:spPr>
          <a:xfrm>
            <a:off x="611560" y="411510"/>
            <a:ext cx="46085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現代投資組合理論</a:t>
            </a:r>
            <a:endParaRPr lang="en-GB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0E855CD6-02E7-42F4-B049-5E761C0E3990}"/>
                  </a:ext>
                </a:extLst>
              </p:cNvPr>
              <p:cNvSpPr txBox="1"/>
              <p:nvPr/>
            </p:nvSpPr>
            <p:spPr>
              <a:xfrm>
                <a:off x="446685" y="1490347"/>
                <a:ext cx="7560840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若有三個資產，預期報酬率分別為</a:t>
                </a:r>
                <a14:m>
                  <m:oMath xmlns:m="http://schemas.openxmlformats.org/officeDocument/2006/math">
                    <m:r>
                      <a:rPr lang="zh-TW" altLang="en-US" b="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2330</m:t>
                        </m:r>
                      </m:sub>
                    </m:sSub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𝑟𝑡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2317</m:t>
                        </m:r>
                      </m:sub>
                    </m:sSub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𝑟𝑡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3008</m:t>
                        </m:r>
                      </m:sub>
                    </m:sSub>
                  </m:oMath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權重分別為</a:t>
                </a:r>
                <a14:m>
                  <m:oMath xmlns:m="http://schemas.openxmlformats.org/officeDocument/2006/math">
                    <m:r>
                      <a:rPr lang="zh-TW" altLang="en-US" b="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請問投資組合的報酬率與風險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?</a:t>
                </a: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0E855CD6-02E7-42F4-B049-5E761C0E3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85" y="1490347"/>
                <a:ext cx="7560840" cy="1200329"/>
              </a:xfrm>
              <a:prstGeom prst="rect">
                <a:avLst/>
              </a:prstGeom>
              <a:blipFill>
                <a:blip r:embed="rId3"/>
                <a:stretch>
                  <a:fillRect l="-482" t="-1493" b="-5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5376410-28EA-4EAC-A70C-4A9CBF48E59B}"/>
                  </a:ext>
                </a:extLst>
              </p:cNvPr>
              <p:cNvSpPr txBox="1"/>
              <p:nvPr/>
            </p:nvSpPr>
            <p:spPr>
              <a:xfrm>
                <a:off x="1933597" y="4130976"/>
                <a:ext cx="7645942" cy="916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𝑟𝑡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2330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2317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𝑟𝑡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3008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2330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23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23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𝑟𝑡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3008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2330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𝑟𝑡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3008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5376410-28EA-4EAC-A70C-4A9CBF48E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597" y="4130976"/>
                <a:ext cx="7645942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741D82EC-BA23-4334-8AC4-0659BDFEB041}"/>
                  </a:ext>
                </a:extLst>
              </p:cNvPr>
              <p:cNvSpPr txBox="1"/>
              <p:nvPr/>
            </p:nvSpPr>
            <p:spPr>
              <a:xfrm>
                <a:off x="1930976" y="3565454"/>
                <a:ext cx="59766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2330</m:t>
                        </m:r>
                      </m:sub>
                    </m:sSub>
                  </m:oMath>
                </a14:m>
                <a:r>
                  <a:rPr lang="en-US" altLang="zh-TW" dirty="0"/>
                  <a:t>+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TW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𝑟𝑡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2317</m:t>
                        </m:r>
                      </m:sub>
                    </m:sSub>
                  </m:oMath>
                </a14:m>
                <a:r>
                  <a:rPr lang="en-US" altLang="zh-TW" dirty="0"/>
                  <a:t>+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TW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𝑟𝑡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3008</m:t>
                        </m:r>
                      </m:sub>
                    </m:sSub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741D82EC-BA23-4334-8AC4-0659BDFEB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976" y="3565454"/>
                <a:ext cx="5976664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29CF9B5C-9A17-47E3-A3AB-8BCF9D6C5E93}"/>
              </a:ext>
            </a:extLst>
          </p:cNvPr>
          <p:cNvSpPr txBox="1"/>
          <p:nvPr/>
        </p:nvSpPr>
        <p:spPr>
          <a:xfrm>
            <a:off x="418808" y="3634899"/>
            <a:ext cx="15121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投資組合報酬率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6E5B999-2956-44EC-8732-83B960CC7B29}"/>
              </a:ext>
            </a:extLst>
          </p:cNvPr>
          <p:cNvSpPr txBox="1"/>
          <p:nvPr/>
        </p:nvSpPr>
        <p:spPr>
          <a:xfrm>
            <a:off x="418808" y="4412273"/>
            <a:ext cx="15121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投資組合標準差</a:t>
            </a:r>
          </a:p>
        </p:txBody>
      </p:sp>
    </p:spTree>
    <p:extLst>
      <p:ext uri="{BB962C8B-B14F-4D97-AF65-F5344CB8AC3E}">
        <p14:creationId xmlns:p14="http://schemas.microsoft.com/office/powerpoint/2010/main" val="215719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E40D71-AF47-4305-A1C6-DB7F1A1BDB7D}"/>
              </a:ext>
            </a:extLst>
          </p:cNvPr>
          <p:cNvSpPr txBox="1">
            <a:spLocks/>
          </p:cNvSpPr>
          <p:nvPr/>
        </p:nvSpPr>
        <p:spPr>
          <a:xfrm>
            <a:off x="611560" y="411510"/>
            <a:ext cx="46085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直接實作</a:t>
            </a:r>
            <a:r>
              <a:rPr lang="en-US" altLang="zh-TW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GB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1F69D86-3EFE-4ADE-BAEF-B7FFEC4FAF6F}"/>
              </a:ext>
            </a:extLst>
          </p:cNvPr>
          <p:cNvSpPr/>
          <p:nvPr/>
        </p:nvSpPr>
        <p:spPr>
          <a:xfrm>
            <a:off x="395536" y="2787774"/>
            <a:ext cx="1656184" cy="72008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資料前處理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60E2BC08-51C6-4F9B-A63D-070724DB845C}"/>
              </a:ext>
            </a:extLst>
          </p:cNvPr>
          <p:cNvSpPr/>
          <p:nvPr/>
        </p:nvSpPr>
        <p:spPr>
          <a:xfrm>
            <a:off x="2140998" y="2784972"/>
            <a:ext cx="1656184" cy="72008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投資組合報酬率與風險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338C7E1-EF20-4876-8317-DB13607E9584}"/>
              </a:ext>
            </a:extLst>
          </p:cNvPr>
          <p:cNvSpPr/>
          <p:nvPr/>
        </p:nvSpPr>
        <p:spPr>
          <a:xfrm>
            <a:off x="3886460" y="2777396"/>
            <a:ext cx="1656184" cy="72008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蒙地卡羅</a:t>
            </a:r>
            <a:endParaRPr lang="en-US" altLang="zh-TW" dirty="0"/>
          </a:p>
          <a:p>
            <a:pPr algn="ctr"/>
            <a:r>
              <a:rPr lang="zh-TW" altLang="en-US" dirty="0"/>
              <a:t>各種投資組合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9BF12A52-2594-4422-8266-656E6C819218}"/>
              </a:ext>
            </a:extLst>
          </p:cNvPr>
          <p:cNvSpPr/>
          <p:nvPr/>
        </p:nvSpPr>
        <p:spPr>
          <a:xfrm>
            <a:off x="5659566" y="2777396"/>
            <a:ext cx="1656184" cy="72008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最佳化</a:t>
            </a:r>
            <a:endParaRPr lang="en-US" altLang="zh-TW" dirty="0"/>
          </a:p>
          <a:p>
            <a:pPr algn="ctr"/>
            <a:r>
              <a:rPr lang="zh-TW" altLang="en-US" dirty="0"/>
              <a:t>投資組合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0EB5CAB6-5628-466A-A594-513E7C9E9B54}"/>
              </a:ext>
            </a:extLst>
          </p:cNvPr>
          <p:cNvSpPr/>
          <p:nvPr/>
        </p:nvSpPr>
        <p:spPr>
          <a:xfrm>
            <a:off x="7411966" y="2777396"/>
            <a:ext cx="1656184" cy="72008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回測比較</a:t>
            </a:r>
          </a:p>
        </p:txBody>
      </p:sp>
    </p:spTree>
    <p:extLst>
      <p:ext uri="{BB962C8B-B14F-4D97-AF65-F5344CB8AC3E}">
        <p14:creationId xmlns:p14="http://schemas.microsoft.com/office/powerpoint/2010/main" val="357786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E40D71-AF47-4305-A1C6-DB7F1A1BDB7D}"/>
              </a:ext>
            </a:extLst>
          </p:cNvPr>
          <p:cNvSpPr txBox="1">
            <a:spLocks/>
          </p:cNvSpPr>
          <p:nvPr/>
        </p:nvSpPr>
        <p:spPr>
          <a:xfrm>
            <a:off x="611560" y="411510"/>
            <a:ext cx="46085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980C0A0-6BC8-4108-BE68-36A2F9771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371" y="1891094"/>
            <a:ext cx="2266867" cy="2829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239B102-C228-48B0-BEA1-964A3A68E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59" y="1830660"/>
            <a:ext cx="4592401" cy="2829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B80C5343-B90C-4D97-A62E-769D0C085E4E}"/>
              </a:ext>
            </a:extLst>
          </p:cNvPr>
          <p:cNvSpPr/>
          <p:nvPr/>
        </p:nvSpPr>
        <p:spPr>
          <a:xfrm>
            <a:off x="5629696" y="3219822"/>
            <a:ext cx="438956" cy="171867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9AB84E5-0916-4683-BD16-6DAE3EF80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74" y="1949177"/>
            <a:ext cx="4592401" cy="2829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0C37929-54A3-4B75-BD19-64CC23838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067694"/>
            <a:ext cx="4592401" cy="2829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24CA99-29B5-426E-A97E-682004E2A45D}"/>
              </a:ext>
            </a:extLst>
          </p:cNvPr>
          <p:cNvSpPr txBox="1"/>
          <p:nvPr/>
        </p:nvSpPr>
        <p:spPr>
          <a:xfrm>
            <a:off x="2264651" y="859259"/>
            <a:ext cx="59996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effectLst/>
              </a:rPr>
              <a:t>http://140.114.28.236/20201022/</a:t>
            </a:r>
            <a:r>
              <a:rPr lang="en-US" altLang="zh-TW" b="1" dirty="0">
                <a:solidFill>
                  <a:srgbClr val="FF0000"/>
                </a:solidFill>
                <a:effectLst/>
              </a:rPr>
              <a:t>2330</a:t>
            </a:r>
            <a:r>
              <a:rPr lang="en-US" altLang="zh-TW" b="1" dirty="0">
                <a:effectLst/>
              </a:rPr>
              <a:t>.csv</a:t>
            </a:r>
          </a:p>
          <a:p>
            <a:r>
              <a:rPr lang="en-US" altLang="zh-TW" b="1" dirty="0">
                <a:effectLst/>
              </a:rPr>
              <a:t>http://140.114.28.236/20201022/</a:t>
            </a:r>
            <a:r>
              <a:rPr lang="en-US" altLang="zh-TW" b="1" dirty="0">
                <a:solidFill>
                  <a:srgbClr val="FF0000"/>
                </a:solidFill>
                <a:effectLst/>
              </a:rPr>
              <a:t>2317</a:t>
            </a:r>
            <a:r>
              <a:rPr lang="en-US" altLang="zh-TW" b="1" dirty="0">
                <a:effectLst/>
              </a:rPr>
              <a:t>.csv</a:t>
            </a:r>
            <a:endParaRPr lang="en-US" altLang="zh-TW" b="1" dirty="0"/>
          </a:p>
          <a:p>
            <a:r>
              <a:rPr lang="en-US" altLang="zh-TW" b="1" dirty="0">
                <a:effectLst/>
              </a:rPr>
              <a:t>http://140.114.28.236/20201022/</a:t>
            </a:r>
            <a:r>
              <a:rPr lang="en-US" altLang="zh-TW" b="1" dirty="0">
                <a:solidFill>
                  <a:srgbClr val="FF0000"/>
                </a:solidFill>
                <a:effectLst/>
              </a:rPr>
              <a:t>3008</a:t>
            </a:r>
            <a:r>
              <a:rPr lang="en-US" altLang="zh-TW" b="1" dirty="0">
                <a:effectLst/>
              </a:rPr>
              <a:t>.csv</a:t>
            </a:r>
            <a:endParaRPr lang="zh-TW" altLang="en-US" b="1" dirty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98236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E40D71-AF47-4305-A1C6-DB7F1A1BDB7D}"/>
              </a:ext>
            </a:extLst>
          </p:cNvPr>
          <p:cNvSpPr txBox="1">
            <a:spLocks/>
          </p:cNvSpPr>
          <p:nvPr/>
        </p:nvSpPr>
        <p:spPr>
          <a:xfrm>
            <a:off x="611560" y="411510"/>
            <a:ext cx="46085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投資組合報酬率與風險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FB0F737-AF31-41B6-AE36-B35DEF75F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088" y="1059582"/>
            <a:ext cx="5605968" cy="37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0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E40D71-AF47-4305-A1C6-DB7F1A1BDB7D}"/>
              </a:ext>
            </a:extLst>
          </p:cNvPr>
          <p:cNvSpPr txBox="1">
            <a:spLocks/>
          </p:cNvSpPr>
          <p:nvPr/>
        </p:nvSpPr>
        <p:spPr>
          <a:xfrm>
            <a:off x="611560" y="411510"/>
            <a:ext cx="46085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蒙地卡羅 各種投資組合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6EC06D5-A48C-4FD5-A99C-B6F49C6D8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998162"/>
            <a:ext cx="5743124" cy="38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5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1E1AA01-2520-4609-87CE-0F810596C36A}"/>
              </a:ext>
            </a:extLst>
          </p:cNvPr>
          <p:cNvSpPr txBox="1">
            <a:spLocks/>
          </p:cNvSpPr>
          <p:nvPr/>
        </p:nvSpPr>
        <p:spPr>
          <a:xfrm>
            <a:off x="611560" y="411510"/>
            <a:ext cx="36724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程式交易流程</a:t>
            </a:r>
            <a:endParaRPr lang="en-GB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D5DA0F0-3791-4AC7-A559-F300A807FCF5}"/>
              </a:ext>
            </a:extLst>
          </p:cNvPr>
          <p:cNvSpPr/>
          <p:nvPr/>
        </p:nvSpPr>
        <p:spPr>
          <a:xfrm>
            <a:off x="395536" y="2787774"/>
            <a:ext cx="1656184" cy="72008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研發策略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7BD3AF48-CFEE-4CB8-AF5A-4047B00CDB16}"/>
              </a:ext>
            </a:extLst>
          </p:cNvPr>
          <p:cNvSpPr/>
          <p:nvPr/>
        </p:nvSpPr>
        <p:spPr>
          <a:xfrm>
            <a:off x="2140998" y="2784972"/>
            <a:ext cx="1656184" cy="72008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最佳化參數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F03DD67E-33D8-49E0-A5BE-2A1681007602}"/>
              </a:ext>
            </a:extLst>
          </p:cNvPr>
          <p:cNvSpPr/>
          <p:nvPr/>
        </p:nvSpPr>
        <p:spPr>
          <a:xfrm>
            <a:off x="3886460" y="2777396"/>
            <a:ext cx="1656184" cy="72008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樣本內外分析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F620A73-98A9-411B-81F5-5461204D83A9}"/>
              </a:ext>
            </a:extLst>
          </p:cNvPr>
          <p:cNvSpPr/>
          <p:nvPr/>
        </p:nvSpPr>
        <p:spPr>
          <a:xfrm>
            <a:off x="5659566" y="2777396"/>
            <a:ext cx="1656184" cy="72008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Paper Trade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76F6B0C-B866-49D3-B8BF-5139A84745A6}"/>
              </a:ext>
            </a:extLst>
          </p:cNvPr>
          <p:cNvSpPr/>
          <p:nvPr/>
        </p:nvSpPr>
        <p:spPr>
          <a:xfrm>
            <a:off x="7411966" y="2777396"/>
            <a:ext cx="1656184" cy="72008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實單交易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47BAF9B-E056-488A-9B43-94A04CC4B1B6}"/>
              </a:ext>
            </a:extLst>
          </p:cNvPr>
          <p:cNvSpPr/>
          <p:nvPr/>
        </p:nvSpPr>
        <p:spPr>
          <a:xfrm>
            <a:off x="611560" y="1923678"/>
            <a:ext cx="1233238" cy="57606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歷史資料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9C11A11D-327D-4A91-AD62-07F5C2FFC9D9}"/>
              </a:ext>
            </a:extLst>
          </p:cNvPr>
          <p:cNvSpPr/>
          <p:nvPr/>
        </p:nvSpPr>
        <p:spPr>
          <a:xfrm>
            <a:off x="7623439" y="1917545"/>
            <a:ext cx="1233238" cy="57606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即時報價</a:t>
            </a:r>
          </a:p>
        </p:txBody>
      </p:sp>
    </p:spTree>
    <p:extLst>
      <p:ext uri="{BB962C8B-B14F-4D97-AF65-F5344CB8AC3E}">
        <p14:creationId xmlns:p14="http://schemas.microsoft.com/office/powerpoint/2010/main" val="117340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27F23A5-9CF6-486D-A187-C7CF5F7D5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275606"/>
            <a:ext cx="4848528" cy="325884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4A03D5B-7BF5-47D1-98C9-869189C542E3}"/>
              </a:ext>
            </a:extLst>
          </p:cNvPr>
          <p:cNvSpPr txBox="1">
            <a:spLocks/>
          </p:cNvSpPr>
          <p:nvPr/>
        </p:nvSpPr>
        <p:spPr>
          <a:xfrm>
            <a:off x="611560" y="411510"/>
            <a:ext cx="46085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最佳化投資組合</a:t>
            </a:r>
          </a:p>
        </p:txBody>
      </p:sp>
    </p:spTree>
    <p:extLst>
      <p:ext uri="{BB962C8B-B14F-4D97-AF65-F5344CB8AC3E}">
        <p14:creationId xmlns:p14="http://schemas.microsoft.com/office/powerpoint/2010/main" val="240414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4A03D5B-7BF5-47D1-98C9-869189C542E3}"/>
              </a:ext>
            </a:extLst>
          </p:cNvPr>
          <p:cNvSpPr txBox="1">
            <a:spLocks/>
          </p:cNvSpPr>
          <p:nvPr/>
        </p:nvSpPr>
        <p:spPr>
          <a:xfrm>
            <a:off x="611560" y="411510"/>
            <a:ext cx="46085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回測比較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0D78E4D-F570-4538-BA6F-C9266E0E1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509" y="1419622"/>
            <a:ext cx="6282981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0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596F-AC04-454E-8BE9-06BE5D2F0BBB}"/>
              </a:ext>
            </a:extLst>
          </p:cNvPr>
          <p:cNvSpPr txBox="1">
            <a:spLocks/>
          </p:cNvSpPr>
          <p:nvPr/>
        </p:nvSpPr>
        <p:spPr>
          <a:xfrm>
            <a:off x="611560" y="411510"/>
            <a:ext cx="57606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量化交易 投資組合演算法</a:t>
            </a:r>
            <a:endParaRPr lang="en-GB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987574"/>
            <a:ext cx="77048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1" dirty="0">
              <a:solidFill>
                <a:srgbClr val="1E262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1E26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投資組合的權重分配</a:t>
            </a:r>
            <a:endParaRPr lang="en-US" altLang="zh-TW" b="1" dirty="0">
              <a:solidFill>
                <a:srgbClr val="1E262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rgbClr val="1E262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1E26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傳統計量模型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馬可維茲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Mean Variance Model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Black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Litterman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風險平價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Risk Parity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Equal Weighted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Kelly formula</a:t>
            </a:r>
          </a:p>
          <a:p>
            <a:r>
              <a:rPr lang="en-US" altLang="zh-TW" dirty="0">
                <a:solidFill>
                  <a:schemeClr val="bg2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2. </a:t>
            </a:r>
            <a:r>
              <a:rPr lang="en-US" altLang="zh-TW" b="1" dirty="0">
                <a:solidFill>
                  <a:schemeClr val="bg2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Reinforcement learning </a:t>
            </a:r>
            <a:r>
              <a:rPr lang="zh-TW" altLang="en-US" b="1" dirty="0">
                <a:solidFill>
                  <a:schemeClr val="bg2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TW" b="1" dirty="0">
              <a:solidFill>
                <a:schemeClr val="bg2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bg2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deep deterministic policy gradient (DDPG)</a:t>
            </a:r>
          </a:p>
          <a:p>
            <a:r>
              <a:rPr lang="en-US" altLang="zh-TW" dirty="0">
                <a:solidFill>
                  <a:schemeClr val="bg2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proximal policy optimization (PPO)</a:t>
            </a:r>
            <a:r>
              <a:rPr lang="en-US" altLang="zh-TW" b="1" dirty="0">
                <a:solidFill>
                  <a:srgbClr val="1E26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endParaRPr lang="en-US" altLang="zh-TW" b="1" dirty="0">
              <a:solidFill>
                <a:srgbClr val="1E262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1E26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10666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4D5B02DB-A154-0248-A018-3548A2E17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843558"/>
            <a:ext cx="5904656" cy="413325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C865172-327F-2B4F-AC9D-10020C867B2A}"/>
              </a:ext>
            </a:extLst>
          </p:cNvPr>
          <p:cNvSpPr/>
          <p:nvPr/>
        </p:nvSpPr>
        <p:spPr>
          <a:xfrm>
            <a:off x="827584" y="197227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未來市場</a:t>
            </a:r>
            <a:r>
              <a:rPr kumimoji="1" lang="en-US" altLang="zh-TW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kumimoji="1" lang="zh-CN" altLang="en-US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交易趨勢：</a:t>
            </a:r>
            <a:r>
              <a:rPr kumimoji="1" lang="zh-TW" altLang="en-US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kumimoji="1" lang="en-US" altLang="zh-TW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TW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kumimoji="1" lang="zh-TW" altLang="en-US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深度強化學習</a:t>
            </a:r>
          </a:p>
        </p:txBody>
      </p:sp>
    </p:spTree>
    <p:extLst>
      <p:ext uri="{BB962C8B-B14F-4D97-AF65-F5344CB8AC3E}">
        <p14:creationId xmlns:p14="http://schemas.microsoft.com/office/powerpoint/2010/main" val="96467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2B6C4B3-F304-014F-A27A-1A6C5F921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843558"/>
            <a:ext cx="6048672" cy="403244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7F4F152-3F1B-BB42-A1AD-9E770F3DF96A}"/>
              </a:ext>
            </a:extLst>
          </p:cNvPr>
          <p:cNvSpPr txBox="1"/>
          <p:nvPr/>
        </p:nvSpPr>
        <p:spPr>
          <a:xfrm>
            <a:off x="4305647" y="483518"/>
            <a:ext cx="8207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zh-TW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模型修改</a:t>
            </a:r>
          </a:p>
        </p:txBody>
      </p:sp>
    </p:spTree>
    <p:extLst>
      <p:ext uri="{BB962C8B-B14F-4D97-AF65-F5344CB8AC3E}">
        <p14:creationId xmlns:p14="http://schemas.microsoft.com/office/powerpoint/2010/main" val="237074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2680E627-B7B5-8344-8117-FA701B7811A4}"/>
              </a:ext>
            </a:extLst>
          </p:cNvPr>
          <p:cNvSpPr txBox="1"/>
          <p:nvPr/>
        </p:nvSpPr>
        <p:spPr>
          <a:xfrm>
            <a:off x="3851920" y="2139702"/>
            <a:ext cx="244827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TW" altLang="en-US" sz="44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Ｑ＆Ａ </a:t>
            </a:r>
          </a:p>
        </p:txBody>
      </p:sp>
    </p:spTree>
    <p:extLst>
      <p:ext uri="{BB962C8B-B14F-4D97-AF65-F5344CB8AC3E}">
        <p14:creationId xmlns:p14="http://schemas.microsoft.com/office/powerpoint/2010/main" val="378074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9DFF480-7101-4670-AC64-896A66C8DFC0}"/>
              </a:ext>
            </a:extLst>
          </p:cNvPr>
          <p:cNvSpPr txBox="1">
            <a:spLocks/>
          </p:cNvSpPr>
          <p:nvPr/>
        </p:nvSpPr>
        <p:spPr>
          <a:xfrm>
            <a:off x="611560" y="888614"/>
            <a:ext cx="8353080" cy="115346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MultiCharts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是一款開發開發程式策略然後自動交易的平台。透過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MultiCharts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，我們可以將投資想法轉換成策略，並利用歷史資料回測及最佳化功能進行策略驗證，找出最適合我們的交易策略。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061C536-2516-4348-BCDA-A74392B6D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923678"/>
            <a:ext cx="5891538" cy="31683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FE71E6D-A73B-4B94-9F88-DBC33AD47118}"/>
              </a:ext>
            </a:extLst>
          </p:cNvPr>
          <p:cNvSpPr txBox="1">
            <a:spLocks/>
          </p:cNvSpPr>
          <p:nvPr/>
        </p:nvSpPr>
        <p:spPr>
          <a:xfrm>
            <a:off x="611560" y="411510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TW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MultiCharts</a:t>
            </a:r>
            <a:endParaRPr lang="en-GB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486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86132E5D-49EB-4835-A208-60FB691F8DB8}"/>
              </a:ext>
            </a:extLst>
          </p:cNvPr>
          <p:cNvSpPr txBox="1">
            <a:spLocks/>
          </p:cNvSpPr>
          <p:nvPr/>
        </p:nvSpPr>
        <p:spPr>
          <a:xfrm>
            <a:off x="611560" y="411510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TW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MultiCharts</a:t>
            </a:r>
            <a:endParaRPr lang="en-GB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0C55C94-88AE-44C9-8258-4D1BC260F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843558"/>
            <a:ext cx="7641624" cy="4032448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BF6A1791-ECB3-4464-BFD7-29727CCA0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23" y="844004"/>
            <a:ext cx="288925" cy="2159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F3A393CA-4566-4A5B-A2BB-5E1DC30F7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816" y="1059904"/>
            <a:ext cx="504825" cy="431800"/>
          </a:xfrm>
          <a:prstGeom prst="star8">
            <a:avLst>
              <a:gd name="adj" fmla="val 38250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8B1DE63-AE25-425D-96FD-7A6C24173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641" y="1497996"/>
            <a:ext cx="1582738" cy="457200"/>
          </a:xfrm>
          <a:prstGeom prst="rect">
            <a:avLst/>
          </a:prstGeom>
          <a:solidFill>
            <a:srgbClr val="CCCCFF">
              <a:alpha val="4196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點一下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PL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55207AF9-D57E-4D27-9792-B96BA8859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523" y="2986844"/>
            <a:ext cx="504825" cy="431800"/>
          </a:xfrm>
          <a:prstGeom prst="star8">
            <a:avLst>
              <a:gd name="adj" fmla="val 38250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05851A6C-AB0E-4551-92B9-BEA554CF8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523" y="3504370"/>
            <a:ext cx="1582737" cy="457200"/>
          </a:xfrm>
          <a:prstGeom prst="rect">
            <a:avLst/>
          </a:prstGeom>
          <a:solidFill>
            <a:srgbClr val="CCCCFF">
              <a:alpha val="4196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選取訊號</a:t>
            </a: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3CB87584-DC60-4B5D-B41B-0A978AA13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1728" y="3817116"/>
            <a:ext cx="504825" cy="431800"/>
          </a:xfrm>
          <a:prstGeom prst="star8">
            <a:avLst>
              <a:gd name="adj" fmla="val 38250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FCB0F31F-2A94-40BA-9A4F-5400A43D1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616" y="4083918"/>
            <a:ext cx="1800225" cy="457200"/>
          </a:xfrm>
          <a:prstGeom prst="rect">
            <a:avLst/>
          </a:prstGeom>
          <a:solidFill>
            <a:srgbClr val="CCCCFF">
              <a:alpha val="4196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打上訊號名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69A681DE-B88E-4C61-BA75-99EB607D1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788" y="2240718"/>
            <a:ext cx="647700" cy="74612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C1D1FF10-D1EC-466A-9AE8-03D49346B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192" y="4083918"/>
            <a:ext cx="1951105" cy="24914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13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B06B838-0343-4C44-9988-889B3801A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57040"/>
            <a:ext cx="7920880" cy="39286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FDAE904-DA9D-459F-A77B-99ACCE90F634}"/>
              </a:ext>
            </a:extLst>
          </p:cNvPr>
          <p:cNvSpPr txBox="1">
            <a:spLocks/>
          </p:cNvSpPr>
          <p:nvPr/>
        </p:nvSpPr>
        <p:spPr>
          <a:xfrm>
            <a:off x="611560" y="411510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TW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MultiCharts</a:t>
            </a:r>
            <a:endParaRPr lang="en-GB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DFBE492-AC2C-456F-BA41-B269C7277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255" y="2076429"/>
            <a:ext cx="489288" cy="336906"/>
          </a:xfrm>
          <a:prstGeom prst="star8">
            <a:avLst>
              <a:gd name="adj" fmla="val 38250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8C317FD-ABDF-4927-BA63-EE1CB4DD7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080" y="2010836"/>
            <a:ext cx="1744820" cy="461665"/>
          </a:xfrm>
          <a:prstGeom prst="rect">
            <a:avLst/>
          </a:prstGeom>
          <a:solidFill>
            <a:srgbClr val="CCCCFF">
              <a:alpha val="4196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程式撰寫區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BA6FF543-76D3-4D59-BAC1-66EE6D11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460014"/>
            <a:ext cx="4745844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kumimoji="1" lang="en-US" altLang="zh-TW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nputs:len</a:t>
            </a:r>
            <a:r>
              <a:rPr kumimoji="1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(10);</a:t>
            </a:r>
          </a:p>
          <a:p>
            <a:pPr lvl="0">
              <a:spcBef>
                <a:spcPct val="50000"/>
              </a:spcBef>
              <a:buNone/>
              <a:defRPr/>
            </a:pPr>
            <a:r>
              <a:rPr kumimoji="1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If close cross over average(close</a:t>
            </a:r>
            <a:r>
              <a:rPr lang="en-US" altLang="zh-TW" sz="1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400" b="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len</a:t>
            </a:r>
            <a:r>
              <a:rPr lang="en-US" altLang="zh-TW" sz="1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kumimoji="1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Buy next bar at market;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  <a:buNone/>
              <a:defRPr/>
            </a:pPr>
            <a:r>
              <a:rPr kumimoji="1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If close</a:t>
            </a:r>
            <a:r>
              <a:rPr kumimoji="1" lang="en-US" altLang="zh-TW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cross under </a:t>
            </a:r>
            <a:r>
              <a:rPr kumimoji="1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average(close</a:t>
            </a:r>
            <a:r>
              <a:rPr lang="en-US" altLang="zh-TW" sz="1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400" b="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len</a:t>
            </a:r>
            <a:r>
              <a:rPr lang="en-US" altLang="zh-TW" sz="1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kumimoji="1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sellshort next bar at market;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28FE09-D02D-4558-8BAC-93854A35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1620" y="1483787"/>
            <a:ext cx="489288" cy="336906"/>
          </a:xfrm>
          <a:prstGeom prst="star8">
            <a:avLst>
              <a:gd name="adj" fmla="val 38250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F08B1CC-9E83-425B-AD80-02D0F4DFC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844" y="1304465"/>
            <a:ext cx="2441825" cy="863013"/>
          </a:xfrm>
          <a:prstGeom prst="rect">
            <a:avLst/>
          </a:prstGeom>
          <a:solidFill>
            <a:srgbClr val="CCCCFF">
              <a:alpha val="4196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程式完成後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記得按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”</a:t>
            </a:r>
            <a:r>
              <a: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編譯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4A73043C-CFEF-413C-96D2-E610D3F5F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325" y="1333103"/>
            <a:ext cx="279264" cy="16331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928385E-4735-4B8B-9A32-B28A2B8ADFE4}"/>
              </a:ext>
            </a:extLst>
          </p:cNvPr>
          <p:cNvSpPr txBox="1">
            <a:spLocks/>
          </p:cNvSpPr>
          <p:nvPr/>
        </p:nvSpPr>
        <p:spPr>
          <a:xfrm>
            <a:off x="586154" y="804198"/>
            <a:ext cx="8280920" cy="33690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</a:t>
            </a:r>
            <a:r>
              <a:rPr lang="zh-TW" altLang="en-US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中撰寫程式碼</a:t>
            </a:r>
            <a:endParaRPr lang="en-US" altLang="zh-TW" sz="18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74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DAE904-DA9D-459F-A77B-99ACCE90F634}"/>
              </a:ext>
            </a:extLst>
          </p:cNvPr>
          <p:cNvSpPr txBox="1">
            <a:spLocks/>
          </p:cNvSpPr>
          <p:nvPr/>
        </p:nvSpPr>
        <p:spPr>
          <a:xfrm>
            <a:off x="611560" y="411510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TW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MultiCharts</a:t>
            </a:r>
            <a:endParaRPr lang="en-GB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928385E-4735-4B8B-9A32-B28A2B8ADFE4}"/>
              </a:ext>
            </a:extLst>
          </p:cNvPr>
          <p:cNvSpPr txBox="1">
            <a:spLocks/>
          </p:cNvSpPr>
          <p:nvPr/>
        </p:nvSpPr>
        <p:spPr>
          <a:xfrm>
            <a:off x="586154" y="804198"/>
            <a:ext cx="8280920" cy="33690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移動平均的基本介紹</a:t>
            </a:r>
            <a:endParaRPr lang="en-US" altLang="zh-TW" sz="18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9E27903-7174-4EEB-A0F3-01B5146458DB}"/>
              </a:ext>
            </a:extLst>
          </p:cNvPr>
          <p:cNvSpPr txBox="1">
            <a:spLocks/>
          </p:cNvSpPr>
          <p:nvPr/>
        </p:nvSpPr>
        <p:spPr>
          <a:xfrm>
            <a:off x="586154" y="1275606"/>
            <a:ext cx="8280920" cy="3063696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342900" indent="-342900" algn="just">
              <a:buFont typeface="+mj-lt"/>
              <a:buAutoNum type="arabicPeriod"/>
            </a:pP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計算方式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以收盤價為例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近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棒的收盤價平均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最主要的用處是在於平撫收盤價的劇烈波動，將雜訊消除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也可以解釋為平均成本的概念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策略概念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當收盤價站上移動平均線就進場做多，當收盤價跌破移動平均線就進場放空。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策略期間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:2001/1/1-2018/6/22</a:t>
            </a:r>
          </a:p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投資標的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台指期近月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分線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TXF1</a:t>
            </a:r>
          </a:p>
        </p:txBody>
      </p:sp>
    </p:spTree>
    <p:extLst>
      <p:ext uri="{BB962C8B-B14F-4D97-AF65-F5344CB8AC3E}">
        <p14:creationId xmlns:p14="http://schemas.microsoft.com/office/powerpoint/2010/main" val="290964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B2E7BA-60CD-4264-BE58-2D9D8818CE36}"/>
              </a:ext>
            </a:extLst>
          </p:cNvPr>
          <p:cNvSpPr txBox="1">
            <a:spLocks/>
          </p:cNvSpPr>
          <p:nvPr/>
        </p:nvSpPr>
        <p:spPr>
          <a:xfrm>
            <a:off x="586154" y="804198"/>
            <a:ext cx="8280920" cy="32739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在圖表視窗上新增訊號</a:t>
            </a:r>
            <a:endParaRPr lang="en-US" altLang="zh-TW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5C671C-A685-4980-869F-8AEC37E51968}"/>
              </a:ext>
            </a:extLst>
          </p:cNvPr>
          <p:cNvSpPr txBox="1">
            <a:spLocks/>
          </p:cNvSpPr>
          <p:nvPr/>
        </p:nvSpPr>
        <p:spPr>
          <a:xfrm>
            <a:off x="611560" y="411510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TW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MultiCharts</a:t>
            </a:r>
            <a:endParaRPr lang="en-GB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1">
            <a:extLst>
              <a:ext uri="{FF2B5EF4-FFF2-40B4-BE49-F238E27FC236}">
                <a16:creationId xmlns:a16="http://schemas.microsoft.com/office/drawing/2014/main" id="{D8D5978A-7343-4B9D-84F3-2457738E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44801"/>
            <a:ext cx="6337399" cy="383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8436D86B-F775-474E-9B84-0831A3738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1347614"/>
            <a:ext cx="647353" cy="40017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C4A5AFA-A75A-4E0E-86DA-F24B61152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706" y="2427734"/>
            <a:ext cx="2016224" cy="40017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45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2">
            <a:extLst>
              <a:ext uri="{FF2B5EF4-FFF2-40B4-BE49-F238E27FC236}">
                <a16:creationId xmlns:a16="http://schemas.microsoft.com/office/drawing/2014/main" id="{50550C51-F08B-48EA-9E84-E9E56BDF0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44801"/>
            <a:ext cx="6237469" cy="3794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1B2E7BA-60CD-4264-BE58-2D9D8818CE36}"/>
              </a:ext>
            </a:extLst>
          </p:cNvPr>
          <p:cNvSpPr txBox="1">
            <a:spLocks/>
          </p:cNvSpPr>
          <p:nvPr/>
        </p:nvSpPr>
        <p:spPr>
          <a:xfrm>
            <a:off x="586154" y="804198"/>
            <a:ext cx="8280920" cy="32739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在圖表視窗上新增訊號</a:t>
            </a:r>
            <a:endParaRPr lang="en-US" altLang="zh-TW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5C671C-A685-4980-869F-8AEC37E51968}"/>
              </a:ext>
            </a:extLst>
          </p:cNvPr>
          <p:cNvSpPr txBox="1">
            <a:spLocks/>
          </p:cNvSpPr>
          <p:nvPr/>
        </p:nvSpPr>
        <p:spPr>
          <a:xfrm>
            <a:off x="611560" y="411510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TW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MultiCharts</a:t>
            </a:r>
            <a:endParaRPr lang="en-GB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436D86B-F775-474E-9B84-0831A3738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353" y="1787229"/>
            <a:ext cx="1195495" cy="40017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C4A5AFA-A75A-4E0E-86DA-F24B61152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096" y="3651870"/>
            <a:ext cx="648072" cy="2880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8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</p:tagLst>
</file>

<file path=ppt/theme/theme1.xml><?xml version="1.0" encoding="utf-8"?>
<a:theme xmlns:a="http://schemas.openxmlformats.org/drawingml/2006/main" name="第一PPT，www.1ppt.com​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4F3D33"/>
      </a:accent1>
      <a:accent2>
        <a:srgbClr val="282420"/>
      </a:accent2>
      <a:accent3>
        <a:srgbClr val="4F3D33"/>
      </a:accent3>
      <a:accent4>
        <a:srgbClr val="282420"/>
      </a:accent4>
      <a:accent5>
        <a:srgbClr val="4F3D33"/>
      </a:accent5>
      <a:accent6>
        <a:srgbClr val="282420"/>
      </a:accent6>
      <a:hlink>
        <a:srgbClr val="13436C"/>
      </a:hlink>
      <a:folHlink>
        <a:srgbClr val="FF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F3D33"/>
    </a:accent1>
    <a:accent2>
      <a:srgbClr val="282420"/>
    </a:accent2>
    <a:accent3>
      <a:srgbClr val="4F3D33"/>
    </a:accent3>
    <a:accent4>
      <a:srgbClr val="282420"/>
    </a:accent4>
    <a:accent5>
      <a:srgbClr val="4F3D33"/>
    </a:accent5>
    <a:accent6>
      <a:srgbClr val="282420"/>
    </a:accent6>
    <a:hlink>
      <a:srgbClr val="13436C"/>
    </a:hlink>
    <a:folHlink>
      <a:srgbClr val="FFC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10931</TotalTime>
  <Words>691</Words>
  <Application>Microsoft Office PowerPoint</Application>
  <PresentationFormat>如螢幕大小 (16:9)</PresentationFormat>
  <Paragraphs>219</Paragraphs>
  <Slides>35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7" baseType="lpstr">
      <vt:lpstr>微软雅黑</vt:lpstr>
      <vt:lpstr>Open Sans Light</vt:lpstr>
      <vt:lpstr>宋体</vt:lpstr>
      <vt:lpstr>微軟正黑體</vt:lpstr>
      <vt:lpstr>新細明體</vt:lpstr>
      <vt:lpstr>Arial</vt:lpstr>
      <vt:lpstr>Calibri</vt:lpstr>
      <vt:lpstr>Cambria Math</vt:lpstr>
      <vt:lpstr>Segoe UI</vt:lpstr>
      <vt:lpstr>Times New Roman</vt:lpstr>
      <vt:lpstr>Wingdings</vt:lpstr>
      <vt:lpstr>第一PPT，www.1ppt.com​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user</dc:creator>
  <cp:keywords>user</cp:keywords>
  <dc:description>www.1ppt.com</dc:description>
  <cp:lastModifiedBy>泰利 駱</cp:lastModifiedBy>
  <cp:revision>1143</cp:revision>
  <dcterms:created xsi:type="dcterms:W3CDTF">2015-04-24T01:01:13Z</dcterms:created>
  <dcterms:modified xsi:type="dcterms:W3CDTF">2020-10-22T07:58:10Z</dcterms:modified>
</cp:coreProperties>
</file>