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9" r:id="rId3"/>
    <p:sldId id="278" r:id="rId4"/>
    <p:sldId id="280" r:id="rId5"/>
    <p:sldId id="286" r:id="rId6"/>
    <p:sldId id="282" r:id="rId7"/>
    <p:sldId id="283" r:id="rId8"/>
    <p:sldId id="284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0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0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4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3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3044302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video, we talked about local variables and scope.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are a way to store and manipulate temporary data.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local variables, we can set up data to be defined, and used as part of a class, or an object.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be discussing these concepts now, at a cursory level, for several reasons.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3044302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attributes on classes is another way to store data.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I want to introduce you to some static methods on the wrapper classes, which are classes we previously looked at, but we haven't used any methods on these classes yet.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will help parse strings into numeric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finally, I want to introduce you to a special class for reading input, which we'll be using in the last part of this section, to create an interactive program.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we use that class, it will help if we understand some very basic concepts with classes.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3BFE235C-3CF1-7FC4-0246-97CD20745616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12752776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4916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be described as: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custom data type.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special code block that contains methods.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DA75FD7A-6438-7F83-3C10-E467AEA033CA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13410825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4514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is a template for creating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7013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9B19C-B03F-6AB1-AD95-E1E57FB9432A}"/>
              </a:ext>
            </a:extLst>
          </p:cNvPr>
          <p:cNvSpPr txBox="1"/>
          <p:nvPr/>
        </p:nvSpPr>
        <p:spPr>
          <a:xfrm>
            <a:off x="9747439" y="3270218"/>
            <a:ext cx="4903535" cy="259558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____</a:t>
            </a:r>
            <a:b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</a:b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____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_____________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970C9D-3C71-AB2C-68D4-EBCECEA2EADE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5400000">
            <a:off x="6309871" y="5819552"/>
            <a:ext cx="5843089" cy="5935585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436692-BC30-DAA5-74E5-DD1BC86DCDED}"/>
              </a:ext>
            </a:extLst>
          </p:cNvPr>
          <p:cNvSpPr txBox="1"/>
          <p:nvPr/>
        </p:nvSpPr>
        <p:spPr>
          <a:xfrm>
            <a:off x="2783087" y="11708889"/>
            <a:ext cx="6961070" cy="293769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Owen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Aft>
                <a:spcPts val="540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16 Maple Ave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7D7F1-FA52-6BB2-7F3A-D72752AB0902}"/>
              </a:ext>
            </a:extLst>
          </p:cNvPr>
          <p:cNvSpPr txBox="1"/>
          <p:nvPr/>
        </p:nvSpPr>
        <p:spPr>
          <a:xfrm flipH="1">
            <a:off x="1511125" y="11708888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1E8C8-2EA7-7226-3CA3-42B5A0D9EA14}"/>
              </a:ext>
            </a:extLst>
          </p:cNvPr>
          <p:cNvSpPr txBox="1"/>
          <p:nvPr/>
        </p:nvSpPr>
        <p:spPr>
          <a:xfrm flipH="1">
            <a:off x="9744157" y="11708888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AE99F9-DBF6-879A-1688-D784789E5AA9}"/>
              </a:ext>
            </a:extLst>
          </p:cNvPr>
          <p:cNvSpPr txBox="1"/>
          <p:nvPr/>
        </p:nvSpPr>
        <p:spPr>
          <a:xfrm>
            <a:off x="13747979" y="11708882"/>
            <a:ext cx="6961070" cy="293769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Carole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Aft>
                <a:spcPts val="540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50 Oak Lane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4D05D-C97F-9009-4ECE-C37FFFD06480}"/>
              </a:ext>
            </a:extLst>
          </p:cNvPr>
          <p:cNvSpPr txBox="1"/>
          <p:nvPr/>
        </p:nvSpPr>
        <p:spPr>
          <a:xfrm flipH="1">
            <a:off x="12476017" y="11708881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D9DBAE-B802-355E-A38B-D8105997040D}"/>
              </a:ext>
            </a:extLst>
          </p:cNvPr>
          <p:cNvSpPr txBox="1"/>
          <p:nvPr/>
        </p:nvSpPr>
        <p:spPr>
          <a:xfrm flipH="1">
            <a:off x="20709049" y="11708881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9464F99-4BF5-FE63-8078-434934A82B9B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9673209" y="8391798"/>
            <a:ext cx="5948422" cy="896426"/>
          </a:xfrm>
          <a:prstGeom prst="bentConnector3">
            <a:avLst>
              <a:gd name="adj1" fmla="val 8796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8A2CEC-B658-DA14-9B72-92593F34F608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2199206" y="7014913"/>
            <a:ext cx="6957888" cy="927034"/>
          </a:xfrm>
          <a:prstGeom prst="bentConnector2">
            <a:avLst/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8B72749-66C2-2883-A7EC-3DB805352BEF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2199205" y="6349687"/>
            <a:ext cx="18783468" cy="5359188"/>
          </a:xfrm>
          <a:prstGeom prst="bentConnector2">
            <a:avLst/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D04B7D0-1FF6-D9A8-2535-8EC253D72BDD}"/>
              </a:ext>
            </a:extLst>
          </p:cNvPr>
          <p:cNvSpPr txBox="1"/>
          <p:nvPr/>
        </p:nvSpPr>
        <p:spPr>
          <a:xfrm>
            <a:off x="27502138" y="11708875"/>
            <a:ext cx="6961070" cy="293769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George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Aft>
                <a:spcPts val="540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2 Cedar Drive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C7DC6F-7360-D997-ED03-7CBBD0627305}"/>
              </a:ext>
            </a:extLst>
          </p:cNvPr>
          <p:cNvSpPr txBox="1"/>
          <p:nvPr/>
        </p:nvSpPr>
        <p:spPr>
          <a:xfrm flipH="1">
            <a:off x="26230176" y="11708874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62DA82-8303-44E0-FFB8-7CA3393323F7}"/>
              </a:ext>
            </a:extLst>
          </p:cNvPr>
          <p:cNvSpPr txBox="1"/>
          <p:nvPr/>
        </p:nvSpPr>
        <p:spPr>
          <a:xfrm flipH="1">
            <a:off x="34463208" y="11708874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8C7812-F16B-253D-FBE7-5C3ECD462AA0}"/>
              </a:ext>
            </a:extLst>
          </p:cNvPr>
          <p:cNvSpPr txBox="1"/>
          <p:nvPr/>
        </p:nvSpPr>
        <p:spPr>
          <a:xfrm>
            <a:off x="16705326" y="7941947"/>
            <a:ext cx="4903535" cy="259558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____</a:t>
            </a:r>
            <a:b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</a:b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____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_____________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96BB41-BA63-4DAF-4D7D-36224CD2B849}"/>
              </a:ext>
            </a:extLst>
          </p:cNvPr>
          <p:cNvSpPr txBox="1"/>
          <p:nvPr/>
        </p:nvSpPr>
        <p:spPr>
          <a:xfrm flipH="1">
            <a:off x="21608861" y="7941947"/>
            <a:ext cx="997214" cy="2595582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3F66EE-6540-81B3-3D46-82F42C130468}"/>
              </a:ext>
            </a:extLst>
          </p:cNvPr>
          <p:cNvSpPr txBox="1"/>
          <p:nvPr/>
        </p:nvSpPr>
        <p:spPr>
          <a:xfrm flipH="1">
            <a:off x="15676557" y="7941947"/>
            <a:ext cx="1028766" cy="2595582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543DEE-E51D-67DF-A7D3-CEEB2882E602}"/>
              </a:ext>
            </a:extLst>
          </p:cNvPr>
          <p:cNvSpPr/>
          <p:nvPr/>
        </p:nvSpPr>
        <p:spPr>
          <a:xfrm>
            <a:off x="16961188" y="3842852"/>
            <a:ext cx="15314194" cy="198994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like an empty form that gets copied and handed out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A7A5F1-1DF6-B97A-C4BE-CFA06181F561}"/>
              </a:ext>
            </a:extLst>
          </p:cNvPr>
          <p:cNvSpPr/>
          <p:nvPr/>
        </p:nvSpPr>
        <p:spPr>
          <a:xfrm>
            <a:off x="23129266" y="8257424"/>
            <a:ext cx="7661754" cy="24288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 is copied and handed out </a:t>
            </a:r>
            <a:br>
              <a:rPr lang="en-US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is like Object Creation from the Class</a:t>
            </a:r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AE23D758-18F8-5236-003D-AAB57BB74EFD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506D5-BD9B-4206-A8A5-CDFC7BC6D4CB}"/>
              </a:ext>
            </a:extLst>
          </p:cNvPr>
          <p:cNvSpPr txBox="1"/>
          <p:nvPr/>
        </p:nvSpPr>
        <p:spPr>
          <a:xfrm flipH="1">
            <a:off x="8851013" y="3270218"/>
            <a:ext cx="893143" cy="2595575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5D8C5-0ECC-72AE-448E-1313A540E60A}"/>
              </a:ext>
            </a:extLst>
          </p:cNvPr>
          <p:cNvSpPr/>
          <p:nvPr/>
        </p:nvSpPr>
        <p:spPr>
          <a:xfrm>
            <a:off x="3068725" y="15076637"/>
            <a:ext cx="10043272" cy="1651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5022"/>
              </a:spcAft>
            </a:pPr>
            <a:r>
              <a:rPr lang="en-US" sz="4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like the form once it’s been handed out and filed 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661A0-3F75-695F-C577-1F44077B3739}"/>
              </a:ext>
            </a:extLst>
          </p:cNvPr>
          <p:cNvSpPr/>
          <p:nvPr/>
        </p:nvSpPr>
        <p:spPr>
          <a:xfrm>
            <a:off x="23129265" y="15079745"/>
            <a:ext cx="11543289" cy="17401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5022"/>
              </a:spcAft>
            </a:pPr>
            <a:r>
              <a:rPr lang="en-US" sz="4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object will have unique values for the form data being collected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CB30E-1A8C-9D8E-B98C-18AA34CBC28A}"/>
              </a:ext>
            </a:extLst>
          </p:cNvPr>
          <p:cNvSpPr txBox="1"/>
          <p:nvPr/>
        </p:nvSpPr>
        <p:spPr>
          <a:xfrm flipH="1">
            <a:off x="14654257" y="3270218"/>
            <a:ext cx="893143" cy="2595575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188050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4424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called an instance of a particular class.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DA75FD7A-6438-7F83-3C10-E467AEA033CA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239732515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2998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and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970C9D-3C71-AB2C-68D4-EBCECEA2EADE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5400000">
            <a:off x="12611793" y="4827097"/>
            <a:ext cx="5864589" cy="5487826"/>
          </a:xfrm>
          <a:prstGeom prst="bentConnector3">
            <a:avLst>
              <a:gd name="adj1" fmla="val 11498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9464F99-4BF5-FE63-8078-434934A82B9B}"/>
              </a:ext>
            </a:extLst>
          </p:cNvPr>
          <p:cNvCxnSpPr>
            <a:cxnSpLocks/>
            <a:stCxn id="7" idx="2"/>
            <a:endCxn id="20" idx="7"/>
          </p:cNvCxnSpPr>
          <p:nvPr/>
        </p:nvCxnSpPr>
        <p:spPr>
          <a:xfrm rot="16200000" flipH="1">
            <a:off x="17992229" y="4934487"/>
            <a:ext cx="5700839" cy="5109296"/>
          </a:xfrm>
          <a:prstGeom prst="bentConnector3">
            <a:avLst>
              <a:gd name="adj1" fmla="val 11701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E23B94-F993-E535-9911-3ADDB8D4D543}"/>
              </a:ext>
            </a:extLst>
          </p:cNvPr>
          <p:cNvSpPr/>
          <p:nvPr/>
        </p:nvSpPr>
        <p:spPr>
          <a:xfrm>
            <a:off x="14630400" y="2781797"/>
            <a:ext cx="7315200" cy="18569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Class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CC7A98-11DB-069C-40A2-247076040B67}"/>
              </a:ext>
            </a:extLst>
          </p:cNvPr>
          <p:cNvSpPr/>
          <p:nvPr/>
        </p:nvSpPr>
        <p:spPr>
          <a:xfrm>
            <a:off x="11928387" y="1008287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86BE5B-34BC-83A6-02D9-FB2C96D923F7}"/>
              </a:ext>
            </a:extLst>
          </p:cNvPr>
          <p:cNvSpPr/>
          <p:nvPr/>
        </p:nvSpPr>
        <p:spPr>
          <a:xfrm>
            <a:off x="18316152" y="991912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lang="en-US" sz="64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en-US" sz="6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FAAAB8-ACB5-F32D-BC34-0C68163FEA84}"/>
              </a:ext>
            </a:extLst>
          </p:cNvPr>
          <p:cNvSpPr/>
          <p:nvPr/>
        </p:nvSpPr>
        <p:spPr>
          <a:xfrm>
            <a:off x="15138642" y="11969771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652345-64DF-EBEC-E8F2-B5ED166A5EBA}"/>
              </a:ext>
            </a:extLst>
          </p:cNvPr>
          <p:cNvSpPr/>
          <p:nvPr/>
        </p:nvSpPr>
        <p:spPr>
          <a:xfrm>
            <a:off x="16961188" y="14401197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EC5976-B1B4-4334-456C-6C23C26958AD}"/>
              </a:ext>
            </a:extLst>
          </p:cNvPr>
          <p:cNvSpPr/>
          <p:nvPr/>
        </p:nvSpPr>
        <p:spPr>
          <a:xfrm>
            <a:off x="20316213" y="12300210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0D0510-CE44-DAD7-F845-E35C2EB7C2D0}"/>
              </a:ext>
            </a:extLst>
          </p:cNvPr>
          <p:cNvSpPr/>
          <p:nvPr/>
        </p:nvSpPr>
        <p:spPr>
          <a:xfrm>
            <a:off x="13381556" y="5577179"/>
            <a:ext cx="9467102" cy="21727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create an object by ‘instantiating a </a:t>
            </a:r>
            <a:r>
              <a:rPr lang="en-US" sz="6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class’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05813A-8373-FFD5-7940-3C2ED141A9B8}"/>
              </a:ext>
            </a:extLst>
          </p:cNvPr>
          <p:cNvSpPr/>
          <p:nvPr/>
        </p:nvSpPr>
        <p:spPr>
          <a:xfrm>
            <a:off x="26951866" y="9323623"/>
            <a:ext cx="8430304" cy="52922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many objects using a single class. Each may have unique attributes or values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D21B50-C050-71E4-1984-8ABC92F2C4FB}"/>
              </a:ext>
            </a:extLst>
          </p:cNvPr>
          <p:cNvSpPr/>
          <p:nvPr/>
        </p:nvSpPr>
        <p:spPr>
          <a:xfrm>
            <a:off x="2588709" y="14436626"/>
            <a:ext cx="9425094" cy="22909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and instance are interchangeable terms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AF02EBDF-0654-A90F-F13C-3BF8612B4C37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62294785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3026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and instantiating a new object from a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way to create an object, is to use the new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keyword creates an instance, and you can sometimes pass data, when creating an instance, to set up data on that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is special because we can create a String, just by using a literal which we've seen.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we could also use new: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A85F6-77AD-7B66-40C4-ADB747E8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042194"/>
            <a:ext cx="10789333" cy="121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F051-E02F-D3C9-464A-73F603957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3230809"/>
            <a:ext cx="17447822" cy="1232372"/>
          </a:xfrm>
          <a:prstGeom prst="rect">
            <a:avLst/>
          </a:prstGeom>
        </p:spPr>
      </p:pic>
      <p:sp>
        <p:nvSpPr>
          <p:cNvPr id="4" name="Shape 131">
            <a:extLst>
              <a:ext uri="{FF2B5EF4-FFF2-40B4-BE49-F238E27FC236}">
                <a16:creationId xmlns:a16="http://schemas.microsoft.com/office/drawing/2014/main" id="{C6B8FA6B-AFAA-5B87-5258-10123A9ED100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105343536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835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and instance fields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5E31E-3B82-15C0-461C-DA177586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00409"/>
              </p:ext>
            </p:extLst>
          </p:nvPr>
        </p:nvGraphicFramePr>
        <p:xfrm>
          <a:off x="3288131" y="3241195"/>
          <a:ext cx="29999739" cy="1404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9263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23019"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Field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Field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5593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Omits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593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of the field is stored in special memory location and only in one place.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of the field is not allocated any memory and has no value until the object is created.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4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ClassName.fieldname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Integer.MAX_VALUE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ObjectVariable.fieldname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my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Object.myFieldName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myObject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our variable name for an object we create and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myFieldName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an attribute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04569"/>
                  </a:ext>
                </a:extLst>
              </a:tr>
            </a:tbl>
          </a:graphicData>
        </a:graphic>
      </p:graphicFrame>
      <p:sp>
        <p:nvSpPr>
          <p:cNvPr id="3" name="Shape 131">
            <a:extLst>
              <a:ext uri="{FF2B5EF4-FFF2-40B4-BE49-F238E27FC236}">
                <a16:creationId xmlns:a16="http://schemas.microsoft.com/office/drawing/2014/main" id="{7A9013D7-F177-D11E-00C9-0AF8FC0EE7CA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394268292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758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and 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5E31E-3B82-15C0-461C-DA177586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3617"/>
              </p:ext>
            </p:extLst>
          </p:nvPr>
        </p:nvGraphicFramePr>
        <p:xfrm>
          <a:off x="3288131" y="3241195"/>
          <a:ext cx="29999739" cy="1336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9263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23019"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Method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Method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5593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Omits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ClassName.methodName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Integer.</a:t>
                      </a:r>
                      <a:r>
                        <a:rPr lang="en-US" sz="6400" b="0" i="1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parseInt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6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“123”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method called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parseInt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called directly from the Class, Integer.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ObjectVariable.methodName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“hello”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toUpperCase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method called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toUpperCase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called on the instance of a String with value “hello”.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04569"/>
                  </a:ext>
                </a:extLst>
              </a:tr>
            </a:tbl>
          </a:graphicData>
        </a:graphic>
      </p:graphicFrame>
      <p:sp>
        <p:nvSpPr>
          <p:cNvPr id="3" name="Shape 131">
            <a:extLst>
              <a:ext uri="{FF2B5EF4-FFF2-40B4-BE49-F238E27FC236}">
                <a16:creationId xmlns:a16="http://schemas.microsoft.com/office/drawing/2014/main" id="{8F57BF57-4F74-C099-14D2-50E478863470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42507222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797</Words>
  <Application>Microsoft Office PowerPoint</Application>
  <PresentationFormat>Custom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174</cp:revision>
  <dcterms:modified xsi:type="dcterms:W3CDTF">2022-09-08T22:21:48Z</dcterms:modified>
</cp:coreProperties>
</file>