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12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2464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82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835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3053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699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1308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665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981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98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24670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the Course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the Course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I just lost you when I used the term JDK that stands for Java Development Kit, and it's the software that is used to create Java programs. But we'll find out a lot more about that as we go through the course in detail.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you know something about the JDK you might be wondering, "Well Tim, why are you updating the course to JDK 17 " when JDK 19 is out already?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a very good reason for this, and in this section, there is a video titled "Which JDK?" which explains my reasoning for using JDK version 17.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you are running older versions of Java, say Java 11, or even Java 8 you will be able to follow along and get a lot out of this course.  It's best to use Java 17 though.</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38132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in Notepad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could use a simple text editor to write Java code.</a:t>
            </a:r>
          </a:p>
        </p:txBody>
      </p:sp>
      <p:pic>
        <p:nvPicPr>
          <p:cNvPr id="3" name="Picture 2">
            <a:extLst>
              <a:ext uri="{FF2B5EF4-FFF2-40B4-BE49-F238E27FC236}">
                <a16:creationId xmlns:a16="http://schemas.microsoft.com/office/drawing/2014/main" id="{B6C1B7E2-3009-34AD-4ACB-F3DAAA855CE1}"/>
              </a:ext>
            </a:extLst>
          </p:cNvPr>
          <p:cNvPicPr>
            <a:picLocks noChangeAspect="1"/>
          </p:cNvPicPr>
          <p:nvPr/>
        </p:nvPicPr>
        <p:blipFill>
          <a:blip r:embed="rId4"/>
          <a:stretch>
            <a:fillRect/>
          </a:stretch>
        </p:blipFill>
        <p:spPr>
          <a:xfrm>
            <a:off x="9144000" y="5934269"/>
            <a:ext cx="18288000" cy="8167954"/>
          </a:xfrm>
          <a:prstGeom prst="rect">
            <a:avLst/>
          </a:prstGeom>
        </p:spPr>
      </p:pic>
    </p:spTree>
    <p:extLst>
      <p:ext uri="{BB962C8B-B14F-4D97-AF65-F5344CB8AC3E}">
        <p14:creationId xmlns:p14="http://schemas.microsoft.com/office/powerpoint/2010/main" val="81915924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059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IDE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likely, you'll be using an integrated development environment, or IDE, to develop your Java code.</a:t>
            </a:r>
          </a:p>
        </p:txBody>
      </p:sp>
      <p:pic>
        <p:nvPicPr>
          <p:cNvPr id="4" name="Picture 3">
            <a:extLst>
              <a:ext uri="{FF2B5EF4-FFF2-40B4-BE49-F238E27FC236}">
                <a16:creationId xmlns:a16="http://schemas.microsoft.com/office/drawing/2014/main" id="{28230067-00E9-85E8-7C98-21FD075DAA2F}"/>
              </a:ext>
            </a:extLst>
          </p:cNvPr>
          <p:cNvPicPr>
            <a:picLocks noChangeAspect="1"/>
          </p:cNvPicPr>
          <p:nvPr/>
        </p:nvPicPr>
        <p:blipFill>
          <a:blip r:embed="rId4"/>
          <a:stretch>
            <a:fillRect/>
          </a:stretch>
        </p:blipFill>
        <p:spPr>
          <a:xfrm>
            <a:off x="7414876" y="6695876"/>
            <a:ext cx="21746249" cy="7182247"/>
          </a:xfrm>
          <a:prstGeom prst="rect">
            <a:avLst/>
          </a:prstGeom>
        </p:spPr>
      </p:pic>
    </p:spTree>
    <p:extLst>
      <p:ext uri="{BB962C8B-B14F-4D97-AF65-F5344CB8AC3E}">
        <p14:creationId xmlns:p14="http://schemas.microsoft.com/office/powerpoint/2010/main" val="39845061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6131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JShell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348950"/>
          </a:xfrm>
          <a:prstGeom prst="rect">
            <a:avLst/>
          </a:prstGeom>
        </p:spPr>
        <p:txBody>
          <a:bodyPr wrap="square">
            <a:normAutofit lnSpcReduction="10000"/>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became a standard component of the Java Developers Kit in Java 9.</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what is known as a Read-Eval-Print-Loop interactive program (or REPL for short) which means it does pretty much just that: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reads</a:t>
            </a:r>
            <a:r>
              <a:rPr lang="en-US" sz="6400" dirty="0">
                <a:latin typeface="Open Sans" panose="020B0606030504020204" pitchFamily="34" charset="0"/>
                <a:ea typeface="Open Sans" panose="020B0606030504020204" pitchFamily="34" charset="0"/>
                <a:cs typeface="Open Sans" panose="020B0606030504020204" pitchFamily="34" charset="0"/>
              </a:rPr>
              <a:t> the command or code segment we type in.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evaluates</a:t>
            </a:r>
            <a:r>
              <a:rPr lang="en-US" sz="6400" dirty="0">
                <a:latin typeface="Open Sans" panose="020B0606030504020204" pitchFamily="34" charset="0"/>
                <a:ea typeface="Open Sans" panose="020B0606030504020204" pitchFamily="34" charset="0"/>
                <a:cs typeface="Open Sans" panose="020B0606030504020204" pitchFamily="34" charset="0"/>
              </a:rPr>
              <a:t> and executes the code, and often allows short cuts to be used.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prints</a:t>
            </a:r>
            <a:r>
              <a:rPr lang="en-US" sz="6400" dirty="0">
                <a:latin typeface="Open Sans" panose="020B0606030504020204" pitchFamily="34" charset="0"/>
                <a:ea typeface="Open Sans" panose="020B0606030504020204" pitchFamily="34" charset="0"/>
                <a:cs typeface="Open Sans" panose="020B0606030504020204" pitchFamily="34" charset="0"/>
              </a:rPr>
              <a:t> out the results of the evaluation or execution, without making the developer write code to output the results.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Lastly, it loops right back for more input (more code segments or commands).</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runs in a terminal (or on the command line for Windows) and is useful for quickly trying out new ideas. </a:t>
            </a:r>
          </a:p>
        </p:txBody>
      </p:sp>
    </p:spTree>
    <p:extLst>
      <p:ext uri="{BB962C8B-B14F-4D97-AF65-F5344CB8AC3E}">
        <p14:creationId xmlns:p14="http://schemas.microsoft.com/office/powerpoint/2010/main" val="100774469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6131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JShell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11" name="Rectangle 10">
            <a:extLst>
              <a:ext uri="{FF2B5EF4-FFF2-40B4-BE49-F238E27FC236}">
                <a16:creationId xmlns:a16="http://schemas.microsoft.com/office/drawing/2014/main" id="{6BA932CE-20C0-02B4-42F0-A1CD546A3D3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does not replace the need for an 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just a handy tool to quickly get started with Java. We will be transitioning to an IDE later in the course.</a:t>
            </a:r>
          </a:p>
        </p:txBody>
      </p:sp>
    </p:spTree>
    <p:extLst>
      <p:ext uri="{BB962C8B-B14F-4D97-AF65-F5344CB8AC3E}">
        <p14:creationId xmlns:p14="http://schemas.microsoft.com/office/powerpoint/2010/main" val="262857584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886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Where's the Java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11" name="Rectangle 10">
            <a:extLst>
              <a:ext uri="{FF2B5EF4-FFF2-40B4-BE49-F238E27FC236}">
                <a16:creationId xmlns:a16="http://schemas.microsoft.com/office/drawing/2014/main" id="{6BA932CE-20C0-02B4-42F0-A1CD546A3D3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did we introduce you to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and not write any Java code?  I had a good reason for doing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Our first Java code is going to be the very traditional program for a beginner, and we'll do that in the next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wanted to get all the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commands and usage out of the way, so in the next video, we can concentrate on just Java code. Remember later in the course we will swing over to an IDE instead of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174020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9172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Remaster in Progress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Remaster in Progress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currently in the process of remastering this entire course.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the course came out in 2015 it focused on the then current version of Java, version 8.  We’ve come a long way and now we are working on Java 17.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of the improvements include: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Incorporating features of Java 17</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Adding slides that can be downloaded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Fixing errors in older videos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Addressing confusing concepts in more detail</a:t>
            </a:r>
          </a:p>
          <a:p>
            <a:pPr marL="857250" indent="-857250" algn="l">
              <a:spcAft>
                <a:spcPts val="5022"/>
              </a:spcAft>
              <a:buFont typeface="Arial" panose="020B0604020202020204" pitchFamily="34" charset="0"/>
              <a:buChar char="•"/>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227482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Windows installation video - skip this if you are on a Mac or running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Right - so we've established that you want to install Java 17, or to be specific, JDK version 17.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video will show you how to install on Windows 11. Note that if you are running on Windows 10, the installation will be pretty much identical. Just follow the steps you see in this video if you are running Windows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potential gotcha is if you are running a 32 bit version of Windows 10 (these days most computers are running the 64 bit edition). In these rare cases you will find you need to download an older version of the JDK. </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040165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 a relatively new PC from the past 4-5 years (or even a bit longer) then all should 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Windows 11 only comes in a 64 bit version.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you are running Windows 10 or Windows 11, just follow along and assume your computer is running a 64 bit edition of Windows and it all should work fine.</a:t>
            </a:r>
          </a:p>
        </p:txBody>
      </p:sp>
    </p:spTree>
    <p:extLst>
      <p:ext uri="{BB962C8B-B14F-4D97-AF65-F5344CB8AC3E}">
        <p14:creationId xmlns:p14="http://schemas.microsoft.com/office/powerpoint/2010/main" val="379214885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Great, so we now have the JDK installed, in the next video, it's time to download and install IntelliJ, which is the program we will be using in the course, that works with the JDK we just installed, to let you write and execute Java programs.</a:t>
            </a:r>
          </a:p>
        </p:txBody>
      </p:sp>
    </p:spTree>
    <p:extLst>
      <p:ext uri="{BB962C8B-B14F-4D97-AF65-F5344CB8AC3E}">
        <p14:creationId xmlns:p14="http://schemas.microsoft.com/office/powerpoint/2010/main" val="2169208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6290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11 for Linux</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11 for Linux</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we're going to install the OpenJDK version 17 on Ubuntu 22.04. If you are on Windows or macOS then check out the relevant videos for your operating system.</a:t>
            </a:r>
          </a:p>
        </p:txBody>
      </p:sp>
    </p:spTree>
    <p:extLst>
      <p:ext uri="{BB962C8B-B14F-4D97-AF65-F5344CB8AC3E}">
        <p14:creationId xmlns:p14="http://schemas.microsoft.com/office/powerpoint/2010/main" val="16692410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098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Confirming installation and intro to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 have Java installed on our machines, I want to introduce you to the software tool we'll be using to begin to explore the Java programming language.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Firstly, let's open a command prompt on Windows, or a Terminal in Mac or Linux, to check our Java version, to make sure we are ready.</a:t>
            </a:r>
          </a:p>
        </p:txBody>
      </p:sp>
    </p:spTree>
    <p:extLst>
      <p:ext uri="{BB962C8B-B14F-4D97-AF65-F5344CB8AC3E}">
        <p14:creationId xmlns:p14="http://schemas.microsoft.com/office/powerpoint/2010/main" val="105945089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098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Confirming installation and intro to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Windows, you can press and hold the Windows key located next to the space bar, and then press the R key.  This will take you to the 'Run' window, where you can type in </a:t>
            </a:r>
            <a:r>
              <a:rPr lang="en-US" sz="6400" dirty="0" err="1">
                <a:latin typeface="Open Sans" panose="020B0606030504020204" pitchFamily="34" charset="0"/>
                <a:ea typeface="Open Sans" panose="020B0606030504020204" pitchFamily="34" charset="0"/>
                <a:cs typeface="Open Sans" panose="020B0606030504020204" pitchFamily="34" charset="0"/>
              </a:rPr>
              <a:t>cmd</a:t>
            </a:r>
            <a:r>
              <a:rPr lang="en-US" sz="6400" dirty="0">
                <a:latin typeface="Open Sans" panose="020B0606030504020204" pitchFamily="34" charset="0"/>
                <a:ea typeface="Open Sans" panose="020B0606030504020204" pitchFamily="34" charset="0"/>
                <a:cs typeface="Open Sans" panose="020B0606030504020204" pitchFamily="34" charset="0"/>
              </a:rPr>
              <a:t> and hit the enter key.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a Mac, you can press the Command key and spacebar at the same time, to get to Spotlight, and then type in Terminal.  This should take you to the built in terminal on your Mac.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Ubuntu Linux, click on 'show applications', in the bottom left of your screen.  Then in the search bar, you can type in Terminal and hit enter.</a:t>
            </a:r>
          </a:p>
        </p:txBody>
      </p:sp>
    </p:spTree>
    <p:extLst>
      <p:ext uri="{BB962C8B-B14F-4D97-AF65-F5344CB8AC3E}">
        <p14:creationId xmlns:p14="http://schemas.microsoft.com/office/powerpoint/2010/main" val="290084784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436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Version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pic>
        <p:nvPicPr>
          <p:cNvPr id="7" name="Picture 6" descr="Text&#10;&#10;Description automatically generated">
            <a:extLst>
              <a:ext uri="{FF2B5EF4-FFF2-40B4-BE49-F238E27FC236}">
                <a16:creationId xmlns:a16="http://schemas.microsoft.com/office/drawing/2014/main" id="{BB3D980D-6B88-E953-6F80-3F3EB24C220D}"/>
              </a:ext>
            </a:extLst>
          </p:cNvPr>
          <p:cNvPicPr>
            <a:picLocks noChangeAspect="1"/>
          </p:cNvPicPr>
          <p:nvPr/>
        </p:nvPicPr>
        <p:blipFill rotWithShape="1">
          <a:blip r:embed="rId4">
            <a:extLst>
              <a:ext uri="{28A0092B-C50C-407E-A947-70E740481C1C}">
                <a14:useLocalDpi xmlns:a14="http://schemas.microsoft.com/office/drawing/2010/main" val="0"/>
              </a:ext>
            </a:extLst>
          </a:blip>
          <a:srcRect l="6990" t="7251" r="21453" b="78653"/>
          <a:stretch/>
        </p:blipFill>
        <p:spPr>
          <a:xfrm>
            <a:off x="952498" y="8413794"/>
            <a:ext cx="34782668" cy="3854351"/>
          </a:xfrm>
          <a:prstGeom prst="rect">
            <a:avLst/>
          </a:prstGeom>
        </p:spPr>
      </p:pic>
    </p:spTree>
    <p:extLst>
      <p:ext uri="{BB962C8B-B14F-4D97-AF65-F5344CB8AC3E}">
        <p14:creationId xmlns:p14="http://schemas.microsoft.com/office/powerpoint/2010/main" val="329757242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930</TotalTime>
  <Words>1159</Words>
  <Application>Microsoft Office PowerPoint</Application>
  <PresentationFormat>Custom</PresentationFormat>
  <Paragraphs>81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2024-12-26T01:51:42Z</dcterms:modified>
</cp:coreProperties>
</file>