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397"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724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710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832701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30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467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274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5694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From </a:t>
            </a:r>
            <a:r>
              <a:rPr lang="en-US" sz="10800" dirty="0" err="1">
                <a:latin typeface="Open Sans" panose="020B0606030504020204" pitchFamily="34" charset="0"/>
                <a:ea typeface="Open Sans" panose="020B0606030504020204" pitchFamily="34" charset="0"/>
                <a:cs typeface="Open Sans" panose="020B0606030504020204" pitchFamily="34" charset="0"/>
              </a:rPr>
              <a:t>JShell</a:t>
            </a:r>
            <a:r>
              <a:rPr lang="en-US" sz="10800" dirty="0">
                <a:latin typeface="Open Sans" panose="020B0606030504020204" pitchFamily="34" charset="0"/>
                <a:ea typeface="Open Sans" panose="020B0606030504020204" pitchFamily="34" charset="0"/>
                <a:cs typeface="Open Sans" panose="020B0606030504020204" pitchFamily="34" charset="0"/>
              </a:rPr>
              <a:t> to an IDE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From </a:t>
            </a:r>
            <a:r>
              <a:rPr lang="en-US" sz="4500" dirty="0" err="1">
                <a:latin typeface="Open Sans" panose="020B0606030504020204" pitchFamily="34" charset="0"/>
                <a:ea typeface="Open Sans" panose="020B0606030504020204" pitchFamily="34" charset="0"/>
                <a:cs typeface="Open Sans" panose="020B0606030504020204" pitchFamily="34" charset="0"/>
              </a:rPr>
              <a:t>JShell</a:t>
            </a:r>
            <a:r>
              <a:rPr lang="en-US" sz="4500" dirty="0">
                <a:latin typeface="Open Sans" panose="020B0606030504020204" pitchFamily="34" charset="0"/>
                <a:ea typeface="Open Sans" panose="020B0606030504020204" pitchFamily="34" charset="0"/>
                <a:cs typeface="Open Sans" panose="020B0606030504020204" pitchFamily="34" charset="0"/>
              </a:rPr>
              <a:t> to an IDE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Section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we're going to make the switch from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to an Integrated Development Environment.</a:t>
            </a:r>
          </a:p>
        </p:txBody>
      </p:sp>
    </p:spTree>
    <p:extLst>
      <p:ext uri="{BB962C8B-B14F-4D97-AF65-F5344CB8AC3E}">
        <p14:creationId xmlns:p14="http://schemas.microsoft.com/office/powerpoint/2010/main" val="272318723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357903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Naming Items in Java</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a:p>
        </p:txBody>
      </p:sp>
      <p:graphicFrame>
        <p:nvGraphicFramePr>
          <p:cNvPr id="71" name="Google Shape;71;p2"/>
          <p:cNvGraphicFramePr/>
          <p:nvPr/>
        </p:nvGraphicFramePr>
        <p:xfrm>
          <a:off x="6186194" y="6578214"/>
          <a:ext cx="24203600" cy="7641975"/>
        </p:xfrm>
        <a:graphic>
          <a:graphicData uri="http://schemas.openxmlformats.org/drawingml/2006/table">
            <a:tbl>
              <a:tblPr firstRow="1" bandRow="1">
                <a:noFill/>
              </a:tblPr>
              <a:tblGrid>
                <a:gridCol w="6050900">
                  <a:extLst>
                    <a:ext uri="{9D8B030D-6E8A-4147-A177-3AD203B41FA5}">
                      <a16:colId xmlns:a16="http://schemas.microsoft.com/office/drawing/2014/main" val="20000"/>
                    </a:ext>
                  </a:extLst>
                </a:gridCol>
                <a:gridCol w="6050900">
                  <a:extLst>
                    <a:ext uri="{9D8B030D-6E8A-4147-A177-3AD203B41FA5}">
                      <a16:colId xmlns:a16="http://schemas.microsoft.com/office/drawing/2014/main" val="20001"/>
                    </a:ext>
                  </a:extLst>
                </a:gridCol>
                <a:gridCol w="6050900">
                  <a:extLst>
                    <a:ext uri="{9D8B030D-6E8A-4147-A177-3AD203B41FA5}">
                      <a16:colId xmlns:a16="http://schemas.microsoft.com/office/drawing/2014/main" val="20002"/>
                    </a:ext>
                  </a:extLst>
                </a:gridCol>
                <a:gridCol w="6050900">
                  <a:extLst>
                    <a:ext uri="{9D8B030D-6E8A-4147-A177-3AD203B41FA5}">
                      <a16:colId xmlns:a16="http://schemas.microsoft.com/office/drawing/2014/main" val="20003"/>
                    </a:ext>
                  </a:extLst>
                </a:gridCol>
              </a:tblGrid>
              <a:tr h="136627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dirty="0">
                          <a:solidFill>
                            <a:schemeClr val="dk1"/>
                          </a:solidFill>
                          <a:latin typeface="Open Sans"/>
                          <a:ea typeface="Open Sans"/>
                          <a:cs typeface="Open Sans"/>
                          <a:sym typeface="Open Sans"/>
                        </a:rPr>
                        <a:t>Identifier</a:t>
                      </a:r>
                      <a:endParaRPr sz="4800" u="none" strike="noStrike" cap="none" dirty="0">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Usage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Recommended</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Example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Project Name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IntelliJ Field</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b="0" u="none" strike="noStrike" cap="none">
                          <a:solidFill>
                            <a:schemeClr val="dk1"/>
                          </a:solidFill>
                          <a:latin typeface="Open Sans"/>
                          <a:ea typeface="Open Sans"/>
                          <a:cs typeface="Open Sans"/>
                          <a:sym typeface="Open Sans"/>
                        </a:rPr>
                        <a:t>Upper 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FirstJavaProject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Class Name</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Java element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b="0" u="none" strike="noStrike" cap="none">
                          <a:solidFill>
                            <a:schemeClr val="dk1"/>
                          </a:solidFill>
                          <a:latin typeface="Open Sans"/>
                          <a:ea typeface="Open Sans"/>
                          <a:cs typeface="Open Sans"/>
                          <a:sym typeface="Open Sans"/>
                        </a:rPr>
                        <a:t>Upper 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rgbClr val="000000"/>
                          </a:solidFill>
                          <a:latin typeface="Open Sans"/>
                          <a:ea typeface="Open Sans"/>
                          <a:cs typeface="Open Sans"/>
                          <a:sym typeface="Open Sans"/>
                        </a:rPr>
                        <a:t>NewClass</a:t>
                      </a:r>
                      <a:endParaRPr sz="4800" b="0" i="0" u="none" strike="noStrike" cap="none">
                        <a:solidFill>
                          <a:srgbClr val="000000"/>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Method Name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Java element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a:latin typeface="Open Sans"/>
                          <a:ea typeface="Open Sans"/>
                          <a:cs typeface="Open Sans"/>
                          <a:sym typeface="Open Sans"/>
                        </a:rPr>
                        <a:t>Lower </a:t>
                      </a:r>
                      <a:r>
                        <a:rPr lang="en-US" sz="4800" b="0" u="none" strike="noStrike" cap="none">
                          <a:solidFill>
                            <a:schemeClr val="dk1"/>
                          </a:solidFill>
                          <a:latin typeface="Open Sans"/>
                          <a:ea typeface="Open Sans"/>
                          <a:cs typeface="Open Sans"/>
                          <a:sym typeface="Open Sans"/>
                        </a:rPr>
                        <a:t>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rgbClr val="000000"/>
                          </a:solidFill>
                          <a:latin typeface="Open Sans"/>
                          <a:ea typeface="Open Sans"/>
                          <a:cs typeface="Open Sans"/>
                          <a:sym typeface="Open Sans"/>
                        </a:rPr>
                        <a:t>getData</a:t>
                      </a:r>
                      <a:endParaRPr sz="4800" b="0" i="0" u="none" strike="noStrike" cap="none">
                        <a:solidFill>
                          <a:srgbClr val="000000"/>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Variable Name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Java element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a:latin typeface="Open Sans"/>
                          <a:ea typeface="Open Sans"/>
                          <a:cs typeface="Open Sans"/>
                          <a:sym typeface="Open Sans"/>
                        </a:rPr>
                        <a:t>Lower </a:t>
                      </a:r>
                      <a:r>
                        <a:rPr lang="en-US" sz="4800" b="0" u="none" strike="noStrike" cap="none">
                          <a:solidFill>
                            <a:schemeClr val="dk1"/>
                          </a:solidFill>
                          <a:latin typeface="Open Sans"/>
                          <a:ea typeface="Open Sans"/>
                          <a:cs typeface="Open Sans"/>
                          <a:sym typeface="Open Sans"/>
                        </a:rPr>
                        <a:t>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err="1">
                          <a:solidFill>
                            <a:srgbClr val="000000"/>
                          </a:solidFill>
                          <a:latin typeface="Open Sans"/>
                          <a:ea typeface="Open Sans"/>
                          <a:cs typeface="Open Sans"/>
                          <a:sym typeface="Open Sans"/>
                        </a:rPr>
                        <a:t>firstVariable</a:t>
                      </a:r>
                      <a:endParaRPr sz="4800" b="0" i="0" u="none" strike="noStrike" cap="none" dirty="0">
                        <a:solidFill>
                          <a:srgbClr val="000000"/>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D45E8EF1-5CC4-3E68-F634-6E2240E89B5E}"/>
              </a:ext>
            </a:extLst>
          </p:cNvPr>
          <p:cNvSpPr/>
          <p:nvPr/>
        </p:nvSpPr>
        <p:spPr>
          <a:xfrm>
            <a:off x="952501" y="3322264"/>
            <a:ext cx="34782670" cy="413782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Camel case is the practice of capitalizing the first letter of every word in a name for readability, removing spaces or characters such as underscores between the words.</a:t>
            </a:r>
          </a:p>
        </p:txBody>
      </p:sp>
      <p:sp>
        <p:nvSpPr>
          <p:cNvPr id="3" name="Rectangle 2">
            <a:extLst>
              <a:ext uri="{FF2B5EF4-FFF2-40B4-BE49-F238E27FC236}">
                <a16:creationId xmlns:a16="http://schemas.microsoft.com/office/drawing/2014/main" id="{3E26839B-91ED-66F2-B77E-FA55F7BEDF22}"/>
              </a:ext>
            </a:extLst>
          </p:cNvPr>
          <p:cNvSpPr/>
          <p:nvPr/>
        </p:nvSpPr>
        <p:spPr>
          <a:xfrm>
            <a:off x="952498" y="15678046"/>
            <a:ext cx="34782670" cy="219379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Examples are shown in this table.  Note that project name is not a Java element, it's part of IntelliJ's configuration. </a:t>
            </a:r>
            <a:r>
              <a:rPr lang="en-US" sz="6400">
                <a:latin typeface="Open Sans" panose="020B0606030504020204" pitchFamily="34" charset="0"/>
                <a:ea typeface="Open Sans" panose="020B0606030504020204" pitchFamily="34" charset="0"/>
                <a:cs typeface="Open Sans" panose="020B0606030504020204" pitchFamily="34" charset="0"/>
              </a:rPr>
              <a:t>More on this in a future video.</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p:nvPr/>
        </p:nvSpPr>
        <p:spPr>
          <a:xfrm>
            <a:off x="952498" y="459786"/>
            <a:ext cx="1091645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Access Modifiers</a:t>
            </a:r>
            <a:endParaRPr sz="1400" b="0" i="0" u="none" strike="noStrike" cap="none">
              <a:solidFill>
                <a:srgbClr val="000000"/>
              </a:solidFill>
              <a:latin typeface="Arial"/>
              <a:ea typeface="Arial"/>
              <a:cs typeface="Arial"/>
              <a:sym typeface="Arial"/>
            </a:endParaRPr>
          </a:p>
        </p:txBody>
      </p:sp>
      <p:cxnSp>
        <p:nvCxnSpPr>
          <p:cNvPr id="56" name="Google Shape;5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1" i="0" u="none" strike="noStrike" cap="none">
                <a:solidFill>
                  <a:srgbClr val="000000"/>
                </a:solidFill>
                <a:latin typeface="Roboto Mono"/>
                <a:ea typeface="Roboto Mono"/>
                <a:cs typeface="Roboto Mono"/>
                <a:sym typeface="Roboto Mono"/>
              </a:rPr>
              <a:t>public</a:t>
            </a:r>
            <a:r>
              <a:rPr lang="en-US" sz="6400" b="0" i="0" u="none" strike="noStrike" cap="none">
                <a:solidFill>
                  <a:srgbClr val="000000"/>
                </a:solidFill>
                <a:latin typeface="Open Sans"/>
                <a:ea typeface="Open Sans"/>
                <a:cs typeface="Open Sans"/>
                <a:sym typeface="Open Sans"/>
              </a:rPr>
              <a:t> Java keyword is what's called an </a:t>
            </a:r>
            <a:r>
              <a:rPr lang="en-US" sz="6400" b="1" i="0" u="none" strike="noStrike" cap="none">
                <a:solidFill>
                  <a:srgbClr val="000000"/>
                </a:solidFill>
                <a:latin typeface="Open Sans"/>
                <a:ea typeface="Open Sans"/>
                <a:cs typeface="Open Sans"/>
                <a:sym typeface="Open Sans"/>
              </a:rPr>
              <a:t>access modifier</a:t>
            </a:r>
            <a:r>
              <a:rPr lang="en-US" sz="6400" b="0" i="0" u="none" strike="noStrike" cap="none">
                <a:solidFill>
                  <a:srgbClr val="000000"/>
                </a:solidFill>
                <a:latin typeface="Open Sans"/>
                <a:ea typeface="Open Sans"/>
                <a:cs typeface="Open Sans"/>
                <a:sym typeface="Open San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access modifier allows us to define which parts of our code, or even someone else's code, can access a particular element.</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0147DB1D-7170-2E2B-C572-09AE7E3FF75E}"/>
              </a:ext>
            </a:extLst>
          </p:cNvPr>
          <p:cNvPicPr>
            <a:picLocks noChangeAspect="1"/>
          </p:cNvPicPr>
          <p:nvPr/>
        </p:nvPicPr>
        <p:blipFill>
          <a:blip r:embed="rId4"/>
          <a:stretch>
            <a:fillRect/>
          </a:stretch>
        </p:blipFill>
        <p:spPr>
          <a:xfrm>
            <a:off x="6530832" y="9564365"/>
            <a:ext cx="23514337" cy="5496859"/>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p:nvPr/>
        </p:nvSpPr>
        <p:spPr>
          <a:xfrm>
            <a:off x="952498" y="459786"/>
            <a:ext cx="948176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Class Keyword</a:t>
            </a:r>
            <a:endParaRPr sz="1400" b="0" i="0" u="none" strike="noStrike" cap="none">
              <a:solidFill>
                <a:srgbClr val="000000"/>
              </a:solidFill>
              <a:latin typeface="Arial"/>
              <a:ea typeface="Arial"/>
              <a:cs typeface="Arial"/>
              <a:sym typeface="Arial"/>
            </a:endParaRPr>
          </a:p>
        </p:txBody>
      </p:sp>
      <p:cxnSp>
        <p:nvCxnSpPr>
          <p:cNvPr id="66" name="Google Shape;6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sz="1400" b="0" i="0" u="none" strike="noStrike" cap="none">
              <a:solidFill>
                <a:srgbClr val="000000"/>
              </a:solidFill>
              <a:latin typeface="Arial"/>
              <a:ea typeface="Arial"/>
              <a:cs typeface="Arial"/>
              <a:sym typeface="Arial"/>
            </a:endParaRPr>
          </a:p>
        </p:txBody>
      </p:sp>
      <p:sp>
        <p:nvSpPr>
          <p:cNvPr id="70" name="Google Shape;7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a:t>
            </a:r>
            <a:r>
              <a:rPr lang="en-US" sz="6400" b="1" i="0" u="none" strike="noStrike" cap="none" dirty="0">
                <a:solidFill>
                  <a:srgbClr val="000000"/>
                </a:solidFill>
                <a:latin typeface="Roboto Mono" panose="00000009000000000000" pitchFamily="49" charset="0"/>
                <a:ea typeface="Roboto Mono" panose="00000009000000000000" pitchFamily="49" charset="0"/>
                <a:cs typeface="Open Sans"/>
                <a:sym typeface="Open Sans"/>
              </a:rPr>
              <a:t>class</a:t>
            </a:r>
            <a:r>
              <a:rPr lang="en-US" sz="6400" b="0" i="0" u="none" strike="noStrike" cap="none" dirty="0">
                <a:solidFill>
                  <a:srgbClr val="000000"/>
                </a:solidFill>
                <a:latin typeface="Open Sans"/>
                <a:ea typeface="Open Sans"/>
                <a:cs typeface="Open Sans"/>
                <a:sym typeface="Open Sans"/>
              </a:rPr>
              <a:t> keyword is used to define a class. The class name will be the text following the keyword, so </a:t>
            </a:r>
            <a:r>
              <a:rPr lang="en-US" sz="6400" b="1" i="0" u="none" strike="noStrike" cap="none" dirty="0" err="1">
                <a:solidFill>
                  <a:srgbClr val="000000"/>
                </a:solidFill>
                <a:latin typeface="Roboto Mono" panose="00000009000000000000" pitchFamily="49" charset="0"/>
                <a:ea typeface="Roboto Mono" panose="00000009000000000000" pitchFamily="49" charset="0"/>
                <a:cs typeface="Open Sans"/>
                <a:sym typeface="Open Sans"/>
              </a:rPr>
              <a:t>FirstClass</a:t>
            </a:r>
            <a:r>
              <a:rPr lang="en-US" sz="6400" b="0" i="0" u="none" strike="noStrike" cap="none" dirty="0">
                <a:solidFill>
                  <a:srgbClr val="000000"/>
                </a:solidFill>
                <a:latin typeface="Open Sans"/>
                <a:ea typeface="Open Sans"/>
                <a:cs typeface="Open Sans"/>
                <a:sym typeface="Open Sans"/>
              </a:rPr>
              <a:t> in this </a:t>
            </a:r>
            <a:r>
              <a:rPr lang="en-US" sz="6400" b="0" i="0" u="none" strike="noStrike" cap="none">
                <a:solidFill>
                  <a:srgbClr val="000000"/>
                </a:solidFill>
                <a:latin typeface="Open Sans"/>
                <a:ea typeface="Open Sans"/>
                <a:cs typeface="Open Sans"/>
                <a:sym typeface="Open Sans"/>
              </a:rPr>
              <a:t>case. </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Notice the </a:t>
            </a:r>
            <a:r>
              <a:rPr lang="en-US" sz="6400" b="1" i="0" u="none" strike="noStrike" cap="none" dirty="0">
                <a:solidFill>
                  <a:srgbClr val="000000"/>
                </a:solidFill>
                <a:latin typeface="Open Sans"/>
                <a:ea typeface="Open Sans"/>
                <a:cs typeface="Open Sans"/>
                <a:sym typeface="Open Sans"/>
              </a:rPr>
              <a:t>left and right curly braces</a:t>
            </a:r>
            <a:r>
              <a:rPr lang="en-US" sz="6400" b="0" i="0" u="none" strike="noStrike" cap="none" dirty="0">
                <a:solidFill>
                  <a:srgbClr val="000000"/>
                </a:solidFill>
                <a:latin typeface="Open Sans"/>
                <a:ea typeface="Open Sans"/>
                <a:cs typeface="Open Sans"/>
                <a:sym typeface="Open Sans"/>
              </a:rPr>
              <a:t>, they are used to define the class code block, or class body.</a:t>
            </a:r>
            <a:endParaRPr lang="en-US" sz="1400" b="0" i="0" u="none" strike="noStrike" cap="none" dirty="0">
              <a:solidFill>
                <a:srgbClr val="000000"/>
              </a:solidFill>
              <a:latin typeface="Comfortaa Light"/>
              <a:ea typeface="Comfortaa Light"/>
              <a:cs typeface="Comfortaa Light"/>
              <a:sym typeface="Comfortaa Light"/>
            </a:endParaRPr>
          </a:p>
        </p:txBody>
      </p:sp>
      <p:pic>
        <p:nvPicPr>
          <p:cNvPr id="3" name="Picture 2">
            <a:extLst>
              <a:ext uri="{FF2B5EF4-FFF2-40B4-BE49-F238E27FC236}">
                <a16:creationId xmlns:a16="http://schemas.microsoft.com/office/drawing/2014/main" id="{D52B1BF4-6469-9F80-AFE0-F06D7331C48E}"/>
              </a:ext>
            </a:extLst>
          </p:cNvPr>
          <p:cNvPicPr>
            <a:picLocks noChangeAspect="1"/>
          </p:cNvPicPr>
          <p:nvPr/>
        </p:nvPicPr>
        <p:blipFill>
          <a:blip r:embed="rId4"/>
          <a:stretch>
            <a:fillRect/>
          </a:stretch>
        </p:blipFill>
        <p:spPr>
          <a:xfrm>
            <a:off x="6530832" y="9564365"/>
            <a:ext cx="23514337" cy="5496859"/>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p:nvPr/>
        </p:nvSpPr>
        <p:spPr>
          <a:xfrm>
            <a:off x="952498" y="459786"/>
            <a:ext cx="1145666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is a Method</a:t>
            </a:r>
            <a:endParaRPr sz="1400" b="0" i="0" u="none" strike="noStrike" cap="none">
              <a:solidFill>
                <a:srgbClr val="000000"/>
              </a:solidFill>
              <a:latin typeface="Arial"/>
              <a:ea typeface="Arial"/>
              <a:cs typeface="Arial"/>
              <a:sym typeface="Arial"/>
            </a:endParaRPr>
          </a:p>
        </p:txBody>
      </p:sp>
      <p:cxnSp>
        <p:nvCxnSpPr>
          <p:cNvPr id="76" name="Google Shape;76;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 </a:t>
            </a:r>
            <a:r>
              <a:rPr lang="en-US" sz="6400" b="1" i="0" u="none" strike="noStrike" cap="none" dirty="0">
                <a:solidFill>
                  <a:srgbClr val="000000"/>
                </a:solidFill>
                <a:latin typeface="Open Sans"/>
                <a:ea typeface="Open Sans"/>
                <a:cs typeface="Open Sans"/>
                <a:sym typeface="Open Sans"/>
              </a:rPr>
              <a:t>method</a:t>
            </a:r>
            <a:r>
              <a:rPr lang="en-US" sz="6400" b="0" i="0" u="none" strike="noStrike" cap="none" dirty="0">
                <a:solidFill>
                  <a:srgbClr val="000000"/>
                </a:solidFill>
                <a:latin typeface="Open Sans"/>
                <a:ea typeface="Open Sans"/>
                <a:cs typeface="Open Sans"/>
                <a:sym typeface="Open Sans"/>
              </a:rPr>
              <a:t> is a collection of statements, one or more, that perform an operation.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We'll be using a special method called the main method, that Java looks for when running a program.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It's the entry point for any Java code, and Java looks for this main method to start and run the program.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You can also create your own methods, as you'll see later.</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p:nvPr/>
        </p:nvSpPr>
        <p:spPr>
          <a:xfrm>
            <a:off x="952498" y="459786"/>
            <a:ext cx="1707999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Your first IntelliJ Challenge</a:t>
            </a:r>
            <a:endParaRPr sz="1400" b="0" i="0" u="none" strike="noStrike" cap="none">
              <a:solidFill>
                <a:srgbClr val="000000"/>
              </a:solidFill>
              <a:latin typeface="Arial"/>
              <a:ea typeface="Arial"/>
              <a:cs typeface="Arial"/>
              <a:sym typeface="Arial"/>
            </a:endParaRPr>
          </a:p>
        </p:txBody>
      </p:sp>
      <p:cxnSp>
        <p:nvCxnSpPr>
          <p:cNvPr id="86" name="Google Shape;86;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7" name="Google Shape;87;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8" name="Google Shape;88;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9" name="Google Shape;89;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sz="1400" b="0" i="0" u="none" strike="noStrike" cap="none">
              <a:solidFill>
                <a:srgbClr val="000000"/>
              </a:solidFill>
              <a:latin typeface="Arial"/>
              <a:ea typeface="Arial"/>
              <a:cs typeface="Arial"/>
              <a:sym typeface="Arial"/>
            </a:endParaRPr>
          </a:p>
        </p:txBody>
      </p:sp>
      <p:sp>
        <p:nvSpPr>
          <p:cNvPr id="90" name="Google Shape;90;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Instead of it printing "Hello World", print "Hello, Tim", or hello whatever your first name is.</a:t>
            </a:r>
            <a:endParaRPr sz="1400" b="0" i="0" u="none" strike="noStrike" cap="none">
              <a:solidFill>
                <a:srgbClr val="000000"/>
              </a:solidFill>
              <a:latin typeface="Arial"/>
              <a:ea typeface="Arial"/>
              <a:cs typeface="Arial"/>
              <a:sym typeface="Aria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143582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if-then Statement</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last video, we created our first class in Java using the IntelliJ IDE.  So now it's time to get back to studying Java.</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this video, we're going to take a look at some more operators, but before that, I need to talk about the </a:t>
            </a:r>
            <a:r>
              <a:rPr lang="en-US" sz="6400" b="1" i="0" u="none" strike="noStrike" cap="none">
                <a:solidFill>
                  <a:srgbClr val="000000"/>
                </a:solidFill>
                <a:latin typeface="Open Sans"/>
                <a:ea typeface="Open Sans"/>
                <a:cs typeface="Open Sans"/>
                <a:sym typeface="Open Sans"/>
              </a:rPr>
              <a:t>if</a:t>
            </a:r>
            <a:r>
              <a:rPr lang="en-US" sz="6400" b="1">
                <a:latin typeface="Open Sans"/>
                <a:ea typeface="Open Sans"/>
                <a:cs typeface="Open Sans"/>
                <a:sym typeface="Open Sans"/>
              </a:rPr>
              <a:t>-</a:t>
            </a:r>
            <a:r>
              <a:rPr lang="en-US" sz="6400" b="1" i="0" u="none" strike="noStrike" cap="none">
                <a:solidFill>
                  <a:srgbClr val="000000"/>
                </a:solidFill>
                <a:latin typeface="Open Sans"/>
                <a:ea typeface="Open Sans"/>
                <a:cs typeface="Open Sans"/>
                <a:sym typeface="Open Sans"/>
              </a:rPr>
              <a:t>then</a:t>
            </a:r>
            <a:r>
              <a:rPr lang="en-US" sz="6400" b="0" i="0" u="none" strike="noStrike" cap="none">
                <a:solidFill>
                  <a:srgbClr val="000000"/>
                </a:solidFill>
                <a:latin typeface="Open Sans"/>
                <a:ea typeface="Open Sans"/>
                <a:cs typeface="Open Sans"/>
                <a:sym typeface="Open Sans"/>
              </a:rPr>
              <a:t> statement first.</a:t>
            </a: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652215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if-then statements in Java</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a:t>
            </a:r>
            <a:r>
              <a:rPr lang="en-US" sz="6400" b="1" i="0" u="none" strike="noStrike" cap="none" dirty="0">
                <a:solidFill>
                  <a:srgbClr val="000000"/>
                </a:solidFill>
                <a:latin typeface="Open Sans"/>
                <a:ea typeface="Open Sans"/>
                <a:cs typeface="Open Sans"/>
                <a:sym typeface="Open Sans"/>
              </a:rPr>
              <a:t>if-then</a:t>
            </a:r>
            <a:r>
              <a:rPr lang="en-US" sz="6400" b="0" i="0" u="none" strike="noStrike" cap="none" dirty="0">
                <a:solidFill>
                  <a:srgbClr val="000000"/>
                </a:solidFill>
                <a:latin typeface="Open Sans"/>
                <a:ea typeface="Open Sans"/>
                <a:cs typeface="Open Sans"/>
                <a:sym typeface="Open Sans"/>
              </a:rPr>
              <a:t> statement is the most basic of all the control flow statements.  </a:t>
            </a:r>
            <a:r>
              <a:rPr lang="en-US" sz="6400" b="0" i="0" u="none" strike="noStrike" cap="none">
                <a:solidFill>
                  <a:srgbClr val="000000"/>
                </a:solidFill>
                <a:latin typeface="Open Sans"/>
                <a:ea typeface="Open Sans"/>
                <a:cs typeface="Open Sans"/>
                <a:sym typeface="Open Sans"/>
              </a:rPr>
              <a:t>It tells your program to execute a certain section of code, only if a particular test evaluates to </a:t>
            </a:r>
            <a:r>
              <a:rPr lang="en-US" sz="6400" b="1" i="0" u="none" strike="noStrike" cap="none">
                <a:solidFill>
                  <a:srgbClr val="000000"/>
                </a:solidFill>
                <a:latin typeface="Open Sans"/>
                <a:ea typeface="Open Sans"/>
                <a:cs typeface="Open Sans"/>
                <a:sym typeface="Open Sans"/>
              </a:rPr>
              <a:t>true</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This is known as </a:t>
            </a:r>
            <a:r>
              <a:rPr lang="en-US" sz="6400" b="1" i="0" u="none" strike="noStrike" cap="none" dirty="0">
                <a:solidFill>
                  <a:srgbClr val="000000"/>
                </a:solidFill>
                <a:latin typeface="Open Sans"/>
                <a:ea typeface="Open Sans"/>
                <a:cs typeface="Open Sans"/>
                <a:sym typeface="Open Sans"/>
              </a:rPr>
              <a:t>conditional logic</a:t>
            </a:r>
            <a:r>
              <a:rPr lang="en-US" sz="6400" b="0" i="0" u="none" strike="noStrike" cap="none" dirty="0">
                <a:solidFill>
                  <a:srgbClr val="000000"/>
                </a:solidFill>
                <a:latin typeface="Open Sans"/>
                <a:ea typeface="Open Sans"/>
                <a:cs typeface="Open Sans"/>
                <a:sym typeface="Open Sans"/>
              </a:rPr>
              <a:t>.</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1124346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Conditional Logic</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80" name="Google Shape;8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1" i="0" u="none" strike="noStrike" cap="none" dirty="0">
                <a:solidFill>
                  <a:srgbClr val="000000"/>
                </a:solidFill>
                <a:latin typeface="Open Sans"/>
                <a:ea typeface="Open Sans"/>
                <a:cs typeface="Open Sans"/>
                <a:sym typeface="Open Sans"/>
              </a:rPr>
              <a:t>Conditional logic </a:t>
            </a:r>
            <a:r>
              <a:rPr lang="en-US" sz="6400" b="0" i="0" u="none" strike="noStrike" cap="none" dirty="0">
                <a:solidFill>
                  <a:srgbClr val="000000"/>
                </a:solidFill>
                <a:latin typeface="Open Sans"/>
                <a:ea typeface="Open Sans"/>
                <a:cs typeface="Open Sans"/>
                <a:sym typeface="Open Sans"/>
              </a:rPr>
              <a:t>uses specific statements in Java to allow us to check a condition, and execute certain code based on whether that condition (the expression) is </a:t>
            </a:r>
            <a:r>
              <a:rPr lang="en-US" sz="6400" b="1" i="0" u="none" strike="noStrike" cap="none" dirty="0">
                <a:solidFill>
                  <a:srgbClr val="000000"/>
                </a:solidFill>
                <a:latin typeface="Open Sans"/>
                <a:ea typeface="Open Sans"/>
                <a:cs typeface="Open Sans"/>
                <a:sym typeface="Open Sans"/>
              </a:rPr>
              <a:t>true</a:t>
            </a:r>
            <a:r>
              <a:rPr lang="en-US" sz="6400" b="0" i="0" u="none" strike="noStrike" cap="none" dirty="0">
                <a:solidFill>
                  <a:srgbClr val="000000"/>
                </a:solidFill>
                <a:latin typeface="Open Sans"/>
                <a:ea typeface="Open Sans"/>
                <a:cs typeface="Open Sans"/>
                <a:sym typeface="Open Sans"/>
              </a:rPr>
              <a:t> or </a:t>
            </a:r>
            <a:r>
              <a:rPr lang="en-US" sz="6400" b="1" i="0" u="none" strike="noStrike" cap="none" dirty="0">
                <a:solidFill>
                  <a:srgbClr val="000000"/>
                </a:solidFill>
                <a:latin typeface="Open Sans"/>
                <a:ea typeface="Open Sans"/>
                <a:cs typeface="Open Sans"/>
                <a:sym typeface="Open Sans"/>
              </a:rPr>
              <a:t>false</a:t>
            </a:r>
            <a:r>
              <a:rPr lang="en-US" sz="6400" b="0" i="0" u="none" strike="noStrike" cap="none" dirty="0">
                <a:solidFill>
                  <a:srgbClr val="000000"/>
                </a:solidFill>
                <a:latin typeface="Open Sans"/>
                <a:ea typeface="Open Sans"/>
                <a:cs typeface="Open Sans"/>
                <a:sym typeface="Open Sans"/>
              </a:rPr>
              <a:t>.</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Let's see how this works in practice.</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952498" y="459786"/>
            <a:ext cx="159787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Assignment Operator (=)</a:t>
            </a:r>
            <a:endParaRPr/>
          </a:p>
        </p:txBody>
      </p:sp>
      <p:cxnSp>
        <p:nvCxnSpPr>
          <p:cNvPr id="86" name="Google Shape;86;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7" name="Google Shape;87;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8" name="Google Shape;88;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9" name="Google Shape;89;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90" name="Google Shape;90;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assignment operator assigns the value of an expression, to the variable to the left of the operator.</a:t>
            </a:r>
            <a:endParaRPr dirty="0"/>
          </a:p>
          <a:p>
            <a:pPr marL="0" marR="0" lvl="0" indent="0" algn="l" rtl="0">
              <a:lnSpc>
                <a:spcPct val="100000"/>
              </a:lnSpc>
              <a:spcBef>
                <a:spcPts val="5022"/>
              </a:spcBef>
              <a:spcAft>
                <a:spcPts val="0"/>
              </a:spcAft>
              <a:buClr>
                <a:srgbClr val="081A94"/>
              </a:buClr>
              <a:buSzPts val="8000"/>
              <a:buFont typeface="Roboto Mono"/>
              <a:buNone/>
            </a:pPr>
            <a:r>
              <a:rPr lang="en-US" sz="8000" b="0" i="0" u="none" strike="noStrike" cap="none" dirty="0" err="1">
                <a:solidFill>
                  <a:srgbClr val="081A94"/>
                </a:solidFill>
                <a:latin typeface="Roboto Mono"/>
                <a:ea typeface="Roboto Mono"/>
                <a:cs typeface="Roboto Mono"/>
                <a:sym typeface="Roboto Mono"/>
              </a:rPr>
              <a:t>boolean</a:t>
            </a:r>
            <a:r>
              <a:rPr lang="en-US" sz="8000" b="0" i="0" u="none" strike="noStrike" cap="none" dirty="0">
                <a:solidFill>
                  <a:srgbClr val="000000"/>
                </a:solidFill>
                <a:latin typeface="Roboto Mono"/>
                <a:ea typeface="Roboto Mono"/>
                <a:cs typeface="Roboto Mono"/>
                <a:sym typeface="Roboto Mono"/>
              </a:rPr>
              <a:t> </a:t>
            </a:r>
            <a:r>
              <a:rPr lang="en-US" sz="8000" b="0" i="0" u="none" strike="noStrike" cap="none" dirty="0" err="1">
                <a:solidFill>
                  <a:srgbClr val="000000"/>
                </a:solidFill>
                <a:latin typeface="Roboto Mono"/>
                <a:ea typeface="Roboto Mono"/>
                <a:cs typeface="Roboto Mono"/>
                <a:sym typeface="Roboto Mono"/>
              </a:rPr>
              <a:t>isAlien</a:t>
            </a:r>
            <a:r>
              <a:rPr lang="en-US" sz="8000" b="0" i="0" u="none" strike="noStrike" cap="none" dirty="0">
                <a:solidFill>
                  <a:srgbClr val="000000"/>
                </a:solidFill>
                <a:latin typeface="Roboto Mono"/>
                <a:ea typeface="Roboto Mono"/>
                <a:cs typeface="Roboto Mono"/>
                <a:sym typeface="Roboto Mono"/>
              </a:rPr>
              <a:t> = </a:t>
            </a:r>
            <a:r>
              <a:rPr lang="en-US" sz="8000" b="0" i="0" u="none" strike="noStrike" cap="none" dirty="0">
                <a:solidFill>
                  <a:srgbClr val="081A94"/>
                </a:solidFill>
                <a:latin typeface="Roboto Mono"/>
                <a:ea typeface="Roboto Mono"/>
                <a:cs typeface="Roboto Mono"/>
                <a:sym typeface="Roboto Mono"/>
              </a:rPr>
              <a:t>false</a:t>
            </a:r>
            <a:r>
              <a:rPr lang="en-US" sz="8000" b="0" i="0" u="none" strike="noStrike" cap="none" dirty="0">
                <a:solidFill>
                  <a:srgbClr val="000000"/>
                </a:solidFill>
                <a:latin typeface="Roboto Mono"/>
                <a:ea typeface="Roboto Mono"/>
                <a:cs typeface="Roboto Mono"/>
                <a:sym typeface="Roboto Mono"/>
              </a:rPr>
              <a:t>;</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a:t>
            </a:r>
            <a:r>
              <a:rPr lang="en-US" sz="6400" b="1" i="0" u="none" strike="noStrike" cap="none" dirty="0" err="1">
                <a:solidFill>
                  <a:srgbClr val="000000"/>
                </a:solidFill>
                <a:latin typeface="Roboto Mono"/>
                <a:ea typeface="Roboto Mono"/>
                <a:cs typeface="Roboto Mono"/>
                <a:sym typeface="Roboto Mono"/>
              </a:rPr>
              <a:t>isAlien</a:t>
            </a:r>
            <a:r>
              <a:rPr lang="en-US" sz="6400" b="0" i="0" u="none" strike="noStrike" cap="none" dirty="0">
                <a:solidFill>
                  <a:srgbClr val="000000"/>
                </a:solidFill>
                <a:latin typeface="Open Sans"/>
                <a:ea typeface="Open Sans"/>
                <a:cs typeface="Open Sans"/>
                <a:sym typeface="Open Sans"/>
              </a:rPr>
              <a:t> is the variable in this case, and it's been set to false, which is the value of our expression.</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p:nvPr/>
        </p:nvSpPr>
        <p:spPr>
          <a:xfrm>
            <a:off x="952498" y="459786"/>
            <a:ext cx="1433725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Equality Operator (==)</a:t>
            </a:r>
            <a:endParaRPr/>
          </a:p>
        </p:txBody>
      </p:sp>
      <p:cxnSp>
        <p:nvCxnSpPr>
          <p:cNvPr id="96" name="Google Shape;96;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7" name="Google Shape;97;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8" name="Google Shape;98;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9" name="Google Shape;99;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100" name="Google Shape;100;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equality operator tests to see if two operands are considered equal, and returns a boolean value.</a:t>
            </a:r>
            <a:endParaRPr/>
          </a:p>
          <a:p>
            <a:pPr marL="0" marR="0" lvl="0" indent="0" algn="l" rtl="0">
              <a:lnSpc>
                <a:spcPct val="100000"/>
              </a:lnSpc>
              <a:spcBef>
                <a:spcPts val="5022"/>
              </a:spcBef>
              <a:spcAft>
                <a:spcPts val="0"/>
              </a:spcAft>
              <a:buClr>
                <a:srgbClr val="081A94"/>
              </a:buClr>
              <a:buSzPts val="8000"/>
              <a:buFont typeface="Roboto Mono"/>
              <a:buNone/>
            </a:pPr>
            <a:r>
              <a:rPr lang="en-US" sz="8000" b="0" i="0" u="none" strike="noStrike" cap="none">
                <a:solidFill>
                  <a:srgbClr val="081A94"/>
                </a:solidFill>
                <a:latin typeface="Roboto Mono"/>
                <a:ea typeface="Roboto Mono"/>
                <a:cs typeface="Roboto Mono"/>
                <a:sym typeface="Roboto Mono"/>
              </a:rPr>
              <a:t>if</a:t>
            </a:r>
            <a:r>
              <a:rPr lang="en-US" sz="8000" b="0" i="0" u="none" strike="noStrike" cap="none">
                <a:solidFill>
                  <a:srgbClr val="000000"/>
                </a:solidFill>
                <a:latin typeface="Roboto Mono"/>
                <a:ea typeface="Roboto Mono"/>
                <a:cs typeface="Roboto Mono"/>
                <a:sym typeface="Roboto Mono"/>
              </a:rPr>
              <a:t> (isAlien == </a:t>
            </a:r>
            <a:r>
              <a:rPr lang="en-US" sz="8000" b="0" i="0" u="none" strike="noStrike" cap="none">
                <a:solidFill>
                  <a:srgbClr val="081A94"/>
                </a:solidFill>
                <a:latin typeface="Roboto Mono"/>
                <a:ea typeface="Roboto Mono"/>
                <a:cs typeface="Roboto Mono"/>
                <a:sym typeface="Roboto Mono"/>
              </a:rPr>
              <a:t>false</a:t>
            </a:r>
            <a:r>
              <a:rPr lang="en-US" sz="8000" b="0" i="0" u="none" strike="noStrike" cap="none">
                <a:solidFill>
                  <a:srgbClr val="000000"/>
                </a:solidFill>
                <a:latin typeface="Roboto Mono"/>
                <a:ea typeface="Roboto Mono"/>
                <a:cs typeface="Roboto Mono"/>
                <a:sym typeface="Roboto Mono"/>
              </a:rPr>
              <a: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here </a:t>
            </a:r>
            <a:r>
              <a:rPr lang="en-US" sz="6400" b="1" i="0" u="none" strike="noStrike" cap="none">
                <a:solidFill>
                  <a:srgbClr val="000000"/>
                </a:solidFill>
                <a:latin typeface="Roboto Mono"/>
                <a:ea typeface="Roboto Mono"/>
                <a:cs typeface="Roboto Mono"/>
                <a:sym typeface="Roboto Mono"/>
              </a:rPr>
              <a:t>isAlien</a:t>
            </a:r>
            <a:r>
              <a:rPr lang="en-US" sz="6400" b="0" i="0" u="none" strike="noStrike" cap="none">
                <a:solidFill>
                  <a:srgbClr val="000000"/>
                </a:solidFill>
                <a:latin typeface="Open Sans"/>
                <a:ea typeface="Open Sans"/>
                <a:cs typeface="Open Sans"/>
                <a:sym typeface="Open Sans"/>
              </a:rPr>
              <a:t> is being tested against the value false.</a:t>
            </a: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2" name="Shape 126">
            <a:extLst>
              <a:ext uri="{FF2B5EF4-FFF2-40B4-BE49-F238E27FC236}">
                <a16:creationId xmlns:a16="http://schemas.microsoft.com/office/drawing/2014/main" id="{B5CFE96C-5504-64A7-2BF3-4AD9335D4468}"/>
              </a:ext>
            </a:extLst>
          </p:cNvPr>
          <p:cNvSpPr/>
          <p:nvPr/>
        </p:nvSpPr>
        <p:spPr>
          <a:xfrm>
            <a:off x="952498" y="683718"/>
            <a:ext cx="34979127" cy="1538883"/>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Why do we need an Integrated Development Environment (IDE) ?</a:t>
            </a:r>
          </a:p>
        </p:txBody>
      </p:sp>
      <p:sp>
        <p:nvSpPr>
          <p:cNvPr id="3" name="Rectangle 2">
            <a:extLst>
              <a:ext uri="{FF2B5EF4-FFF2-40B4-BE49-F238E27FC236}">
                <a16:creationId xmlns:a16="http://schemas.microsoft.com/office/drawing/2014/main" id="{0CB14285-F369-1656-EA53-1FF7884351B8}"/>
              </a:ext>
            </a:extLst>
          </p:cNvPr>
          <p:cNvSpPr/>
          <p:nvPr/>
        </p:nvSpPr>
        <p:spPr>
          <a:xfrm>
            <a:off x="952501" y="4285903"/>
            <a:ext cx="34782670" cy="1319966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IDE is the easiest, least error-prone way to develop, manage and deploy Java classes. It provides many benefits to developers, including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increased productivity,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code completion,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refactoring of code,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debugging tools,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version control,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and team development, just to name a few. And don't worry if you don't understand some of these terms, they will make sense as we progress through the course.</a:t>
            </a:r>
          </a:p>
        </p:txBody>
      </p:sp>
    </p:spTree>
    <p:extLst>
      <p:ext uri="{BB962C8B-B14F-4D97-AF65-F5344CB8AC3E}">
        <p14:creationId xmlns:p14="http://schemas.microsoft.com/office/powerpoint/2010/main" val="259584628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p:nvPr/>
        </p:nvSpPr>
        <p:spPr>
          <a:xfrm>
            <a:off x="952498" y="745536"/>
            <a:ext cx="34506241" cy="1477328"/>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8600"/>
              <a:buFont typeface="Open Sans"/>
              <a:buNone/>
            </a:pPr>
            <a:r>
              <a:rPr lang="en-US" sz="8600" b="0" i="0" u="none" strike="noStrike" cap="none">
                <a:solidFill>
                  <a:srgbClr val="000000"/>
                </a:solidFill>
                <a:latin typeface="Open Sans"/>
                <a:ea typeface="Open Sans"/>
                <a:cs typeface="Open Sans"/>
                <a:sym typeface="Open Sans"/>
              </a:rPr>
              <a:t>Best Practice Rule - Always use a Code Block for If-Then statements</a:t>
            </a:r>
            <a:endParaRPr/>
          </a:p>
        </p:txBody>
      </p:sp>
      <p:cxnSp>
        <p:nvCxnSpPr>
          <p:cNvPr id="106" name="Google Shape;106;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7" name="Google Shape;107;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8" name="Google Shape;108;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9" name="Google Shape;109;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110" name="Google Shape;110;p6"/>
          <p:cNvSpPr/>
          <p:nvPr/>
        </p:nvSpPr>
        <p:spPr>
          <a:xfrm>
            <a:off x="952501" y="9439754"/>
            <a:ext cx="34782670" cy="849155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Instead of using the </a:t>
            </a:r>
            <a:r>
              <a:rPr lang="en-US" sz="6400" b="1" i="0" u="none" strike="noStrike" cap="none">
                <a:solidFill>
                  <a:srgbClr val="000000"/>
                </a:solidFill>
                <a:latin typeface="Open Sans"/>
                <a:ea typeface="Open Sans"/>
                <a:cs typeface="Open Sans"/>
                <a:sym typeface="Open Sans"/>
              </a:rPr>
              <a:t>if</a:t>
            </a:r>
            <a:r>
              <a:rPr lang="en-US" sz="6400" b="0" i="0" u="none" strike="noStrike" cap="none">
                <a:solidFill>
                  <a:srgbClr val="000000"/>
                </a:solidFill>
                <a:latin typeface="Open Sans"/>
                <a:ea typeface="Open Sans"/>
                <a:cs typeface="Open Sans"/>
                <a:sym typeface="Open Sans"/>
              </a:rPr>
              <a:t> statement as we can see here, we should instead use a code block.</a:t>
            </a:r>
            <a:endParaRPr/>
          </a:p>
        </p:txBody>
      </p:sp>
      <p:pic>
        <p:nvPicPr>
          <p:cNvPr id="111" name="Google Shape;111;p6"/>
          <p:cNvPicPr preferRelativeResize="0"/>
          <p:nvPr/>
        </p:nvPicPr>
        <p:blipFill rotWithShape="1">
          <a:blip r:embed="rId4">
            <a:alphaModFix/>
          </a:blip>
          <a:srcRect/>
          <a:stretch/>
        </p:blipFill>
        <p:spPr>
          <a:xfrm>
            <a:off x="4846224" y="4755338"/>
            <a:ext cx="26883553" cy="4405205"/>
          </a:xfrm>
          <a:prstGeom prst="rect">
            <a:avLst/>
          </a:prstGeom>
          <a:noFill/>
          <a:ln>
            <a:noFill/>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p:nvPr/>
        </p:nvSpPr>
        <p:spPr>
          <a:xfrm>
            <a:off x="952498" y="459786"/>
            <a:ext cx="1007327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Code Block</a:t>
            </a:r>
            <a:endParaRPr/>
          </a:p>
        </p:txBody>
      </p:sp>
      <p:cxnSp>
        <p:nvCxnSpPr>
          <p:cNvPr id="117" name="Google Shape;117;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8" name="Google Shape;118;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19" name="Google Shape;119;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0" name="Google Shape;120;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if-then Statement</a:t>
            </a:r>
            <a:endParaRPr/>
          </a:p>
        </p:txBody>
      </p:sp>
      <p:sp>
        <p:nvSpPr>
          <p:cNvPr id="121" name="Google Shape;121;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a:t>
            </a:r>
            <a:r>
              <a:rPr lang="en-US" sz="6400" b="1" i="0" u="none" strike="noStrike" cap="none">
                <a:solidFill>
                  <a:srgbClr val="000000"/>
                </a:solidFill>
                <a:latin typeface="Open Sans"/>
                <a:ea typeface="Open Sans"/>
                <a:cs typeface="Open Sans"/>
                <a:sym typeface="Open Sans"/>
              </a:rPr>
              <a:t>code block</a:t>
            </a:r>
            <a:r>
              <a:rPr lang="en-US" sz="6400" b="0" i="0" u="none" strike="noStrike" cap="none">
                <a:solidFill>
                  <a:srgbClr val="000000"/>
                </a:solidFill>
                <a:latin typeface="Open Sans"/>
                <a:ea typeface="Open Sans"/>
                <a:cs typeface="Open Sans"/>
                <a:sym typeface="Open Sans"/>
              </a:rPr>
              <a:t> allows more than one statement to be executed, in other words, a block of code.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format is:</a:t>
            </a:r>
            <a:endParaRPr/>
          </a:p>
        </p:txBody>
      </p:sp>
      <p:pic>
        <p:nvPicPr>
          <p:cNvPr id="122" name="Google Shape;122;p7"/>
          <p:cNvPicPr preferRelativeResize="0"/>
          <p:nvPr/>
        </p:nvPicPr>
        <p:blipFill rotWithShape="1">
          <a:blip r:embed="rId4">
            <a:alphaModFix/>
          </a:blip>
          <a:srcRect/>
          <a:stretch/>
        </p:blipFill>
        <p:spPr>
          <a:xfrm>
            <a:off x="6891053" y="8398815"/>
            <a:ext cx="22793895" cy="3776369"/>
          </a:xfrm>
          <a:prstGeom prst="rect">
            <a:avLst/>
          </a:prstGeom>
          <a:noFill/>
          <a:ln>
            <a:noFill/>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3486371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Logical AND operator and the Logical OR operator</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Logical OR Operator</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1" i="0" u="none" strike="noStrike" cap="none">
                <a:solidFill>
                  <a:srgbClr val="000000"/>
                </a:solidFill>
                <a:latin typeface="Open Sans"/>
                <a:ea typeface="Open Sans"/>
                <a:cs typeface="Open Sans"/>
                <a:sym typeface="Open Sans"/>
              </a:rPr>
              <a:t>and</a:t>
            </a:r>
            <a:r>
              <a:rPr lang="en-US" sz="6400" b="0" i="0" u="none" strike="noStrike" cap="none">
                <a:solidFill>
                  <a:srgbClr val="000000"/>
                </a:solidFill>
                <a:latin typeface="Open Sans"/>
                <a:ea typeface="Open Sans"/>
                <a:cs typeface="Open Sans"/>
                <a:sym typeface="Open Sans"/>
              </a:rPr>
              <a:t> operator comes in two flavours in Java, as does the </a:t>
            </a:r>
            <a:r>
              <a:rPr lang="en-US" sz="6400" b="1" i="0" u="none" strike="noStrike" cap="none">
                <a:solidFill>
                  <a:srgbClr val="000000"/>
                </a:solidFill>
                <a:latin typeface="Open Sans"/>
                <a:ea typeface="Open Sans"/>
                <a:cs typeface="Open Sans"/>
                <a:sym typeface="Open Sans"/>
              </a:rPr>
              <a:t>or</a:t>
            </a:r>
            <a:r>
              <a:rPr lang="en-US" sz="6400" b="0" i="0" u="none" strike="noStrike" cap="none">
                <a:solidFill>
                  <a:srgbClr val="000000"/>
                </a:solidFill>
                <a:latin typeface="Open Sans"/>
                <a:ea typeface="Open Sans"/>
                <a:cs typeface="Open Sans"/>
                <a:sym typeface="Open Sans"/>
              </a:rPr>
              <a:t> operator.</a:t>
            </a:r>
            <a:endParaRPr/>
          </a:p>
          <a:p>
            <a:pPr marL="0" marR="0" lvl="0" indent="0" algn="l" rtl="0">
              <a:lnSpc>
                <a:spcPct val="100000"/>
              </a:lnSpc>
              <a:spcBef>
                <a:spcPts val="5022"/>
              </a:spcBef>
              <a:spcAft>
                <a:spcPts val="0"/>
              </a:spcAft>
              <a:buClr>
                <a:srgbClr val="000000"/>
              </a:buClr>
              <a:buSzPts val="6400"/>
              <a:buFont typeface="Roboto Mono"/>
              <a:buNone/>
            </a:pPr>
            <a:r>
              <a:rPr lang="en-US" sz="6400" b="1" i="0" u="none" strike="noStrike" cap="none">
                <a:solidFill>
                  <a:srgbClr val="000000"/>
                </a:solidFill>
                <a:latin typeface="Roboto Mono"/>
                <a:ea typeface="Roboto Mono"/>
                <a:cs typeface="Roboto Mono"/>
                <a:sym typeface="Roboto Mono"/>
              </a:rPr>
              <a:t>&amp;&amp;</a:t>
            </a:r>
            <a:r>
              <a:rPr lang="en-US" sz="6400" b="0" i="0" u="none" strike="noStrike" cap="none">
                <a:solidFill>
                  <a:srgbClr val="000000"/>
                </a:solidFill>
                <a:latin typeface="Open Sans"/>
                <a:ea typeface="Open Sans"/>
                <a:cs typeface="Open Sans"/>
                <a:sym typeface="Open Sans"/>
              </a:rPr>
              <a:t> is the Logical </a:t>
            </a:r>
            <a:r>
              <a:rPr lang="en-US" sz="6400" b="1" i="0" u="none" strike="noStrike" cap="none">
                <a:solidFill>
                  <a:srgbClr val="000000"/>
                </a:solidFill>
                <a:latin typeface="Roboto Mono"/>
                <a:ea typeface="Roboto Mono"/>
                <a:cs typeface="Roboto Mono"/>
                <a:sym typeface="Roboto Mono"/>
              </a:rPr>
              <a:t>and</a:t>
            </a:r>
            <a:r>
              <a:rPr lang="en-US" sz="6400" b="0" i="0" u="none" strike="noStrike" cap="none">
                <a:solidFill>
                  <a:srgbClr val="000000"/>
                </a:solidFill>
                <a:latin typeface="Open Sans"/>
                <a:ea typeface="Open Sans"/>
                <a:cs typeface="Open Sans"/>
                <a:sym typeface="Open Sans"/>
              </a:rPr>
              <a:t> which operates on </a:t>
            </a:r>
            <a:r>
              <a:rPr lang="en-US" sz="6400" b="1" i="0" u="none" strike="noStrike" cap="none">
                <a:solidFill>
                  <a:srgbClr val="000000"/>
                </a:solidFill>
                <a:latin typeface="Open Sans"/>
                <a:ea typeface="Open Sans"/>
                <a:cs typeface="Open Sans"/>
                <a:sym typeface="Open Sans"/>
              </a:rPr>
              <a:t>boolean</a:t>
            </a:r>
            <a:r>
              <a:rPr lang="en-US" sz="6400" b="0" i="0" u="none" strike="noStrike" cap="none">
                <a:solidFill>
                  <a:srgbClr val="000000"/>
                </a:solidFill>
                <a:latin typeface="Open Sans"/>
                <a:ea typeface="Open Sans"/>
                <a:cs typeface="Open Sans"/>
                <a:sym typeface="Open Sans"/>
              </a:rPr>
              <a:t> operands – Checking if a given condition is </a:t>
            </a:r>
            <a:r>
              <a:rPr lang="en-US" sz="6400" b="1" i="0" u="none" strike="noStrike" cap="none">
                <a:solidFill>
                  <a:srgbClr val="000000"/>
                </a:solidFill>
                <a:latin typeface="Open Sans"/>
                <a:ea typeface="Open Sans"/>
                <a:cs typeface="Open Sans"/>
                <a:sym typeface="Open Sans"/>
              </a:rPr>
              <a:t>true</a:t>
            </a:r>
            <a:r>
              <a:rPr lang="en-US" sz="6400" b="0" i="0" u="none" strike="noStrike" cap="none">
                <a:solidFill>
                  <a:srgbClr val="000000"/>
                </a:solidFill>
                <a:latin typeface="Open Sans"/>
                <a:ea typeface="Open Sans"/>
                <a:cs typeface="Open Sans"/>
                <a:sym typeface="Open Sans"/>
              </a:rPr>
              <a:t> or </a:t>
            </a:r>
            <a:r>
              <a:rPr lang="en-US" sz="6400" b="1" i="0" u="none" strike="noStrike" cap="none">
                <a:solidFill>
                  <a:srgbClr val="000000"/>
                </a:solidFill>
                <a:latin typeface="Open Sans"/>
                <a:ea typeface="Open Sans"/>
                <a:cs typeface="Open Sans"/>
                <a:sym typeface="Open Sans"/>
              </a:rPr>
              <a:t>false</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1" i="0" u="none" strike="noStrike" cap="none">
                <a:solidFill>
                  <a:srgbClr val="000000"/>
                </a:solidFill>
                <a:latin typeface="Roboto Mono"/>
                <a:ea typeface="Roboto Mono"/>
                <a:cs typeface="Roboto Mono"/>
                <a:sym typeface="Roboto Mono"/>
              </a:rPr>
              <a:t>&amp;</a:t>
            </a:r>
            <a:r>
              <a:rPr lang="en-US" sz="6400" b="0" i="0" u="none" strike="noStrike" cap="none">
                <a:solidFill>
                  <a:srgbClr val="000000"/>
                </a:solidFill>
                <a:latin typeface="Open Sans"/>
                <a:ea typeface="Open Sans"/>
                <a:cs typeface="Open Sans"/>
                <a:sym typeface="Open Sans"/>
              </a:rPr>
              <a:t> is a bitwise operator working at the bit level.  This is an advanced concept that we won't get into here.</a:t>
            </a: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3486371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Logical AND operator and the Logical OR operator</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Logical OR Operator</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Likewise </a:t>
            </a:r>
            <a:r>
              <a:rPr lang="en-US" sz="6400" b="1" i="0" u="none" strike="noStrike" cap="none">
                <a:solidFill>
                  <a:srgbClr val="000000"/>
                </a:solidFill>
                <a:latin typeface="Roboto Mono"/>
                <a:ea typeface="Roboto Mono"/>
                <a:cs typeface="Roboto Mono"/>
                <a:sym typeface="Roboto Mono"/>
              </a:rPr>
              <a:t>||</a:t>
            </a:r>
            <a:r>
              <a:rPr lang="en-US" sz="6400" b="0" i="0" u="none" strike="noStrike" cap="none">
                <a:solidFill>
                  <a:srgbClr val="000000"/>
                </a:solidFill>
                <a:latin typeface="Open Sans"/>
                <a:ea typeface="Open Sans"/>
                <a:cs typeface="Open Sans"/>
                <a:sym typeface="Open Sans"/>
              </a:rPr>
              <a:t> is the Logical </a:t>
            </a:r>
            <a:r>
              <a:rPr lang="en-US" sz="6400" b="1" i="0" u="none" strike="noStrike" cap="none">
                <a:solidFill>
                  <a:srgbClr val="000000"/>
                </a:solidFill>
                <a:latin typeface="Roboto Mono"/>
                <a:ea typeface="Roboto Mono"/>
                <a:cs typeface="Roboto Mono"/>
                <a:sym typeface="Roboto Mono"/>
              </a:rPr>
              <a:t>or</a:t>
            </a:r>
            <a:r>
              <a:rPr lang="en-US" sz="6400" b="0" i="0" u="none" strike="noStrike" cap="none">
                <a:solidFill>
                  <a:srgbClr val="000000"/>
                </a:solidFill>
                <a:latin typeface="Open Sans"/>
                <a:ea typeface="Open Sans"/>
                <a:cs typeface="Open Sans"/>
                <a:sym typeface="Open Sans"/>
              </a:rPr>
              <a:t>, and again it operates on </a:t>
            </a:r>
            <a:r>
              <a:rPr lang="en-US" sz="6400" b="1" i="0" u="none" strike="noStrike" cap="none">
                <a:solidFill>
                  <a:srgbClr val="000000"/>
                </a:solidFill>
                <a:latin typeface="Open Sans"/>
                <a:ea typeface="Open Sans"/>
                <a:cs typeface="Open Sans"/>
                <a:sym typeface="Open Sans"/>
              </a:rPr>
              <a:t>boolean</a:t>
            </a:r>
            <a:r>
              <a:rPr lang="en-US" sz="6400" b="0" i="0" u="none" strike="noStrike" cap="none">
                <a:solidFill>
                  <a:srgbClr val="000000"/>
                </a:solidFill>
                <a:latin typeface="Open Sans"/>
                <a:ea typeface="Open Sans"/>
                <a:cs typeface="Open Sans"/>
                <a:sym typeface="Open Sans"/>
              </a:rPr>
              <a:t> operands – Checking if a given condition is </a:t>
            </a:r>
            <a:r>
              <a:rPr lang="en-US" sz="6400" b="1" i="0" u="none" strike="noStrike" cap="none">
                <a:solidFill>
                  <a:srgbClr val="000000"/>
                </a:solidFill>
                <a:latin typeface="Open Sans"/>
                <a:ea typeface="Open Sans"/>
                <a:cs typeface="Open Sans"/>
                <a:sym typeface="Open Sans"/>
              </a:rPr>
              <a:t>true</a:t>
            </a:r>
            <a:r>
              <a:rPr lang="en-US" sz="6400" b="0" i="0" u="none" strike="noStrike" cap="none">
                <a:solidFill>
                  <a:srgbClr val="000000"/>
                </a:solidFill>
                <a:latin typeface="Open Sans"/>
                <a:ea typeface="Open Sans"/>
                <a:cs typeface="Open Sans"/>
                <a:sym typeface="Open Sans"/>
              </a:rPr>
              <a:t> or </a:t>
            </a:r>
            <a:r>
              <a:rPr lang="en-US" sz="6400" b="1" i="0" u="none" strike="noStrike" cap="none">
                <a:solidFill>
                  <a:srgbClr val="000000"/>
                </a:solidFill>
                <a:latin typeface="Open Sans"/>
                <a:ea typeface="Open Sans"/>
                <a:cs typeface="Open Sans"/>
                <a:sym typeface="Open Sans"/>
              </a:rPr>
              <a:t>false</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0" i="0" u="none" strike="noStrike" cap="none">
                <a:solidFill>
                  <a:srgbClr val="000000"/>
                </a:solidFill>
                <a:latin typeface="Roboto Mono"/>
                <a:ea typeface="Roboto Mono"/>
                <a:cs typeface="Roboto Mono"/>
                <a:sym typeface="Roboto Mono"/>
              </a:rPr>
              <a:t>|</a:t>
            </a:r>
            <a:r>
              <a:rPr lang="en-US" sz="6400" b="0" i="0" u="none" strike="noStrike" cap="none">
                <a:solidFill>
                  <a:srgbClr val="000000"/>
                </a:solidFill>
                <a:latin typeface="Open Sans"/>
                <a:ea typeface="Open Sans"/>
                <a:cs typeface="Open Sans"/>
                <a:sym typeface="Open Sans"/>
              </a:rPr>
              <a:t> is a bitwise operator, which is also working at the bit level.</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And just like the bitwise </a:t>
            </a:r>
            <a:r>
              <a:rPr lang="en-US" sz="6400" b="1" i="0" u="none" strike="noStrike" cap="none">
                <a:solidFill>
                  <a:srgbClr val="000000"/>
                </a:solidFill>
                <a:latin typeface="Roboto Mono"/>
                <a:ea typeface="Roboto Mono"/>
                <a:cs typeface="Roboto Mono"/>
                <a:sym typeface="Roboto Mono"/>
              </a:rPr>
              <a:t>and</a:t>
            </a:r>
            <a:r>
              <a:rPr lang="en-US" sz="6400" b="0" i="0" u="none" strike="noStrike" cap="none">
                <a:solidFill>
                  <a:srgbClr val="000000"/>
                </a:solidFill>
                <a:latin typeface="Open Sans"/>
                <a:ea typeface="Open Sans"/>
                <a:cs typeface="Open Sans"/>
                <a:sym typeface="Open Sans"/>
              </a:rPr>
              <a:t> operator, we won't be using it as much as their logical counterparts.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We'll almost always be using the logical operators.</a:t>
            </a: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571752"/>
            <a:ext cx="34397237"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Difference Between the Assignment and Equal to Operators</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60" name="Google Shape;60;p1"/>
          <p:cNvSpPr/>
          <p:nvPr/>
        </p:nvSpPr>
        <p:spPr>
          <a:xfrm>
            <a:off x="952501" y="8679944"/>
            <a:ext cx="34782670" cy="925135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As you can see, we've used the assignment operator (one equal sign) in the if statement.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 we need to do, is to use the "equals to" operator (two equal signs).</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pic>
        <p:nvPicPr>
          <p:cNvPr id="61" name="Google Shape;61;p1"/>
          <p:cNvPicPr preferRelativeResize="0"/>
          <p:nvPr/>
        </p:nvPicPr>
        <p:blipFill rotWithShape="1">
          <a:blip r:embed="rId4">
            <a:alphaModFix/>
          </a:blip>
          <a:srcRect/>
          <a:stretch/>
        </p:blipFill>
        <p:spPr>
          <a:xfrm>
            <a:off x="7629448" y="4285904"/>
            <a:ext cx="21317104" cy="4114832"/>
          </a:xfrm>
          <a:prstGeom prst="rect">
            <a:avLst/>
          </a:prstGeom>
          <a:noFill/>
          <a:ln>
            <a:noFill/>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p:nvPr/>
        </p:nvSpPr>
        <p:spPr>
          <a:xfrm>
            <a:off x="952498" y="571752"/>
            <a:ext cx="34397237"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Difference Between the Assignment and Equal to Operators</a:t>
            </a:r>
            <a:endParaRPr/>
          </a:p>
        </p:txBody>
      </p:sp>
      <p:cxnSp>
        <p:nvCxnSpPr>
          <p:cNvPr id="67" name="Google Shape;67;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8" name="Google Shape;68;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9" name="Google Shape;69;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0" name="Google Shape;70;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71" name="Google Shape;71;p2"/>
          <p:cNvSpPr/>
          <p:nvPr/>
        </p:nvSpPr>
        <p:spPr>
          <a:xfrm>
            <a:off x="952501" y="8679944"/>
            <a:ext cx="34782670" cy="925135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what the code should look like: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We're not assigning a value here, instead we want to test if the values are equal to each other.</a:t>
            </a:r>
            <a:endParaRPr/>
          </a:p>
        </p:txBody>
      </p:sp>
      <p:pic>
        <p:nvPicPr>
          <p:cNvPr id="72" name="Google Shape;72;p2"/>
          <p:cNvPicPr preferRelativeResize="0"/>
          <p:nvPr/>
        </p:nvPicPr>
        <p:blipFill rotWithShape="1">
          <a:blip r:embed="rId4">
            <a:alphaModFix/>
          </a:blip>
          <a:srcRect/>
          <a:stretch/>
        </p:blipFill>
        <p:spPr>
          <a:xfrm>
            <a:off x="7629448" y="4285904"/>
            <a:ext cx="21317104" cy="4114832"/>
          </a:xfrm>
          <a:prstGeom prst="rect">
            <a:avLst/>
          </a:prstGeom>
          <a:noFill/>
          <a:ln>
            <a:noFill/>
          </a:ln>
        </p:spPr>
      </p:pic>
      <p:pic>
        <p:nvPicPr>
          <p:cNvPr id="73" name="Google Shape;73;p2"/>
          <p:cNvPicPr preferRelativeResize="0"/>
          <p:nvPr/>
        </p:nvPicPr>
        <p:blipFill rotWithShape="1">
          <a:blip r:embed="rId5">
            <a:alphaModFix/>
          </a:blip>
          <a:srcRect/>
          <a:stretch/>
        </p:blipFill>
        <p:spPr>
          <a:xfrm>
            <a:off x="7591346" y="10425019"/>
            <a:ext cx="21393308" cy="4152932"/>
          </a:xfrm>
          <a:prstGeom prst="rect">
            <a:avLst/>
          </a:prstGeom>
          <a:noFill/>
          <a:ln>
            <a:noFill/>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p:nvPr/>
        </p:nvSpPr>
        <p:spPr>
          <a:xfrm>
            <a:off x="952498" y="459786"/>
            <a:ext cx="1208664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NOT Operator</a:t>
            </a:r>
            <a:endParaRPr/>
          </a:p>
        </p:txBody>
      </p:sp>
      <p:cxnSp>
        <p:nvCxnSpPr>
          <p:cNvPr id="79" name="Google Shape;79;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0" name="Google Shape;80;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1" name="Google Shape;81;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2" name="Google Shape;82;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83" name="Google Shape;83;p3"/>
          <p:cNvSpPr/>
          <p:nvPr/>
        </p:nvSpPr>
        <p:spPr>
          <a:xfrm>
            <a:off x="952501" y="4285904"/>
            <a:ext cx="34782670" cy="13645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exclamation mark (!), or </a:t>
            </a:r>
            <a:r>
              <a:rPr lang="en-US" sz="6400" b="1" i="0" u="none" strike="noStrike" cap="none" dirty="0">
                <a:solidFill>
                  <a:srgbClr val="000000"/>
                </a:solidFill>
                <a:latin typeface="Open Sans"/>
                <a:ea typeface="Open Sans"/>
                <a:cs typeface="Open Sans"/>
                <a:sym typeface="Open Sans"/>
              </a:rPr>
              <a:t>NOT</a:t>
            </a:r>
            <a:r>
              <a:rPr lang="en-US" sz="6400" b="0" i="0" u="none" strike="noStrike" cap="none" dirty="0">
                <a:solidFill>
                  <a:srgbClr val="000000"/>
                </a:solidFill>
                <a:latin typeface="Open Sans"/>
                <a:ea typeface="Open Sans"/>
                <a:cs typeface="Open Sans"/>
                <a:sym typeface="Open Sans"/>
              </a:rPr>
              <a:t> operator, is also known as the Logical Complement Operator.</a:t>
            </a:r>
            <a:endParaRPr dirty="0"/>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It can be used with a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variable, to test for the opposite value.</a:t>
            </a:r>
            <a:endParaRPr dirty="0"/>
          </a:p>
          <a:p>
            <a:pPr marL="0" marR="0" lvl="0" indent="0" algn="l" rtl="0">
              <a:lnSpc>
                <a:spcPct val="90000"/>
              </a:lnSpc>
              <a:spcBef>
                <a:spcPts val="5022"/>
              </a:spcBef>
              <a:spcAft>
                <a:spcPts val="0"/>
              </a:spcAft>
              <a:buClr>
                <a:srgbClr val="000000"/>
              </a:buClr>
              <a:buSzPts val="6400"/>
              <a:buFont typeface="Helvetica Neue Light"/>
              <a:buNone/>
            </a:pPr>
            <a:br>
              <a:rPr lang="en-US" sz="6400" dirty="0">
                <a:latin typeface="Open Sans"/>
                <a:ea typeface="Open Sans"/>
                <a:cs typeface="Open Sans"/>
                <a:sym typeface="Open Sans"/>
              </a:rPr>
            </a:b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the code above, we are testing if the value in is car is true.  As you can see on the previous line, we assigned it to be false.</a:t>
            </a:r>
            <a:br>
              <a:rPr lang="en-US" sz="6400" b="0" i="0" u="none" strike="noStrike" cap="none" dirty="0">
                <a:solidFill>
                  <a:srgbClr val="000000"/>
                </a:solidFill>
                <a:latin typeface="Open Sans"/>
                <a:ea typeface="Open Sans"/>
                <a:cs typeface="Open Sans"/>
                <a:sym typeface="Open Sans"/>
              </a:rPr>
            </a:b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If we use the "not" operator, we are testing for the opposite value of the is car variable.  We assigned is car on the previous line to false, so not is car, would return </a:t>
            </a:r>
            <a:r>
              <a:rPr lang="en-US" sz="6400" b="0" i="0" u="none" strike="noStrike" cap="none">
                <a:solidFill>
                  <a:srgbClr val="000000"/>
                </a:solidFill>
                <a:latin typeface="Open Sans"/>
                <a:ea typeface="Open Sans"/>
                <a:cs typeface="Open Sans"/>
                <a:sym typeface="Open Sans"/>
              </a:rPr>
              <a:t>true.</a:t>
            </a:r>
            <a:endParaRPr lang="en-US" sz="6400" b="0" i="0" u="none" strike="noStrike" cap="none" dirty="0">
              <a:solidFill>
                <a:srgbClr val="000000"/>
              </a:solidFill>
              <a:latin typeface="Open Sans"/>
              <a:ea typeface="Open Sans"/>
              <a:cs typeface="Open Sans"/>
              <a:sym typeface="Open Sans"/>
            </a:endParaRPr>
          </a:p>
        </p:txBody>
      </p:sp>
      <p:pic>
        <p:nvPicPr>
          <p:cNvPr id="84" name="Google Shape;84;p3"/>
          <p:cNvPicPr preferRelativeResize="0"/>
          <p:nvPr/>
        </p:nvPicPr>
        <p:blipFill rotWithShape="1">
          <a:blip r:embed="rId4">
            <a:alphaModFix/>
          </a:blip>
          <a:srcRect/>
          <a:stretch/>
        </p:blipFill>
        <p:spPr>
          <a:xfrm>
            <a:off x="12763460" y="8147575"/>
            <a:ext cx="11049080" cy="2095516"/>
          </a:xfrm>
          <a:prstGeom prst="rect">
            <a:avLst/>
          </a:prstGeom>
          <a:noFill/>
          <a:ln>
            <a:noFill/>
          </a:ln>
        </p:spPr>
      </p:pic>
      <p:pic>
        <p:nvPicPr>
          <p:cNvPr id="85" name="Google Shape;85;p3"/>
          <p:cNvPicPr preferRelativeResize="0"/>
          <p:nvPr/>
        </p:nvPicPr>
        <p:blipFill rotWithShape="1">
          <a:blip r:embed="rId5">
            <a:alphaModFix/>
          </a:blip>
          <a:srcRect/>
          <a:stretch/>
        </p:blipFill>
        <p:spPr>
          <a:xfrm>
            <a:off x="12763460" y="12867835"/>
            <a:ext cx="10991932" cy="2057416"/>
          </a:xfrm>
          <a:prstGeom prst="rect">
            <a:avLst/>
          </a:prstGeom>
          <a:noFill/>
          <a:ln>
            <a:noFill/>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p:nvPr/>
        </p:nvSpPr>
        <p:spPr>
          <a:xfrm>
            <a:off x="952498" y="459786"/>
            <a:ext cx="1208664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NOT Operator</a:t>
            </a:r>
            <a:endParaRPr/>
          </a:p>
        </p:txBody>
      </p:sp>
      <p:cxnSp>
        <p:nvCxnSpPr>
          <p:cNvPr id="91" name="Google Shape;91;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2" name="Google Shape;92;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3" name="Google Shape;93;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4" name="Google Shape;94;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95" name="Google Shape;95;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I'd generally recommend using the abbreviated form, if your variables are </a:t>
            </a:r>
            <a:r>
              <a:rPr lang="en-US" sz="6400" b="0" i="0" u="none" strike="noStrike" cap="none" dirty="0" err="1">
                <a:solidFill>
                  <a:srgbClr val="000000"/>
                </a:solidFill>
                <a:latin typeface="Open Sans"/>
                <a:ea typeface="Open Sans"/>
                <a:cs typeface="Open Sans"/>
                <a:sym typeface="Open Sans"/>
              </a:rPr>
              <a:t>booleans</a:t>
            </a:r>
            <a:r>
              <a:rPr lang="en-US" sz="6400" b="0" i="0" u="none" strike="noStrike" cap="none" dirty="0">
                <a:solidFill>
                  <a:srgbClr val="000000"/>
                </a:solidFill>
                <a:latin typeface="Open Sans"/>
                <a:ea typeface="Open Sans"/>
                <a:cs typeface="Open Sans"/>
                <a:sym typeface="Open Sans"/>
              </a:rPr>
              <a:t>, for two reasons.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One, It's much harder to identify the error, if you accidentally use an assignment operator. </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As we saw, IntelliJ won't flag this as an error when you're testing a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variable, so the only way you'll know you made this common mistake is by discovering your program or output isn't what </a:t>
            </a:r>
            <a:r>
              <a:rPr lang="en-US" sz="6400" b="0" i="0" u="none" strike="noStrike" cap="none">
                <a:solidFill>
                  <a:srgbClr val="000000"/>
                </a:solidFill>
                <a:latin typeface="Open Sans"/>
                <a:ea typeface="Open Sans"/>
                <a:cs typeface="Open Sans"/>
                <a:sym typeface="Open Sans"/>
              </a:rPr>
              <a:t>you expected.</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Secondly, the code is more concise, and more concise code can often be more readable code.</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143902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Ternary Operator</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Ternary Operator</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i="0" u="none" strike="noStrike" cap="none" dirty="0">
                <a:solidFill>
                  <a:srgbClr val="000000"/>
                </a:solidFill>
                <a:latin typeface="Open Sans"/>
                <a:ea typeface="Open Sans"/>
                <a:cs typeface="Open Sans"/>
                <a:sym typeface="Open Sans"/>
              </a:rPr>
              <a:t>In previous videos in this section, we've learned how to use the 'if then' statement, as well as experimenting with the Logical </a:t>
            </a:r>
            <a:r>
              <a:rPr lang="en-US" sz="6400" b="1" i="0" u="none" strike="noStrike" cap="none" dirty="0">
                <a:solidFill>
                  <a:srgbClr val="000000"/>
                </a:solidFill>
                <a:latin typeface="Open Sans"/>
                <a:ea typeface="Open Sans"/>
                <a:cs typeface="Open Sans"/>
                <a:sym typeface="Open Sans"/>
              </a:rPr>
              <a:t>and</a:t>
            </a:r>
            <a:r>
              <a:rPr lang="en-US" sz="6400" i="0" u="none" strike="noStrike" cap="none" dirty="0">
                <a:solidFill>
                  <a:srgbClr val="000000"/>
                </a:solidFill>
                <a:latin typeface="Open Sans"/>
                <a:ea typeface="Open Sans"/>
                <a:cs typeface="Open Sans"/>
                <a:sym typeface="Open Sans"/>
              </a:rPr>
              <a:t>, and the Logical </a:t>
            </a:r>
            <a:r>
              <a:rPr lang="en-US" sz="6400" b="1" i="0" u="none" strike="noStrike" cap="none" dirty="0">
                <a:solidFill>
                  <a:srgbClr val="000000"/>
                </a:solidFill>
                <a:latin typeface="Open Sans"/>
                <a:ea typeface="Open Sans"/>
                <a:cs typeface="Open Sans"/>
                <a:sym typeface="Open Sans"/>
              </a:rPr>
              <a:t>or</a:t>
            </a:r>
            <a:r>
              <a:rPr lang="en-US" sz="6400" i="0" u="none" strike="noStrike" cap="none" dirty="0">
                <a:solidFill>
                  <a:srgbClr val="000000"/>
                </a:solidFill>
                <a:latin typeface="Open Sans"/>
                <a:ea typeface="Open Sans"/>
                <a:cs typeface="Open Sans"/>
                <a:sym typeface="Open Sans"/>
              </a:rPr>
              <a:t> operators.</a:t>
            </a: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this video, we're going to take a look at something called the Ternary Operator.</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292708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Ternary Operator (Condition ?: Operator)</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Ternary Operator</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ternary operator has three operands.  The only operator currently in Java that does have three.  Officially, Java calls it the conditional operator.</a:t>
            </a:r>
            <a:endParaRPr lang="en-US"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0" i="0" u="none" strike="noStrike" cap="none" dirty="0">
                <a:solidFill>
                  <a:srgbClr val="000000"/>
                </a:solidFill>
                <a:latin typeface="Open Sans"/>
                <a:ea typeface="Open Sans"/>
                <a:cs typeface="Open Sans"/>
                <a:sym typeface="Open Sans"/>
              </a:rPr>
              <a:t>structure of this operator is:</a:t>
            </a:r>
            <a:endParaRPr lang="en-US" dirty="0"/>
          </a:p>
          <a:p>
            <a:pPr marL="0" marR="0" lvl="0" indent="0" algn="l" rtl="0">
              <a:lnSpc>
                <a:spcPct val="100000"/>
              </a:lnSpc>
              <a:spcBef>
                <a:spcPts val="5022"/>
              </a:spcBef>
              <a:spcAft>
                <a:spcPts val="0"/>
              </a:spcAft>
              <a:buClr>
                <a:srgbClr val="000000"/>
              </a:buClr>
              <a:buSzPts val="6400"/>
              <a:buFont typeface="Roboto Mono"/>
              <a:buNone/>
            </a:pPr>
            <a:r>
              <a:rPr lang="en-US" sz="6400" b="1" i="0" u="none" strike="noStrike" cap="none" dirty="0">
                <a:solidFill>
                  <a:srgbClr val="000000"/>
                </a:solidFill>
                <a:latin typeface="Roboto Mono"/>
                <a:ea typeface="Roboto Mono"/>
                <a:cs typeface="Roboto Mono"/>
                <a:sym typeface="Roboto Mono"/>
              </a:rPr>
              <a:t>operand1 ? operand2 : operand3</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83718"/>
            <a:ext cx="34979127" cy="1538883"/>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Why do we need an Integrated Development Environment (IDE)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like to think that the jump from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to an IDE is like the jump from a typewriter to a word processing program on a modern computer.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unlikely that you will want to go back once you have experienced the benefits.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4723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1312057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Ternary Operator ? :</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Ternary Operator</a:t>
            </a:r>
            <a:endParaRPr/>
          </a:p>
        </p:txBody>
      </p:sp>
      <p:sp>
        <p:nvSpPr>
          <p:cNvPr id="80" name="Google Shape;8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a:t>
            </a:r>
            <a:r>
              <a:rPr lang="en-US" sz="6400" b="1" i="0" u="none" strike="noStrike" cap="none" dirty="0">
                <a:solidFill>
                  <a:srgbClr val="000000"/>
                </a:solidFill>
                <a:latin typeface="Open Sans"/>
                <a:ea typeface="Open Sans"/>
                <a:cs typeface="Open Sans"/>
                <a:sym typeface="Open Sans"/>
              </a:rPr>
              <a:t>ternary</a:t>
            </a:r>
            <a:r>
              <a:rPr lang="en-US" sz="6400" b="0" i="0" u="none" strike="noStrike" cap="none" dirty="0">
                <a:solidFill>
                  <a:srgbClr val="000000"/>
                </a:solidFill>
                <a:latin typeface="Open Sans"/>
                <a:ea typeface="Open Sans"/>
                <a:cs typeface="Open Sans"/>
                <a:sym typeface="Open Sans"/>
              </a:rPr>
              <a:t> operator is a shortcut to assigning one of two values to a variable, depending on a given condition.</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think of it as a shortcut of the </a:t>
            </a:r>
            <a:r>
              <a:rPr lang="en-US" sz="6400" b="1" i="0" u="none" strike="noStrike" cap="none" dirty="0">
                <a:solidFill>
                  <a:srgbClr val="000000"/>
                </a:solidFill>
                <a:latin typeface="Open Sans"/>
                <a:ea typeface="Open Sans"/>
                <a:cs typeface="Open Sans"/>
                <a:sym typeface="Open Sans"/>
              </a:rPr>
              <a:t>if-then-else</a:t>
            </a:r>
            <a:r>
              <a:rPr lang="en-US" sz="6400" b="0" i="0" u="none" strike="noStrike" cap="none" dirty="0">
                <a:solidFill>
                  <a:srgbClr val="000000"/>
                </a:solidFill>
                <a:latin typeface="Open Sans"/>
                <a:ea typeface="Open Sans"/>
                <a:cs typeface="Open Sans"/>
                <a:sym typeface="Open Sans"/>
              </a:rPr>
              <a:t> statement. So far in the course, we've only discussed if-then and not else.  I'll be discussing else in the next section when we go deeper into control blocks.</a:t>
            </a:r>
            <a:endParaRPr sz="6400" b="1" i="0" u="none" strike="noStrike" cap="none" dirty="0">
              <a:solidFill>
                <a:srgbClr val="000000"/>
              </a:solidFill>
              <a:latin typeface="Roboto Mono"/>
              <a:ea typeface="Roboto Mono"/>
              <a:cs typeface="Roboto Mono"/>
              <a:sym typeface="Roboto Mono"/>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952498" y="459786"/>
            <a:ext cx="1312057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Ternary Operator ? :</a:t>
            </a:r>
            <a:endParaRPr/>
          </a:p>
        </p:txBody>
      </p:sp>
      <p:cxnSp>
        <p:nvCxnSpPr>
          <p:cNvPr id="86" name="Google Shape;86;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7" name="Google Shape;87;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8" name="Google Shape;88;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9" name="Google Shape;89;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Ternary Operator</a:t>
            </a:r>
            <a:endParaRPr/>
          </a:p>
        </p:txBody>
      </p:sp>
      <p:sp>
        <p:nvSpPr>
          <p:cNvPr id="90" name="Google Shape;90;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Consider this example:</a:t>
            </a:r>
          </a:p>
          <a:p>
            <a:pPr marL="0" marR="0" lvl="0" indent="0" algn="l" rtl="0">
              <a:lnSpc>
                <a:spcPct val="90000"/>
              </a:lnSpc>
              <a:spcBef>
                <a:spcPts val="0"/>
              </a:spcBef>
              <a:spcAft>
                <a:spcPts val="0"/>
              </a:spcAft>
              <a:buClr>
                <a:srgbClr val="000000"/>
              </a:buClr>
              <a:buSzPts val="6400"/>
              <a:buFont typeface="Open Sans"/>
              <a:buNone/>
            </a:pPr>
            <a:endParaRPr lang="en-US" sz="6400" dirty="0">
              <a:latin typeface="Open Sans"/>
              <a:ea typeface="Open Sans"/>
              <a:cs typeface="Open Sans"/>
              <a:sym typeface="Open Sans"/>
            </a:endParaRPr>
          </a:p>
          <a:p>
            <a:pPr marL="0" marR="0" lvl="0" indent="0" algn="l" rtl="0">
              <a:lnSpc>
                <a:spcPct val="90000"/>
              </a:lnSpc>
              <a:spcBef>
                <a:spcPts val="0"/>
              </a:spcBef>
              <a:spcAft>
                <a:spcPts val="0"/>
              </a:spcAft>
              <a:buClr>
                <a:srgbClr val="000000"/>
              </a:buClr>
              <a:buSzPts val="6400"/>
              <a:buFont typeface="Open Sans"/>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Operand one – </a:t>
            </a:r>
            <a:r>
              <a:rPr lang="en-US" sz="6400" b="1" i="0" u="none" strike="noStrike" cap="none" dirty="0" err="1">
                <a:solidFill>
                  <a:srgbClr val="000000"/>
                </a:solidFill>
                <a:latin typeface="Roboto Mono" panose="00000009000000000000" pitchFamily="49" charset="0"/>
                <a:ea typeface="Roboto Mono" panose="00000009000000000000" pitchFamily="49" charset="0"/>
                <a:cs typeface="Open Sans"/>
                <a:sym typeface="Open Sans"/>
              </a:rPr>
              <a:t>ageOfClient</a:t>
            </a:r>
            <a:r>
              <a:rPr lang="en-US" sz="6400" b="1" i="0" u="none" strike="noStrike" cap="none" dirty="0">
                <a:solidFill>
                  <a:srgbClr val="000000"/>
                </a:solidFill>
                <a:latin typeface="Roboto Mono" panose="00000009000000000000" pitchFamily="49" charset="0"/>
                <a:ea typeface="Roboto Mono" panose="00000009000000000000" pitchFamily="49" charset="0"/>
                <a:cs typeface="Open Sans"/>
                <a:sym typeface="Open Sans"/>
              </a:rPr>
              <a:t> &gt;= 18</a:t>
            </a:r>
            <a:r>
              <a:rPr lang="en-US" sz="6400" b="0" i="0" u="none" strike="noStrike" cap="none" dirty="0">
                <a:solidFill>
                  <a:srgbClr val="000000"/>
                </a:solidFill>
                <a:latin typeface="Open Sans"/>
                <a:ea typeface="Open Sans"/>
                <a:cs typeface="Open Sans"/>
                <a:sym typeface="Open Sans"/>
              </a:rPr>
              <a:t> in this case is the condition we're checking.  It needs to return </a:t>
            </a:r>
            <a:r>
              <a:rPr lang="en-US" sz="6400" b="0" i="0" u="none" strike="noStrike" cap="none" dirty="0">
                <a:solidFill>
                  <a:srgbClr val="000000"/>
                </a:solidFill>
                <a:latin typeface="Roboto Mono" panose="00000009000000000000" pitchFamily="49" charset="0"/>
                <a:ea typeface="Roboto Mono" panose="00000009000000000000" pitchFamily="49" charset="0"/>
                <a:cs typeface="Open Sans"/>
                <a:sym typeface="Open Sans"/>
              </a:rPr>
              <a:t>true</a:t>
            </a:r>
            <a:r>
              <a:rPr lang="en-US" sz="6400" b="0" i="0" u="none" strike="noStrike" cap="none" dirty="0">
                <a:solidFill>
                  <a:srgbClr val="000000"/>
                </a:solidFill>
                <a:latin typeface="Open Sans"/>
                <a:ea typeface="Open Sans"/>
                <a:cs typeface="Open Sans"/>
                <a:sym typeface="Open Sans"/>
              </a:rPr>
              <a:t>, or </a:t>
            </a:r>
            <a:r>
              <a:rPr lang="en-US" sz="6400" b="0" i="0" u="none" strike="noStrike" cap="none" dirty="0">
                <a:solidFill>
                  <a:srgbClr val="000000"/>
                </a:solidFill>
                <a:latin typeface="Roboto Mono" panose="00000009000000000000" pitchFamily="49" charset="0"/>
                <a:ea typeface="Roboto Mono" panose="00000009000000000000" pitchFamily="49" charset="0"/>
                <a:cs typeface="Open Sans"/>
                <a:sym typeface="Open Sans"/>
              </a:rPr>
              <a:t>false</a:t>
            </a:r>
            <a:r>
              <a:rPr lang="en-US" sz="6400" b="0" i="0" u="none" strike="noStrike" cap="none" dirty="0">
                <a:solidFill>
                  <a:srgbClr val="000000"/>
                </a:solidFill>
                <a:latin typeface="Open Sans"/>
                <a:ea typeface="Open Sans"/>
                <a:cs typeface="Open Sans"/>
                <a:sym typeface="Open Sans"/>
              </a:rPr>
              <a:t>.</a:t>
            </a: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Operand two – </a:t>
            </a:r>
            <a:r>
              <a:rPr lang="en-US" sz="6400" b="1" i="0" u="none" strike="noStrike" cap="none" dirty="0">
                <a:solidFill>
                  <a:srgbClr val="000000"/>
                </a:solidFill>
                <a:latin typeface="Open Sans"/>
                <a:ea typeface="Open Sans"/>
                <a:cs typeface="Open Sans"/>
                <a:sym typeface="Open Sans"/>
              </a:rPr>
              <a:t>"Over Eighteen"</a:t>
            </a:r>
            <a:r>
              <a:rPr lang="en-US" sz="6400" b="0" i="0" u="none" strike="noStrike" cap="none" dirty="0">
                <a:solidFill>
                  <a:srgbClr val="000000"/>
                </a:solidFill>
                <a:latin typeface="Open Sans"/>
                <a:ea typeface="Open Sans"/>
                <a:cs typeface="Open Sans"/>
                <a:sym typeface="Open Sans"/>
              </a:rPr>
              <a:t> is the value to assign to the variable </a:t>
            </a:r>
            <a:r>
              <a:rPr lang="en-US" sz="6400" b="1" i="0" u="none" strike="noStrike" cap="none" dirty="0" err="1">
                <a:solidFill>
                  <a:srgbClr val="000000"/>
                </a:solidFill>
                <a:latin typeface="Open Sans"/>
                <a:ea typeface="Open Sans"/>
                <a:cs typeface="Open Sans"/>
                <a:sym typeface="Open Sans"/>
              </a:rPr>
              <a:t>ageText</a:t>
            </a:r>
            <a:r>
              <a:rPr lang="en-US" sz="6400" b="0" i="0" u="none" strike="noStrike" cap="none" dirty="0">
                <a:solidFill>
                  <a:srgbClr val="000000"/>
                </a:solidFill>
                <a:latin typeface="Open Sans"/>
                <a:ea typeface="Open Sans"/>
                <a:cs typeface="Open Sans"/>
                <a:sym typeface="Open Sans"/>
              </a:rPr>
              <a:t> , if the condition above is </a:t>
            </a:r>
            <a:r>
              <a:rPr lang="en-US" sz="6400" b="0" i="0" u="none" strike="noStrike" cap="none" dirty="0">
                <a:solidFill>
                  <a:srgbClr val="000000"/>
                </a:solidFill>
                <a:latin typeface="Roboto Mono" panose="00000009000000000000" pitchFamily="49" charset="0"/>
                <a:ea typeface="Roboto Mono" panose="00000009000000000000" pitchFamily="49" charset="0"/>
                <a:cs typeface="Open Sans"/>
                <a:sym typeface="Open Sans"/>
              </a:rPr>
              <a:t>true</a:t>
            </a:r>
            <a:r>
              <a:rPr lang="en-US" sz="6400" b="0" i="0" u="none" strike="noStrike" cap="none" dirty="0">
                <a:solidFill>
                  <a:srgbClr val="000000"/>
                </a:solidFill>
                <a:latin typeface="Open Sans"/>
                <a:ea typeface="Open Sans"/>
                <a:cs typeface="Open Sans"/>
                <a:sym typeface="Open Sans"/>
              </a:rPr>
              <a:t>.</a:t>
            </a: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Operand three – </a:t>
            </a:r>
            <a:r>
              <a:rPr lang="en-US" sz="6400" b="1" i="0" u="none" strike="noStrike" cap="none" dirty="0">
                <a:solidFill>
                  <a:srgbClr val="000000"/>
                </a:solidFill>
                <a:latin typeface="Open Sans"/>
                <a:ea typeface="Open Sans"/>
                <a:cs typeface="Open Sans"/>
                <a:sym typeface="Open Sans"/>
              </a:rPr>
              <a:t>"Still a kid"</a:t>
            </a:r>
            <a:r>
              <a:rPr lang="en-US" sz="6400" b="0" i="0" u="none" strike="noStrike" cap="none" dirty="0">
                <a:solidFill>
                  <a:srgbClr val="000000"/>
                </a:solidFill>
                <a:latin typeface="Open Sans"/>
                <a:ea typeface="Open Sans"/>
                <a:cs typeface="Open Sans"/>
                <a:sym typeface="Open Sans"/>
              </a:rPr>
              <a:t> is the value to assign to the variable </a:t>
            </a:r>
            <a:r>
              <a:rPr lang="en-US" sz="6400" b="1" i="0" u="none" strike="noStrike" cap="none" dirty="0" err="1">
                <a:solidFill>
                  <a:srgbClr val="000000"/>
                </a:solidFill>
                <a:latin typeface="Open Sans"/>
                <a:ea typeface="Open Sans"/>
                <a:cs typeface="Open Sans"/>
                <a:sym typeface="Open Sans"/>
              </a:rPr>
              <a:t>ageText</a:t>
            </a:r>
            <a:r>
              <a:rPr lang="en-US" sz="6400" b="0" i="0" u="none" strike="noStrike" cap="none" dirty="0">
                <a:solidFill>
                  <a:srgbClr val="000000"/>
                </a:solidFill>
                <a:latin typeface="Open Sans"/>
                <a:ea typeface="Open Sans"/>
                <a:cs typeface="Open Sans"/>
                <a:sym typeface="Open Sans"/>
              </a:rPr>
              <a:t> , if the condition above is </a:t>
            </a:r>
            <a:r>
              <a:rPr lang="en-US" sz="6400" b="0" i="0" u="none" strike="noStrike" cap="none" dirty="0">
                <a:solidFill>
                  <a:srgbClr val="000000"/>
                </a:solidFill>
                <a:latin typeface="Roboto Mono" panose="00000009000000000000" pitchFamily="49" charset="0"/>
                <a:ea typeface="Roboto Mono" panose="00000009000000000000" pitchFamily="49" charset="0"/>
                <a:cs typeface="Open Sans"/>
                <a:sym typeface="Open Sans"/>
              </a:rPr>
              <a:t>false</a:t>
            </a:r>
            <a:r>
              <a:rPr lang="en-US" sz="6400" b="0" i="0" u="none" strike="noStrike" cap="none" dirty="0">
                <a:solidFill>
                  <a:srgbClr val="000000"/>
                </a:solidFill>
                <a:latin typeface="Open Sans"/>
                <a:ea typeface="Open Sans"/>
                <a:cs typeface="Open Sans"/>
                <a:sym typeface="Open Sans"/>
              </a:rPr>
              <a:t>.</a:t>
            </a:r>
          </a:p>
        </p:txBody>
      </p:sp>
      <p:pic>
        <p:nvPicPr>
          <p:cNvPr id="11" name="Picture 10">
            <a:extLst>
              <a:ext uri="{FF2B5EF4-FFF2-40B4-BE49-F238E27FC236}">
                <a16:creationId xmlns:a16="http://schemas.microsoft.com/office/drawing/2014/main" id="{C48CA8D3-BFE1-43A3-B15B-551B7708A6B7}"/>
              </a:ext>
            </a:extLst>
          </p:cNvPr>
          <p:cNvPicPr>
            <a:picLocks noChangeAspect="1"/>
          </p:cNvPicPr>
          <p:nvPr/>
        </p:nvPicPr>
        <p:blipFill>
          <a:blip r:embed="rId4">
            <a:alphaModFix/>
          </a:blip>
          <a:stretch>
            <a:fillRect/>
          </a:stretch>
        </p:blipFill>
        <p:spPr>
          <a:xfrm>
            <a:off x="2082892" y="5712442"/>
            <a:ext cx="32410216" cy="2969286"/>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11" name="Picture 10">
            <a:extLst>
              <a:ext uri="{FF2B5EF4-FFF2-40B4-BE49-F238E27FC236}">
                <a16:creationId xmlns:a16="http://schemas.microsoft.com/office/drawing/2014/main" id="{4346FA65-AD54-2B42-7A1D-06ACA4E8DD94}"/>
              </a:ext>
            </a:extLst>
          </p:cNvPr>
          <p:cNvPicPr>
            <a:picLocks noChangeAspect="1"/>
          </p:cNvPicPr>
          <p:nvPr/>
        </p:nvPicPr>
        <p:blipFill>
          <a:blip r:embed="rId3">
            <a:alphaModFix/>
          </a:blip>
          <a:stretch>
            <a:fillRect/>
          </a:stretch>
        </p:blipFill>
        <p:spPr>
          <a:xfrm>
            <a:off x="2082892" y="4031705"/>
            <a:ext cx="32410216" cy="2969286"/>
          </a:xfrm>
          <a:prstGeom prst="rect">
            <a:avLst/>
          </a:prstGeom>
        </p:spPr>
      </p:pic>
      <p:sp>
        <p:nvSpPr>
          <p:cNvPr id="12" name="Rectangle 11">
            <a:extLst>
              <a:ext uri="{FF2B5EF4-FFF2-40B4-BE49-F238E27FC236}">
                <a16:creationId xmlns:a16="http://schemas.microsoft.com/office/drawing/2014/main" id="{535A0A5A-B700-D4CE-7A02-90E4B509481D}"/>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particular case, </a:t>
            </a:r>
            <a:r>
              <a:rPr lang="en-US" sz="6400" dirty="0" err="1">
                <a:latin typeface="Open Sans" panose="020B0606030504020204" pitchFamily="34" charset="0"/>
                <a:ea typeface="Open Sans" panose="020B0606030504020204" pitchFamily="34" charset="0"/>
                <a:cs typeface="Open Sans" panose="020B0606030504020204" pitchFamily="34" charset="0"/>
              </a:rPr>
              <a:t>ageText</a:t>
            </a:r>
            <a:r>
              <a:rPr lang="en-US" sz="6400" dirty="0">
                <a:latin typeface="Open Sans" panose="020B0606030504020204" pitchFamily="34" charset="0"/>
                <a:ea typeface="Open Sans" panose="020B0606030504020204" pitchFamily="34" charset="0"/>
                <a:cs typeface="Open Sans" panose="020B0606030504020204" pitchFamily="34" charset="0"/>
              </a:rPr>
              <a:t> is assigned the value "</a:t>
            </a:r>
            <a:r>
              <a:rPr lang="en-US" sz="6400" dirty="0">
                <a:latin typeface="Roboto Mono" panose="00000009000000000000" pitchFamily="49" charset="0"/>
                <a:ea typeface="Roboto Mono" panose="00000009000000000000" pitchFamily="49" charset="0"/>
                <a:cs typeface="Open Sans" panose="020B0606030504020204" pitchFamily="34" charset="0"/>
              </a:rPr>
              <a:t>Over Eighteen</a:t>
            </a:r>
            <a:r>
              <a:rPr lang="en-US" sz="6400" dirty="0">
                <a:latin typeface="Open Sans" panose="020B0606030504020204" pitchFamily="34" charset="0"/>
                <a:ea typeface="Open Sans" panose="020B0606030504020204" pitchFamily="34" charset="0"/>
                <a:cs typeface="Open Sans" panose="020B0606030504020204" pitchFamily="34" charset="0"/>
              </a:rPr>
              <a:t>", because </a:t>
            </a:r>
            <a:r>
              <a:rPr lang="en-US" sz="6400" dirty="0" err="1">
                <a:latin typeface="Roboto Mono" panose="00000009000000000000" pitchFamily="49" charset="0"/>
                <a:ea typeface="Roboto Mono" panose="00000009000000000000" pitchFamily="49" charset="0"/>
                <a:cs typeface="Open Sans" panose="020B0606030504020204" pitchFamily="34" charset="0"/>
              </a:rPr>
              <a:t>ageOfClient</a:t>
            </a:r>
            <a:r>
              <a:rPr lang="en-US" sz="6400" dirty="0">
                <a:latin typeface="Open Sans" panose="020B0606030504020204" pitchFamily="34" charset="0"/>
                <a:ea typeface="Open Sans" panose="020B0606030504020204" pitchFamily="34" charset="0"/>
                <a:cs typeface="Open Sans" panose="020B0606030504020204" pitchFamily="34" charset="0"/>
              </a:rPr>
              <a:t> has the value 20, which is greater than or equal to 18.</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it can be a good idea to use parentheses, like this example below, to make the code more readable, particularly in the ternary operator.</a:t>
            </a:r>
          </a:p>
        </p:txBody>
      </p:sp>
      <p:sp>
        <p:nvSpPr>
          <p:cNvPr id="96" name="Google Shape;96;p5"/>
          <p:cNvSpPr/>
          <p:nvPr/>
        </p:nvSpPr>
        <p:spPr>
          <a:xfrm>
            <a:off x="952498" y="459786"/>
            <a:ext cx="1312057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Ternary Operator ? :</a:t>
            </a:r>
            <a:endParaRPr/>
          </a:p>
        </p:txBody>
      </p:sp>
      <p:cxnSp>
        <p:nvCxnSpPr>
          <p:cNvPr id="97" name="Google Shape;97;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8" name="Google Shape;98;p5"/>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99" name="Google Shape;99;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0" name="Google Shape;100;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Ternary Operator</a:t>
            </a:r>
            <a:endParaRPr/>
          </a:p>
        </p:txBody>
      </p:sp>
      <p:pic>
        <p:nvPicPr>
          <p:cNvPr id="3" name="Picture 2">
            <a:extLst>
              <a:ext uri="{FF2B5EF4-FFF2-40B4-BE49-F238E27FC236}">
                <a16:creationId xmlns:a16="http://schemas.microsoft.com/office/drawing/2014/main" id="{A688F7FC-1826-7281-977E-F44B7127A57E}"/>
              </a:ext>
            </a:extLst>
          </p:cNvPr>
          <p:cNvPicPr>
            <a:picLocks noChangeAspect="1"/>
          </p:cNvPicPr>
          <p:nvPr/>
        </p:nvPicPr>
        <p:blipFill>
          <a:blip r:embed="rId5"/>
          <a:stretch>
            <a:fillRect/>
          </a:stretch>
        </p:blipFill>
        <p:spPr>
          <a:xfrm>
            <a:off x="1662800" y="12636885"/>
            <a:ext cx="33250400" cy="936125"/>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p:nvPr/>
        </p:nvSpPr>
        <p:spPr>
          <a:xfrm>
            <a:off x="952498" y="459786"/>
            <a:ext cx="1312057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dirty="0">
                <a:solidFill>
                  <a:srgbClr val="000000"/>
                </a:solidFill>
                <a:latin typeface="Open Sans"/>
                <a:ea typeface="Open Sans"/>
                <a:cs typeface="Open Sans"/>
                <a:sym typeface="Open Sans"/>
              </a:rPr>
              <a:t>Ternary Operator ? :</a:t>
            </a:r>
            <a:endParaRPr dirty="0"/>
          </a:p>
        </p:txBody>
      </p:sp>
      <p:cxnSp>
        <p:nvCxnSpPr>
          <p:cNvPr id="97" name="Google Shape;97;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8" name="Google Shape;98;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9" name="Google Shape;99;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0" name="Google Shape;100;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Ternary Operator</a:t>
            </a:r>
            <a:endParaRPr/>
          </a:p>
        </p:txBody>
      </p:sp>
      <p:sp>
        <p:nvSpPr>
          <p:cNvPr id="12" name="Rectangle 11">
            <a:extLst>
              <a:ext uri="{FF2B5EF4-FFF2-40B4-BE49-F238E27FC236}">
                <a16:creationId xmlns:a16="http://schemas.microsoft.com/office/drawing/2014/main" id="{535A0A5A-B700-D4CE-7A02-90E4B509481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first example we looked at in our code, we returned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value from the ternary operation.</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This was a good way to demonstrate the ternary operator, but wouldn't be something you'd do when writing proper code.</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much simpler way to write this code is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that this code has the same effect and is quite a bit easier to read.</a:t>
            </a:r>
          </a:p>
        </p:txBody>
      </p:sp>
      <p:pic>
        <p:nvPicPr>
          <p:cNvPr id="4" name="Picture 3">
            <a:extLst>
              <a:ext uri="{FF2B5EF4-FFF2-40B4-BE49-F238E27FC236}">
                <a16:creationId xmlns:a16="http://schemas.microsoft.com/office/drawing/2014/main" id="{05B8E547-EECB-1B35-E073-44930E292F54}"/>
              </a:ext>
            </a:extLst>
          </p:cNvPr>
          <p:cNvPicPr>
            <a:picLocks noChangeAspect="1"/>
          </p:cNvPicPr>
          <p:nvPr/>
        </p:nvPicPr>
        <p:blipFill>
          <a:blip r:embed="rId4"/>
          <a:stretch>
            <a:fillRect/>
          </a:stretch>
        </p:blipFill>
        <p:spPr>
          <a:xfrm>
            <a:off x="1740020" y="6848275"/>
            <a:ext cx="32598618" cy="1071789"/>
          </a:xfrm>
          <a:prstGeom prst="rect">
            <a:avLst/>
          </a:prstGeom>
        </p:spPr>
      </p:pic>
      <p:pic>
        <p:nvPicPr>
          <p:cNvPr id="6" name="Picture 5">
            <a:extLst>
              <a:ext uri="{FF2B5EF4-FFF2-40B4-BE49-F238E27FC236}">
                <a16:creationId xmlns:a16="http://schemas.microsoft.com/office/drawing/2014/main" id="{4D56F8CA-928D-D5A8-DD94-7EFAD6EC2601}"/>
              </a:ext>
            </a:extLst>
          </p:cNvPr>
          <p:cNvPicPr>
            <a:picLocks noChangeAspect="1"/>
          </p:cNvPicPr>
          <p:nvPr/>
        </p:nvPicPr>
        <p:blipFill>
          <a:blip r:embed="rId5"/>
          <a:stretch>
            <a:fillRect/>
          </a:stretch>
        </p:blipFill>
        <p:spPr>
          <a:xfrm>
            <a:off x="1740020" y="12790125"/>
            <a:ext cx="25746262" cy="1072760"/>
          </a:xfrm>
          <a:prstGeom prst="rect">
            <a:avLst/>
          </a:prstGeom>
        </p:spPr>
      </p:pic>
    </p:spTree>
    <p:extLst>
      <p:ext uri="{BB962C8B-B14F-4D97-AF65-F5344CB8AC3E}">
        <p14:creationId xmlns:p14="http://schemas.microsoft.com/office/powerpoint/2010/main" val="5855066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5130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Operator Precedence and Operator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03171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1:  create a double variable with a value of 20.00.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2:  create a second variable of type double with a value 80.00.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3:  add both numbers together, then multiply by 100.00.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4:  use the remainder operator, to figure out what the remainder from the result of the operation in step three, and 40.00, will be.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5:  create a </a:t>
            </a:r>
            <a:r>
              <a:rPr lang="en-US" sz="6400" dirty="0" err="1">
                <a:latin typeface="Roboto Mono" panose="00000009000000000000" pitchFamily="49" charset="0"/>
                <a:ea typeface="Roboto Mono" panose="00000009000000000000" pitchFamily="49"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variable that assigns the value </a:t>
            </a:r>
            <a:r>
              <a:rPr lang="en-US" sz="6400" dirty="0">
                <a:latin typeface="Roboto Mono" panose="00000009000000000000" pitchFamily="49" charset="0"/>
                <a:ea typeface="Roboto Mono" panose="00000009000000000000" pitchFamily="49" charset="0"/>
                <a:cs typeface="Open Sans" panose="020B0606030504020204" pitchFamily="34" charset="0"/>
              </a:rPr>
              <a:t>true</a:t>
            </a:r>
            <a:r>
              <a:rPr lang="en-US" sz="6400" dirty="0">
                <a:latin typeface="Open Sans" panose="020B0606030504020204" pitchFamily="34" charset="0"/>
                <a:ea typeface="Open Sans" panose="020B0606030504020204" pitchFamily="34" charset="0"/>
                <a:cs typeface="Open Sans" panose="020B0606030504020204" pitchFamily="34" charset="0"/>
              </a:rPr>
              <a:t>, if the remainder in step four is 0.00, or </a:t>
            </a:r>
            <a:r>
              <a:rPr lang="en-US" sz="6400" dirty="0">
                <a:latin typeface="Roboto Mono" panose="00000009000000000000" pitchFamily="49" charset="0"/>
                <a:ea typeface="Roboto Mono" panose="00000009000000000000" pitchFamily="49" charset="0"/>
                <a:cs typeface="Open Sans" panose="020B0606030504020204" pitchFamily="34" charset="0"/>
              </a:rPr>
              <a:t>false</a:t>
            </a:r>
            <a:r>
              <a:rPr lang="en-US" sz="6400" dirty="0">
                <a:latin typeface="Open Sans" panose="020B0606030504020204" pitchFamily="34" charset="0"/>
                <a:ea typeface="Open Sans" panose="020B0606030504020204" pitchFamily="34" charset="0"/>
                <a:cs typeface="Open Sans" panose="020B0606030504020204" pitchFamily="34" charset="0"/>
              </a:rPr>
              <a:t> if it's not zero.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6:  output the </a:t>
            </a:r>
            <a:r>
              <a:rPr lang="en-US" sz="6400" dirty="0" err="1">
                <a:latin typeface="Roboto Mono" panose="00000009000000000000" pitchFamily="49" charset="0"/>
                <a:ea typeface="Roboto Mono" panose="00000009000000000000" pitchFamily="49"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variable just to see what the result is.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Step 7:  write an if-then statement that displays a message, 'got some remainder', if the </a:t>
            </a:r>
            <a:r>
              <a:rPr lang="en-US" sz="6400" dirty="0" err="1">
                <a:latin typeface="Roboto Mono" panose="00000009000000000000" pitchFamily="49" charset="0"/>
                <a:ea typeface="Roboto Mono" panose="00000009000000000000" pitchFamily="49"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in step five is not </a:t>
            </a:r>
            <a:r>
              <a:rPr lang="en-US" sz="6400" dirty="0">
                <a:latin typeface="Roboto Mono" panose="00000009000000000000" pitchFamily="49" charset="0"/>
                <a:ea typeface="Roboto Mono" panose="00000009000000000000" pitchFamily="49" charset="0"/>
                <a:cs typeface="Open Sans" panose="020B0606030504020204" pitchFamily="34" charset="0"/>
              </a:rPr>
              <a:t>true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011356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7959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IntelliJ IDEA, is one of several, IDE's, available for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written in Java, developed by JetBrains, and simply known as IntelliJ.</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JetBrains offers a free and open-source community edition. </a:t>
            </a:r>
          </a:p>
        </p:txBody>
      </p:sp>
    </p:spTree>
    <p:extLst>
      <p:ext uri="{BB962C8B-B14F-4D97-AF65-F5344CB8AC3E}">
        <p14:creationId xmlns:p14="http://schemas.microsoft.com/office/powerpoint/2010/main" val="30970334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2560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now need to install IntelliJ to continue with the course. Thankfully this is an easy thing to do.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taken the liberty of recording a separate IntelliJ installation video for Windows, Mac, and Linux. All you need to do is watch the relevant video for the operating system you are running on your computer. All three videos are in this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you have installed IntelliJ, it needs some configuration. I've recorded a configuration of IntelliJ video which covers all three operating systems. Watch that video after you have installed IntelliJ, and then you will be ready to get started programming in the IntelliJ IDE.</a:t>
            </a:r>
          </a:p>
        </p:txBody>
      </p:sp>
    </p:spTree>
    <p:extLst>
      <p:ext uri="{BB962C8B-B14F-4D97-AF65-F5344CB8AC3E}">
        <p14:creationId xmlns:p14="http://schemas.microsoft.com/office/powerpoint/2010/main" val="368267707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course, we're going to use an IDE called </a:t>
            </a:r>
            <a:r>
              <a:rPr lang="en-US" sz="6400" b="1" dirty="0">
                <a:latin typeface="Open Sans" panose="020B0606030504020204" pitchFamily="34" charset="0"/>
                <a:ea typeface="Open Sans" panose="020B0606030504020204" pitchFamily="34" charset="0"/>
                <a:cs typeface="Open Sans" panose="020B0606030504020204" pitchFamily="34" charset="0"/>
              </a:rPr>
              <a:t>IntelliJ IDEA</a:t>
            </a:r>
            <a:r>
              <a:rPr lang="en-US" sz="6400" dirty="0">
                <a:latin typeface="Open Sans" panose="020B0606030504020204" pitchFamily="34" charset="0"/>
                <a:ea typeface="Open Sans" panose="020B0606030504020204" pitchFamily="34" charset="0"/>
                <a:cs typeface="Open Sans" panose="020B0606030504020204" pitchFamily="34" charset="0"/>
              </a:rPr>
              <a:t>. An </a:t>
            </a:r>
            <a:r>
              <a:rPr lang="en-US" sz="6400" b="1" dirty="0">
                <a:latin typeface="Open Sans" panose="020B0606030504020204" pitchFamily="34" charset="0"/>
                <a:ea typeface="Open Sans" panose="020B0606030504020204" pitchFamily="34" charset="0"/>
                <a:cs typeface="Open Sans" panose="020B0606030504020204" pitchFamily="34" charset="0"/>
              </a:rPr>
              <a:t>IDE</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Integrated Development Environment</a:t>
            </a:r>
            <a:r>
              <a:rPr lang="en-US" sz="6400" dirty="0">
                <a:latin typeface="Open Sans" panose="020B0606030504020204" pitchFamily="34" charset="0"/>
                <a:ea typeface="Open Sans" panose="020B0606030504020204" pitchFamily="34" charset="0"/>
                <a:cs typeface="Open Sans" panose="020B0606030504020204" pitchFamily="34" charset="0"/>
              </a:rPr>
              <a:t>, is the tool that we use to write programs.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feature is a text editor, that we type our code into. But an IDE also compiles and runs our programs for us. And as you'll see, it also warns us about errors in our code, before we run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IDE we're going to use is called IntelliJ IDEA, created by a company called </a:t>
            </a:r>
            <a:r>
              <a:rPr lang="en-US" sz="6400" b="1" dirty="0">
                <a:latin typeface="Open Sans" panose="020B0606030504020204" pitchFamily="34" charset="0"/>
                <a:ea typeface="Open Sans" panose="020B0606030504020204" pitchFamily="34" charset="0"/>
                <a:cs typeface="Open Sans" panose="020B0606030504020204" pitchFamily="34" charset="0"/>
              </a:rPr>
              <a:t>JetBrains</a:t>
            </a:r>
            <a:r>
              <a:rPr lang="en-US" sz="6400" dirty="0">
                <a:latin typeface="Open Sans" panose="020B0606030504020204" pitchFamily="34" charset="0"/>
                <a:ea typeface="Open Sans" panose="020B0606030504020204" pitchFamily="34" charset="0"/>
                <a:cs typeface="Open Sans" panose="020B0606030504020204" pitchFamily="34" charset="0"/>
              </a:rPr>
              <a:t>. There are other IDEs available, and you can use any that you want for this course.</a:t>
            </a:r>
          </a:p>
        </p:txBody>
      </p:sp>
      <p:sp>
        <p:nvSpPr>
          <p:cNvPr id="2" name="Shape 126">
            <a:extLst>
              <a:ext uri="{FF2B5EF4-FFF2-40B4-BE49-F238E27FC236}">
                <a16:creationId xmlns:a16="http://schemas.microsoft.com/office/drawing/2014/main" id="{25DFE5E6-87A9-705A-0113-1101ECEDD8FC}"/>
              </a:ext>
            </a:extLst>
          </p:cNvPr>
          <p:cNvSpPr/>
          <p:nvPr/>
        </p:nvSpPr>
        <p:spPr>
          <a:xfrm>
            <a:off x="952498" y="459786"/>
            <a:ext cx="221358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Windows</a:t>
            </a:r>
          </a:p>
        </p:txBody>
      </p:sp>
      <p:sp>
        <p:nvSpPr>
          <p:cNvPr id="3" name="Shape 131">
            <a:extLst>
              <a:ext uri="{FF2B5EF4-FFF2-40B4-BE49-F238E27FC236}">
                <a16:creationId xmlns:a16="http://schemas.microsoft.com/office/drawing/2014/main" id="{1805199C-84FA-3C6D-D0CA-81998385FF2D}"/>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Windows</a:t>
            </a:r>
          </a:p>
        </p:txBody>
      </p:sp>
    </p:spTree>
    <p:extLst>
      <p:ext uri="{BB962C8B-B14F-4D97-AF65-F5344CB8AC3E}">
        <p14:creationId xmlns:p14="http://schemas.microsoft.com/office/powerpoint/2010/main" val="344499801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already got an IDE that you like, and you're comfortable using, then it's fine to continue using it. Most modern IDEs provide the same, or very similar,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haven't used an IDE before, I suggest you use IntelliJ IDEA. That way your environment will work the same way as you'll see in the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reminder, that this video is for Windows - Check out the other videos in this section, if you are on a Mac, or running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to download and install IntelliJ IDEA, which we need to write Java programs.</a:t>
            </a:r>
          </a:p>
        </p:txBody>
      </p:sp>
      <p:sp>
        <p:nvSpPr>
          <p:cNvPr id="2" name="Shape 126">
            <a:extLst>
              <a:ext uri="{FF2B5EF4-FFF2-40B4-BE49-F238E27FC236}">
                <a16:creationId xmlns:a16="http://schemas.microsoft.com/office/drawing/2014/main" id="{E604D430-6A8E-9034-57ED-0C02B4C1EA95}"/>
              </a:ext>
            </a:extLst>
          </p:cNvPr>
          <p:cNvSpPr/>
          <p:nvPr/>
        </p:nvSpPr>
        <p:spPr>
          <a:xfrm>
            <a:off x="952498" y="459786"/>
            <a:ext cx="221358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Windows</a:t>
            </a:r>
          </a:p>
        </p:txBody>
      </p:sp>
      <p:sp>
        <p:nvSpPr>
          <p:cNvPr id="3" name="Shape 131">
            <a:extLst>
              <a:ext uri="{FF2B5EF4-FFF2-40B4-BE49-F238E27FC236}">
                <a16:creationId xmlns:a16="http://schemas.microsoft.com/office/drawing/2014/main" id="{30FDC345-982C-A5B4-BEE2-965AADC023A2}"/>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Windows</a:t>
            </a:r>
          </a:p>
        </p:txBody>
      </p:sp>
    </p:spTree>
    <p:extLst>
      <p:ext uri="{BB962C8B-B14F-4D97-AF65-F5344CB8AC3E}">
        <p14:creationId xmlns:p14="http://schemas.microsoft.com/office/powerpoint/2010/main" val="133102932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2048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Configuring IntelliJ IDEA - WINDOWS, MAC and LINUX</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77273"/>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Configuring IntelliJ IDEA - WINDOWS, MAC and LINUX</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 want to configure IntelliJ Idea, so that we can actually start some java coding. This video is applicable whether you're running on Windows, Mac, or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firstly, we need to link the JDK we installed, Oracle's JDK 17, with IntelliJ IDEA so that they work together. Basically, that means telling IntelliJ, where the JDK is installed, on the computer.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JDK</a:t>
            </a:r>
            <a:r>
              <a:rPr lang="en-US" sz="6400" dirty="0">
                <a:latin typeface="Open Sans" panose="020B0606030504020204" pitchFamily="34" charset="0"/>
                <a:ea typeface="Open Sans" panose="020B0606030504020204" pitchFamily="34" charset="0"/>
                <a:cs typeface="Open Sans" panose="020B0606030504020204" pitchFamily="34" charset="0"/>
              </a:rPr>
              <a:t> is effectively a </a:t>
            </a:r>
            <a:r>
              <a:rPr lang="en-US" sz="6400" b="1" dirty="0">
                <a:latin typeface="Open Sans" panose="020B0606030504020204" pitchFamily="34" charset="0"/>
                <a:ea typeface="Open Sans" panose="020B0606030504020204" pitchFamily="34" charset="0"/>
                <a:cs typeface="Open Sans" panose="020B0606030504020204" pitchFamily="34" charset="0"/>
              </a:rPr>
              <a:t>Software Development Kit</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SDK</a:t>
            </a:r>
            <a:r>
              <a:rPr lang="en-US" sz="6400" dirty="0">
                <a:latin typeface="Open Sans" panose="020B0606030504020204" pitchFamily="34" charset="0"/>
                <a:ea typeface="Open Sans" panose="020B0606030504020204" pitchFamily="34" charset="0"/>
                <a:cs typeface="Open Sans" panose="020B0606030504020204" pitchFamily="34" charset="0"/>
              </a:rPr>
              <a:t>. Whatever you call it, it contains the tools you need, to write programs. The </a:t>
            </a:r>
            <a:r>
              <a:rPr lang="en-US" sz="6400" b="1" dirty="0">
                <a:latin typeface="Open Sans" panose="020B0606030504020204" pitchFamily="34" charset="0"/>
                <a:ea typeface="Open Sans" panose="020B0606030504020204" pitchFamily="34" charset="0"/>
                <a:cs typeface="Open Sans" panose="020B0606030504020204" pitchFamily="34" charset="0"/>
              </a:rPr>
              <a:t>Java Development Kit</a:t>
            </a:r>
            <a:r>
              <a:rPr lang="en-US" sz="6400" dirty="0">
                <a:latin typeface="Open Sans" panose="020B0606030504020204" pitchFamily="34" charset="0"/>
                <a:ea typeface="Open Sans" panose="020B0606030504020204" pitchFamily="34" charset="0"/>
                <a:cs typeface="Open Sans" panose="020B0606030504020204" pitchFamily="34" charset="0"/>
              </a:rPr>
              <a:t> ,includes the tools that enables the computer to understand your java code, and to execute it. It also has a debugger, and we'll be seeing what that is and how to use it, when we've written a program to debug.</a:t>
            </a:r>
          </a:p>
        </p:txBody>
      </p:sp>
    </p:spTree>
    <p:extLst>
      <p:ext uri="{BB962C8B-B14F-4D97-AF65-F5344CB8AC3E}">
        <p14:creationId xmlns:p14="http://schemas.microsoft.com/office/powerpoint/2010/main" val="27135135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357903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Hello World in IntelliJ</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a:p>
        </p:txBody>
      </p:sp>
      <p:sp>
        <p:nvSpPr>
          <p:cNvPr id="2" name="Rectangle 1">
            <a:extLst>
              <a:ext uri="{FF2B5EF4-FFF2-40B4-BE49-F238E27FC236}">
                <a16:creationId xmlns:a16="http://schemas.microsoft.com/office/drawing/2014/main" id="{B512C2A6-EABE-A777-26D3-A5C7C2799CF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up until now, we've used the interactive shell included with Java,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to write all of our Java code.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we'll start using IntelliJ, the Integrated Development Environment you just installed in the previous videos, to take another look at our first program, "Hello World".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haven't installed IntelliJ IDEA yet, please go back to the video for your operating system, and do that now, then come back and continue on with this lecture.</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932</TotalTime>
  <Words>2640</Words>
  <Application>Microsoft Office PowerPoint</Application>
  <PresentationFormat>Custom</PresentationFormat>
  <Paragraphs>233</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Comfortaa Light</vt:lpstr>
      <vt:lpstr>Helvetica</vt:lpstr>
      <vt:lpstr>Helvetica Light</vt:lpstr>
      <vt:lpstr>Helvetica Neue</vt:lpstr>
      <vt:lpstr>Helvetica Neue Light</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2024-12-26T01:58:06Z</dcterms:modified>
</cp:coreProperties>
</file>