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431" r:id="rId2"/>
    <p:sldId id="432" r:id="rId3"/>
    <p:sldId id="433" r:id="rId4"/>
    <p:sldId id="434" r:id="rId5"/>
    <p:sldId id="435" r:id="rId6"/>
    <p:sldId id="436" r:id="rId7"/>
    <p:sldId id="437" r:id="rId8"/>
    <p:sldId id="438" r:id="rId9"/>
    <p:sldId id="439" r:id="rId10"/>
    <p:sldId id="440"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60" r:id="rId31"/>
    <p:sldId id="461" r:id="rId32"/>
    <p:sldId id="462" r:id="rId33"/>
    <p:sldId id="463" r:id="rId34"/>
    <p:sldId id="464" r:id="rId35"/>
    <p:sldId id="465" r:id="rId36"/>
    <p:sldId id="466" r:id="rId37"/>
    <p:sldId id="467" r:id="rId38"/>
    <p:sldId id="468" r:id="rId39"/>
    <p:sldId id="469" r:id="rId40"/>
    <p:sldId id="470" r:id="rId41"/>
    <p:sldId id="471" r:id="rId42"/>
    <p:sldId id="472" r:id="rId43"/>
    <p:sldId id="473" r:id="rId44"/>
    <p:sldId id="474" r:id="rId45"/>
    <p:sldId id="475" r:id="rId46"/>
    <p:sldId id="476" r:id="rId47"/>
    <p:sldId id="477" r:id="rId48"/>
    <p:sldId id="478" r:id="rId49"/>
    <p:sldId id="479" r:id="rId50"/>
    <p:sldId id="480" r:id="rId51"/>
    <p:sldId id="481" r:id="rId52"/>
    <p:sldId id="482" r:id="rId53"/>
    <p:sldId id="483" r:id="rId54"/>
    <p:sldId id="484" r:id="rId55"/>
    <p:sldId id="485" r:id="rId56"/>
    <p:sldId id="486" r:id="rId57"/>
    <p:sldId id="487" r:id="rId58"/>
    <p:sldId id="488" r:id="rId59"/>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3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 name="Google Shape;84;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 name="Google Shape;106;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7" name="Google Shape;127;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2758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105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929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711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5367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8358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3149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687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9492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6019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284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7416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8742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3525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0753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46442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0621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8835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6665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3479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78419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12528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95245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01159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95498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3986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7526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23322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27351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8408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40385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3069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68199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208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816409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Introduction</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Introduction</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Welcome to Section 5, and congratulations on making it so far. </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Tim </a:t>
            </a:r>
            <a:r>
              <a:rPr lang="en-US" sz="6400" b="0" i="0" u="none" strike="noStrike" cap="none" dirty="0" err="1">
                <a:solidFill>
                  <a:srgbClr val="000000"/>
                </a:solidFill>
                <a:latin typeface="Open Sans"/>
                <a:ea typeface="Open Sans"/>
                <a:cs typeface="Open Sans"/>
                <a:sym typeface="Open Sans"/>
              </a:rPr>
              <a:t>Buchalka</a:t>
            </a:r>
            <a:r>
              <a:rPr lang="en-US" sz="6400" b="0" i="0" u="none" strike="noStrike" cap="none" dirty="0">
                <a:solidFill>
                  <a:srgbClr val="000000"/>
                </a:solidFill>
                <a:latin typeface="Open Sans"/>
                <a:ea typeface="Open Sans"/>
                <a:cs typeface="Open Sans"/>
                <a:sym typeface="Open Sans"/>
              </a:rPr>
              <a:t> here again.  This next section is dealing with methods.  They are a way to group code together, similar to code blocks, but with a lot more flexibility and power.</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We will take the knowledge you have learned about expressions, statements and code blocks to the next level, combining them with the power of methods.</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Let's make a start.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1394291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if then else Challenge</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if then else Challenge</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Insert a code segment after the code we've just reviewed:</a:t>
            </a:r>
            <a:endParaRPr dirty="0"/>
          </a:p>
          <a:p>
            <a:pPr marL="857250" marR="0" lvl="0" indent="-857250" algn="l" rtl="0">
              <a:lnSpc>
                <a:spcPct val="100000"/>
              </a:lnSpc>
              <a:spcBef>
                <a:spcPts val="5022"/>
              </a:spcBef>
              <a:spcAft>
                <a:spcPts val="0"/>
              </a:spcAft>
              <a:buClr>
                <a:srgbClr val="000000"/>
              </a:buClr>
              <a:buSzPts val="6400"/>
              <a:buFont typeface="Arial"/>
              <a:buChar char="•"/>
            </a:pPr>
            <a:r>
              <a:rPr lang="en-US" sz="6400" b="0" i="0" u="none" strike="noStrike" cap="none" dirty="0">
                <a:solidFill>
                  <a:srgbClr val="000000"/>
                </a:solidFill>
                <a:latin typeface="Open Sans"/>
                <a:ea typeface="Open Sans"/>
                <a:cs typeface="Open Sans"/>
                <a:sym typeface="Open Sans"/>
              </a:rPr>
              <a:t>Set the existing </a:t>
            </a:r>
            <a:r>
              <a:rPr lang="en-US" sz="6400" b="1" i="0" u="none" strike="noStrike" cap="none" dirty="0">
                <a:solidFill>
                  <a:srgbClr val="000000"/>
                </a:solidFill>
                <a:latin typeface="Roboto Mono"/>
                <a:ea typeface="Roboto Mono"/>
                <a:cs typeface="Roboto Mono"/>
                <a:sym typeface="Roboto Mono"/>
              </a:rPr>
              <a:t>score</a:t>
            </a:r>
            <a:r>
              <a:rPr lang="en-US" sz="6400" b="0" i="0" u="none" strike="noStrike" cap="none" dirty="0">
                <a:solidFill>
                  <a:srgbClr val="000000"/>
                </a:solidFill>
                <a:latin typeface="Open Sans"/>
                <a:ea typeface="Open Sans"/>
                <a:cs typeface="Open Sans"/>
                <a:sym typeface="Open Sans"/>
              </a:rPr>
              <a:t> variable to 10,000.</a:t>
            </a:r>
            <a:endParaRPr dirty="0"/>
          </a:p>
          <a:p>
            <a:pPr marL="857250" marR="0" lvl="0" indent="-857250" algn="l" rtl="0">
              <a:lnSpc>
                <a:spcPct val="100000"/>
              </a:lnSpc>
              <a:spcBef>
                <a:spcPts val="5022"/>
              </a:spcBef>
              <a:spcAft>
                <a:spcPts val="0"/>
              </a:spcAft>
              <a:buClr>
                <a:srgbClr val="000000"/>
              </a:buClr>
              <a:buSzPts val="6400"/>
              <a:buFont typeface="Arial"/>
              <a:buChar char="•"/>
            </a:pPr>
            <a:r>
              <a:rPr lang="en-US" sz="6400" b="0" i="0" u="none" strike="noStrike" cap="none" dirty="0">
                <a:solidFill>
                  <a:srgbClr val="000000"/>
                </a:solidFill>
                <a:latin typeface="Open Sans"/>
                <a:ea typeface="Open Sans"/>
                <a:cs typeface="Open Sans"/>
                <a:sym typeface="Open Sans"/>
              </a:rPr>
              <a:t>Set the existing </a:t>
            </a:r>
            <a:r>
              <a:rPr lang="en-US" sz="6400" b="1" i="0" u="none" strike="noStrike" cap="none" dirty="0" err="1">
                <a:solidFill>
                  <a:srgbClr val="000000"/>
                </a:solidFill>
                <a:latin typeface="Roboto Mono"/>
                <a:ea typeface="Roboto Mono"/>
                <a:cs typeface="Roboto Mono"/>
                <a:sym typeface="Roboto Mono"/>
              </a:rPr>
              <a:t>levelCompleted</a:t>
            </a:r>
            <a:r>
              <a:rPr lang="en-US" sz="6400" b="0" i="0" u="none" strike="noStrike" cap="none" dirty="0">
                <a:solidFill>
                  <a:srgbClr val="000000"/>
                </a:solidFill>
                <a:latin typeface="Open Sans"/>
                <a:ea typeface="Open Sans"/>
                <a:cs typeface="Open Sans"/>
                <a:sym typeface="Open Sans"/>
              </a:rPr>
              <a:t> variable to 8.</a:t>
            </a:r>
            <a:endParaRPr dirty="0"/>
          </a:p>
          <a:p>
            <a:pPr marL="857250" marR="0" lvl="0" indent="-857250" algn="l" rtl="0">
              <a:lnSpc>
                <a:spcPct val="100000"/>
              </a:lnSpc>
              <a:spcBef>
                <a:spcPts val="5022"/>
              </a:spcBef>
              <a:spcAft>
                <a:spcPts val="0"/>
              </a:spcAft>
              <a:buClr>
                <a:srgbClr val="000000"/>
              </a:buClr>
              <a:buSzPts val="6400"/>
              <a:buFont typeface="Arial"/>
              <a:buChar char="•"/>
            </a:pPr>
            <a:r>
              <a:rPr lang="en-US" sz="6400" b="0" i="0" u="none" strike="noStrike" cap="none" dirty="0">
                <a:solidFill>
                  <a:srgbClr val="000000"/>
                </a:solidFill>
                <a:latin typeface="Open Sans"/>
                <a:ea typeface="Open Sans"/>
                <a:cs typeface="Open Sans"/>
                <a:sym typeface="Open Sans"/>
              </a:rPr>
              <a:t>Set the existing </a:t>
            </a:r>
            <a:r>
              <a:rPr lang="en-US" sz="6400" b="1" i="0" u="none" strike="noStrike" cap="none" dirty="0">
                <a:solidFill>
                  <a:srgbClr val="000000"/>
                </a:solidFill>
                <a:latin typeface="Roboto Mono"/>
                <a:ea typeface="Roboto Mono"/>
                <a:cs typeface="Roboto Mono"/>
                <a:sym typeface="Roboto Mono"/>
              </a:rPr>
              <a:t>bonus</a:t>
            </a:r>
            <a:r>
              <a:rPr lang="en-US" sz="6400" b="0" i="0" u="none" strike="noStrike" cap="none" dirty="0">
                <a:solidFill>
                  <a:srgbClr val="000000"/>
                </a:solidFill>
                <a:latin typeface="Open Sans"/>
                <a:ea typeface="Open Sans"/>
                <a:cs typeface="Open Sans"/>
                <a:sym typeface="Open Sans"/>
              </a:rPr>
              <a:t> variable to 200.</a:t>
            </a:r>
            <a:endParaRPr dirty="0"/>
          </a:p>
          <a:p>
            <a:pPr marL="857250" marR="0" lvl="0" indent="-857250" algn="l" rtl="0">
              <a:lnSpc>
                <a:spcPct val="100000"/>
              </a:lnSpc>
              <a:spcBef>
                <a:spcPts val="5022"/>
              </a:spcBef>
              <a:spcAft>
                <a:spcPts val="0"/>
              </a:spcAft>
              <a:buClr>
                <a:srgbClr val="000000"/>
              </a:buClr>
              <a:buSzPts val="6400"/>
              <a:buFont typeface="Arial"/>
              <a:buChar char="•"/>
            </a:pPr>
            <a:r>
              <a:rPr lang="en-US" sz="6400" b="0" i="0" u="none" strike="noStrike" cap="none">
                <a:solidFill>
                  <a:srgbClr val="000000"/>
                </a:solidFill>
                <a:latin typeface="Open Sans"/>
                <a:ea typeface="Open Sans"/>
                <a:cs typeface="Open Sans"/>
                <a:sym typeface="Open Sans"/>
              </a:rPr>
              <a:t>Use </a:t>
            </a:r>
            <a:r>
              <a:rPr lang="en-US" sz="6400" b="0" i="0" u="none" strike="noStrike" cap="none" dirty="0">
                <a:solidFill>
                  <a:srgbClr val="000000"/>
                </a:solidFill>
                <a:latin typeface="Open Sans"/>
                <a:ea typeface="Open Sans"/>
                <a:cs typeface="Open Sans"/>
                <a:sym typeface="Open Sans"/>
              </a:rPr>
              <a:t>the same </a:t>
            </a:r>
            <a:r>
              <a:rPr lang="en-US" sz="6400" b="1" i="0" u="none" strike="noStrike" cap="none" dirty="0">
                <a:solidFill>
                  <a:srgbClr val="000000"/>
                </a:solidFill>
                <a:latin typeface="Open Sans"/>
                <a:ea typeface="Open Sans"/>
                <a:cs typeface="Open Sans"/>
                <a:sym typeface="Open Sans"/>
              </a:rPr>
              <a:t>if</a:t>
            </a:r>
            <a:r>
              <a:rPr lang="en-US" sz="6400" b="0" i="0" u="none" strike="noStrike" cap="none" dirty="0">
                <a:solidFill>
                  <a:srgbClr val="000000"/>
                </a:solidFill>
                <a:latin typeface="Open Sans"/>
                <a:ea typeface="Open Sans"/>
                <a:cs typeface="Open Sans"/>
                <a:sym typeface="Open Sans"/>
              </a:rPr>
              <a:t> condition. Meaning if </a:t>
            </a:r>
            <a:r>
              <a:rPr lang="en-US" sz="6400" b="0" i="0" u="none" strike="noStrike" cap="none" dirty="0" err="1">
                <a:solidFill>
                  <a:srgbClr val="000000"/>
                </a:solidFill>
                <a:latin typeface="Open Sans"/>
                <a:ea typeface="Open Sans"/>
                <a:cs typeface="Open Sans"/>
                <a:sym typeface="Open Sans"/>
              </a:rPr>
              <a:t>gameOver</a:t>
            </a:r>
            <a:r>
              <a:rPr lang="en-US" sz="6400" b="0" i="0" u="none" strike="noStrike" cap="none" dirty="0">
                <a:solidFill>
                  <a:srgbClr val="000000"/>
                </a:solidFill>
                <a:latin typeface="Open Sans"/>
                <a:ea typeface="Open Sans"/>
                <a:cs typeface="Open Sans"/>
                <a:sym typeface="Open Sans"/>
              </a:rPr>
              <a:t> is true, then you want to perform the same calculation, and print out the value of the </a:t>
            </a:r>
            <a:r>
              <a:rPr lang="en-US" sz="6400" b="1" i="0" u="none" strike="noStrike" cap="none" dirty="0" err="1">
                <a:solidFill>
                  <a:srgbClr val="000000"/>
                </a:solidFill>
                <a:latin typeface="Roboto Mono" panose="00000009000000000000" pitchFamily="49" charset="0"/>
                <a:ea typeface="Roboto Mono" panose="00000009000000000000" pitchFamily="49" charset="0"/>
                <a:cs typeface="Open Sans"/>
                <a:sym typeface="Open Sans"/>
              </a:rPr>
              <a:t>finalScore</a:t>
            </a:r>
            <a:r>
              <a:rPr lang="en-US" sz="6400" b="0" i="0" u="none" strike="noStrike" cap="none" dirty="0">
                <a:solidFill>
                  <a:srgbClr val="000000"/>
                </a:solidFill>
                <a:latin typeface="Open Sans"/>
                <a:ea typeface="Open Sans"/>
                <a:cs typeface="Open Sans"/>
                <a:sym typeface="Open Sans"/>
              </a:rPr>
              <a:t> variable.</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7957307"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Method</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Methods in Java</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Java's description of the method is:</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a:t>
            </a:r>
            <a:r>
              <a:rPr lang="en-US" sz="6400">
                <a:solidFill>
                  <a:schemeClr val="dk1"/>
                </a:solidFill>
                <a:latin typeface="Open Sans"/>
                <a:ea typeface="Open Sans"/>
                <a:cs typeface="Open Sans"/>
                <a:sym typeface="Open Sans"/>
              </a:rPr>
              <a:t>method </a:t>
            </a:r>
            <a:r>
              <a:rPr lang="en-US" sz="6400" b="0" i="0" u="none" strike="noStrike" cap="none">
                <a:solidFill>
                  <a:srgbClr val="000000"/>
                </a:solidFill>
                <a:latin typeface="Open Sans"/>
                <a:ea typeface="Open Sans"/>
                <a:cs typeface="Open Sans"/>
                <a:sym typeface="Open Sans"/>
              </a:rPr>
              <a:t>declares executable code that can be invoked, passing a fixed number of values as arguments.</a:t>
            </a: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17729212"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Benefits of the Method</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Methods in Java</a:t>
            </a:r>
            <a:endParaRPr/>
          </a:p>
        </p:txBody>
      </p:sp>
      <p:sp>
        <p:nvSpPr>
          <p:cNvPr id="70" name="Google Shape;70;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method is a way of reducing code duplication.</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a:t>
            </a:r>
            <a:r>
              <a:rPr lang="en-US" sz="6400">
                <a:solidFill>
                  <a:schemeClr val="dk1"/>
                </a:solidFill>
                <a:latin typeface="Open Sans"/>
                <a:ea typeface="Open Sans"/>
                <a:cs typeface="Open Sans"/>
                <a:sym typeface="Open Sans"/>
              </a:rPr>
              <a:t>method </a:t>
            </a:r>
            <a:r>
              <a:rPr lang="en-US" sz="6400" b="0" i="0" u="none" strike="noStrike" cap="none">
                <a:solidFill>
                  <a:srgbClr val="000000"/>
                </a:solidFill>
                <a:latin typeface="Open Sans"/>
                <a:ea typeface="Open Sans"/>
                <a:cs typeface="Open Sans"/>
                <a:sym typeface="Open Sans"/>
              </a:rPr>
              <a:t>can be executed many times with potentially different results, by passing data to the method in the form of arguments.</a:t>
            </a: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p:nvPr/>
        </p:nvSpPr>
        <p:spPr>
          <a:xfrm>
            <a:off x="952498" y="459786"/>
            <a:ext cx="1570942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Structure of the Method</a:t>
            </a:r>
            <a:endParaRPr/>
          </a:p>
        </p:txBody>
      </p:sp>
      <p:cxnSp>
        <p:nvCxnSpPr>
          <p:cNvPr id="76" name="Google Shape;76;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7" name="Google Shape;77;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8" name="Google Shape;78;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9" name="Google Shape;79;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Methods in Java</a:t>
            </a:r>
            <a:endParaRPr/>
          </a:p>
        </p:txBody>
      </p:sp>
      <p:sp>
        <p:nvSpPr>
          <p:cNvPr id="80" name="Google Shape;80;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One of the simplest ways to declare a method is shown on this slide.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method has a name, but takes no data in, and returns no data from the method (which is what the special word </a:t>
            </a:r>
            <a:r>
              <a:rPr lang="en-US" sz="6400" b="1" i="0" u="none" strike="noStrike" cap="none">
                <a:solidFill>
                  <a:srgbClr val="000000"/>
                </a:solidFill>
                <a:latin typeface="Roboto Mono"/>
                <a:ea typeface="Roboto Mono"/>
                <a:cs typeface="Roboto Mono"/>
                <a:sym typeface="Roboto Mono"/>
              </a:rPr>
              <a:t>void</a:t>
            </a:r>
            <a:r>
              <a:rPr lang="en-US" sz="6400" b="0" i="0" u="none" strike="noStrike" cap="none">
                <a:solidFill>
                  <a:srgbClr val="000000"/>
                </a:solidFill>
                <a:latin typeface="Open Sans"/>
                <a:ea typeface="Open Sans"/>
                <a:cs typeface="Open Sans"/>
                <a:sym typeface="Open Sans"/>
              </a:rPr>
              <a:t> means in this declaration).</a:t>
            </a:r>
            <a:endParaRPr/>
          </a:p>
        </p:txBody>
      </p:sp>
      <p:pic>
        <p:nvPicPr>
          <p:cNvPr id="81" name="Google Shape;81;p3"/>
          <p:cNvPicPr preferRelativeResize="0"/>
          <p:nvPr/>
        </p:nvPicPr>
        <p:blipFill rotWithShape="1">
          <a:blip r:embed="rId4">
            <a:alphaModFix/>
          </a:blip>
          <a:srcRect/>
          <a:stretch/>
        </p:blipFill>
        <p:spPr>
          <a:xfrm>
            <a:off x="7000792" y="9272966"/>
            <a:ext cx="22574416" cy="5276888"/>
          </a:xfrm>
          <a:prstGeom prst="rect">
            <a:avLst/>
          </a:prstGeom>
          <a:noFill/>
          <a:ln>
            <a:noFill/>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p:nvPr/>
        </p:nvSpPr>
        <p:spPr>
          <a:xfrm>
            <a:off x="952498" y="459786"/>
            <a:ext cx="22895691"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Executing a Method as a Statement</a:t>
            </a:r>
            <a:endParaRPr/>
          </a:p>
        </p:txBody>
      </p:sp>
      <p:cxnSp>
        <p:nvCxnSpPr>
          <p:cNvPr id="87" name="Google Shape;87;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8" name="Google Shape;88;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9" name="Google Shape;89;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0" name="Google Shape;90;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Methods in Java</a:t>
            </a:r>
            <a:endParaRPr/>
          </a:p>
        </p:txBody>
      </p:sp>
      <p:sp>
        <p:nvSpPr>
          <p:cNvPr id="91" name="Google Shape;91;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To execute a method, we can write a statement in code, which we say is calling, or invoking, the method.</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For a simple method like calculateScore, we just use the name of the method, where we want it to be executed, followed by parentheses, and a semi-colon to complete the statement.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So for this example, the calling statement would look like the code shown here:</a:t>
            </a:r>
            <a:endParaRPr/>
          </a:p>
        </p:txBody>
      </p:sp>
      <p:pic>
        <p:nvPicPr>
          <p:cNvPr id="92" name="Google Shape;92;p4"/>
          <p:cNvPicPr preferRelativeResize="0"/>
          <p:nvPr/>
        </p:nvPicPr>
        <p:blipFill rotWithShape="1">
          <a:blip r:embed="rId4">
            <a:alphaModFix/>
          </a:blip>
          <a:srcRect/>
          <a:stretch/>
        </p:blipFill>
        <p:spPr>
          <a:xfrm>
            <a:off x="952498" y="12451360"/>
            <a:ext cx="8420160" cy="1047756"/>
          </a:xfrm>
          <a:prstGeom prst="rect">
            <a:avLst/>
          </a:prstGeom>
          <a:noFill/>
          <a:ln>
            <a:noFill/>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p:nvPr/>
        </p:nvSpPr>
        <p:spPr>
          <a:xfrm>
            <a:off x="952498" y="459786"/>
            <a:ext cx="1570942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Structure of the Method</a:t>
            </a:r>
            <a:endParaRPr/>
          </a:p>
        </p:txBody>
      </p:sp>
      <p:cxnSp>
        <p:nvCxnSpPr>
          <p:cNvPr id="98" name="Google Shape;98;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9" name="Google Shape;99;p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00" name="Google Shape;100;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1" name="Google Shape;101;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Methods in Java</a:t>
            </a:r>
            <a:endParaRPr/>
          </a:p>
        </p:txBody>
      </p:sp>
      <p:sp>
        <p:nvSpPr>
          <p:cNvPr id="102" name="Google Shape;102;p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Where we previously had empty parentheses after the method name, we now have method parameters in the declaration.</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p:txBody>
      </p:sp>
      <p:pic>
        <p:nvPicPr>
          <p:cNvPr id="3" name="Picture 2" descr="Chart&#10;&#10;Description automatically generated">
            <a:extLst>
              <a:ext uri="{FF2B5EF4-FFF2-40B4-BE49-F238E27FC236}">
                <a16:creationId xmlns:a16="http://schemas.microsoft.com/office/drawing/2014/main" id="{8D6E1F3B-107C-03A2-9D04-F8905F0CFAFD}"/>
              </a:ext>
            </a:extLst>
          </p:cNvPr>
          <p:cNvPicPr>
            <a:picLocks noChangeAspect="1"/>
          </p:cNvPicPr>
          <p:nvPr/>
        </p:nvPicPr>
        <p:blipFill>
          <a:blip r:embed="rId4"/>
          <a:stretch>
            <a:fillRect/>
          </a:stretch>
        </p:blipFill>
        <p:spPr>
          <a:xfrm>
            <a:off x="2404970" y="6831906"/>
            <a:ext cx="31766060" cy="5409857"/>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p:nvPr/>
        </p:nvSpPr>
        <p:spPr>
          <a:xfrm>
            <a:off x="952498" y="459786"/>
            <a:ext cx="17485556"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Parameters or Arguments?</a:t>
            </a:r>
            <a:endParaRPr/>
          </a:p>
        </p:txBody>
      </p:sp>
      <p:cxnSp>
        <p:nvCxnSpPr>
          <p:cNvPr id="109" name="Google Shape;109;p6"/>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10" name="Google Shape;110;p6"/>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11" name="Google Shape;111;p6"/>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12" name="Google Shape;112;p6"/>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Methods in Java</a:t>
            </a:r>
            <a:endParaRPr/>
          </a:p>
        </p:txBody>
      </p:sp>
      <p:sp>
        <p:nvSpPr>
          <p:cNvPr id="113" name="Google Shape;113;p6"/>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Parameters and arguments are terms that are often used interchangeably by developers.</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But technically, a parameter is the definition as shown in the method declaration, and the argument will be the value that's passed to the method when we call it.</a:t>
            </a: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7"/>
          <p:cNvSpPr/>
          <p:nvPr/>
        </p:nvSpPr>
        <p:spPr>
          <a:xfrm>
            <a:off x="952498" y="459786"/>
            <a:ext cx="2392481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Executing a Method with parameters</a:t>
            </a:r>
            <a:endParaRPr/>
          </a:p>
        </p:txBody>
      </p:sp>
      <p:cxnSp>
        <p:nvCxnSpPr>
          <p:cNvPr id="119" name="Google Shape;119;p7"/>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20" name="Google Shape;120;p7"/>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21" name="Google Shape;121;p7"/>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22" name="Google Shape;122;p7"/>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Methods in Java</a:t>
            </a:r>
            <a:endParaRPr/>
          </a:p>
        </p:txBody>
      </p:sp>
      <p:sp>
        <p:nvSpPr>
          <p:cNvPr id="123" name="Google Shape;123;p7"/>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To execute a method that's defined with parameters, you have to pass variables, values, or expressions that match the type, order and number of the parameters declared.</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In the </a:t>
            </a:r>
            <a:r>
              <a:rPr lang="en-US" sz="6400" b="0" i="0" u="none" strike="noStrike" cap="none" dirty="0" err="1">
                <a:solidFill>
                  <a:srgbClr val="000000"/>
                </a:solidFill>
                <a:latin typeface="Open Sans"/>
                <a:ea typeface="Open Sans"/>
                <a:cs typeface="Open Sans"/>
                <a:sym typeface="Open Sans"/>
              </a:rPr>
              <a:t>calculateScore</a:t>
            </a:r>
            <a:r>
              <a:rPr lang="en-US" sz="6400" b="0" i="0" u="none" strike="noStrike" cap="none" dirty="0">
                <a:solidFill>
                  <a:srgbClr val="000000"/>
                </a:solidFill>
                <a:latin typeface="Open Sans"/>
                <a:ea typeface="Open Sans"/>
                <a:cs typeface="Open Sans"/>
                <a:sym typeface="Open Sans"/>
              </a:rPr>
              <a:t> example, I declared the method with four parameters, the first; a </a:t>
            </a:r>
            <a:r>
              <a:rPr lang="en-US" sz="6400" b="0" i="0" u="none" strike="noStrike" cap="none" dirty="0" err="1">
                <a:solidFill>
                  <a:srgbClr val="000000"/>
                </a:solidFill>
                <a:latin typeface="Open Sans"/>
                <a:ea typeface="Open Sans"/>
                <a:cs typeface="Open Sans"/>
                <a:sym typeface="Open Sans"/>
              </a:rPr>
              <a:t>boolean</a:t>
            </a:r>
            <a:r>
              <a:rPr lang="en-US" sz="6400" b="0" i="0" u="none" strike="noStrike" cap="none" dirty="0">
                <a:solidFill>
                  <a:srgbClr val="000000"/>
                </a:solidFill>
                <a:latin typeface="Open Sans"/>
                <a:ea typeface="Open Sans"/>
                <a:cs typeface="Open Sans"/>
                <a:sym typeface="Open Sans"/>
              </a:rPr>
              <a:t>, and the other three of int data types.</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So we have to pass first a </a:t>
            </a:r>
            <a:r>
              <a:rPr lang="en-US" sz="6400" b="0" i="0" u="none" strike="noStrike" cap="none" dirty="0" err="1">
                <a:solidFill>
                  <a:srgbClr val="000000"/>
                </a:solidFill>
                <a:latin typeface="Open Sans"/>
                <a:ea typeface="Open Sans"/>
                <a:cs typeface="Open Sans"/>
                <a:sym typeface="Open Sans"/>
              </a:rPr>
              <a:t>boolean</a:t>
            </a:r>
            <a:r>
              <a:rPr lang="en-US" sz="6400" b="0" i="0" u="none" strike="noStrike" cap="none" dirty="0">
                <a:solidFill>
                  <a:srgbClr val="000000"/>
                </a:solidFill>
                <a:latin typeface="Open Sans"/>
                <a:ea typeface="Open Sans"/>
                <a:cs typeface="Open Sans"/>
                <a:sym typeface="Open Sans"/>
              </a:rPr>
              <a:t>, and then 3 int values as shown in this statement:</a:t>
            </a:r>
            <a:endParaRPr dirty="0"/>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 can't pass the </a:t>
            </a:r>
            <a:r>
              <a:rPr lang="en-US" sz="6400" b="0" i="0" u="none" strike="noStrike" cap="none" dirty="0" err="1">
                <a:solidFill>
                  <a:srgbClr val="000000"/>
                </a:solidFill>
                <a:latin typeface="Open Sans"/>
                <a:ea typeface="Open Sans"/>
                <a:cs typeface="Open Sans"/>
                <a:sym typeface="Open Sans"/>
              </a:rPr>
              <a:t>boolean</a:t>
            </a:r>
            <a:r>
              <a:rPr lang="en-US" sz="6400" b="0" i="0" u="none" strike="noStrike" cap="none" dirty="0">
                <a:solidFill>
                  <a:srgbClr val="000000"/>
                </a:solidFill>
                <a:latin typeface="Open Sans"/>
                <a:ea typeface="Open Sans"/>
                <a:cs typeface="Open Sans"/>
                <a:sym typeface="Open Sans"/>
              </a:rPr>
              <a:t> type in any place, other than as the first argument, without an </a:t>
            </a:r>
            <a:r>
              <a:rPr lang="en-US" sz="6400" b="0" i="0" u="none" strike="noStrike" cap="none">
                <a:solidFill>
                  <a:srgbClr val="000000"/>
                </a:solidFill>
                <a:latin typeface="Open Sans"/>
                <a:ea typeface="Open Sans"/>
                <a:cs typeface="Open Sans"/>
                <a:sym typeface="Open Sans"/>
              </a:rPr>
              <a:t>error.</a:t>
            </a:r>
            <a:endParaRPr dirty="0"/>
          </a:p>
        </p:txBody>
      </p:sp>
      <p:pic>
        <p:nvPicPr>
          <p:cNvPr id="124" name="Google Shape;124;p7"/>
          <p:cNvPicPr preferRelativeResize="0"/>
          <p:nvPr/>
        </p:nvPicPr>
        <p:blipFill rotWithShape="1">
          <a:blip r:embed="rId4">
            <a:alphaModFix/>
          </a:blip>
          <a:srcRect/>
          <a:stretch/>
        </p:blipFill>
        <p:spPr>
          <a:xfrm>
            <a:off x="952498" y="11107753"/>
            <a:ext cx="16783172" cy="1047756"/>
          </a:xfrm>
          <a:prstGeom prst="rect">
            <a:avLst/>
          </a:prstGeom>
          <a:noFill/>
          <a:ln>
            <a:noFill/>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p:nvPr/>
        </p:nvSpPr>
        <p:spPr>
          <a:xfrm>
            <a:off x="952498" y="459786"/>
            <a:ext cx="2392481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Executing a Method with parameters</a:t>
            </a:r>
            <a:endParaRPr/>
          </a:p>
        </p:txBody>
      </p:sp>
      <p:cxnSp>
        <p:nvCxnSpPr>
          <p:cNvPr id="130" name="Google Shape;130;p8"/>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31" name="Google Shape;131;p8"/>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32" name="Google Shape;132;p8"/>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33" name="Google Shape;133;p8"/>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Methods in Java</a:t>
            </a:r>
            <a:endParaRPr/>
          </a:p>
        </p:txBody>
      </p:sp>
      <p:sp>
        <p:nvSpPr>
          <p:cNvPr id="134" name="Google Shape;134;p8"/>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statement below would cause an error.</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And you can't pass only a partial set of parameters as shown here.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statement, too, would cause an error.</a:t>
            </a:r>
            <a:endParaRPr/>
          </a:p>
        </p:txBody>
      </p:sp>
      <p:pic>
        <p:nvPicPr>
          <p:cNvPr id="135" name="Google Shape;135;p8"/>
          <p:cNvPicPr preferRelativeResize="0"/>
          <p:nvPr/>
        </p:nvPicPr>
        <p:blipFill rotWithShape="1">
          <a:blip r:embed="rId4">
            <a:alphaModFix/>
          </a:blip>
          <a:srcRect/>
          <a:stretch/>
        </p:blipFill>
        <p:spPr>
          <a:xfrm>
            <a:off x="1009526" y="5866329"/>
            <a:ext cx="16802224" cy="1028708"/>
          </a:xfrm>
          <a:prstGeom prst="rect">
            <a:avLst/>
          </a:prstGeom>
          <a:noFill/>
          <a:ln>
            <a:noFill/>
          </a:ln>
        </p:spPr>
      </p:pic>
      <p:pic>
        <p:nvPicPr>
          <p:cNvPr id="136" name="Google Shape;136;p8"/>
          <p:cNvPicPr preferRelativeResize="0"/>
          <p:nvPr/>
        </p:nvPicPr>
        <p:blipFill rotWithShape="1">
          <a:blip r:embed="rId5">
            <a:alphaModFix/>
          </a:blip>
          <a:srcRect/>
          <a:stretch/>
        </p:blipFill>
        <p:spPr>
          <a:xfrm>
            <a:off x="1009526" y="10757953"/>
            <a:ext cx="12858844" cy="1009656"/>
          </a:xfrm>
          <a:prstGeom prst="rect">
            <a:avLst/>
          </a:prstGeom>
          <a:noFill/>
          <a:ln>
            <a:noFill/>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292407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 structure with parameters and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More on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11863017"/>
            <a:ext cx="34782670" cy="606828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similar to declaring a variable with a type, we can declare a method to have a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declared type is placed just before the method name.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a return statement is required in the code block, as shown on the slide, which returns the result from the method.</a:t>
            </a:r>
          </a:p>
        </p:txBody>
      </p:sp>
      <p:pic>
        <p:nvPicPr>
          <p:cNvPr id="3" name="Picture 2">
            <a:extLst>
              <a:ext uri="{FF2B5EF4-FFF2-40B4-BE49-F238E27FC236}">
                <a16:creationId xmlns:a16="http://schemas.microsoft.com/office/drawing/2014/main" id="{04B939BC-9B2B-1356-909A-C06D23116492}"/>
              </a:ext>
            </a:extLst>
          </p:cNvPr>
          <p:cNvPicPr>
            <a:picLocks noChangeAspect="1"/>
          </p:cNvPicPr>
          <p:nvPr/>
        </p:nvPicPr>
        <p:blipFill>
          <a:blip r:embed="rId4"/>
          <a:stretch>
            <a:fillRect/>
          </a:stretch>
        </p:blipFill>
        <p:spPr>
          <a:xfrm>
            <a:off x="2152532" y="3201620"/>
            <a:ext cx="32270936" cy="8229660"/>
          </a:xfrm>
          <a:prstGeom prst="rect">
            <a:avLst/>
          </a:prstGeom>
        </p:spPr>
      </p:pic>
    </p:spTree>
    <p:extLst>
      <p:ext uri="{BB962C8B-B14F-4D97-AF65-F5344CB8AC3E}">
        <p14:creationId xmlns:p14="http://schemas.microsoft.com/office/powerpoint/2010/main" val="379872000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11068736"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Java’s Code Units</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Keywords and Expressions</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Writing code is similar to writing a document. It consists of special hierarchical units, which together form a whole.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These are: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a:t>
            </a:r>
            <a:r>
              <a:rPr lang="en-US" sz="6400" b="1" i="0" u="none" strike="noStrike" cap="none">
                <a:solidFill>
                  <a:srgbClr val="000000"/>
                </a:solidFill>
                <a:latin typeface="Open Sans"/>
                <a:ea typeface="Open Sans"/>
                <a:cs typeface="Open Sans"/>
                <a:sym typeface="Open Sans"/>
              </a:rPr>
              <a:t>Expression</a:t>
            </a:r>
            <a:r>
              <a:rPr lang="en-US" sz="6400" b="0" i="0" u="none" strike="noStrike" cap="none">
                <a:solidFill>
                  <a:srgbClr val="000000"/>
                </a:solidFill>
                <a:latin typeface="Open Sans"/>
                <a:ea typeface="Open Sans"/>
                <a:cs typeface="Open Sans"/>
                <a:sym typeface="Open Sans"/>
              </a:rPr>
              <a:t> – </a:t>
            </a:r>
            <a:r>
              <a:rPr lang="en-US" sz="6400" b="0" i="1" u="none" strike="noStrike" cap="none">
                <a:solidFill>
                  <a:srgbClr val="000000"/>
                </a:solidFill>
                <a:latin typeface="Open Sans"/>
                <a:ea typeface="Open Sans"/>
                <a:cs typeface="Open Sans"/>
                <a:sym typeface="Open Sans"/>
              </a:rPr>
              <a:t>An expression computes to a single value</a:t>
            </a:r>
            <a:r>
              <a:rPr lang="en-US" sz="6400" b="0" i="0" u="none" strike="noStrike" cap="none">
                <a:solidFill>
                  <a:srgbClr val="000000"/>
                </a:solidFill>
                <a:latin typeface="Open Sans"/>
                <a:ea typeface="Open Sans"/>
                <a:cs typeface="Open Sans"/>
                <a:sym typeface="Open Sans"/>
              </a:rPr>
              <a: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a:t>
            </a:r>
            <a:r>
              <a:rPr lang="en-US" sz="6400" b="1" i="0" u="none" strike="noStrike" cap="none">
                <a:solidFill>
                  <a:srgbClr val="000000"/>
                </a:solidFill>
                <a:latin typeface="Open Sans"/>
                <a:ea typeface="Open Sans"/>
                <a:cs typeface="Open Sans"/>
                <a:sym typeface="Open Sans"/>
              </a:rPr>
              <a:t>Statement</a:t>
            </a:r>
            <a:r>
              <a:rPr lang="en-US" sz="6400" b="0" i="0" u="none" strike="noStrike" cap="none">
                <a:solidFill>
                  <a:srgbClr val="000000"/>
                </a:solidFill>
                <a:latin typeface="Open Sans"/>
                <a:ea typeface="Open Sans"/>
                <a:cs typeface="Open Sans"/>
                <a:sym typeface="Open Sans"/>
              </a:rPr>
              <a:t> – </a:t>
            </a:r>
            <a:r>
              <a:rPr lang="en-US" sz="6400" b="0" i="1" u="none" strike="noStrike" cap="none">
                <a:solidFill>
                  <a:srgbClr val="000000"/>
                </a:solidFill>
                <a:latin typeface="Open Sans"/>
                <a:ea typeface="Open Sans"/>
                <a:cs typeface="Open Sans"/>
                <a:sym typeface="Open Sans"/>
              </a:rPr>
              <a:t>Statements are stand alone units of work</a:t>
            </a:r>
            <a:r>
              <a:rPr lang="en-US" sz="6400" b="0" i="0" u="none" strike="noStrike" cap="none">
                <a:solidFill>
                  <a:srgbClr val="000000"/>
                </a:solidFill>
                <a:latin typeface="Open Sans"/>
                <a:ea typeface="Open Sans"/>
                <a:cs typeface="Open Sans"/>
                <a:sym typeface="Open Sans"/>
              </a:rPr>
              <a: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And </a:t>
            </a:r>
            <a:r>
              <a:rPr lang="en-US" sz="6400" b="1" i="0" u="none" strike="noStrike" cap="none">
                <a:solidFill>
                  <a:srgbClr val="000000"/>
                </a:solidFill>
                <a:latin typeface="Open Sans"/>
                <a:ea typeface="Open Sans"/>
                <a:cs typeface="Open Sans"/>
                <a:sym typeface="Open Sans"/>
              </a:rPr>
              <a:t>Code</a:t>
            </a:r>
            <a:r>
              <a:rPr lang="en-US" sz="6400" b="0" i="0" u="none" strike="noStrike" cap="none">
                <a:solidFill>
                  <a:srgbClr val="000000"/>
                </a:solidFill>
                <a:latin typeface="Open Sans"/>
                <a:ea typeface="Open Sans"/>
                <a:cs typeface="Open Sans"/>
                <a:sym typeface="Open Sans"/>
              </a:rPr>
              <a:t> </a:t>
            </a:r>
            <a:r>
              <a:rPr lang="en-US" sz="6400" b="1" i="0" u="none" strike="noStrike" cap="none">
                <a:solidFill>
                  <a:srgbClr val="000000"/>
                </a:solidFill>
                <a:latin typeface="Open Sans"/>
                <a:ea typeface="Open Sans"/>
                <a:cs typeface="Open Sans"/>
                <a:sym typeface="Open Sans"/>
              </a:rPr>
              <a:t>Blocks</a:t>
            </a:r>
            <a:r>
              <a:rPr lang="en-US" sz="6400" b="0" i="0" u="none" strike="noStrike" cap="none">
                <a:solidFill>
                  <a:srgbClr val="000000"/>
                </a:solidFill>
                <a:latin typeface="Open Sans"/>
                <a:ea typeface="Open Sans"/>
                <a:cs typeface="Open Sans"/>
                <a:sym typeface="Open Sans"/>
              </a:rPr>
              <a:t> – </a:t>
            </a:r>
            <a:r>
              <a:rPr lang="en-US" sz="6400" b="0" i="1" u="none" strike="noStrike" cap="none">
                <a:solidFill>
                  <a:srgbClr val="000000"/>
                </a:solidFill>
                <a:latin typeface="Open Sans"/>
                <a:ea typeface="Open Sans"/>
                <a:cs typeface="Open Sans"/>
                <a:sym typeface="Open Sans"/>
              </a:rPr>
              <a:t>A code block is a set of zero, one, or more statements, usually grouped together in some way to achieve a single goal</a:t>
            </a:r>
            <a:r>
              <a:rPr lang="en-US" sz="6400" b="0" i="0" u="none" strike="noStrike" cap="none">
                <a:solidFill>
                  <a:srgbClr val="000000"/>
                </a:solidFill>
                <a:latin typeface="Open Sans"/>
                <a:ea typeface="Open Sans"/>
                <a:cs typeface="Open Sans"/>
                <a:sym typeface="Open Sans"/>
              </a:rPr>
              <a:t>.</a:t>
            </a: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292407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 structure with parameters and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More on Methods</a:t>
            </a:r>
          </a:p>
        </p:txBody>
      </p:sp>
      <p:sp>
        <p:nvSpPr>
          <p:cNvPr id="11" name="Rectangle 10">
            <a:extLst>
              <a:ext uri="{FF2B5EF4-FFF2-40B4-BE49-F238E27FC236}">
                <a16:creationId xmlns:a16="http://schemas.microsoft.com/office/drawing/2014/main" id="{0D3A4845-9DDE-8200-734E-825406ACBA6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example of a method declaration with a return type is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the return type is an int.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will return an integer when it finishes executing successfully.</a:t>
            </a:r>
          </a:p>
        </p:txBody>
      </p:sp>
      <p:pic>
        <p:nvPicPr>
          <p:cNvPr id="3" name="Picture 2">
            <a:extLst>
              <a:ext uri="{FF2B5EF4-FFF2-40B4-BE49-F238E27FC236}">
                <a16:creationId xmlns:a16="http://schemas.microsoft.com/office/drawing/2014/main" id="{B32E0C2C-E228-7F1B-F28D-5ADA96EA36F8}"/>
              </a:ext>
            </a:extLst>
          </p:cNvPr>
          <p:cNvPicPr>
            <a:picLocks noChangeAspect="1"/>
          </p:cNvPicPr>
          <p:nvPr/>
        </p:nvPicPr>
        <p:blipFill>
          <a:blip r:embed="rId4"/>
          <a:stretch>
            <a:fillRect/>
          </a:stretch>
        </p:blipFill>
        <p:spPr>
          <a:xfrm>
            <a:off x="5602286" y="8044736"/>
            <a:ext cx="25371428" cy="3047620"/>
          </a:xfrm>
          <a:prstGeom prst="rect">
            <a:avLst/>
          </a:prstGeom>
        </p:spPr>
      </p:pic>
    </p:spTree>
    <p:extLst>
      <p:ext uri="{BB962C8B-B14F-4D97-AF65-F5344CB8AC3E}">
        <p14:creationId xmlns:p14="http://schemas.microsoft.com/office/powerpoint/2010/main" val="393168872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95414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return statement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More on Methods</a:t>
            </a:r>
          </a:p>
        </p:txBody>
      </p:sp>
      <p:sp>
        <p:nvSpPr>
          <p:cNvPr id="11" name="Rectangle 10">
            <a:extLst>
              <a:ext uri="{FF2B5EF4-FFF2-40B4-BE49-F238E27FC236}">
                <a16:creationId xmlns:a16="http://schemas.microsoft.com/office/drawing/2014/main" id="{0D3A4845-9DDE-8200-734E-825406ACBA6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what's a return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states that a </a:t>
            </a:r>
            <a:r>
              <a:rPr lang="en-US" sz="6400" b="1" dirty="0">
                <a:latin typeface="Roboto Mono" panose="00000009000000000000" pitchFamily="49" charset="0"/>
                <a:ea typeface="Roboto Mono" panose="00000009000000000000" pitchFamily="49" charset="0"/>
                <a:cs typeface="Open Sans" panose="020B0606030504020204" pitchFamily="34" charset="0"/>
              </a:rPr>
              <a:t>return</a:t>
            </a:r>
            <a:r>
              <a:rPr lang="en-US" sz="6400" dirty="0">
                <a:latin typeface="Open Sans" panose="020B0606030504020204" pitchFamily="34" charset="0"/>
                <a:ea typeface="Open Sans" panose="020B0606030504020204" pitchFamily="34" charset="0"/>
                <a:cs typeface="Open Sans" panose="020B0606030504020204" pitchFamily="34" charset="0"/>
              </a:rPr>
              <a:t> statement returns control to the invoker of a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most common usage of the return statement, is to return a value back from a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 method that doesn't return anything, in other words, a method declared with void as the return type, a return statement is not required.  It is assumed and execution is returned after the last line of code in the method </a:t>
            </a:r>
            <a:r>
              <a:rPr lang="en-US" sz="6400">
                <a:latin typeface="Open Sans" panose="020B0606030504020204" pitchFamily="34" charset="0"/>
                <a:ea typeface="Open Sans" panose="020B0606030504020204" pitchFamily="34" charset="0"/>
                <a:cs typeface="Open Sans" panose="020B0606030504020204" pitchFamily="34" charset="0"/>
              </a:rPr>
              <a:t>is executed.</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in methods that do return data, a return statement with a value is required.</a:t>
            </a:r>
          </a:p>
        </p:txBody>
      </p:sp>
    </p:spTree>
    <p:extLst>
      <p:ext uri="{BB962C8B-B14F-4D97-AF65-F5344CB8AC3E}">
        <p14:creationId xmlns:p14="http://schemas.microsoft.com/office/powerpoint/2010/main" val="251495035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95730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Java's documentation states that: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i="1" dirty="0">
                <a:latin typeface="Open Sans" panose="020B0606030504020204" pitchFamily="34" charset="0"/>
                <a:ea typeface="Open Sans" panose="020B0606030504020204" pitchFamily="34" charset="0"/>
                <a:cs typeface="Open Sans" panose="020B0606030504020204" pitchFamily="34" charset="0"/>
              </a:rPr>
              <a:t>method</a:t>
            </a:r>
            <a:r>
              <a:rPr lang="en-US" sz="6400" dirty="0">
                <a:latin typeface="Open Sans" panose="020B0606030504020204" pitchFamily="34" charset="0"/>
                <a:ea typeface="Open Sans" panose="020B0606030504020204" pitchFamily="34" charset="0"/>
                <a:cs typeface="Open Sans" panose="020B0606030504020204" pitchFamily="34" charset="0"/>
              </a:rPr>
              <a:t> declares executable code that can be invoked, passing a fixed number of values as arguments.</a:t>
            </a:r>
          </a:p>
        </p:txBody>
      </p:sp>
    </p:spTree>
    <p:extLst>
      <p:ext uri="{BB962C8B-B14F-4D97-AF65-F5344CB8AC3E}">
        <p14:creationId xmlns:p14="http://schemas.microsoft.com/office/powerpoint/2010/main" val="158447422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95343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Is the method a statement or an expression?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Like some of the abbreviated operators we learned about, a method can be a statement or an expression in some instances.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method can be executed as a statement.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that returns a value can be used as an expression, or as part of any expression.</a:t>
            </a:r>
          </a:p>
        </p:txBody>
      </p:sp>
    </p:spTree>
    <p:extLst>
      <p:ext uri="{BB962C8B-B14F-4D97-AF65-F5344CB8AC3E}">
        <p14:creationId xmlns:p14="http://schemas.microsoft.com/office/powerpoint/2010/main" val="109358293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56254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are functions and procedures?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programming languages will call a method that returns a value, a function, and a method that doesn't return a value, a procedure.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often hear function and method used interchangeably in Java.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term procedure is somewhat less common, when applied to Java methods, but you may still hear a method with a void return type, called procedure.</a:t>
            </a:r>
          </a:p>
        </p:txBody>
      </p:sp>
    </p:spTree>
    <p:extLst>
      <p:ext uri="{BB962C8B-B14F-4D97-AF65-F5344CB8AC3E}">
        <p14:creationId xmlns:p14="http://schemas.microsoft.com/office/powerpoint/2010/main" val="378067612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13207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there are quite a few declarations that need to occur as we create a method.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consists of:</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Modifiers. These are keywords in Java with special meanings, we've seen </a:t>
            </a:r>
            <a:r>
              <a:rPr lang="en-US" sz="6400" b="1" dirty="0">
                <a:latin typeface="Roboto Mono" panose="00000009000000000000" pitchFamily="49" charset="0"/>
                <a:ea typeface="Roboto Mono" panose="00000009000000000000" pitchFamily="49" charset="0"/>
                <a:cs typeface="Open Sans" panose="020B0606030504020204" pitchFamily="34" charset="0"/>
              </a:rPr>
              <a:t>public</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Roboto Mono" panose="00000009000000000000" pitchFamily="49" charset="0"/>
                <a:ea typeface="Roboto Mono" panose="00000009000000000000" pitchFamily="49" charset="0"/>
                <a:cs typeface="Open Sans" panose="020B0606030504020204" pitchFamily="34" charset="0"/>
              </a:rPr>
              <a:t>static</a:t>
            </a:r>
            <a:r>
              <a:rPr lang="en-US" sz="6400" dirty="0">
                <a:latin typeface="Open Sans" panose="020B0606030504020204" pitchFamily="34" charset="0"/>
                <a:ea typeface="Open Sans" panose="020B0606030504020204" pitchFamily="34" charset="0"/>
                <a:cs typeface="Open Sans" panose="020B0606030504020204" pitchFamily="34" charset="0"/>
              </a:rPr>
              <a:t> as examples, but there are others.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return type.</a:t>
            </a:r>
          </a:p>
          <a:p>
            <a:pPr marL="1936800" indent="-857250" algn="l">
              <a:spcAft>
                <a:spcPts val="5022"/>
              </a:spcAft>
              <a:buFont typeface="Arial" panose="020B0604020202020204" pitchFamily="34" charset="0"/>
              <a:buChar char="•"/>
            </a:pP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is a Java keyword meaning no data is returned from a method.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Alternatively, the return type can be any primitive data type or class. </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a return type is defined, the code block must use at least one return statement, returning a value, of the declared type or comparable type.</a:t>
            </a:r>
          </a:p>
        </p:txBody>
      </p:sp>
    </p:spTree>
    <p:extLst>
      <p:ext uri="{BB962C8B-B14F-4D97-AF65-F5344CB8AC3E}">
        <p14:creationId xmlns:p14="http://schemas.microsoft.com/office/powerpoint/2010/main" val="361149624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13207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name. Lower camel case is recommended for method names.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parameters in parentheses. A method is not required to have parameters, so a set of empty parentheses would be declared in that case.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block with opening and closing curly braces. This is also called the method body.</a:t>
            </a:r>
          </a:p>
        </p:txBody>
      </p:sp>
    </p:spTree>
    <p:extLst>
      <p:ext uri="{BB962C8B-B14F-4D97-AF65-F5344CB8AC3E}">
        <p14:creationId xmlns:p14="http://schemas.microsoft.com/office/powerpoint/2010/main" val="178941847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58146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Parameters are declared as a list of comma-separated specifiers, each of which has a parameter type and a parameter name (or identifier).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Parameter order is important when calling the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calling code must pass arguments to the method, with the same or comparable type, and in the same order, as the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calling code must pass the same number of arguments, as the number of parameters declared.</a:t>
            </a:r>
          </a:p>
        </p:txBody>
      </p:sp>
    </p:spTree>
    <p:extLst>
      <p:ext uri="{BB962C8B-B14F-4D97-AF65-F5344CB8AC3E}">
        <p14:creationId xmlns:p14="http://schemas.microsoft.com/office/powerpoint/2010/main" val="121505251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164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declaring a return type:</a:t>
            </a:r>
          </a:p>
          <a:p>
            <a:pPr algn="l">
              <a:spcAft>
                <a:spcPts val="5022"/>
              </a:spcAft>
            </a:pP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is a valid return type, and means no data is returned.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other return type requires a return statement, in the method </a:t>
            </a:r>
            <a:r>
              <a:rPr lang="en-US" sz="6400">
                <a:latin typeface="Open Sans" panose="020B0606030504020204" pitchFamily="34" charset="0"/>
                <a:ea typeface="Open Sans" panose="020B0606030504020204" pitchFamily="34" charset="0"/>
                <a:cs typeface="Open Sans" panose="020B0606030504020204" pitchFamily="34" charset="0"/>
              </a:rPr>
              <a:t>code block.</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53693366"/>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97108"/>
            <a:ext cx="35062484" cy="1692771"/>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a method declares a return type, meaning it's not void, then a return type is required at any exit point from the method block.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Consider the method block shown here:</a:t>
            </a:r>
          </a:p>
        </p:txBody>
      </p:sp>
      <p:pic>
        <p:nvPicPr>
          <p:cNvPr id="3" name="Picture 2">
            <a:extLst>
              <a:ext uri="{FF2B5EF4-FFF2-40B4-BE49-F238E27FC236}">
                <a16:creationId xmlns:a16="http://schemas.microsoft.com/office/drawing/2014/main" id="{40890C36-420D-7BB2-3C44-D6B1397E55A2}"/>
              </a:ext>
            </a:extLst>
          </p:cNvPr>
          <p:cNvPicPr>
            <a:picLocks noChangeAspect="1"/>
          </p:cNvPicPr>
          <p:nvPr/>
        </p:nvPicPr>
        <p:blipFill>
          <a:blip r:embed="rId4"/>
          <a:stretch>
            <a:fillRect/>
          </a:stretch>
        </p:blipFill>
        <p:spPr>
          <a:xfrm>
            <a:off x="7572296" y="8626825"/>
            <a:ext cx="21431408" cy="5219740"/>
          </a:xfrm>
          <a:prstGeom prst="rect">
            <a:avLst/>
          </a:prstGeom>
        </p:spPr>
      </p:pic>
    </p:spTree>
    <p:extLst>
      <p:ext uri="{BB962C8B-B14F-4D97-AF65-F5344CB8AC3E}">
        <p14:creationId xmlns:p14="http://schemas.microsoft.com/office/powerpoint/2010/main" val="367269989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16671230"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Expression Challenge</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Keywords and Expressions</a:t>
            </a:r>
            <a:endParaRPr/>
          </a:p>
        </p:txBody>
      </p:sp>
      <p:sp>
        <p:nvSpPr>
          <p:cNvPr id="70" name="Google Shape;70;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Looking at the code below, what parts are expressions?</a:t>
            </a:r>
            <a:endParaRPr/>
          </a:p>
        </p:txBody>
      </p:sp>
      <p:pic>
        <p:nvPicPr>
          <p:cNvPr id="71" name="Google Shape;71;p2"/>
          <p:cNvPicPr preferRelativeResize="0"/>
          <p:nvPr/>
        </p:nvPicPr>
        <p:blipFill rotWithShape="1">
          <a:blip r:embed="rId4">
            <a:alphaModFix/>
          </a:blip>
          <a:srcRect/>
          <a:stretch/>
        </p:blipFill>
        <p:spPr>
          <a:xfrm>
            <a:off x="7715172" y="5963032"/>
            <a:ext cx="21145656" cy="5181636"/>
          </a:xfrm>
          <a:prstGeom prst="rect">
            <a:avLst/>
          </a:prstGeom>
          <a:noFill/>
          <a:ln>
            <a:noFill/>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97108"/>
            <a:ext cx="35062484" cy="1692771"/>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in the case of using a return statement in nested code blocks in a method, all possible code segments must result in a value being returned.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following code demonstrates one way to do this:</a:t>
            </a:r>
          </a:p>
        </p:txBody>
      </p:sp>
      <p:pic>
        <p:nvPicPr>
          <p:cNvPr id="16" name="Picture 15">
            <a:extLst>
              <a:ext uri="{FF2B5EF4-FFF2-40B4-BE49-F238E27FC236}">
                <a16:creationId xmlns:a16="http://schemas.microsoft.com/office/drawing/2014/main" id="{B5D91BB0-A218-50C1-7DEF-B56185EB3940}"/>
              </a:ext>
            </a:extLst>
          </p:cNvPr>
          <p:cNvPicPr>
            <a:picLocks noChangeAspect="1"/>
          </p:cNvPicPr>
          <p:nvPr/>
        </p:nvPicPr>
        <p:blipFill>
          <a:blip r:embed="rId4">
            <a:alphaModFix/>
          </a:blip>
          <a:stretch>
            <a:fillRect/>
          </a:stretch>
        </p:blipFill>
        <p:spPr>
          <a:xfrm>
            <a:off x="7600483" y="8645489"/>
            <a:ext cx="21412356" cy="6153196"/>
          </a:xfrm>
          <a:prstGeom prst="rect">
            <a:avLst/>
          </a:prstGeom>
        </p:spPr>
      </p:pic>
    </p:spTree>
    <p:extLst>
      <p:ext uri="{BB962C8B-B14F-4D97-AF65-F5344CB8AC3E}">
        <p14:creationId xmlns:p14="http://schemas.microsoft.com/office/powerpoint/2010/main" val="6560707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97108"/>
            <a:ext cx="35062484" cy="1692771"/>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common practice is to declare a default return value at the start of a method, and only have a single return statement from a method, returning that variable, as shown in this example method:</a:t>
            </a:r>
          </a:p>
        </p:txBody>
      </p:sp>
      <p:pic>
        <p:nvPicPr>
          <p:cNvPr id="15" name="Picture 14">
            <a:extLst>
              <a:ext uri="{FF2B5EF4-FFF2-40B4-BE49-F238E27FC236}">
                <a16:creationId xmlns:a16="http://schemas.microsoft.com/office/drawing/2014/main" id="{68C8B09E-2BB3-ECF1-A69C-5C50532AE3BC}"/>
              </a:ext>
            </a:extLst>
          </p:cNvPr>
          <p:cNvPicPr>
            <a:picLocks noChangeAspect="1"/>
          </p:cNvPicPr>
          <p:nvPr/>
        </p:nvPicPr>
        <p:blipFill>
          <a:blip r:embed="rId4">
            <a:alphaModFix/>
          </a:blip>
          <a:stretch>
            <a:fillRect/>
          </a:stretch>
        </p:blipFill>
        <p:spPr>
          <a:xfrm>
            <a:off x="7628908" y="7598906"/>
            <a:ext cx="21355208" cy="7372404"/>
          </a:xfrm>
          <a:prstGeom prst="rect">
            <a:avLst/>
          </a:prstGeom>
        </p:spPr>
      </p:pic>
    </p:spTree>
    <p:extLst>
      <p:ext uri="{BB962C8B-B14F-4D97-AF65-F5344CB8AC3E}">
        <p14:creationId xmlns:p14="http://schemas.microsoft.com/office/powerpoint/2010/main" val="219691673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87608"/>
            <a:ext cx="35221180" cy="14927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500" dirty="0">
                <a:latin typeface="Open Sans" panose="020B0606030504020204" pitchFamily="34" charset="0"/>
                <a:ea typeface="Open Sans" panose="020B0606030504020204" pitchFamily="34" charset="0"/>
                <a:cs typeface="Open Sans" panose="020B0606030504020204" pitchFamily="34" charset="0"/>
              </a:rPr>
              <a:t>The Return Statement for methods that have void as the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return statement can return with no value from a method, which is declared with a </a:t>
            </a: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return type. </a:t>
            </a:r>
          </a:p>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In this case, the return statement is optional, but it may be used to terminate execution of the method at some earlier point than the end of the method block, as shown here:</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a:extLst>
              <a:ext uri="{FF2B5EF4-FFF2-40B4-BE49-F238E27FC236}">
                <a16:creationId xmlns:a16="http://schemas.microsoft.com/office/drawing/2014/main" id="{55E36314-799A-A2CD-CD6D-30A9721C7FA0}"/>
              </a:ext>
            </a:extLst>
          </p:cNvPr>
          <p:cNvPicPr>
            <a:picLocks noChangeAspect="1"/>
          </p:cNvPicPr>
          <p:nvPr/>
        </p:nvPicPr>
        <p:blipFill>
          <a:blip r:embed="rId4">
            <a:alphaModFix/>
          </a:blip>
          <a:stretch>
            <a:fillRect/>
          </a:stretch>
        </p:blipFill>
        <p:spPr>
          <a:xfrm>
            <a:off x="7649034" y="9656306"/>
            <a:ext cx="24250828" cy="7296204"/>
          </a:xfrm>
          <a:prstGeom prst="rect">
            <a:avLst/>
          </a:prstGeom>
        </p:spPr>
      </p:pic>
    </p:spTree>
    <p:extLst>
      <p:ext uri="{BB962C8B-B14F-4D97-AF65-F5344CB8AC3E}">
        <p14:creationId xmlns:p14="http://schemas.microsoft.com/office/powerpoint/2010/main" val="277591558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48794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Method Signature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is uniquely defined in a class by its name, and the number and type of parameters that are declared for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called the method signature.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have multiple methods with the same method name, as long as the method signature (meaning the parameters declared) are different.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will become important later in this section, when we cover overloaded methods.</a:t>
            </a:r>
          </a:p>
        </p:txBody>
      </p:sp>
    </p:spTree>
    <p:extLst>
      <p:ext uri="{BB962C8B-B14F-4D97-AF65-F5344CB8AC3E}">
        <p14:creationId xmlns:p14="http://schemas.microsoft.com/office/powerpoint/2010/main" val="413159644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27771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Default values for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languages, methods can be defined with default values, and you can omit passing values for these when calling the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Java doesn't support default values for parameters.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work-arounds for this limitation, and we'll be reviewing those at a later date.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it's important to state again, in Java, the number of arguments you pass, and their type, must match the parameters in the method declaration exactly.</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966676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83501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Revisiting the main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that we're armed with knowledge about methods, we can revisit the main method, and examine it again.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main method is special in Java, because Java's virtual machine (JVM) looks for the method, with this particular signature, and uses it as the entry point for execution of code.</a:t>
            </a:r>
          </a:p>
        </p:txBody>
      </p:sp>
      <p:pic>
        <p:nvPicPr>
          <p:cNvPr id="3" name="Picture 2">
            <a:extLst>
              <a:ext uri="{FF2B5EF4-FFF2-40B4-BE49-F238E27FC236}">
                <a16:creationId xmlns:a16="http://schemas.microsoft.com/office/drawing/2014/main" id="{6997758C-7F32-AA53-B3DB-94CF196925CD}"/>
              </a:ext>
            </a:extLst>
          </p:cNvPr>
          <p:cNvPicPr>
            <a:picLocks noChangeAspect="1"/>
          </p:cNvPicPr>
          <p:nvPr/>
        </p:nvPicPr>
        <p:blipFill>
          <a:blip r:embed="rId4"/>
          <a:stretch>
            <a:fillRect/>
          </a:stretch>
        </p:blipFill>
        <p:spPr>
          <a:xfrm>
            <a:off x="8381928" y="9670252"/>
            <a:ext cx="19812144" cy="3105172"/>
          </a:xfrm>
          <a:prstGeom prst="rect">
            <a:avLst/>
          </a:prstGeom>
        </p:spPr>
      </p:pic>
    </p:spTree>
    <p:extLst>
      <p:ext uri="{BB962C8B-B14F-4D97-AF65-F5344CB8AC3E}">
        <p14:creationId xmlns:p14="http://schemas.microsoft.com/office/powerpoint/2010/main" val="1590536310"/>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97787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 hint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in IntelliJ, if you type </a:t>
            </a:r>
            <a:r>
              <a:rPr lang="en-US" sz="6400" dirty="0" err="1">
                <a:latin typeface="Open Sans" panose="020B0606030504020204" pitchFamily="34" charset="0"/>
                <a:ea typeface="Open Sans" panose="020B0606030504020204" pitchFamily="34" charset="0"/>
                <a:cs typeface="Open Sans" panose="020B0606030504020204" pitchFamily="34" charset="0"/>
              </a:rPr>
              <a:t>psvm</a:t>
            </a:r>
            <a:r>
              <a:rPr lang="en-US" sz="6400" dirty="0">
                <a:latin typeface="Open Sans" panose="020B0606030504020204" pitchFamily="34" charset="0"/>
                <a:ea typeface="Open Sans" panose="020B0606030504020204" pitchFamily="34" charset="0"/>
                <a:cs typeface="Open Sans" panose="020B0606030504020204" pitchFamily="34" charset="0"/>
              </a:rPr>
              <a:t> and hit enter, IntelliJ will insert the main method signature as we show 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only reason to memorize this signature, would be if you were taking a certification exam.</a:t>
            </a:r>
          </a:p>
        </p:txBody>
      </p:sp>
      <p:pic>
        <p:nvPicPr>
          <p:cNvPr id="4" name="Picture 3">
            <a:extLst>
              <a:ext uri="{FF2B5EF4-FFF2-40B4-BE49-F238E27FC236}">
                <a16:creationId xmlns:a16="http://schemas.microsoft.com/office/drawing/2014/main" id="{80A832D5-F27A-FB87-F671-91C6B2806D3E}"/>
              </a:ext>
            </a:extLst>
          </p:cNvPr>
          <p:cNvPicPr>
            <a:picLocks noChangeAspect="1"/>
          </p:cNvPicPr>
          <p:nvPr/>
        </p:nvPicPr>
        <p:blipFill>
          <a:blip r:embed="rId4"/>
          <a:stretch>
            <a:fillRect/>
          </a:stretch>
        </p:blipFill>
        <p:spPr>
          <a:xfrm>
            <a:off x="6200686" y="9551186"/>
            <a:ext cx="24174628" cy="7105700"/>
          </a:xfrm>
          <a:prstGeom prst="rect">
            <a:avLst/>
          </a:prstGeom>
        </p:spPr>
      </p:pic>
    </p:spTree>
    <p:extLst>
      <p:ext uri="{BB962C8B-B14F-4D97-AF65-F5344CB8AC3E}">
        <p14:creationId xmlns:p14="http://schemas.microsoft.com/office/powerpoint/2010/main" val="3361112096"/>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97787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 hint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in IntelliJ, if you type </a:t>
            </a:r>
            <a:r>
              <a:rPr lang="en-US" sz="6400" dirty="0" err="1">
                <a:latin typeface="Open Sans" panose="020B0606030504020204" pitchFamily="34" charset="0"/>
                <a:ea typeface="Open Sans" panose="020B0606030504020204" pitchFamily="34" charset="0"/>
                <a:cs typeface="Open Sans" panose="020B0606030504020204" pitchFamily="34" charset="0"/>
              </a:rPr>
              <a:t>psvm</a:t>
            </a:r>
            <a:r>
              <a:rPr lang="en-US" sz="6400" dirty="0">
                <a:latin typeface="Open Sans" panose="020B0606030504020204" pitchFamily="34" charset="0"/>
                <a:ea typeface="Open Sans" panose="020B0606030504020204" pitchFamily="34" charset="0"/>
                <a:cs typeface="Open Sans" panose="020B0606030504020204" pitchFamily="34" charset="0"/>
              </a:rPr>
              <a:t> and hit enter, IntelliJ will insert the main method signature as we show 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only reason to memorize this signature, would be if you were taking a certification exam.</a:t>
            </a:r>
          </a:p>
        </p:txBody>
      </p:sp>
      <p:pic>
        <p:nvPicPr>
          <p:cNvPr id="4" name="Picture 3">
            <a:extLst>
              <a:ext uri="{FF2B5EF4-FFF2-40B4-BE49-F238E27FC236}">
                <a16:creationId xmlns:a16="http://schemas.microsoft.com/office/drawing/2014/main" id="{80A832D5-F27A-FB87-F671-91C6B2806D3E}"/>
              </a:ext>
            </a:extLst>
          </p:cNvPr>
          <p:cNvPicPr>
            <a:picLocks noChangeAspect="1"/>
          </p:cNvPicPr>
          <p:nvPr/>
        </p:nvPicPr>
        <p:blipFill>
          <a:blip r:embed="rId4"/>
          <a:stretch>
            <a:fillRect/>
          </a:stretch>
        </p:blipFill>
        <p:spPr>
          <a:xfrm>
            <a:off x="6200686" y="9551186"/>
            <a:ext cx="24174628" cy="7105700"/>
          </a:xfrm>
          <a:prstGeom prst="rect">
            <a:avLst/>
          </a:prstGeom>
        </p:spPr>
      </p:pic>
    </p:spTree>
    <p:extLst>
      <p:ext uri="{BB962C8B-B14F-4D97-AF65-F5344CB8AC3E}">
        <p14:creationId xmlns:p14="http://schemas.microsoft.com/office/powerpoint/2010/main" val="371572788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9231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we're going to create two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method should be named </a:t>
            </a:r>
            <a:r>
              <a:rPr lang="en-US" sz="6400" dirty="0" err="1">
                <a:latin typeface="Open Sans" panose="020B0606030504020204" pitchFamily="34" charset="0"/>
                <a:ea typeface="Open Sans" panose="020B0606030504020204" pitchFamily="34" charset="0"/>
                <a:cs typeface="Open Sans" panose="020B0606030504020204" pitchFamily="34" charset="0"/>
              </a:rPr>
              <a:t>displayHighScorePosition</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This method should have two parameters, one for a player's name, and one for a player's position in a high score list.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This method should print a message like "Tim managed to get into position 2 on the high score list".</a:t>
            </a:r>
          </a:p>
        </p:txBody>
      </p:sp>
    </p:spTree>
    <p:extLst>
      <p:ext uri="{BB962C8B-B14F-4D97-AF65-F5344CB8AC3E}">
        <p14:creationId xmlns:p14="http://schemas.microsoft.com/office/powerpoint/2010/main" val="293610575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92313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6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method should be named </a:t>
            </a:r>
            <a:r>
              <a:rPr lang="en-US" sz="6400" dirty="0" err="1">
                <a:latin typeface="Open Sans" panose="020B0606030504020204" pitchFamily="34" charset="0"/>
                <a:ea typeface="Open Sans" panose="020B0606030504020204" pitchFamily="34" charset="0"/>
                <a:cs typeface="Open Sans" panose="020B0606030504020204" pitchFamily="34" charset="0"/>
              </a:rPr>
              <a:t>calculateHighScorePosition</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This method should have only one parameter, the player's score.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This method should return a number between 1 and 4, based on the score values shown in this table.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we'll call both methods and display the results for the following scores: 1500, 1000, 500, 100, and 25.</a:t>
            </a:r>
          </a:p>
        </p:txBody>
      </p:sp>
      <p:graphicFrame>
        <p:nvGraphicFramePr>
          <p:cNvPr id="11" name="Table 10">
            <a:extLst>
              <a:ext uri="{FF2B5EF4-FFF2-40B4-BE49-F238E27FC236}">
                <a16:creationId xmlns:a16="http://schemas.microsoft.com/office/drawing/2014/main" id="{A3B88005-8DEC-DE96-F9D2-A60D788177F1}"/>
              </a:ext>
            </a:extLst>
          </p:cNvPr>
          <p:cNvGraphicFramePr>
            <a:graphicFrameLocks noGrp="1"/>
          </p:cNvGraphicFramePr>
          <p:nvPr/>
        </p:nvGraphicFramePr>
        <p:xfrm>
          <a:off x="7492315" y="9778122"/>
          <a:ext cx="21591370" cy="4737524"/>
        </p:xfrm>
        <a:graphic>
          <a:graphicData uri="http://schemas.openxmlformats.org/drawingml/2006/table">
            <a:tbl>
              <a:tblPr firstRow="1" bandRow="1">
                <a:tableStyleId>{5C22544A-7EE6-4342-B048-85BDC9FD1C3A}</a:tableStyleId>
              </a:tblPr>
              <a:tblGrid>
                <a:gridCol w="17676823">
                  <a:extLst>
                    <a:ext uri="{9D8B030D-6E8A-4147-A177-3AD203B41FA5}">
                      <a16:colId xmlns:a16="http://schemas.microsoft.com/office/drawing/2014/main" val="2844207666"/>
                    </a:ext>
                  </a:extLst>
                </a:gridCol>
                <a:gridCol w="3914547">
                  <a:extLst>
                    <a:ext uri="{9D8B030D-6E8A-4147-A177-3AD203B41FA5}">
                      <a16:colId xmlns:a16="http://schemas.microsoft.com/office/drawing/2014/main" val="1891655341"/>
                    </a:ext>
                  </a:extLst>
                </a:gridCol>
              </a:tblGrid>
              <a:tr h="1098508">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0">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 greater than or equal to 1000</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0">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 greater than or equal to 500 but less than 1000</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2720882"/>
                  </a:ext>
                </a:extLst>
              </a:tr>
              <a:tr h="0">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 greater than or equal to 100 but less than 500</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6217289"/>
                  </a:ext>
                </a:extLst>
              </a:tr>
              <a:tr h="0">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All other scores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2878785"/>
                  </a:ext>
                </a:extLst>
              </a:tr>
            </a:tbl>
          </a:graphicData>
        </a:graphic>
      </p:graphicFrame>
    </p:spTree>
    <p:extLst>
      <p:ext uri="{BB962C8B-B14F-4D97-AF65-F5344CB8AC3E}">
        <p14:creationId xmlns:p14="http://schemas.microsoft.com/office/powerpoint/2010/main" val="274013334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61907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Whitespace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Statements, Whitespace and Indentation (Code Organization)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is whitespace?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Whitespace is any extra spacing, horizontally or vertically, placed around Java source code.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It's usually added for human readability purposes.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 Java, all these extra spaces are ignored.</a:t>
            </a:r>
          </a:p>
        </p:txBody>
      </p:sp>
    </p:spTree>
    <p:extLst>
      <p:ext uri="{BB962C8B-B14F-4D97-AF65-F5344CB8AC3E}">
        <p14:creationId xmlns:p14="http://schemas.microsoft.com/office/powerpoint/2010/main" val="247084534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92313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our ranges are shown here, so let's write some code that does this.</a:t>
            </a:r>
          </a:p>
        </p:txBody>
      </p:sp>
      <p:graphicFrame>
        <p:nvGraphicFramePr>
          <p:cNvPr id="11" name="Table 10">
            <a:extLst>
              <a:ext uri="{FF2B5EF4-FFF2-40B4-BE49-F238E27FC236}">
                <a16:creationId xmlns:a16="http://schemas.microsoft.com/office/drawing/2014/main" id="{81F4B34D-2A6B-3B54-4FB1-2B8EB10F95FD}"/>
              </a:ext>
            </a:extLst>
          </p:cNvPr>
          <p:cNvGraphicFramePr>
            <a:graphicFrameLocks noGrp="1"/>
          </p:cNvGraphicFramePr>
          <p:nvPr/>
        </p:nvGraphicFramePr>
        <p:xfrm>
          <a:off x="7492315" y="4019222"/>
          <a:ext cx="21591370" cy="4737524"/>
        </p:xfrm>
        <a:graphic>
          <a:graphicData uri="http://schemas.openxmlformats.org/drawingml/2006/table">
            <a:tbl>
              <a:tblPr firstRow="1" bandRow="1">
                <a:tableStyleId>{5C22544A-7EE6-4342-B048-85BDC9FD1C3A}</a:tableStyleId>
              </a:tblPr>
              <a:tblGrid>
                <a:gridCol w="17676823">
                  <a:extLst>
                    <a:ext uri="{9D8B030D-6E8A-4147-A177-3AD203B41FA5}">
                      <a16:colId xmlns:a16="http://schemas.microsoft.com/office/drawing/2014/main" val="2844207666"/>
                    </a:ext>
                  </a:extLst>
                </a:gridCol>
                <a:gridCol w="3914547">
                  <a:extLst>
                    <a:ext uri="{9D8B030D-6E8A-4147-A177-3AD203B41FA5}">
                      <a16:colId xmlns:a16="http://schemas.microsoft.com/office/drawing/2014/main" val="1891655341"/>
                    </a:ext>
                  </a:extLst>
                </a:gridCol>
              </a:tblGrid>
              <a:tr h="1098508">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Result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0">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 greater than or equal to 1000</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325450"/>
                  </a:ext>
                </a:extLst>
              </a:tr>
              <a:tr h="0">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 greater than or equal to 500 but less than 1000</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2720882"/>
                  </a:ext>
                </a:extLst>
              </a:tr>
              <a:tr h="0">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 greater than or equal to 100 but less than 500</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6217289"/>
                  </a:ext>
                </a:extLst>
              </a:tr>
              <a:tr h="0">
                <a:tc>
                  <a:txBody>
                    <a:bodyPr/>
                    <a:lstStyle/>
                    <a:p>
                      <a:pPr marL="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All other scores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2878785"/>
                  </a:ext>
                </a:extLst>
              </a:tr>
            </a:tbl>
          </a:graphicData>
        </a:graphic>
      </p:graphicFrame>
    </p:spTree>
    <p:extLst>
      <p:ext uri="{BB962C8B-B14F-4D97-AF65-F5344CB8AC3E}">
        <p14:creationId xmlns:p14="http://schemas.microsoft.com/office/powerpoint/2010/main" val="4174480452"/>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57532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Code Comparison in IntelliJ</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Code Comparison in IntelliJ</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remember that my solution will be in a zip file in the resources section of each lecture.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zip file is the entire IntelliJ project zipped up.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Second, we'll talk about an IntelliJ feature that will help you compare your code to mine.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there is another feature that lets you look at the history of your own versions in IntelliJ, in case you had something working, broke it, and want to get back that old version.</a:t>
            </a:r>
          </a:p>
        </p:txBody>
      </p:sp>
    </p:spTree>
    <p:extLst>
      <p:ext uri="{BB962C8B-B14F-4D97-AF65-F5344CB8AC3E}">
        <p14:creationId xmlns:p14="http://schemas.microsoft.com/office/powerpoint/2010/main" val="125904459"/>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discuss a new feature, you'll now see in this section in the course, as well as future sections, and this is the coding exercise.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exercises are a feature added by Udemy, to allow instructors to add exercises that students can complete on their own.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goal of these exercises is to help reinforce concepts you've been taught, and to encourage you to share your solutions with other students in the course, to start a dialogue about different ways to solve an exercise.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need to understand the problem, the specific requirements, and then design and code your own solution.</a:t>
            </a:r>
          </a:p>
        </p:txBody>
      </p:sp>
    </p:spTree>
    <p:extLst>
      <p:ext uri="{BB962C8B-B14F-4D97-AF65-F5344CB8AC3E}">
        <p14:creationId xmlns:p14="http://schemas.microsoft.com/office/powerpoint/2010/main" val="3633925657"/>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find them in the course sections going forward, including this one, and they'll appear just like a video, but will be labeled beginning with, "Coding Exercise".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exercises are not new to this course. There are over fifty already in the course, I've had them in it for years, but recently Udemy have updated Coding exercises for Java 17, which, as you know, is the version of Java I currently recommend.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good news is all coding exercises have been updated to this new format.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cool thing about coding exercises is that you can literally click a button, and have your solution checked immediately.</a:t>
            </a:r>
          </a:p>
        </p:txBody>
      </p:sp>
    </p:spTree>
    <p:extLst>
      <p:ext uri="{BB962C8B-B14F-4D97-AF65-F5344CB8AC3E}">
        <p14:creationId xmlns:p14="http://schemas.microsoft.com/office/powerpoint/2010/main" val="246846791"/>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I'll give you a coding exercise to complete, and you can type in your solution to it, interactively on the screen.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think you've coded it completely, you can click a button, and see if the solution is correct.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different to the challenges that you've seen so far in the course, where I show you the requirements on the screen, and then ask you to pause the video to solve the solution on your own, but then I walk through the solution with you.</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exercises are different, in that I give you the exercise, then you do them without seeing a solution in a video, but you do have that button to click to check the answer.  Plus you can review the solutions that other students have posted, and post your solution for others to see.</a:t>
            </a:r>
          </a:p>
        </p:txBody>
      </p:sp>
    </p:spTree>
    <p:extLst>
      <p:ext uri="{BB962C8B-B14F-4D97-AF65-F5344CB8AC3E}">
        <p14:creationId xmlns:p14="http://schemas.microsoft.com/office/powerpoint/2010/main" val="1573375295"/>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still plenty of upcoming challenges in this course where I do show solutions in a video. Think of coding exercises as another way to challenge yourself, as well as being able to put into practice what has been taught in a particular section of the course.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think you'll find the coding exercises are a lot of fun, once you learn some tricks to doing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exercises might be a bit hard to understand initially.</a:t>
            </a:r>
          </a:p>
        </p:txBody>
      </p:sp>
    </p:spTree>
    <p:extLst>
      <p:ext uri="{BB962C8B-B14F-4D97-AF65-F5344CB8AC3E}">
        <p14:creationId xmlns:p14="http://schemas.microsoft.com/office/powerpoint/2010/main" val="192576961"/>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we're going to walk through a sample coding exercise together, step by step.   This will be in the new coding exercise format I mentioned.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the only time I'll do this, and the purpose of this video, is to help you be successful in doing the rest of these exercises on your own.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Probably the easiest way for you to follow along, would be to have this video playing, in one browser session, and have the Coding Exercise pulled up side by side in another browser session.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Note that I did not say have IntelliJ opened.  Unlike everything else in the course, you won't need IntelliJ for coding exercises, you'll do everything in the browser.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 lets make a start. As you can see I have the coding exercise open.</a:t>
            </a:r>
          </a:p>
        </p:txBody>
      </p:sp>
    </p:spTree>
    <p:extLst>
      <p:ext uri="{BB962C8B-B14F-4D97-AF65-F5344CB8AC3E}">
        <p14:creationId xmlns:p14="http://schemas.microsoft.com/office/powerpoint/2010/main" val="2018105572"/>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 overloading occurs when a class has multiple methods with the same name, but the methods are declared with different parameters.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you can execute multiple methods with the same name, but call it with different arguments.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can resolve which method it needs to execute based on the arguments being passed when the method is invoked.</a:t>
            </a:r>
          </a:p>
        </p:txBody>
      </p:sp>
      <p:sp>
        <p:nvSpPr>
          <p:cNvPr id="11" name="Shape 126">
            <a:extLst>
              <a:ext uri="{FF2B5EF4-FFF2-40B4-BE49-F238E27FC236}">
                <a16:creationId xmlns:a16="http://schemas.microsoft.com/office/drawing/2014/main" id="{1793C322-1CC6-7A11-AF5A-09B316336504}"/>
              </a:ext>
            </a:extLst>
          </p:cNvPr>
          <p:cNvSpPr/>
          <p:nvPr/>
        </p:nvSpPr>
        <p:spPr>
          <a:xfrm>
            <a:off x="952498" y="459786"/>
            <a:ext cx="1344598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 Overloading</a:t>
            </a:r>
          </a:p>
        </p:txBody>
      </p:sp>
      <p:sp>
        <p:nvSpPr>
          <p:cNvPr id="12" name="Shape 131">
            <a:extLst>
              <a:ext uri="{FF2B5EF4-FFF2-40B4-BE49-F238E27FC236}">
                <a16:creationId xmlns:a16="http://schemas.microsoft.com/office/drawing/2014/main" id="{F060B44B-EC32-BF45-AB7E-4A21F67B057B}"/>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Overloading</a:t>
            </a:r>
          </a:p>
        </p:txBody>
      </p:sp>
    </p:spTree>
    <p:extLst>
      <p:ext uri="{BB962C8B-B14F-4D97-AF65-F5344CB8AC3E}">
        <p14:creationId xmlns:p14="http://schemas.microsoft.com/office/powerpoint/2010/main" val="409385152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signature consists of the name of the method, and the uniqueness of the declaration of its parameters.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a signature is unique, not just by the method name, but in combination with the number of parameters, their types, and the order in which they are declared.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method's return type is not part of the signature.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parameter name is also not part of the signature.</a:t>
            </a:r>
          </a:p>
        </p:txBody>
      </p:sp>
      <p:sp>
        <p:nvSpPr>
          <p:cNvPr id="11" name="Shape 126">
            <a:extLst>
              <a:ext uri="{FF2B5EF4-FFF2-40B4-BE49-F238E27FC236}">
                <a16:creationId xmlns:a16="http://schemas.microsoft.com/office/drawing/2014/main" id="{1793C322-1CC6-7A11-AF5A-09B316336504}"/>
              </a:ext>
            </a:extLst>
          </p:cNvPr>
          <p:cNvSpPr/>
          <p:nvPr/>
        </p:nvSpPr>
        <p:spPr>
          <a:xfrm>
            <a:off x="952498" y="459786"/>
            <a:ext cx="1823095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More on Method Signatures</a:t>
            </a:r>
          </a:p>
        </p:txBody>
      </p:sp>
      <p:sp>
        <p:nvSpPr>
          <p:cNvPr id="12" name="Shape 131">
            <a:extLst>
              <a:ext uri="{FF2B5EF4-FFF2-40B4-BE49-F238E27FC236}">
                <a16:creationId xmlns:a16="http://schemas.microsoft.com/office/drawing/2014/main" id="{F060B44B-EC32-BF45-AB7E-4A21F67B057B}"/>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Overloading</a:t>
            </a:r>
          </a:p>
        </p:txBody>
      </p:sp>
    </p:spTree>
    <p:extLst>
      <p:ext uri="{BB962C8B-B14F-4D97-AF65-F5344CB8AC3E}">
        <p14:creationId xmlns:p14="http://schemas.microsoft.com/office/powerpoint/2010/main" val="3478073772"/>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type, order, and number of parameters, in conjunction with the name, make a method signature unique.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unique method signature is the key for the Java compiler, to determine if a method is overloaded correctly.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name of the parameter is not part of the signature, and therefore it doesn't matter, from Java's point of view, what we call our parameters.</a:t>
            </a:r>
          </a:p>
        </p:txBody>
      </p:sp>
      <p:sp>
        <p:nvSpPr>
          <p:cNvPr id="11" name="Shape 126">
            <a:extLst>
              <a:ext uri="{FF2B5EF4-FFF2-40B4-BE49-F238E27FC236}">
                <a16:creationId xmlns:a16="http://schemas.microsoft.com/office/drawing/2014/main" id="{1793C322-1CC6-7A11-AF5A-09B316336504}"/>
              </a:ext>
            </a:extLst>
          </p:cNvPr>
          <p:cNvSpPr/>
          <p:nvPr/>
        </p:nvSpPr>
        <p:spPr>
          <a:xfrm>
            <a:off x="952498" y="459786"/>
            <a:ext cx="1727716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Valid Overloaded Methods</a:t>
            </a:r>
          </a:p>
        </p:txBody>
      </p:sp>
      <p:sp>
        <p:nvSpPr>
          <p:cNvPr id="12" name="Shape 131">
            <a:extLst>
              <a:ext uri="{FF2B5EF4-FFF2-40B4-BE49-F238E27FC236}">
                <a16:creationId xmlns:a16="http://schemas.microsoft.com/office/drawing/2014/main" id="{F060B44B-EC32-BF45-AB7E-4A21F67B057B}"/>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Overloading</a:t>
            </a:r>
          </a:p>
        </p:txBody>
      </p:sp>
    </p:spTree>
    <p:extLst>
      <p:ext uri="{BB962C8B-B14F-4D97-AF65-F5344CB8AC3E}">
        <p14:creationId xmlns:p14="http://schemas.microsoft.com/office/powerpoint/2010/main" val="368207571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61907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Whitespace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Statements, Whitespace and Indentation (Code Organization)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Java treats code like this: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same as code like this: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D4057F56-49E6-6395-E1EA-3D9F54680E5A}"/>
              </a:ext>
            </a:extLst>
          </p:cNvPr>
          <p:cNvPicPr>
            <a:picLocks noChangeAspect="1"/>
          </p:cNvPicPr>
          <p:nvPr/>
        </p:nvPicPr>
        <p:blipFill>
          <a:blip r:embed="rId4"/>
          <a:stretch>
            <a:fillRect/>
          </a:stretch>
        </p:blipFill>
        <p:spPr>
          <a:xfrm>
            <a:off x="896665" y="6022591"/>
            <a:ext cx="34782670" cy="848742"/>
          </a:xfrm>
          <a:prstGeom prst="rect">
            <a:avLst/>
          </a:prstGeom>
        </p:spPr>
      </p:pic>
      <p:pic>
        <p:nvPicPr>
          <p:cNvPr id="5" name="Picture 4">
            <a:extLst>
              <a:ext uri="{FF2B5EF4-FFF2-40B4-BE49-F238E27FC236}">
                <a16:creationId xmlns:a16="http://schemas.microsoft.com/office/drawing/2014/main" id="{32F83889-5306-D6AA-8452-9F2D1AE35C91}"/>
              </a:ext>
            </a:extLst>
          </p:cNvPr>
          <p:cNvPicPr>
            <a:picLocks noChangeAspect="1"/>
          </p:cNvPicPr>
          <p:nvPr/>
        </p:nvPicPr>
        <p:blipFill>
          <a:blip r:embed="rId5"/>
          <a:stretch>
            <a:fillRect/>
          </a:stretch>
        </p:blipFill>
        <p:spPr>
          <a:xfrm>
            <a:off x="6345143" y="9092682"/>
            <a:ext cx="23885714" cy="3104762"/>
          </a:xfrm>
          <a:prstGeom prst="rect">
            <a:avLst/>
          </a:prstGeom>
        </p:spPr>
      </p:pic>
    </p:spTree>
    <p:extLst>
      <p:ext uri="{BB962C8B-B14F-4D97-AF65-F5344CB8AC3E}">
        <p14:creationId xmlns:p14="http://schemas.microsoft.com/office/powerpoint/2010/main" val="2339175711"/>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3153747"/>
            <a:ext cx="34782670" cy="1301233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demonstrates some valid overloaded methods, for the </a:t>
            </a:r>
            <a:r>
              <a:rPr lang="en-US" sz="6400" dirty="0" err="1">
                <a:latin typeface="Open Sans" panose="020B0606030504020204" pitchFamily="34" charset="0"/>
                <a:ea typeface="Open Sans" panose="020B0606030504020204" pitchFamily="34" charset="0"/>
                <a:cs typeface="Open Sans" panose="020B0606030504020204" pitchFamily="34" charset="0"/>
              </a:rPr>
              <a:t>doSomething</a:t>
            </a:r>
            <a:r>
              <a:rPr lang="en-US" sz="6400" dirty="0">
                <a:latin typeface="Open Sans" panose="020B0606030504020204" pitchFamily="34" charset="0"/>
                <a:ea typeface="Open Sans" panose="020B0606030504020204" pitchFamily="34" charset="0"/>
                <a:cs typeface="Open Sans" panose="020B0606030504020204" pitchFamily="34" charset="0"/>
              </a:rPr>
              <a:t> method.</a:t>
            </a:r>
          </a:p>
        </p:txBody>
      </p:sp>
      <p:sp>
        <p:nvSpPr>
          <p:cNvPr id="11" name="Shape 126">
            <a:extLst>
              <a:ext uri="{FF2B5EF4-FFF2-40B4-BE49-F238E27FC236}">
                <a16:creationId xmlns:a16="http://schemas.microsoft.com/office/drawing/2014/main" id="{1793C322-1CC6-7A11-AF5A-09B316336504}"/>
              </a:ext>
            </a:extLst>
          </p:cNvPr>
          <p:cNvSpPr/>
          <p:nvPr/>
        </p:nvSpPr>
        <p:spPr>
          <a:xfrm>
            <a:off x="952498" y="459786"/>
            <a:ext cx="1727716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Valid Overloaded Methods</a:t>
            </a:r>
          </a:p>
        </p:txBody>
      </p:sp>
      <p:sp>
        <p:nvSpPr>
          <p:cNvPr id="12" name="Shape 131">
            <a:extLst>
              <a:ext uri="{FF2B5EF4-FFF2-40B4-BE49-F238E27FC236}">
                <a16:creationId xmlns:a16="http://schemas.microsoft.com/office/drawing/2014/main" id="{F060B44B-EC32-BF45-AB7E-4A21F67B057B}"/>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Overloading</a:t>
            </a:r>
          </a:p>
        </p:txBody>
      </p:sp>
      <p:pic>
        <p:nvPicPr>
          <p:cNvPr id="3" name="Picture 2">
            <a:extLst>
              <a:ext uri="{FF2B5EF4-FFF2-40B4-BE49-F238E27FC236}">
                <a16:creationId xmlns:a16="http://schemas.microsoft.com/office/drawing/2014/main" id="{FBE7AB75-4C84-A582-6DAD-DD885FB98CAE}"/>
              </a:ext>
            </a:extLst>
          </p:cNvPr>
          <p:cNvPicPr>
            <a:picLocks noChangeAspect="1"/>
          </p:cNvPicPr>
          <p:nvPr/>
        </p:nvPicPr>
        <p:blipFill>
          <a:blip r:embed="rId4"/>
          <a:stretch>
            <a:fillRect/>
          </a:stretch>
        </p:blipFill>
        <p:spPr>
          <a:xfrm>
            <a:off x="4852307" y="4652477"/>
            <a:ext cx="26871387" cy="12969790"/>
          </a:xfrm>
          <a:prstGeom prst="rect">
            <a:avLst/>
          </a:prstGeom>
        </p:spPr>
      </p:pic>
    </p:spTree>
    <p:extLst>
      <p:ext uri="{BB962C8B-B14F-4D97-AF65-F5344CB8AC3E}">
        <p14:creationId xmlns:p14="http://schemas.microsoft.com/office/powerpoint/2010/main" val="543114668"/>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Parameter names are not important when determining if a method is overloaded.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Nor are return types used when determining if a method is unique.</a:t>
            </a:r>
          </a:p>
        </p:txBody>
      </p:sp>
      <p:sp>
        <p:nvSpPr>
          <p:cNvPr id="11" name="Shape 126">
            <a:extLst>
              <a:ext uri="{FF2B5EF4-FFF2-40B4-BE49-F238E27FC236}">
                <a16:creationId xmlns:a16="http://schemas.microsoft.com/office/drawing/2014/main" id="{1793C322-1CC6-7A11-AF5A-09B316336504}"/>
              </a:ext>
            </a:extLst>
          </p:cNvPr>
          <p:cNvSpPr/>
          <p:nvPr/>
        </p:nvSpPr>
        <p:spPr>
          <a:xfrm>
            <a:off x="952498" y="459786"/>
            <a:ext cx="183832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Invalid Overloaded Methods</a:t>
            </a:r>
          </a:p>
        </p:txBody>
      </p:sp>
      <p:sp>
        <p:nvSpPr>
          <p:cNvPr id="12" name="Shape 131">
            <a:extLst>
              <a:ext uri="{FF2B5EF4-FFF2-40B4-BE49-F238E27FC236}">
                <a16:creationId xmlns:a16="http://schemas.microsoft.com/office/drawing/2014/main" id="{F060B44B-EC32-BF45-AB7E-4A21F67B057B}"/>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Overloading</a:t>
            </a:r>
          </a:p>
        </p:txBody>
      </p:sp>
      <p:pic>
        <p:nvPicPr>
          <p:cNvPr id="3" name="Picture 2">
            <a:extLst>
              <a:ext uri="{FF2B5EF4-FFF2-40B4-BE49-F238E27FC236}">
                <a16:creationId xmlns:a16="http://schemas.microsoft.com/office/drawing/2014/main" id="{0FCE0254-3CB3-4BF4-017E-403E0C4067DB}"/>
              </a:ext>
            </a:extLst>
          </p:cNvPr>
          <p:cNvPicPr>
            <a:picLocks noChangeAspect="1"/>
          </p:cNvPicPr>
          <p:nvPr/>
        </p:nvPicPr>
        <p:blipFill>
          <a:blip r:embed="rId4"/>
          <a:stretch>
            <a:fillRect/>
          </a:stretch>
        </p:blipFill>
        <p:spPr>
          <a:xfrm>
            <a:off x="6337854" y="7736183"/>
            <a:ext cx="23900292" cy="9363803"/>
          </a:xfrm>
          <a:prstGeom prst="rect">
            <a:avLst/>
          </a:prstGeom>
        </p:spPr>
      </p:pic>
    </p:spTree>
    <p:extLst>
      <p:ext uri="{BB962C8B-B14F-4D97-AF65-F5344CB8AC3E}">
        <p14:creationId xmlns:p14="http://schemas.microsoft.com/office/powerpoint/2010/main" val="199481052"/>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83614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Overloaded Method Challenge Instructions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Overloading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two methods with the same name: </a:t>
            </a:r>
            <a:r>
              <a:rPr lang="en-US" sz="6400" dirty="0" err="1">
                <a:latin typeface="Open Sans" panose="020B0606030504020204" pitchFamily="34" charset="0"/>
                <a:ea typeface="Open Sans" panose="020B0606030504020204" pitchFamily="34" charset="0"/>
                <a:cs typeface="Open Sans" panose="020B0606030504020204" pitchFamily="34" charset="0"/>
              </a:rPr>
              <a:t>convertToCentimeters</a:t>
            </a:r>
            <a:r>
              <a:rPr lang="en-US" sz="6400">
                <a:latin typeface="Open Sans" panose="020B0606030504020204" pitchFamily="34" charset="0"/>
                <a:ea typeface="Open Sans" panose="020B0606030504020204" pitchFamily="34" charset="0"/>
                <a:cs typeface="Open Sans" panose="020B0606030504020204" pitchFamily="34" charset="0"/>
              </a:rPr>
              <a:t>.</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first method has one parameter of type int, which represents the entire height in inches. You'll convert inches to centimeters, in this method, and pass back the number of centimeters, as a double.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second method has two parameters of type int, one to represent height in feet, and one to represent the remaining height in inches. So if a person is 5 foot, 8 inches, the values 5 for feet and 8 for inches would be passed to this method. This method will convert feet and inches to just inches, then call the first method, to get the number of centimeters, also returning the value as a double.</a:t>
            </a:r>
          </a:p>
        </p:txBody>
      </p:sp>
    </p:spTree>
    <p:extLst>
      <p:ext uri="{BB962C8B-B14F-4D97-AF65-F5344CB8AC3E}">
        <p14:creationId xmlns:p14="http://schemas.microsoft.com/office/powerpoint/2010/main" val="526241954"/>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83614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Overloaded Method Challenge Instructions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Overloading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Both methods should return a real number or decimal value for total height in centimeters.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Call both methods, and print out the results.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conversion formula from inches to centimeters is 1 inch = 2.54 cm.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Also, remember one foot = 12 inches.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the link below to test your results:</a:t>
            </a:r>
          </a:p>
          <a:p>
            <a:pPr algn="l">
              <a:spcAft>
                <a:spcPts val="5022"/>
              </a:spcAft>
            </a:pPr>
            <a:r>
              <a:rPr lang="en-US" sz="6400" u="sng" dirty="0">
                <a:solidFill>
                  <a:schemeClr val="accent1"/>
                </a:solidFill>
                <a:latin typeface="Open Sans" panose="020B0606030504020204" pitchFamily="34" charset="0"/>
                <a:ea typeface="Open Sans" panose="020B0606030504020204" pitchFamily="34" charset="0"/>
                <a:cs typeface="Open Sans" panose="020B0606030504020204" pitchFamily="34" charset="0"/>
              </a:rPr>
              <a:t>https://www.metric-conversions.org/length/feet-to-centimeters.htm</a:t>
            </a:r>
          </a:p>
        </p:txBody>
      </p:sp>
    </p:spTree>
    <p:extLst>
      <p:ext uri="{BB962C8B-B14F-4D97-AF65-F5344CB8AC3E}">
        <p14:creationId xmlns:p14="http://schemas.microsoft.com/office/powerpoint/2010/main" val="2076823361"/>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78293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Seconds And Minutes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Seconds And Minutes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we're going to create a method, that takes time, represented in seconds, as the parameter.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then want to transform the seconds into hours. </a:t>
            </a:r>
          </a:p>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Next, you'll display the time in hours with the remaining minutes and seconds in a String.</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do this transformation in two steps, which allows us to use overloaded methods.</a:t>
            </a:r>
          </a:p>
        </p:txBody>
      </p:sp>
    </p:spTree>
    <p:extLst>
      <p:ext uri="{BB962C8B-B14F-4D97-AF65-F5344CB8AC3E}">
        <p14:creationId xmlns:p14="http://schemas.microsoft.com/office/powerpoint/2010/main" val="750204149"/>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78293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Seconds And Minutes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Seconds And Minutes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want to create two methods with the same name:  </a:t>
            </a:r>
            <a:r>
              <a:rPr lang="en-US" sz="6400" dirty="0" err="1">
                <a:latin typeface="Open Sans" panose="020B0606030504020204" pitchFamily="34" charset="0"/>
                <a:ea typeface="Open Sans" panose="020B0606030504020204" pitchFamily="34" charset="0"/>
                <a:cs typeface="Open Sans" panose="020B0606030504020204" pitchFamily="34" charset="0"/>
              </a:rPr>
              <a:t>getDurationString</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first method has one parameter of type int, named seconds.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second method has two parameters, named minutes and seconds, both </a:t>
            </a:r>
            <a:r>
              <a:rPr lang="en-US" sz="6400" dirty="0" err="1">
                <a:latin typeface="Open Sans" panose="020B0606030504020204" pitchFamily="34" charset="0"/>
                <a:ea typeface="Open Sans" panose="020B0606030504020204" pitchFamily="34" charset="0"/>
                <a:cs typeface="Open Sans" panose="020B0606030504020204" pitchFamily="34" charset="0"/>
              </a:rPr>
              <a:t>ints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Both methods return a String in the format shown:</a:t>
            </a:r>
            <a:br>
              <a:rPr lang="en-US" sz="6400" dirty="0">
                <a:latin typeface="Open Sans" panose="020B0606030504020204" pitchFamily="34" charset="0"/>
                <a:ea typeface="Open Sans" panose="020B0606030504020204" pitchFamily="34" charset="0"/>
                <a:cs typeface="Open Sans" panose="020B0606030504020204" pitchFamily="34" charset="0"/>
              </a:rPr>
            </a:b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8800" b="1" dirty="0">
                <a:latin typeface="Open Sans" panose="020B0606030504020204" pitchFamily="34" charset="0"/>
                <a:ea typeface="Open Sans" panose="020B0606030504020204" pitchFamily="34" charset="0"/>
                <a:cs typeface="Open Sans" panose="020B0606030504020204" pitchFamily="34" charset="0"/>
              </a:rPr>
              <a:t>‘</a:t>
            </a:r>
            <a:r>
              <a:rPr lang="en-US" sz="8800" b="1" dirty="0" err="1">
                <a:latin typeface="Open Sans" panose="020B0606030504020204" pitchFamily="34" charset="0"/>
                <a:ea typeface="Open Sans" panose="020B0606030504020204" pitchFamily="34" charset="0"/>
                <a:cs typeface="Open Sans" panose="020B0606030504020204" pitchFamily="34" charset="0"/>
              </a:rPr>
              <a:t>XXh</a:t>
            </a:r>
            <a:r>
              <a:rPr lang="en-US" sz="8800" b="1" dirty="0">
                <a:latin typeface="Open Sans" panose="020B0606030504020204" pitchFamily="34" charset="0"/>
                <a:ea typeface="Open Sans" panose="020B0606030504020204" pitchFamily="34" charset="0"/>
                <a:cs typeface="Open Sans" panose="020B0606030504020204" pitchFamily="34" charset="0"/>
              </a:rPr>
              <a:t> </a:t>
            </a:r>
            <a:r>
              <a:rPr lang="en-US" sz="8800" b="1" dirty="0" err="1">
                <a:latin typeface="Open Sans" panose="020B0606030504020204" pitchFamily="34" charset="0"/>
                <a:ea typeface="Open Sans" panose="020B0606030504020204" pitchFamily="34" charset="0"/>
                <a:cs typeface="Open Sans" panose="020B0606030504020204" pitchFamily="34" charset="0"/>
              </a:rPr>
              <a:t>YYm</a:t>
            </a:r>
            <a:r>
              <a:rPr lang="en-US" sz="8800" b="1" dirty="0">
                <a:latin typeface="Open Sans" panose="020B0606030504020204" pitchFamily="34" charset="0"/>
                <a:ea typeface="Open Sans" panose="020B0606030504020204" pitchFamily="34" charset="0"/>
                <a:cs typeface="Open Sans" panose="020B0606030504020204" pitchFamily="34" charset="0"/>
              </a:rPr>
              <a:t> ZZs’</a:t>
            </a:r>
            <a:br>
              <a:rPr lang="en-US" sz="6400" dirty="0">
                <a:latin typeface="Open Sans" panose="020B0606030504020204" pitchFamily="34" charset="0"/>
                <a:ea typeface="Open Sans" panose="020B0606030504020204" pitchFamily="34" charset="0"/>
                <a:cs typeface="Open Sans" panose="020B0606030504020204" pitchFamily="34" charset="0"/>
              </a:rPr>
            </a:b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where XX represents the number of hours, YY the number of minutes, and ZZ the number of seconds.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first method should in turn call the second method to return its results.</a:t>
            </a:r>
          </a:p>
        </p:txBody>
      </p:sp>
    </p:spTree>
    <p:extLst>
      <p:ext uri="{BB962C8B-B14F-4D97-AF65-F5344CB8AC3E}">
        <p14:creationId xmlns:p14="http://schemas.microsoft.com/office/powerpoint/2010/main" val="3971710707"/>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7677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Seconds And Minutes Challenge Tips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Seconds And Minutes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Make both methods public and static as we've been doing so far in this course.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Remember that one minute is 60 seconds, and one hour equals 60 minutes, or 3600 seconds.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Start by creating a new project, and call it </a:t>
            </a:r>
            <a:r>
              <a:rPr lang="en-US" sz="6400" dirty="0" err="1">
                <a:latin typeface="Open Sans" panose="020B0606030504020204" pitchFamily="34" charset="0"/>
                <a:ea typeface="Open Sans" panose="020B0606030504020204" pitchFamily="34" charset="0"/>
                <a:cs typeface="Open Sans" panose="020B0606030504020204" pitchFamily="34" charset="0"/>
              </a:rPr>
              <a:t>SecondsAndMinutesChallenge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911083288"/>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2360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Seconds And Minutes Challenge Bonus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Seconds And Minutes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Add validation to the methods as a bonus: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For the first method, the seconds parameter should be  &gt;= 0.</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For the second method, the minutes parameter should be &gt;= 0, and the seconds parameter should be &gt;= 0, and &lt;= 59.</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either method is passed an invalid value, print out some type of meaningful message to the user.</a:t>
            </a:r>
          </a:p>
        </p:txBody>
      </p:sp>
    </p:spTree>
    <p:extLst>
      <p:ext uri="{BB962C8B-B14F-4D97-AF65-F5344CB8AC3E}">
        <p14:creationId xmlns:p14="http://schemas.microsoft.com/office/powerpoint/2010/main" val="1559708878"/>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560476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Seconds And Minutes Challenge Bonus: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Bonus Challenge Solution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part of the challenge, we'll add validation to the methods as a bonus: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For the first method,</a:t>
            </a:r>
          </a:p>
          <a:p>
            <a:pPr marL="301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a:latin typeface="Roboto Mono" panose="00000009000000000000" pitchFamily="49" charset="0"/>
                <a:ea typeface="Roboto Mono" panose="00000009000000000000" pitchFamily="49" charset="0"/>
                <a:cs typeface="Open Sans" panose="020B0606030504020204" pitchFamily="34" charset="0"/>
              </a:rPr>
              <a:t>seconds</a:t>
            </a:r>
            <a:r>
              <a:rPr lang="en-US" sz="6400" dirty="0">
                <a:latin typeface="Open Sans" panose="020B0606030504020204" pitchFamily="34" charset="0"/>
                <a:ea typeface="Open Sans" panose="020B0606030504020204" pitchFamily="34" charset="0"/>
                <a:cs typeface="Open Sans" panose="020B0606030504020204" pitchFamily="34" charset="0"/>
              </a:rPr>
              <a:t> parameter should be &gt;= 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second method,</a:t>
            </a:r>
          </a:p>
          <a:p>
            <a:pPr marL="1936800" lvl="1"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a:latin typeface="Roboto Mono" panose="00000009000000000000" pitchFamily="49" charset="0"/>
                <a:ea typeface="Roboto Mono" panose="00000009000000000000" pitchFamily="49" charset="0"/>
                <a:cs typeface="Open Sans" panose="020B0606030504020204" pitchFamily="34" charset="0"/>
              </a:rPr>
              <a:t>minutes</a:t>
            </a:r>
            <a:r>
              <a:rPr lang="en-US" sz="6400" dirty="0">
                <a:latin typeface="Open Sans" panose="020B0606030504020204" pitchFamily="34" charset="0"/>
                <a:ea typeface="Open Sans" panose="020B0606030504020204" pitchFamily="34" charset="0"/>
                <a:cs typeface="Open Sans" panose="020B0606030504020204" pitchFamily="34" charset="0"/>
              </a:rPr>
              <a:t> parameter should be &gt;= 0.</a:t>
            </a:r>
          </a:p>
          <a:p>
            <a:pPr marL="3016800" lvl="1"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and the </a:t>
            </a:r>
            <a:r>
              <a:rPr lang="en-US" sz="6400" dirty="0">
                <a:latin typeface="Roboto Mono" panose="00000009000000000000" pitchFamily="49" charset="0"/>
                <a:ea typeface="Roboto Mono" panose="00000009000000000000" pitchFamily="49" charset="0"/>
                <a:cs typeface="Open Sans" panose="020B0606030504020204" pitchFamily="34" charset="0"/>
              </a:rPr>
              <a:t>seconds</a:t>
            </a:r>
            <a:r>
              <a:rPr lang="en-US" sz="6400" dirty="0">
                <a:latin typeface="Open Sans" panose="020B0606030504020204" pitchFamily="34" charset="0"/>
                <a:ea typeface="Open Sans" panose="020B0606030504020204" pitchFamily="34" charset="0"/>
                <a:cs typeface="Open Sans" panose="020B0606030504020204" pitchFamily="34" charset="0"/>
              </a:rPr>
              <a:t> parameter should be &gt;= 0 and &lt;= 59.</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either method is passed an invalid value, print out some type of meaningful message to the user.</a:t>
            </a:r>
          </a:p>
        </p:txBody>
      </p:sp>
    </p:spTree>
    <p:extLst>
      <p:ext uri="{BB962C8B-B14F-4D97-AF65-F5344CB8AC3E}">
        <p14:creationId xmlns:p14="http://schemas.microsoft.com/office/powerpoint/2010/main" val="275399105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92239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Whitespace Coding Conventions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69551"/>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600" dirty="0">
                <a:latin typeface="Open Sans" panose="020B0606030504020204" pitchFamily="34" charset="0"/>
                <a:ea typeface="Open Sans" panose="020B0606030504020204" pitchFamily="34" charset="0"/>
                <a:cs typeface="Open Sans" panose="020B0606030504020204" pitchFamily="34" charset="0"/>
              </a:rPr>
              <a:t>Statements, Whitespace and Indentation (Code Organization)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Code conventions for whitespace do exist, which you can refer to for more detail.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Google Java Style Guide which was seen previously in this course, has a section on whitespace, so refer to that for more information, and the link to that is again in the resources section of this video.</a:t>
            </a:r>
          </a:p>
        </p:txBody>
      </p:sp>
    </p:spTree>
    <p:extLst>
      <p:ext uri="{BB962C8B-B14F-4D97-AF65-F5344CB8AC3E}">
        <p14:creationId xmlns:p14="http://schemas.microsoft.com/office/powerpoint/2010/main" val="218381042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10975762"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If Then Structure</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300"/>
              <a:buFont typeface="Open Sans"/>
              <a:buNone/>
            </a:pPr>
            <a:r>
              <a:rPr lang="en-US" sz="4300" b="0" i="0" u="none" strike="noStrike" cap="none">
                <a:solidFill>
                  <a:srgbClr val="000000"/>
                </a:solidFill>
                <a:latin typeface="Open Sans"/>
                <a:ea typeface="Open Sans"/>
                <a:cs typeface="Open Sans"/>
                <a:sym typeface="Open Sans"/>
              </a:rPr>
              <a:t>Code Blocks And The If Then Else Control Statement</a:t>
            </a:r>
            <a:endParaRPr/>
          </a:p>
        </p:txBody>
      </p:sp>
      <p:pic>
        <p:nvPicPr>
          <p:cNvPr id="70" name="Google Shape;70;p2"/>
          <p:cNvPicPr preferRelativeResize="0"/>
          <p:nvPr/>
        </p:nvPicPr>
        <p:blipFill rotWithShape="1">
          <a:blip r:embed="rId4">
            <a:alphaModFix/>
          </a:blip>
          <a:srcRect/>
          <a:stretch/>
        </p:blipFill>
        <p:spPr>
          <a:xfrm>
            <a:off x="7010318" y="6648424"/>
            <a:ext cx="22555364" cy="7277152"/>
          </a:xfrm>
          <a:prstGeom prst="rect">
            <a:avLst/>
          </a:prstGeom>
          <a:noFill/>
          <a:ln>
            <a:noFill/>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p:nvPr/>
        </p:nvSpPr>
        <p:spPr>
          <a:xfrm>
            <a:off x="952498" y="459786"/>
            <a:ext cx="12816009"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If with an Else block</a:t>
            </a:r>
            <a:endParaRPr/>
          </a:p>
        </p:txBody>
      </p:sp>
      <p:cxnSp>
        <p:nvCxnSpPr>
          <p:cNvPr id="76" name="Google Shape;76;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7" name="Google Shape;77;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8" name="Google Shape;78;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9" name="Google Shape;79;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300"/>
              <a:buFont typeface="Open Sans"/>
              <a:buNone/>
            </a:pPr>
            <a:r>
              <a:rPr lang="en-US" sz="4300" b="0" i="0" u="none" strike="noStrike" cap="none">
                <a:solidFill>
                  <a:srgbClr val="000000"/>
                </a:solidFill>
                <a:latin typeface="Open Sans"/>
                <a:ea typeface="Open Sans"/>
                <a:cs typeface="Open Sans"/>
                <a:sym typeface="Open Sans"/>
              </a:rPr>
              <a:t>Code Blocks And The If Then Else Control Statement</a:t>
            </a:r>
            <a:endParaRPr/>
          </a:p>
        </p:txBody>
      </p:sp>
      <p:pic>
        <p:nvPicPr>
          <p:cNvPr id="80" name="Google Shape;80;p3"/>
          <p:cNvPicPr preferRelativeResize="0"/>
          <p:nvPr/>
        </p:nvPicPr>
        <p:blipFill rotWithShape="1">
          <a:blip r:embed="rId4">
            <a:alphaModFix/>
          </a:blip>
          <a:srcRect/>
          <a:stretch/>
        </p:blipFill>
        <p:spPr>
          <a:xfrm>
            <a:off x="7991400" y="5600666"/>
            <a:ext cx="20593200" cy="9372668"/>
          </a:xfrm>
          <a:prstGeom prst="rect">
            <a:avLst/>
          </a:prstGeom>
          <a:noFill/>
          <a:ln>
            <a:noFill/>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952498" y="459786"/>
            <a:ext cx="1974258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If with an Else if and Else block</a:t>
            </a:r>
            <a:endParaRPr/>
          </a:p>
        </p:txBody>
      </p:sp>
      <p:cxnSp>
        <p:nvCxnSpPr>
          <p:cNvPr id="86" name="Google Shape;86;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7" name="Google Shape;87;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8" name="Google Shape;88;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9" name="Google Shape;89;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300"/>
              <a:buFont typeface="Open Sans"/>
              <a:buNone/>
            </a:pPr>
            <a:r>
              <a:rPr lang="en-US" sz="4300" b="0" i="0" u="none" strike="noStrike" cap="none">
                <a:solidFill>
                  <a:srgbClr val="000000"/>
                </a:solidFill>
                <a:latin typeface="Open Sans"/>
                <a:ea typeface="Open Sans"/>
                <a:cs typeface="Open Sans"/>
                <a:sym typeface="Open Sans"/>
              </a:rPr>
              <a:t>Code Blocks And The If Then Else Control Statement</a:t>
            </a:r>
            <a:endParaRPr/>
          </a:p>
        </p:txBody>
      </p:sp>
      <p:pic>
        <p:nvPicPr>
          <p:cNvPr id="90" name="Google Shape;90;p4" descr="Graphical user interface, text, application, email&#10;&#10;Description automatically generated"/>
          <p:cNvPicPr preferRelativeResize="0"/>
          <p:nvPr/>
        </p:nvPicPr>
        <p:blipFill rotWithShape="1">
          <a:blip r:embed="rId4">
            <a:alphaModFix/>
          </a:blip>
          <a:srcRect/>
          <a:stretch/>
        </p:blipFill>
        <p:spPr>
          <a:xfrm>
            <a:off x="5833958" y="2914144"/>
            <a:ext cx="24908085" cy="14745712"/>
          </a:xfrm>
          <a:prstGeom prst="rect">
            <a:avLst/>
          </a:prstGeom>
          <a:noFill/>
          <a:ln>
            <a:noFill/>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933</TotalTime>
  <Words>4189</Words>
  <Application>Microsoft Office PowerPoint</Application>
  <PresentationFormat>Custom</PresentationFormat>
  <Paragraphs>383</Paragraphs>
  <Slides>58</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Helvetica</vt:lpstr>
      <vt:lpstr>Helvetica Light</vt:lpstr>
      <vt:lpstr>Helvetica Neue</vt:lpstr>
      <vt:lpstr>Helvetica Neue Light</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2024-12-26T01:59:46Z</dcterms:modified>
</cp:coreProperties>
</file>