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8"/>
  </p:notesMasterIdLst>
  <p:sldIdLst>
    <p:sldId id="489" r:id="rId2"/>
    <p:sldId id="490" r:id="rId3"/>
    <p:sldId id="491" r:id="rId4"/>
    <p:sldId id="492" r:id="rId5"/>
    <p:sldId id="493" r:id="rId6"/>
    <p:sldId id="494" r:id="rId7"/>
    <p:sldId id="495" r:id="rId8"/>
    <p:sldId id="496" r:id="rId9"/>
    <p:sldId id="497" r:id="rId10"/>
    <p:sldId id="498" r:id="rId11"/>
    <p:sldId id="499" r:id="rId12"/>
    <p:sldId id="500" r:id="rId13"/>
    <p:sldId id="501" r:id="rId14"/>
    <p:sldId id="502" r:id="rId15"/>
    <p:sldId id="503" r:id="rId16"/>
    <p:sldId id="504" r:id="rId17"/>
    <p:sldId id="505" r:id="rId18"/>
    <p:sldId id="506" r:id="rId19"/>
    <p:sldId id="507" r:id="rId20"/>
    <p:sldId id="508" r:id="rId21"/>
    <p:sldId id="509" r:id="rId22"/>
    <p:sldId id="510" r:id="rId23"/>
    <p:sldId id="511" r:id="rId24"/>
    <p:sldId id="512" r:id="rId25"/>
    <p:sldId id="513" r:id="rId26"/>
    <p:sldId id="514" r:id="rId27"/>
    <p:sldId id="515" r:id="rId28"/>
    <p:sldId id="516" r:id="rId29"/>
    <p:sldId id="517" r:id="rId30"/>
    <p:sldId id="518" r:id="rId31"/>
    <p:sldId id="519" r:id="rId32"/>
    <p:sldId id="520" r:id="rId33"/>
    <p:sldId id="521" r:id="rId34"/>
    <p:sldId id="522" r:id="rId35"/>
    <p:sldId id="523" r:id="rId36"/>
    <p:sldId id="524" r:id="rId37"/>
    <p:sldId id="525" r:id="rId38"/>
    <p:sldId id="526" r:id="rId39"/>
    <p:sldId id="527" r:id="rId40"/>
    <p:sldId id="528" r:id="rId41"/>
    <p:sldId id="529" r:id="rId42"/>
    <p:sldId id="530" r:id="rId43"/>
    <p:sldId id="531" r:id="rId44"/>
    <p:sldId id="532" r:id="rId45"/>
    <p:sldId id="533" r:id="rId46"/>
    <p:sldId id="534" r:id="rId47"/>
    <p:sldId id="535" r:id="rId48"/>
    <p:sldId id="536" r:id="rId49"/>
    <p:sldId id="537" r:id="rId50"/>
    <p:sldId id="538" r:id="rId51"/>
    <p:sldId id="539" r:id="rId52"/>
    <p:sldId id="540" r:id="rId53"/>
    <p:sldId id="541" r:id="rId54"/>
    <p:sldId id="542" r:id="rId55"/>
    <p:sldId id="543" r:id="rId56"/>
    <p:sldId id="544" r:id="rId57"/>
    <p:sldId id="545" r:id="rId58"/>
    <p:sldId id="546" r:id="rId59"/>
    <p:sldId id="547" r:id="rId60"/>
    <p:sldId id="548" r:id="rId61"/>
    <p:sldId id="549" r:id="rId62"/>
    <p:sldId id="550" r:id="rId63"/>
    <p:sldId id="551" r:id="rId64"/>
    <p:sldId id="552" r:id="rId65"/>
    <p:sldId id="553" r:id="rId66"/>
    <p:sldId id="554" r:id="rId67"/>
    <p:sldId id="555" r:id="rId68"/>
    <p:sldId id="556" r:id="rId69"/>
    <p:sldId id="557" r:id="rId70"/>
    <p:sldId id="558" r:id="rId71"/>
    <p:sldId id="559" r:id="rId72"/>
    <p:sldId id="560" r:id="rId73"/>
    <p:sldId id="561" r:id="rId74"/>
    <p:sldId id="562" r:id="rId75"/>
    <p:sldId id="563" r:id="rId76"/>
    <p:sldId id="564" r:id="rId77"/>
    <p:sldId id="565" r:id="rId78"/>
    <p:sldId id="566" r:id="rId79"/>
    <p:sldId id="567" r:id="rId80"/>
    <p:sldId id="568" r:id="rId81"/>
    <p:sldId id="569" r:id="rId82"/>
    <p:sldId id="570" r:id="rId83"/>
    <p:sldId id="571" r:id="rId84"/>
    <p:sldId id="572" r:id="rId85"/>
    <p:sldId id="573" r:id="rId86"/>
    <p:sldId id="574" r:id="rId87"/>
    <p:sldId id="575" r:id="rId88"/>
    <p:sldId id="576" r:id="rId89"/>
    <p:sldId id="577" r:id="rId90"/>
    <p:sldId id="578" r:id="rId91"/>
    <p:sldId id="579" r:id="rId92"/>
    <p:sldId id="580" r:id="rId93"/>
    <p:sldId id="581" r:id="rId94"/>
    <p:sldId id="582" r:id="rId95"/>
    <p:sldId id="583" r:id="rId96"/>
    <p:sldId id="584" r:id="rId97"/>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A8F9"/>
    <a:srgbClr val="FFFFFF"/>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26" d="100"/>
          <a:sy n="26" d="100"/>
        </p:scale>
        <p:origin x="38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609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92854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5431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633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6870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23325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91527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6699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19806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7437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5720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 name="Google Shape;5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47539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05973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 name="Google Shape;5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 name="Google Shape;77;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1" name="Google Shape;151;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6" name="Google Shape;176;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6" name="Google Shape;196;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8" name="Google Shape;208;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1" name="Google Shape;231;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6" name="Google Shape;246;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8" name="Google Shape;258;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2" name="Google Shape;272;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98583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75981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14235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12029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29663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59529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84032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90800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94964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4085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32403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41326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75595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77045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234216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64479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13031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78203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91343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7302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95260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80002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4118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433951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187391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858407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023328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048842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5855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89171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850381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8310326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79042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11270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50420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650448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034501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969924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03434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875084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61308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940273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821571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155522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28967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5553298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7395387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036726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70029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7976630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7756277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285681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180758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9194568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014836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06133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1139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hyperlink" Target="https://www.jetbrains.com/help/idea/debugging-code.html"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34.png"/></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5.xml"/><Relationship Id="rId4" Type="http://schemas.openxmlformats.org/officeDocument/2006/relationships/image" Target="../media/image37.jpg"/></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3.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16409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Welcome to section six of the course.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Tim </a:t>
            </a:r>
            <a:r>
              <a:rPr lang="en-US" sz="6400" dirty="0" err="1">
                <a:latin typeface="Open Sans" panose="020B0606030504020204" pitchFamily="34" charset="0"/>
                <a:ea typeface="Open Sans" panose="020B0606030504020204" pitchFamily="34" charset="0"/>
                <a:cs typeface="Open Sans" panose="020B0606030504020204" pitchFamily="34" charset="0"/>
              </a:rPr>
              <a:t>Buchalka</a:t>
            </a:r>
            <a:r>
              <a:rPr lang="en-US" sz="6400" dirty="0">
                <a:latin typeface="Open Sans" panose="020B0606030504020204" pitchFamily="34" charset="0"/>
                <a:ea typeface="Open Sans" panose="020B0606030504020204" pitchFamily="34" charset="0"/>
                <a:cs typeface="Open Sans" panose="020B0606030504020204" pitchFamily="34" charset="0"/>
              </a:rPr>
              <a:t> here again, and in this section, we're dealing with control flow statements.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are essential for programming to determine the flow of your program.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other words, what should be executed and under what conditions.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also, how often a code segment should be executed.</a:t>
            </a:r>
          </a:p>
        </p:txBody>
      </p:sp>
    </p:spTree>
    <p:extLst>
      <p:ext uri="{BB962C8B-B14F-4D97-AF65-F5344CB8AC3E}">
        <p14:creationId xmlns:p14="http://schemas.microsoft.com/office/powerpoint/2010/main" val="2350185006"/>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05751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Switch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Traditional Switch Challenge</a:t>
            </a:r>
          </a:p>
        </p:txBody>
      </p:sp>
      <p:sp>
        <p:nvSpPr>
          <p:cNvPr id="3" name="Rectangle 2">
            <a:extLst>
              <a:ext uri="{FF2B5EF4-FFF2-40B4-BE49-F238E27FC236}">
                <a16:creationId xmlns:a16="http://schemas.microsoft.com/office/drawing/2014/main" id="{5148675D-5ADE-F002-DA49-3CCEDCCBE469}"/>
              </a:ext>
            </a:extLst>
          </p:cNvPr>
          <p:cNvSpPr/>
          <p:nvPr/>
        </p:nvSpPr>
        <p:spPr>
          <a:xfrm>
            <a:off x="952501" y="277434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do this:</a:t>
            </a:r>
          </a:p>
          <a:p>
            <a:pPr marL="3664800" indent="-114300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Display a message in each case block, with the letter and the NATO word, then break.</a:t>
            </a:r>
          </a:p>
          <a:p>
            <a:pPr marL="3664800" indent="-114300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Add a default block, which displays the letter with a message saying not found.</a:t>
            </a:r>
          </a:p>
        </p:txBody>
      </p:sp>
      <p:graphicFrame>
        <p:nvGraphicFramePr>
          <p:cNvPr id="4" name="Table 3">
            <a:extLst>
              <a:ext uri="{FF2B5EF4-FFF2-40B4-BE49-F238E27FC236}">
                <a16:creationId xmlns:a16="http://schemas.microsoft.com/office/drawing/2014/main" id="{93B14F71-E145-4C3A-1E48-CE042A72BA7B}"/>
              </a:ext>
            </a:extLst>
          </p:cNvPr>
          <p:cNvGraphicFramePr>
            <a:graphicFrameLocks noGrp="1"/>
          </p:cNvGraphicFramePr>
          <p:nvPr/>
        </p:nvGraphicFramePr>
        <p:xfrm>
          <a:off x="8145656" y="11921137"/>
          <a:ext cx="20284688" cy="5849346"/>
        </p:xfrm>
        <a:graphic>
          <a:graphicData uri="http://schemas.openxmlformats.org/drawingml/2006/table">
            <a:tbl>
              <a:tblPr firstRow="1" bandRow="1">
                <a:tableStyleId>{5C22544A-7EE6-4342-B048-85BDC9FD1C3A}</a:tableStyleId>
              </a:tblPr>
              <a:tblGrid>
                <a:gridCol w="20284688">
                  <a:extLst>
                    <a:ext uri="{9D8B030D-6E8A-4147-A177-3AD203B41FA5}">
                      <a16:colId xmlns:a16="http://schemas.microsoft.com/office/drawing/2014/main" val="2844207666"/>
                    </a:ext>
                  </a:extLst>
                </a:gridCol>
              </a:tblGrid>
              <a:tr h="5849346">
                <a:tc>
                  <a:txBody>
                    <a:bodyPr/>
                    <a:lstStyle/>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NATO phonetic alphabet </a:t>
                      </a:r>
                    </a:p>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 = Able, B = Baker, C = Charlie, D = Dog, E = Easy</a:t>
                      </a:r>
                    </a:p>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 = Fox, G = George, H = How, I = Item, J = Jig</a:t>
                      </a:r>
                    </a:p>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K = King, L = Love, M = Mike, N = Nan, O = Oboe</a:t>
                      </a:r>
                    </a:p>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 = Peter, Q = Queen, R = Roger, S = Sugar, T = Tare</a:t>
                      </a:r>
                    </a:p>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U = Uncle, V = Victor, W = William, X = X-ray, Y = Yoke, Z = Zebra</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Tree>
    <p:extLst>
      <p:ext uri="{BB962C8B-B14F-4D97-AF65-F5344CB8AC3E}">
        <p14:creationId xmlns:p14="http://schemas.microsoft.com/office/powerpoint/2010/main" val="2258200954"/>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85960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 Switch Expression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 Switch Expression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in the last challenge, we used a traditional switch statement, to translate a letter into NATO's keyword, that represented that letter.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next challenge, we're going to use the enhanced switch expression.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look at these statements side by side again, but this time, we're going to make the enhanced switch an expression, by assigning it to a variable.</a:t>
            </a:r>
          </a:p>
        </p:txBody>
      </p:sp>
    </p:spTree>
    <p:extLst>
      <p:ext uri="{BB962C8B-B14F-4D97-AF65-F5344CB8AC3E}">
        <p14:creationId xmlns:p14="http://schemas.microsoft.com/office/powerpoint/2010/main" val="3288865436"/>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571752"/>
            <a:ext cx="35097750" cy="1631216"/>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600" dirty="0">
                <a:latin typeface="Open Sans" panose="020B0606030504020204" pitchFamily="34" charset="0"/>
                <a:ea typeface="Open Sans" panose="020B0606030504020204" pitchFamily="34" charset="0"/>
                <a:cs typeface="Open Sans" panose="020B0606030504020204" pitchFamily="34" charset="0"/>
              </a:rPr>
              <a:t>Traditional Switch Statement vs. Enhanced Switch Expression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 Switch Expression Challenge</a:t>
            </a:r>
          </a:p>
        </p:txBody>
      </p:sp>
      <p:graphicFrame>
        <p:nvGraphicFramePr>
          <p:cNvPr id="2" name="Table 1">
            <a:extLst>
              <a:ext uri="{FF2B5EF4-FFF2-40B4-BE49-F238E27FC236}">
                <a16:creationId xmlns:a16="http://schemas.microsoft.com/office/drawing/2014/main" id="{CE2033F3-776F-BD17-ACF5-3076508533A3}"/>
              </a:ext>
            </a:extLst>
          </p:cNvPr>
          <p:cNvGraphicFramePr>
            <a:graphicFrameLocks noGrp="1"/>
          </p:cNvGraphicFramePr>
          <p:nvPr/>
        </p:nvGraphicFramePr>
        <p:xfrm>
          <a:off x="3041780" y="3097763"/>
          <a:ext cx="30492441" cy="14364789"/>
        </p:xfrm>
        <a:graphic>
          <a:graphicData uri="http://schemas.openxmlformats.org/drawingml/2006/table">
            <a:tbl>
              <a:tblPr firstRow="1" bandRow="1">
                <a:tableStyleId>{5C22544A-7EE6-4342-B048-85BDC9FD1C3A}</a:tableStyleId>
              </a:tblPr>
              <a:tblGrid>
                <a:gridCol w="12189721">
                  <a:extLst>
                    <a:ext uri="{9D8B030D-6E8A-4147-A177-3AD203B41FA5}">
                      <a16:colId xmlns:a16="http://schemas.microsoft.com/office/drawing/2014/main" val="2844207666"/>
                    </a:ext>
                  </a:extLst>
                </a:gridCol>
                <a:gridCol w="18302720">
                  <a:extLst>
                    <a:ext uri="{9D8B030D-6E8A-4147-A177-3AD203B41FA5}">
                      <a16:colId xmlns:a16="http://schemas.microsoft.com/office/drawing/2014/main" val="1891655341"/>
                    </a:ext>
                  </a:extLst>
                </a:gridCol>
              </a:tblGrid>
              <a:tr h="2055515">
                <a:tc>
                  <a:txBody>
                    <a:bodyPr/>
                    <a:lstStyle/>
                    <a:p>
                      <a:pPr algn="ct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Traditional Switch Statement used in a method, returning values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Enhanced Switch Expression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8334107">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3" name="Picture 2">
            <a:extLst>
              <a:ext uri="{FF2B5EF4-FFF2-40B4-BE49-F238E27FC236}">
                <a16:creationId xmlns:a16="http://schemas.microsoft.com/office/drawing/2014/main" id="{B152D917-72AB-AF4F-1454-56AAF0A32D96}"/>
              </a:ext>
            </a:extLst>
          </p:cNvPr>
          <p:cNvPicPr>
            <a:picLocks noChangeAspect="1"/>
          </p:cNvPicPr>
          <p:nvPr/>
        </p:nvPicPr>
        <p:blipFill>
          <a:blip r:embed="rId4"/>
          <a:stretch>
            <a:fillRect/>
          </a:stretch>
        </p:blipFill>
        <p:spPr>
          <a:xfrm>
            <a:off x="3358043" y="5373238"/>
            <a:ext cx="5941312" cy="11795090"/>
          </a:xfrm>
          <a:prstGeom prst="rect">
            <a:avLst/>
          </a:prstGeom>
        </p:spPr>
      </p:pic>
      <p:pic>
        <p:nvPicPr>
          <p:cNvPr id="6" name="Picture 5">
            <a:extLst>
              <a:ext uri="{FF2B5EF4-FFF2-40B4-BE49-F238E27FC236}">
                <a16:creationId xmlns:a16="http://schemas.microsoft.com/office/drawing/2014/main" id="{06928B73-8DF3-8790-DEA7-0280A3C710F6}"/>
              </a:ext>
            </a:extLst>
          </p:cNvPr>
          <p:cNvPicPr>
            <a:picLocks noChangeAspect="1"/>
          </p:cNvPicPr>
          <p:nvPr/>
        </p:nvPicPr>
        <p:blipFill>
          <a:blip r:embed="rId5"/>
          <a:stretch>
            <a:fillRect/>
          </a:stretch>
        </p:blipFill>
        <p:spPr>
          <a:xfrm>
            <a:off x="15628386" y="5373238"/>
            <a:ext cx="17132870" cy="6033800"/>
          </a:xfrm>
          <a:prstGeom prst="rect">
            <a:avLst/>
          </a:prstGeom>
        </p:spPr>
      </p:pic>
    </p:spTree>
    <p:extLst>
      <p:ext uri="{BB962C8B-B14F-4D97-AF65-F5344CB8AC3E}">
        <p14:creationId xmlns:p14="http://schemas.microsoft.com/office/powerpoint/2010/main" val="539651178"/>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41502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Day of the Week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 Switch Expression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marL="1143000" indent="-1143000" algn="l">
              <a:spcAft>
                <a:spcPts val="5022"/>
              </a:spcAft>
              <a:buFont typeface="+mj-lt"/>
              <a:buAutoNum type="arabicPeriod"/>
            </a:pPr>
            <a:r>
              <a:rPr lang="en-US" sz="6400" dirty="0">
                <a:latin typeface="Open Sans" panose="020B0606030504020204" pitchFamily="34" charset="0"/>
                <a:ea typeface="Open Sans" panose="020B0606030504020204" pitchFamily="34" charset="0"/>
                <a:cs typeface="Open Sans" panose="020B0606030504020204" pitchFamily="34" charset="0"/>
              </a:rPr>
              <a:t>Create a method called </a:t>
            </a:r>
            <a:r>
              <a:rPr lang="en-US" sz="6400" dirty="0" err="1">
                <a:latin typeface="Open Sans" panose="020B0606030504020204" pitchFamily="34" charset="0"/>
                <a:ea typeface="Open Sans" panose="020B0606030504020204" pitchFamily="34" charset="0"/>
                <a:cs typeface="Open Sans" panose="020B0606030504020204" pitchFamily="34" charset="0"/>
              </a:rPr>
              <a:t>printDayOfWeek</a:t>
            </a:r>
            <a:r>
              <a:rPr lang="en-US" sz="6400" dirty="0">
                <a:latin typeface="Open Sans" panose="020B0606030504020204" pitchFamily="34" charset="0"/>
                <a:ea typeface="Open Sans" panose="020B0606030504020204" pitchFamily="34" charset="0"/>
                <a:cs typeface="Open Sans" panose="020B0606030504020204" pitchFamily="34" charset="0"/>
              </a:rPr>
              <a:t>, that takes an int parameter called day, but doesn't return any values.</a:t>
            </a:r>
          </a:p>
          <a:p>
            <a:pPr marL="1864800" indent="-114300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Use the enhanced switch statement, to return the name of the day, based on the parameter passed to the switch statement, so that 0 will return "Sunday", 1 will return "Monday", and so on.  Any number not between 0 and 6, should return "Invalid Day".</a:t>
            </a:r>
          </a:p>
          <a:p>
            <a:pPr marL="1864800" indent="-114300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Use the enhanced switch statement as an expression, returning the result to a String named </a:t>
            </a:r>
            <a:r>
              <a:rPr lang="en-US" sz="6400" dirty="0" err="1">
                <a:latin typeface="Open Sans" panose="020B0606030504020204" pitchFamily="34" charset="0"/>
                <a:ea typeface="Open Sans" panose="020B0606030504020204" pitchFamily="34" charset="0"/>
                <a:cs typeface="Open Sans" panose="020B0606030504020204" pitchFamily="34" charset="0"/>
              </a:rPr>
              <a:t>dayOfTheWeek</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marL="1864800" indent="-114300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Print both the day variable and the </a:t>
            </a:r>
            <a:r>
              <a:rPr lang="en-US" sz="6400" dirty="0" err="1">
                <a:latin typeface="Open Sans" panose="020B0606030504020204" pitchFamily="34" charset="0"/>
                <a:ea typeface="Open Sans" panose="020B0606030504020204" pitchFamily="34" charset="0"/>
                <a:cs typeface="Open Sans" panose="020B0606030504020204" pitchFamily="34" charset="0"/>
              </a:rPr>
              <a:t>dayOfTheWeek</a:t>
            </a:r>
            <a:r>
              <a:rPr lang="en-US" sz="6400" dirty="0">
                <a:latin typeface="Open Sans" panose="020B0606030504020204" pitchFamily="34" charset="0"/>
                <a:ea typeface="Open Sans" panose="020B0606030504020204" pitchFamily="34" charset="0"/>
                <a:cs typeface="Open Sans" panose="020B0606030504020204" pitchFamily="34" charset="0"/>
              </a:rPr>
              <a:t> variable.</a:t>
            </a:r>
          </a:p>
        </p:txBody>
      </p:sp>
    </p:spTree>
    <p:extLst>
      <p:ext uri="{BB962C8B-B14F-4D97-AF65-F5344CB8AC3E}">
        <p14:creationId xmlns:p14="http://schemas.microsoft.com/office/powerpoint/2010/main" val="172067300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41502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Day of the Week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 Switch Expression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marL="1143000" indent="-1143000" algn="l">
              <a:spcAft>
                <a:spcPts val="5022"/>
              </a:spcAft>
              <a:buFont typeface="+mj-lt"/>
              <a:buAutoNum type="arabicPeriod" startAt="2"/>
            </a:pPr>
            <a:r>
              <a:rPr lang="en-US" sz="6400" dirty="0">
                <a:latin typeface="Open Sans" panose="020B0606030504020204" pitchFamily="34" charset="0"/>
                <a:ea typeface="Open Sans" panose="020B0606030504020204" pitchFamily="34" charset="0"/>
                <a:cs typeface="Open Sans" panose="020B0606030504020204" pitchFamily="34" charset="0"/>
              </a:rPr>
              <a:t>In the main method, call this method for the values 0 through 7.</a:t>
            </a:r>
          </a:p>
          <a:p>
            <a:pPr marL="1143000" indent="-1143000" algn="l">
              <a:spcAft>
                <a:spcPts val="5022"/>
              </a:spcAft>
              <a:buFont typeface="+mj-lt"/>
              <a:buAutoNum type="arabicPeriod" startAt="2"/>
            </a:pPr>
            <a:r>
              <a:rPr lang="en-US" sz="6400" dirty="0">
                <a:latin typeface="Open Sans" panose="020B0606030504020204" pitchFamily="34" charset="0"/>
                <a:ea typeface="Open Sans" panose="020B0606030504020204" pitchFamily="34" charset="0"/>
                <a:cs typeface="Open Sans" panose="020B0606030504020204" pitchFamily="34" charset="0"/>
              </a:rPr>
              <a:t>Bonus: Create a second method called </a:t>
            </a:r>
            <a:r>
              <a:rPr lang="en-US" sz="6400" dirty="0" err="1">
                <a:latin typeface="Open Sans" panose="020B0606030504020204" pitchFamily="34" charset="0"/>
                <a:ea typeface="Open Sans" panose="020B0606030504020204" pitchFamily="34" charset="0"/>
                <a:cs typeface="Open Sans" panose="020B0606030504020204" pitchFamily="34" charset="0"/>
              </a:rPr>
              <a:t>printWeekDay</a:t>
            </a:r>
            <a:r>
              <a:rPr lang="en-US" sz="6400" dirty="0">
                <a:latin typeface="Open Sans" panose="020B0606030504020204" pitchFamily="34" charset="0"/>
                <a:ea typeface="Open Sans" panose="020B0606030504020204" pitchFamily="34" charset="0"/>
                <a:cs typeface="Open Sans" panose="020B0606030504020204" pitchFamily="34" charset="0"/>
              </a:rPr>
              <a:t>, that uses an if then else statement, instead of a switch, to produce the same output.</a:t>
            </a:r>
          </a:p>
        </p:txBody>
      </p:sp>
    </p:spTree>
    <p:extLst>
      <p:ext uri="{BB962C8B-B14F-4D97-AF65-F5344CB8AC3E}">
        <p14:creationId xmlns:p14="http://schemas.microsoft.com/office/powerpoint/2010/main" val="2850176561"/>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535242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Looping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for Statement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Looping lets us execute the code a multiple number of times.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supports several statements for looping, or executing code repetitively.</a:t>
            </a:r>
          </a:p>
        </p:txBody>
      </p:sp>
    </p:spTree>
    <p:extLst>
      <p:ext uri="{BB962C8B-B14F-4D97-AF65-F5344CB8AC3E}">
        <p14:creationId xmlns:p14="http://schemas.microsoft.com/office/powerpoint/2010/main" val="1110829629"/>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808781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Java supports three statements for looping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for Statement</a:t>
            </a:r>
          </a:p>
        </p:txBody>
      </p:sp>
      <p:graphicFrame>
        <p:nvGraphicFramePr>
          <p:cNvPr id="2" name="Table 1">
            <a:extLst>
              <a:ext uri="{FF2B5EF4-FFF2-40B4-BE49-F238E27FC236}">
                <a16:creationId xmlns:a16="http://schemas.microsoft.com/office/drawing/2014/main" id="{245E7D0A-5169-AB52-3363-06FC313DD96E}"/>
              </a:ext>
            </a:extLst>
          </p:cNvPr>
          <p:cNvGraphicFramePr>
            <a:graphicFrameLocks noGrp="1"/>
          </p:cNvGraphicFramePr>
          <p:nvPr/>
        </p:nvGraphicFramePr>
        <p:xfrm>
          <a:off x="3041780" y="6064850"/>
          <a:ext cx="30492441" cy="8444300"/>
        </p:xfrm>
        <a:graphic>
          <a:graphicData uri="http://schemas.openxmlformats.org/drawingml/2006/table">
            <a:tbl>
              <a:tblPr firstRow="1" bandRow="1">
                <a:tableStyleId>{5C22544A-7EE6-4342-B048-85BDC9FD1C3A}</a:tableStyleId>
              </a:tblPr>
              <a:tblGrid>
                <a:gridCol w="5561044">
                  <a:extLst>
                    <a:ext uri="{9D8B030D-6E8A-4147-A177-3AD203B41FA5}">
                      <a16:colId xmlns:a16="http://schemas.microsoft.com/office/drawing/2014/main" val="2844207666"/>
                    </a:ext>
                  </a:extLst>
                </a:gridCol>
                <a:gridCol w="24931397">
                  <a:extLst>
                    <a:ext uri="{9D8B030D-6E8A-4147-A177-3AD203B41FA5}">
                      <a16:colId xmlns:a16="http://schemas.microsoft.com/office/drawing/2014/main" val="1891655341"/>
                    </a:ext>
                  </a:extLst>
                </a:gridCol>
              </a:tblGrid>
              <a:tr h="1250108">
                <a:tc>
                  <a:txBody>
                    <a:bodyPr/>
                    <a:lstStyle/>
                    <a:p>
                      <a:pPr algn="ctr"/>
                      <a:r>
                        <a:rPr lang="en-US" sz="6400" dirty="0">
                          <a:solidFill>
                            <a:schemeClr val="tx1"/>
                          </a:solidFill>
                          <a:latin typeface="Open Sans" panose="020B0606030504020204" pitchFamily="34" charset="0"/>
                          <a:ea typeface="Open Sans" panose="020B0606030504020204" pitchFamily="34" charset="0"/>
                          <a:cs typeface="Open Sans" panose="020B0606030504020204" pitchFamily="34" charset="0"/>
                        </a:rPr>
                        <a:t>Statements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6400" dirty="0">
                          <a:solidFill>
                            <a:schemeClr val="tx1"/>
                          </a:solidFill>
                          <a:latin typeface="Open Sans" panose="020B0606030504020204" pitchFamily="34" charset="0"/>
                          <a:ea typeface="Open Sans" panose="020B0606030504020204" pitchFamily="34" charset="0"/>
                          <a:cs typeface="Open Sans" panose="020B0606030504020204" pitchFamily="34" charset="0"/>
                        </a:rPr>
                        <a:t>Explanation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2398064">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for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for loop is more complex to set up but is commonly used when you are iterating over a set of values.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2398064">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while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while loop executes until a specified condition becomes false.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32507873"/>
                  </a:ext>
                </a:extLst>
              </a:tr>
              <a:tr h="2398064">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do while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do while loop always executes at least one and continues until a specified condition becomes false.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8809662"/>
                  </a:ext>
                </a:extLst>
              </a:tr>
            </a:tbl>
          </a:graphicData>
        </a:graphic>
      </p:graphicFrame>
    </p:spTree>
    <p:extLst>
      <p:ext uri="{BB962C8B-B14F-4D97-AF65-F5344CB8AC3E}">
        <p14:creationId xmlns:p14="http://schemas.microsoft.com/office/powerpoint/2010/main" val="463228861"/>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72917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for statement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for Statement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b="1" dirty="0">
                <a:latin typeface="Open Sans" panose="020B0606030504020204" pitchFamily="34" charset="0"/>
                <a:ea typeface="Open Sans" panose="020B0606030504020204" pitchFamily="34" charset="0"/>
                <a:cs typeface="Open Sans" panose="020B0606030504020204" pitchFamily="34" charset="0"/>
              </a:rPr>
              <a:t>for statement</a:t>
            </a:r>
            <a:r>
              <a:rPr lang="en-US" sz="6400" dirty="0">
                <a:latin typeface="Open Sans" panose="020B0606030504020204" pitchFamily="34" charset="0"/>
                <a:ea typeface="Open Sans" panose="020B0606030504020204" pitchFamily="34" charset="0"/>
                <a:cs typeface="Open Sans" panose="020B0606030504020204" pitchFamily="34" charset="0"/>
              </a:rPr>
              <a:t> is often referred to as the for loop.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repeatedly loops something until a condition is satisfied.</a:t>
            </a:r>
          </a:p>
        </p:txBody>
      </p:sp>
    </p:spTree>
    <p:extLst>
      <p:ext uri="{BB962C8B-B14F-4D97-AF65-F5344CB8AC3E}">
        <p14:creationId xmlns:p14="http://schemas.microsoft.com/office/powerpoint/2010/main" val="2984178876"/>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82855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for statement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for Statement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7744410"/>
            <a:ext cx="34782670" cy="10186894"/>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three parts to the basic for statement's declaration.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are declared in parentheses, after the for keyword, and are separated by semi-colons.</a:t>
            </a:r>
          </a:p>
        </p:txBody>
      </p:sp>
      <p:pic>
        <p:nvPicPr>
          <p:cNvPr id="3" name="Picture 2">
            <a:extLst>
              <a:ext uri="{FF2B5EF4-FFF2-40B4-BE49-F238E27FC236}">
                <a16:creationId xmlns:a16="http://schemas.microsoft.com/office/drawing/2014/main" id="{5384BC2A-A15B-1D30-58AB-0609B51DC2E6}"/>
              </a:ext>
            </a:extLst>
          </p:cNvPr>
          <p:cNvPicPr>
            <a:picLocks noChangeAspect="1"/>
          </p:cNvPicPr>
          <p:nvPr/>
        </p:nvPicPr>
        <p:blipFill>
          <a:blip r:embed="rId4"/>
          <a:stretch>
            <a:fillRect/>
          </a:stretch>
        </p:blipFill>
        <p:spPr>
          <a:xfrm>
            <a:off x="6726516" y="3127888"/>
            <a:ext cx="23122968" cy="4074534"/>
          </a:xfrm>
          <a:prstGeom prst="rect">
            <a:avLst/>
          </a:prstGeom>
        </p:spPr>
      </p:pic>
    </p:spTree>
    <p:extLst>
      <p:ext uri="{BB962C8B-B14F-4D97-AF65-F5344CB8AC3E}">
        <p14:creationId xmlns:p14="http://schemas.microsoft.com/office/powerpoint/2010/main" val="62270961"/>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82855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for statement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for Statement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7744410"/>
            <a:ext cx="34782670" cy="10186894"/>
          </a:xfrm>
          <a:prstGeom prst="rect">
            <a:avLst/>
          </a:prstGeom>
        </p:spPr>
        <p:txBody>
          <a:bodyPr wrap="square">
            <a:normAutofit/>
          </a:bodyPr>
          <a:lstStyle/>
          <a:p>
            <a:pPr marL="0" marR="0" lvl="0" indent="0" algn="l" defTabSz="1236104" rtl="0" eaLnBrk="1" fontAlgn="auto" latinLnBrk="0" hangingPunct="0">
              <a:lnSpc>
                <a:spcPct val="100000"/>
              </a:lnSpc>
              <a:spcBef>
                <a:spcPts val="0"/>
              </a:spcBef>
              <a:spcAft>
                <a:spcPts val="5022"/>
              </a:spcAft>
              <a:buClrTx/>
              <a:buSzTx/>
              <a:buFontTx/>
              <a:buNone/>
              <a:tabLst/>
              <a:defRPr/>
            </a:pP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These parts are all optional and consist of the following:</a:t>
            </a:r>
          </a:p>
          <a:p>
            <a:pPr marL="857250" marR="0" lvl="0" indent="-857250" algn="l" defTabSz="1236104" rtl="0" eaLnBrk="1" fontAlgn="auto" latinLnBrk="0" hangingPunct="0">
              <a:lnSpc>
                <a:spcPct val="100000"/>
              </a:lnSpc>
              <a:spcBef>
                <a:spcPts val="0"/>
              </a:spcBef>
              <a:spcAft>
                <a:spcPts val="5022"/>
              </a:spcAft>
              <a:buClrTx/>
              <a:buSzTx/>
              <a:buFont typeface="Arial" panose="020B0604020202020204" pitchFamily="34" charset="0"/>
              <a:buChar char="•"/>
              <a:tabLst/>
              <a:defRPr/>
            </a:pP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The initialization section declares or sets state, usually declaring and initializing a loop variable, before the loop begins processing.</a:t>
            </a:r>
          </a:p>
          <a:p>
            <a:pPr marL="857250" marR="0" lvl="0" indent="-857250" algn="l" defTabSz="1236104" rtl="0" eaLnBrk="1" fontAlgn="auto" latinLnBrk="0" hangingPunct="0">
              <a:lnSpc>
                <a:spcPct val="100000"/>
              </a:lnSpc>
              <a:spcBef>
                <a:spcPts val="0"/>
              </a:spcBef>
              <a:spcAft>
                <a:spcPts val="5022"/>
              </a:spcAft>
              <a:buClrTx/>
              <a:buSzTx/>
              <a:buFont typeface="Arial" panose="020B0604020202020204" pitchFamily="34" charset="0"/>
              <a:buChar char="•"/>
              <a:tabLst/>
              <a:defRPr/>
            </a:pP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The expression section, once it becomes false, will end the loop processing.</a:t>
            </a:r>
          </a:p>
          <a:p>
            <a:pPr marL="857250" marR="0" lvl="0" indent="-857250" algn="l" defTabSz="1236104" rtl="0" eaLnBrk="1" fontAlgn="auto" latinLnBrk="0" hangingPunct="0">
              <a:lnSpc>
                <a:spcPct val="100000"/>
              </a:lnSpc>
              <a:spcBef>
                <a:spcPts val="0"/>
              </a:spcBef>
              <a:spcAft>
                <a:spcPts val="5022"/>
              </a:spcAft>
              <a:buClrTx/>
              <a:buSzTx/>
              <a:buFont typeface="Arial" panose="020B0604020202020204" pitchFamily="34" charset="0"/>
              <a:buChar char="•"/>
              <a:tabLst/>
              <a:defRPr/>
            </a:pP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The increment section is executed after the expression is tested, and is generally the place where the loop variable is incremented. </a:t>
            </a:r>
          </a:p>
        </p:txBody>
      </p:sp>
      <p:pic>
        <p:nvPicPr>
          <p:cNvPr id="3" name="Picture 2">
            <a:extLst>
              <a:ext uri="{FF2B5EF4-FFF2-40B4-BE49-F238E27FC236}">
                <a16:creationId xmlns:a16="http://schemas.microsoft.com/office/drawing/2014/main" id="{5384BC2A-A15B-1D30-58AB-0609B51DC2E6}"/>
              </a:ext>
            </a:extLst>
          </p:cNvPr>
          <p:cNvPicPr>
            <a:picLocks noChangeAspect="1"/>
          </p:cNvPicPr>
          <p:nvPr/>
        </p:nvPicPr>
        <p:blipFill>
          <a:blip r:embed="rId4"/>
          <a:stretch>
            <a:fillRect/>
          </a:stretch>
        </p:blipFill>
        <p:spPr>
          <a:xfrm>
            <a:off x="6726516" y="3127888"/>
            <a:ext cx="23122968" cy="4074534"/>
          </a:xfrm>
          <a:prstGeom prst="rect">
            <a:avLst/>
          </a:prstGeom>
        </p:spPr>
      </p:pic>
    </p:spTree>
    <p:extLst>
      <p:ext uri="{BB962C8B-B14F-4D97-AF65-F5344CB8AC3E}">
        <p14:creationId xmlns:p14="http://schemas.microsoft.com/office/powerpoint/2010/main" val="353090455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16409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section, you'll be learning about the </a:t>
            </a:r>
            <a:r>
              <a:rPr lang="en-US" sz="6400" b="1" dirty="0">
                <a:latin typeface="Roboto Mono" panose="00000009000000000000" pitchFamily="49" charset="0"/>
                <a:ea typeface="Roboto Mono" panose="00000009000000000000" pitchFamily="49" charset="0"/>
                <a:cs typeface="Open Sans" panose="020B0606030504020204" pitchFamily="34" charset="0"/>
              </a:rPr>
              <a:t>switch</a:t>
            </a:r>
            <a:r>
              <a:rPr lang="en-US" sz="6400" dirty="0">
                <a:latin typeface="Open Sans" panose="020B0606030504020204" pitchFamily="34" charset="0"/>
                <a:ea typeface="Open Sans" panose="020B0606030504020204" pitchFamily="34" charset="0"/>
                <a:cs typeface="Open Sans" panose="020B0606030504020204" pitchFamily="34" charset="0"/>
              </a:rPr>
              <a:t> statement, which like the </a:t>
            </a:r>
            <a:r>
              <a:rPr lang="en-US" sz="6400" b="1" dirty="0">
                <a:latin typeface="Roboto Mono" panose="00000009000000000000" pitchFamily="49" charset="0"/>
                <a:ea typeface="Roboto Mono" panose="00000009000000000000" pitchFamily="49" charset="0"/>
                <a:cs typeface="Open Sans" panose="020B0606030504020204" pitchFamily="34" charset="0"/>
              </a:rPr>
              <a:t>if then else</a:t>
            </a:r>
            <a:r>
              <a:rPr lang="en-US" sz="6400" dirty="0">
                <a:latin typeface="Open Sans" panose="020B0606030504020204" pitchFamily="34" charset="0"/>
                <a:ea typeface="Open Sans" panose="020B0606030504020204" pitchFamily="34" charset="0"/>
                <a:cs typeface="Open Sans" panose="020B0606030504020204" pitchFamily="34" charset="0"/>
              </a:rPr>
              <a:t> statement, allows you to execute different code blocks based on different conditions.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We'll also be looking at three additional statements. The </a:t>
            </a:r>
            <a:r>
              <a:rPr lang="en-US" sz="6400" b="1" dirty="0">
                <a:latin typeface="Roboto Mono" panose="00000009000000000000" pitchFamily="49" charset="0"/>
                <a:ea typeface="Roboto Mono" panose="00000009000000000000" pitchFamily="49" charset="0"/>
                <a:cs typeface="Open Sans" panose="020B0606030504020204" pitchFamily="34" charset="0"/>
              </a:rPr>
              <a:t>for</a:t>
            </a:r>
            <a:r>
              <a:rPr lang="en-US" sz="6400" dirty="0">
                <a:latin typeface="Open Sans" panose="020B0606030504020204" pitchFamily="34" charset="0"/>
                <a:ea typeface="Open Sans" panose="020B0606030504020204" pitchFamily="34" charset="0"/>
                <a:cs typeface="Open Sans" panose="020B0606030504020204" pitchFamily="34" charset="0"/>
              </a:rPr>
              <a:t> statement, the </a:t>
            </a:r>
            <a:r>
              <a:rPr lang="en-US" sz="6400" b="1" dirty="0">
                <a:latin typeface="Roboto Mono" panose="00000009000000000000" pitchFamily="49" charset="0"/>
                <a:ea typeface="Roboto Mono" panose="00000009000000000000" pitchFamily="49" charset="0"/>
                <a:cs typeface="Open Sans" panose="020B0606030504020204" pitchFamily="34" charset="0"/>
              </a:rPr>
              <a:t>while</a:t>
            </a:r>
            <a:r>
              <a:rPr lang="en-US" sz="6400" dirty="0">
                <a:latin typeface="Open Sans" panose="020B0606030504020204" pitchFamily="34" charset="0"/>
                <a:ea typeface="Open Sans" panose="020B0606030504020204" pitchFamily="34" charset="0"/>
                <a:cs typeface="Open Sans" panose="020B0606030504020204" pitchFamily="34" charset="0"/>
              </a:rPr>
              <a:t> statement, and the </a:t>
            </a:r>
            <a:r>
              <a:rPr lang="en-US" sz="6400" b="1" dirty="0">
                <a:latin typeface="Roboto Mono" panose="00000009000000000000" pitchFamily="49" charset="0"/>
                <a:ea typeface="Roboto Mono" panose="00000009000000000000" pitchFamily="49" charset="0"/>
                <a:cs typeface="Open Sans" panose="020B0606030504020204" pitchFamily="34" charset="0"/>
              </a:rPr>
              <a:t>do while</a:t>
            </a:r>
            <a:r>
              <a:rPr lang="en-US" sz="6400" dirty="0">
                <a:latin typeface="Open Sans" panose="020B0606030504020204" pitchFamily="34" charset="0"/>
                <a:ea typeface="Open Sans" panose="020B0606030504020204" pitchFamily="34" charset="0"/>
                <a:cs typeface="Open Sans" panose="020B0606030504020204" pitchFamily="34" charset="0"/>
              </a:rPr>
              <a:t> statement, which are used to repeat code segments based on conditions you set.</a:t>
            </a:r>
          </a:p>
          <a:p>
            <a:pPr algn="l">
              <a:spcAft>
                <a:spcPts val="5022"/>
              </a:spcAft>
            </a:pPr>
            <a:r>
              <a:rPr lang="en-US" sz="6400">
                <a:latin typeface="Open Sans" panose="020B0606030504020204" pitchFamily="34" charset="0"/>
                <a:ea typeface="Open Sans" panose="020B0606030504020204" pitchFamily="34" charset="0"/>
                <a:cs typeface="Open Sans" panose="020B0606030504020204" pitchFamily="34" charset="0"/>
              </a:rPr>
              <a:t>These three statements, in addition to the if then else statement, are what you need to understand to get the most out of Java, so let's get started.</a:t>
            </a: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98976285"/>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67412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Mini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for Statement</a:t>
            </a:r>
          </a:p>
        </p:txBody>
      </p:sp>
      <p:sp>
        <p:nvSpPr>
          <p:cNvPr id="2" name="Rectangle 1">
            <a:extLst>
              <a:ext uri="{FF2B5EF4-FFF2-40B4-BE49-F238E27FC236}">
                <a16:creationId xmlns:a16="http://schemas.microsoft.com/office/drawing/2014/main" id="{7DCA7507-5607-71E0-F6AC-B9A5186A2357}"/>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Using a new for statement, call the </a:t>
            </a:r>
            <a:r>
              <a:rPr lang="en-US" sz="6400" dirty="0" err="1">
                <a:latin typeface="Open Sans" panose="020B0606030504020204" pitchFamily="34" charset="0"/>
                <a:ea typeface="Open Sans" panose="020B0606030504020204" pitchFamily="34" charset="0"/>
                <a:cs typeface="Open Sans" panose="020B0606030504020204" pitchFamily="34" charset="0"/>
              </a:rPr>
              <a:t>calculateInterest</a:t>
            </a:r>
            <a:r>
              <a:rPr lang="en-US" sz="6400" dirty="0">
                <a:latin typeface="Open Sans" panose="020B0606030504020204" pitchFamily="34" charset="0"/>
                <a:ea typeface="Open Sans" panose="020B0606030504020204" pitchFamily="34" charset="0"/>
                <a:cs typeface="Open Sans" panose="020B0606030504020204" pitchFamily="34" charset="0"/>
              </a:rPr>
              <a:t> method with the dollar amount of 100.</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this time, use the interest rates between 7.5 and 10, but increment by a quarter of a percent each time, meaning 0.25 percent.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print the results to the console window.</a:t>
            </a:r>
          </a:p>
        </p:txBody>
      </p:sp>
    </p:spTree>
    <p:extLst>
      <p:ext uri="{BB962C8B-B14F-4D97-AF65-F5344CB8AC3E}">
        <p14:creationId xmlns:p14="http://schemas.microsoft.com/office/powerpoint/2010/main" val="3416811955"/>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54697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break statement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for Statement</a:t>
            </a:r>
          </a:p>
        </p:txBody>
      </p:sp>
      <p:sp>
        <p:nvSpPr>
          <p:cNvPr id="2" name="Rectangle 1">
            <a:extLst>
              <a:ext uri="{FF2B5EF4-FFF2-40B4-BE49-F238E27FC236}">
                <a16:creationId xmlns:a16="http://schemas.microsoft.com/office/drawing/2014/main" id="{7DCA7507-5607-71E0-F6AC-B9A5186A2357}"/>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break statement transfers control out of an enclosing statement.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We've seen the break statement in the switch statement, but it can also be used in a loop.</a:t>
            </a:r>
          </a:p>
        </p:txBody>
      </p:sp>
    </p:spTree>
    <p:extLst>
      <p:ext uri="{BB962C8B-B14F-4D97-AF65-F5344CB8AC3E}">
        <p14:creationId xmlns:p14="http://schemas.microsoft.com/office/powerpoint/2010/main" val="800388396"/>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p:nvPr/>
        </p:nvSpPr>
        <p:spPr>
          <a:xfrm>
            <a:off x="952498" y="459786"/>
            <a:ext cx="24194124"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The for Statement Challenge Exercise</a:t>
            </a:r>
            <a:endParaRPr/>
          </a:p>
        </p:txBody>
      </p:sp>
      <p:cxnSp>
        <p:nvCxnSpPr>
          <p:cNvPr id="56" name="Google Shape;56;p1"/>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57" name="Google Shape;57;p1"/>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58" name="Google Shape;58;p1"/>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59" name="Google Shape;59;p1"/>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The for Statement Challenge Exercise</a:t>
            </a:r>
            <a:endParaRPr/>
          </a:p>
        </p:txBody>
      </p:sp>
      <p:sp>
        <p:nvSpPr>
          <p:cNvPr id="60" name="Google Shape;60;p1"/>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dirty="0">
                <a:latin typeface="Open Sans"/>
                <a:ea typeface="Open Sans"/>
                <a:cs typeface="Open Sans"/>
                <a:sym typeface="Open Sans"/>
              </a:rPr>
              <a:t>I</a:t>
            </a:r>
            <a:r>
              <a:rPr lang="en-US" sz="6400" b="0" i="0" u="none" strike="noStrike" cap="none" dirty="0">
                <a:solidFill>
                  <a:srgbClr val="000000"/>
                </a:solidFill>
                <a:latin typeface="Open Sans"/>
                <a:ea typeface="Open Sans"/>
                <a:cs typeface="Open Sans"/>
                <a:sym typeface="Open Sans"/>
              </a:rPr>
              <a:t>n the previous video, we talked about the </a:t>
            </a:r>
            <a:r>
              <a:rPr lang="en-US" sz="6400" b="1" i="0" u="none" strike="noStrike" cap="none" dirty="0">
                <a:solidFill>
                  <a:srgbClr val="000000"/>
                </a:solidFill>
                <a:latin typeface="Open Sans"/>
                <a:ea typeface="Open Sans"/>
                <a:cs typeface="Open Sans"/>
                <a:sym typeface="Open Sans"/>
              </a:rPr>
              <a:t>for statement</a:t>
            </a:r>
            <a:r>
              <a:rPr lang="en-US" sz="6400" b="0" i="0" u="none" strike="noStrike" cap="none" dirty="0">
                <a:solidFill>
                  <a:srgbClr val="000000"/>
                </a:solidFill>
                <a:latin typeface="Open Sans"/>
                <a:ea typeface="Open Sans"/>
                <a:cs typeface="Open Sans"/>
                <a:sym typeface="Open Sans"/>
              </a:rPr>
              <a:t>, and in this video, I want to give you another challenge to work out on your own first, then we'll get back together and work through the solution.</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This challenge will use prime numbers, so if you need a refresher, let's quickly look at a web site, called </a:t>
            </a:r>
            <a:r>
              <a:rPr lang="en-US" sz="6400" b="0" i="0" strike="noStrike" cap="none" dirty="0">
                <a:solidFill>
                  <a:schemeClr val="tx1"/>
                </a:solidFill>
                <a:latin typeface="Open Sans"/>
                <a:ea typeface="Open Sans"/>
                <a:cs typeface="Open Sans"/>
                <a:sym typeface="Open Sans"/>
              </a:rPr>
              <a:t>math is fun</a:t>
            </a:r>
            <a:r>
              <a:rPr lang="en-US" sz="6400" b="0" i="0" u="none" strike="noStrike" cap="none" dirty="0">
                <a:solidFill>
                  <a:srgbClr val="000000"/>
                </a:solidFill>
                <a:latin typeface="Open Sans"/>
                <a:ea typeface="Open Sans"/>
                <a:cs typeface="Open Sans"/>
                <a:sym typeface="Open Sans"/>
              </a:rPr>
              <a:t>. </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The link to this page will be in the resources section of this video.</a:t>
            </a:r>
            <a:endParaRPr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p:nvPr/>
        </p:nvSpPr>
        <p:spPr>
          <a:xfrm>
            <a:off x="952498" y="459786"/>
            <a:ext cx="15340738"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The For Loop Challenge</a:t>
            </a:r>
            <a:endParaRPr/>
          </a:p>
        </p:txBody>
      </p:sp>
      <p:cxnSp>
        <p:nvCxnSpPr>
          <p:cNvPr id="66" name="Google Shape;66;p2"/>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67" name="Google Shape;67;p2"/>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68" name="Google Shape;68;p2"/>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69" name="Google Shape;69;p2"/>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The for Statement Challenge Exercise</a:t>
            </a:r>
            <a:endParaRPr/>
          </a:p>
        </p:txBody>
      </p:sp>
      <p:sp>
        <p:nvSpPr>
          <p:cNvPr id="70" name="Google Shape;70;p2"/>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Create a prime number counter variable, that will keep count of how many prime numbers were found.</a:t>
            </a:r>
            <a:endParaRPr dirty="0"/>
          </a:p>
          <a:p>
            <a:pPr marL="0" marR="0" lvl="0" indent="0" algn="l" rtl="0">
              <a:lnSpc>
                <a:spcPct val="9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Create a for statement, using any range of numbers, where the maximum number is &lt;= 1000.</a:t>
            </a:r>
            <a:endParaRPr dirty="0"/>
          </a:p>
          <a:p>
            <a:pPr marL="0" marR="0" lvl="0" indent="0" algn="l" rtl="0">
              <a:lnSpc>
                <a:spcPct val="9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For each number in the range:</a:t>
            </a:r>
            <a:endParaRPr dirty="0"/>
          </a:p>
          <a:p>
            <a:pPr marL="857250" marR="0" lvl="0" indent="-857250" algn="l" rtl="0">
              <a:lnSpc>
                <a:spcPct val="90000"/>
              </a:lnSpc>
              <a:spcBef>
                <a:spcPts val="5022"/>
              </a:spcBef>
              <a:spcAft>
                <a:spcPts val="0"/>
              </a:spcAft>
              <a:buClr>
                <a:srgbClr val="000000"/>
              </a:buClr>
              <a:buSzPts val="6400"/>
              <a:buFont typeface="Arial"/>
              <a:buChar char="•"/>
            </a:pPr>
            <a:r>
              <a:rPr lang="en-US" sz="6400" b="0" i="0" u="none" strike="noStrike" cap="none" dirty="0">
                <a:solidFill>
                  <a:srgbClr val="000000"/>
                </a:solidFill>
                <a:latin typeface="Open Sans"/>
                <a:ea typeface="Open Sans"/>
                <a:cs typeface="Open Sans"/>
                <a:sym typeface="Open Sans"/>
              </a:rPr>
              <a:t>Check to see if it's a prime number using the </a:t>
            </a:r>
            <a:r>
              <a:rPr lang="en-US" sz="6400" b="0" i="0" u="none" strike="noStrike" cap="none" dirty="0" err="1">
                <a:solidFill>
                  <a:srgbClr val="000000"/>
                </a:solidFill>
                <a:latin typeface="Open Sans"/>
                <a:ea typeface="Open Sans"/>
                <a:cs typeface="Open Sans"/>
                <a:sym typeface="Open Sans"/>
              </a:rPr>
              <a:t>isPrime</a:t>
            </a:r>
            <a:r>
              <a:rPr lang="en-US" sz="6400" b="0" i="0" u="none" strike="noStrike" cap="none" dirty="0">
                <a:solidFill>
                  <a:srgbClr val="000000"/>
                </a:solidFill>
                <a:latin typeface="Open Sans"/>
                <a:ea typeface="Open Sans"/>
                <a:cs typeface="Open Sans"/>
                <a:sym typeface="Open Sans"/>
              </a:rPr>
              <a:t> method.</a:t>
            </a:r>
            <a:endParaRPr dirty="0"/>
          </a:p>
          <a:p>
            <a:pPr marL="857250" marR="0" lvl="0" indent="-857250" algn="l" rtl="0">
              <a:lnSpc>
                <a:spcPct val="90000"/>
              </a:lnSpc>
              <a:spcBef>
                <a:spcPts val="5022"/>
              </a:spcBef>
              <a:spcAft>
                <a:spcPts val="0"/>
              </a:spcAft>
              <a:buClr>
                <a:srgbClr val="000000"/>
              </a:buClr>
              <a:buSzPts val="6400"/>
              <a:buFont typeface="Arial"/>
              <a:buChar char="•"/>
            </a:pPr>
            <a:r>
              <a:rPr lang="en-US" sz="6400" b="0" i="0" u="none" strike="noStrike" cap="none" dirty="0">
                <a:solidFill>
                  <a:srgbClr val="000000"/>
                </a:solidFill>
                <a:latin typeface="Open Sans"/>
                <a:ea typeface="Open Sans"/>
                <a:cs typeface="Open Sans"/>
                <a:sym typeface="Open Sans"/>
              </a:rPr>
              <a:t>If the number is prime, print it out and increment the prime number counter variable.</a:t>
            </a:r>
            <a:endParaRPr dirty="0"/>
          </a:p>
          <a:p>
            <a:pPr marL="857250" marR="0" lvl="0" indent="-857250" algn="l" rtl="0">
              <a:lnSpc>
                <a:spcPct val="90000"/>
              </a:lnSpc>
              <a:spcBef>
                <a:spcPts val="5022"/>
              </a:spcBef>
              <a:spcAft>
                <a:spcPts val="0"/>
              </a:spcAft>
              <a:buClr>
                <a:srgbClr val="000000"/>
              </a:buClr>
              <a:buSzPts val="6400"/>
              <a:buFont typeface="Arial"/>
              <a:buChar char="•"/>
            </a:pPr>
            <a:r>
              <a:rPr lang="en-US" sz="6400" b="0" i="0" u="none" strike="noStrike" cap="none" dirty="0">
                <a:solidFill>
                  <a:srgbClr val="000000"/>
                </a:solidFill>
                <a:latin typeface="Open Sans"/>
                <a:ea typeface="Open Sans"/>
                <a:cs typeface="Open Sans"/>
                <a:sym typeface="Open Sans"/>
              </a:rPr>
              <a:t>Once the prime number counter equals three, exit the loop (Hint, use the break statement to exit).</a:t>
            </a:r>
            <a:endParaRPr dirty="0"/>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89991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Sum 3 and 5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Sum 3 and 5 Challenge And Using IntelliJ's Debugger</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a </a:t>
            </a:r>
            <a:r>
              <a:rPr lang="en-US" sz="6400" b="1" dirty="0">
                <a:latin typeface="Open Sans" panose="020B0606030504020204" pitchFamily="34" charset="0"/>
                <a:ea typeface="Open Sans" panose="020B0606030504020204" pitchFamily="34" charset="0"/>
                <a:cs typeface="Open Sans" panose="020B0606030504020204" pitchFamily="34" charset="0"/>
              </a:rPr>
              <a:t>for</a:t>
            </a:r>
            <a:r>
              <a:rPr lang="en-US" sz="6400" dirty="0">
                <a:latin typeface="Open Sans" panose="020B0606030504020204" pitchFamily="34" charset="0"/>
                <a:ea typeface="Open Sans" panose="020B0606030504020204" pitchFamily="34" charset="0"/>
                <a:cs typeface="Open Sans" panose="020B0606030504020204" pitchFamily="34" charset="0"/>
              </a:rPr>
              <a:t> loop using a range of numbers from </a:t>
            </a:r>
            <a:r>
              <a:rPr lang="en-US" sz="6400" b="1" dirty="0">
                <a:latin typeface="Open Sans" panose="020B0606030504020204" pitchFamily="34" charset="0"/>
                <a:ea typeface="Open Sans" panose="020B0606030504020204" pitchFamily="34" charset="0"/>
                <a:cs typeface="Open Sans" panose="020B0606030504020204" pitchFamily="34" charset="0"/>
              </a:rPr>
              <a:t>1 to 1000</a:t>
            </a:r>
            <a:r>
              <a:rPr lang="en-US" sz="6400" dirty="0">
                <a:latin typeface="Open Sans" panose="020B0606030504020204" pitchFamily="34" charset="0"/>
                <a:ea typeface="Open Sans" panose="020B0606030504020204" pitchFamily="34" charset="0"/>
                <a:cs typeface="Open Sans" panose="020B0606030504020204" pitchFamily="34" charset="0"/>
              </a:rPr>
              <a:t> inclusive.</a:t>
            </a:r>
          </a:p>
          <a:p>
            <a:pPr marL="857250" indent="-857250" algn="l">
              <a:spcAft>
                <a:spcPts val="5022"/>
              </a:spcAft>
              <a:buFont typeface="Arial" panose="020B0604020202020204" pitchFamily="34" charset="0"/>
              <a:buChar char="•"/>
            </a:pPr>
            <a:r>
              <a:rPr lang="en-US" sz="6400" b="1" dirty="0">
                <a:latin typeface="Open Sans" panose="020B0606030504020204" pitchFamily="34" charset="0"/>
                <a:ea typeface="Open Sans" panose="020B0606030504020204" pitchFamily="34" charset="0"/>
                <a:cs typeface="Open Sans" panose="020B0606030504020204" pitchFamily="34" charset="0"/>
              </a:rPr>
              <a:t>Sum</a:t>
            </a:r>
            <a:r>
              <a:rPr lang="en-US" sz="6400" dirty="0">
                <a:latin typeface="Open Sans" panose="020B0606030504020204" pitchFamily="34" charset="0"/>
                <a:ea typeface="Open Sans" panose="020B0606030504020204" pitchFamily="34" charset="0"/>
                <a:cs typeface="Open Sans" panose="020B0606030504020204" pitchFamily="34" charset="0"/>
              </a:rPr>
              <a:t> all the numbers that can be divided by both 3 and 5.</a:t>
            </a:r>
          </a:p>
          <a:p>
            <a:pPr marL="857250" indent="-857250" algn="l">
              <a:spcAft>
                <a:spcPts val="5022"/>
              </a:spcAft>
              <a:buFont typeface="Arial" panose="020B0604020202020204" pitchFamily="34" charset="0"/>
              <a:buChar char="•"/>
            </a:pPr>
            <a:r>
              <a:rPr lang="en-US" sz="6400" b="1" dirty="0">
                <a:latin typeface="Open Sans" panose="020B0606030504020204" pitchFamily="34" charset="0"/>
                <a:ea typeface="Open Sans" panose="020B0606030504020204" pitchFamily="34" charset="0"/>
                <a:cs typeface="Open Sans" panose="020B0606030504020204" pitchFamily="34" charset="0"/>
              </a:rPr>
              <a:t>Print</a:t>
            </a:r>
            <a:r>
              <a:rPr lang="en-US" sz="6400" dirty="0">
                <a:latin typeface="Open Sans" panose="020B0606030504020204" pitchFamily="34" charset="0"/>
                <a:ea typeface="Open Sans" panose="020B0606030504020204" pitchFamily="34" charset="0"/>
                <a:cs typeface="Open Sans" panose="020B0606030504020204" pitchFamily="34" charset="0"/>
              </a:rPr>
              <a:t> out the numbers that have met the above conditions.</a:t>
            </a:r>
          </a:p>
          <a:p>
            <a:pPr marL="857250" indent="-857250" algn="l">
              <a:spcAft>
                <a:spcPts val="5022"/>
              </a:spcAft>
              <a:buFont typeface="Arial" panose="020B0604020202020204" pitchFamily="34" charset="0"/>
              <a:buChar char="•"/>
            </a:pPr>
            <a:r>
              <a:rPr lang="en-US" sz="6400" b="1" dirty="0">
                <a:latin typeface="Open Sans" panose="020B0606030504020204" pitchFamily="34" charset="0"/>
                <a:ea typeface="Open Sans" panose="020B0606030504020204" pitchFamily="34" charset="0"/>
                <a:cs typeface="Open Sans" panose="020B0606030504020204" pitchFamily="34" charset="0"/>
              </a:rPr>
              <a:t>Break</a:t>
            </a:r>
            <a:r>
              <a:rPr lang="en-US" sz="6400" dirty="0">
                <a:latin typeface="Open Sans" panose="020B0606030504020204" pitchFamily="34" charset="0"/>
                <a:ea typeface="Open Sans" panose="020B0606030504020204" pitchFamily="34" charset="0"/>
                <a:cs typeface="Open Sans" panose="020B0606030504020204" pitchFamily="34" charset="0"/>
              </a:rPr>
              <a:t> out of the loop once you have found </a:t>
            </a:r>
            <a:r>
              <a:rPr lang="en-US" sz="6400" b="1" dirty="0">
                <a:latin typeface="Open Sans" panose="020B0606030504020204" pitchFamily="34" charset="0"/>
                <a:ea typeface="Open Sans" panose="020B0606030504020204" pitchFamily="34" charset="0"/>
                <a:cs typeface="Open Sans" panose="020B0606030504020204" pitchFamily="34" charset="0"/>
              </a:rPr>
              <a:t>5</a:t>
            </a:r>
            <a:r>
              <a:rPr lang="en-US" sz="6400" dirty="0">
                <a:latin typeface="Open Sans" panose="020B0606030504020204" pitchFamily="34" charset="0"/>
                <a:ea typeface="Open Sans" panose="020B0606030504020204" pitchFamily="34" charset="0"/>
                <a:cs typeface="Open Sans" panose="020B0606030504020204" pitchFamily="34" charset="0"/>
              </a:rPr>
              <a:t> numbers that met the conditions above.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After breaking out of the loop, </a:t>
            </a:r>
            <a:r>
              <a:rPr lang="en-US" sz="6400" b="1" dirty="0">
                <a:latin typeface="Open Sans" panose="020B0606030504020204" pitchFamily="34" charset="0"/>
                <a:ea typeface="Open Sans" panose="020B0606030504020204" pitchFamily="34" charset="0"/>
                <a:cs typeface="Open Sans" panose="020B0606030504020204" pitchFamily="34" charset="0"/>
              </a:rPr>
              <a:t>print</a:t>
            </a:r>
            <a:r>
              <a:rPr lang="en-US" sz="6400" dirty="0">
                <a:latin typeface="Open Sans" panose="020B0606030504020204" pitchFamily="34" charset="0"/>
                <a:ea typeface="Open Sans" panose="020B0606030504020204" pitchFamily="34" charset="0"/>
                <a:cs typeface="Open Sans" panose="020B0606030504020204" pitchFamily="34" charset="0"/>
              </a:rPr>
              <a:t> the </a:t>
            </a:r>
            <a:r>
              <a:rPr lang="en-US" sz="6400" b="1" dirty="0">
                <a:latin typeface="Open Sans" panose="020B0606030504020204" pitchFamily="34" charset="0"/>
                <a:ea typeface="Open Sans" panose="020B0606030504020204" pitchFamily="34" charset="0"/>
                <a:cs typeface="Open Sans" panose="020B0606030504020204" pitchFamily="34" charset="0"/>
              </a:rPr>
              <a:t>sum</a:t>
            </a:r>
            <a:r>
              <a:rPr lang="en-US" sz="6400" dirty="0">
                <a:latin typeface="Open Sans" panose="020B0606030504020204" pitchFamily="34" charset="0"/>
                <a:ea typeface="Open Sans" panose="020B0606030504020204" pitchFamily="34" charset="0"/>
                <a:cs typeface="Open Sans" panose="020B0606030504020204" pitchFamily="34" charset="0"/>
              </a:rPr>
              <a:t> of the numbers that met </a:t>
            </a:r>
            <a:r>
              <a:rPr lang="en-US" sz="6400">
                <a:latin typeface="Open Sans" panose="020B0606030504020204" pitchFamily="34" charset="0"/>
                <a:ea typeface="Open Sans" panose="020B0606030504020204" pitchFamily="34" charset="0"/>
                <a:cs typeface="Open Sans" panose="020B0606030504020204" pitchFamily="34" charset="0"/>
              </a:rPr>
              <a:t>the conditions above.</a:t>
            </a:r>
            <a:endParaRPr lang="en-US" sz="6400" dirty="0">
              <a:latin typeface="Open Sans" panose="020B0606030504020204" pitchFamily="34" charset="0"/>
              <a:ea typeface="Open Sans" panose="020B0606030504020204" pitchFamily="34" charset="0"/>
              <a:cs typeface="Open Sans" panose="020B0606030504020204" pitchFamily="34" charset="0"/>
            </a:endParaRP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Note: type all code in the </a:t>
            </a:r>
            <a:r>
              <a:rPr lang="en-US" sz="6400" b="1" dirty="0">
                <a:latin typeface="Open Sans" panose="020B0606030504020204" pitchFamily="34" charset="0"/>
                <a:ea typeface="Open Sans" panose="020B0606030504020204" pitchFamily="34" charset="0"/>
                <a:cs typeface="Open Sans" panose="020B0606030504020204" pitchFamily="34" charset="0"/>
              </a:rPr>
              <a:t>main method.</a:t>
            </a:r>
          </a:p>
        </p:txBody>
      </p:sp>
    </p:spTree>
    <p:extLst>
      <p:ext uri="{BB962C8B-B14F-4D97-AF65-F5344CB8AC3E}">
        <p14:creationId xmlns:p14="http://schemas.microsoft.com/office/powerpoint/2010/main" val="1397074709"/>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89991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IntelliJ's Java Debugger</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Sum 3 and 5 Challenge And Using IntelliJ's Debugger</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IntelliJ IDEA provides a debugger for Java code, which lets you see what's happening under the hood: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information: </a:t>
            </a:r>
            <a:r>
              <a:rPr lang="en-US" sz="6400" dirty="0">
                <a:solidFill>
                  <a:schemeClr val="accent1"/>
                </a:solidFill>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https://www.jetbrains.com/help/idea/debugging-code.html</a:t>
            </a:r>
            <a:endParaRPr lang="en-US" sz="640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62672555"/>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p:nvPr/>
        </p:nvSpPr>
        <p:spPr>
          <a:xfrm>
            <a:off x="952498" y="2850504"/>
            <a:ext cx="34782668" cy="14462447"/>
          </a:xfrm>
          <a:prstGeom prst="rect">
            <a:avLst/>
          </a:prstGeom>
          <a:solidFill>
            <a:schemeClr val="lt1"/>
          </a:solidFill>
          <a:ln w="76200" cap="flat" cmpd="sng">
            <a:solidFill>
              <a:schemeClr val="dk1"/>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56" name="Google Shape;56;p1"/>
          <p:cNvSpPr/>
          <p:nvPr/>
        </p:nvSpPr>
        <p:spPr>
          <a:xfrm>
            <a:off x="952498" y="459786"/>
            <a:ext cx="1609895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The for Statement Recap</a:t>
            </a:r>
            <a:endParaRPr/>
          </a:p>
        </p:txBody>
      </p:sp>
      <p:cxnSp>
        <p:nvCxnSpPr>
          <p:cNvPr id="57" name="Google Shape;57;p1"/>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58" name="Google Shape;58;p1"/>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59" name="Google Shape;59;p1"/>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60" name="Google Shape;60;p1"/>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For Loop Recap</a:t>
            </a:r>
            <a:endParaRPr/>
          </a:p>
        </p:txBody>
      </p:sp>
      <p:pic>
        <p:nvPicPr>
          <p:cNvPr id="61" name="Google Shape;61;p1"/>
          <p:cNvPicPr preferRelativeResize="0"/>
          <p:nvPr/>
        </p:nvPicPr>
        <p:blipFill rotWithShape="1">
          <a:blip r:embed="rId4">
            <a:alphaModFix/>
          </a:blip>
          <a:srcRect/>
          <a:stretch/>
        </p:blipFill>
        <p:spPr>
          <a:xfrm>
            <a:off x="1896809" y="7738207"/>
            <a:ext cx="28259729" cy="5097586"/>
          </a:xfrm>
          <a:prstGeom prst="rect">
            <a:avLst/>
          </a:prstGeom>
          <a:noFill/>
          <a:ln>
            <a:noFill/>
          </a:ln>
        </p:spPr>
      </p:pic>
      <p:sp>
        <p:nvSpPr>
          <p:cNvPr id="62" name="Google Shape;62;p1"/>
          <p:cNvSpPr/>
          <p:nvPr/>
        </p:nvSpPr>
        <p:spPr>
          <a:xfrm>
            <a:off x="1896809" y="11196735"/>
            <a:ext cx="939697" cy="1639058"/>
          </a:xfrm>
          <a:prstGeom prst="rect">
            <a:avLst/>
          </a:prstGeom>
          <a:noFill/>
          <a:ln w="76200" cap="flat" cmpd="sng">
            <a:solidFill>
              <a:srgbClr val="FF0000"/>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63" name="Google Shape;63;p1"/>
          <p:cNvSpPr/>
          <p:nvPr/>
        </p:nvSpPr>
        <p:spPr>
          <a:xfrm>
            <a:off x="29238612" y="7768953"/>
            <a:ext cx="939697" cy="1639058"/>
          </a:xfrm>
          <a:prstGeom prst="rect">
            <a:avLst/>
          </a:prstGeom>
          <a:noFill/>
          <a:ln w="76200" cap="flat" cmpd="sng">
            <a:solidFill>
              <a:srgbClr val="FF0000"/>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cxnSp>
        <p:nvCxnSpPr>
          <p:cNvPr id="64" name="Google Shape;64;p1"/>
          <p:cNvCxnSpPr>
            <a:stCxn id="65" idx="1"/>
          </p:cNvCxnSpPr>
          <p:nvPr/>
        </p:nvCxnSpPr>
        <p:spPr>
          <a:xfrm rot="10800000">
            <a:off x="2836574" y="12016184"/>
            <a:ext cx="13190100" cy="2533500"/>
          </a:xfrm>
          <a:prstGeom prst="straightConnector1">
            <a:avLst/>
          </a:prstGeom>
          <a:noFill/>
          <a:ln w="165100" cap="flat" cmpd="sng">
            <a:solidFill>
              <a:srgbClr val="FF0000"/>
            </a:solidFill>
            <a:prstDash val="solid"/>
            <a:miter lim="400000"/>
            <a:headEnd type="none" w="sm" len="sm"/>
            <a:tailEnd type="triangle" w="med" len="med"/>
          </a:ln>
        </p:spPr>
      </p:cxnSp>
      <p:sp>
        <p:nvSpPr>
          <p:cNvPr id="65" name="Google Shape;65;p1"/>
          <p:cNvSpPr/>
          <p:nvPr/>
        </p:nvSpPr>
        <p:spPr>
          <a:xfrm>
            <a:off x="16026674" y="13482725"/>
            <a:ext cx="13211938" cy="2133918"/>
          </a:xfrm>
          <a:prstGeom prst="rect">
            <a:avLst/>
          </a:prstGeom>
          <a:solidFill>
            <a:schemeClr val="lt1"/>
          </a:solidFill>
          <a:ln w="165100" cap="flat" cmpd="sng">
            <a:solidFill>
              <a:srgbClr val="FF0000"/>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6400"/>
              <a:buFont typeface="Roboto Mono"/>
              <a:buNone/>
            </a:pPr>
            <a:r>
              <a:rPr lang="en-US" sz="6400" b="0" i="0" u="none" strike="noStrike" cap="none">
                <a:solidFill>
                  <a:schemeClr val="dk1"/>
                </a:solidFill>
                <a:latin typeface="Roboto Mono"/>
                <a:ea typeface="Roboto Mono"/>
                <a:cs typeface="Roboto Mono"/>
                <a:sym typeface="Roboto Mono"/>
              </a:rPr>
              <a:t>curly braces to define loop code block (body)</a:t>
            </a:r>
            <a:endParaRPr sz="6400" b="0" i="0" u="none" strike="noStrike" cap="none">
              <a:solidFill>
                <a:schemeClr val="dk1"/>
              </a:solidFill>
              <a:latin typeface="Roboto Mono"/>
              <a:ea typeface="Roboto Mono"/>
              <a:cs typeface="Roboto Mono"/>
              <a:sym typeface="Roboto Mono"/>
            </a:endParaRPr>
          </a:p>
        </p:txBody>
      </p:sp>
      <p:cxnSp>
        <p:nvCxnSpPr>
          <p:cNvPr id="66" name="Google Shape;66;p1"/>
          <p:cNvCxnSpPr/>
          <p:nvPr/>
        </p:nvCxnSpPr>
        <p:spPr>
          <a:xfrm rot="10800000" flipH="1">
            <a:off x="24929432" y="9408011"/>
            <a:ext cx="4779028" cy="4074714"/>
          </a:xfrm>
          <a:prstGeom prst="straightConnector1">
            <a:avLst/>
          </a:prstGeom>
          <a:noFill/>
          <a:ln w="165100" cap="flat" cmpd="sng">
            <a:solidFill>
              <a:srgbClr val="FF0000"/>
            </a:solidFill>
            <a:prstDash val="solid"/>
            <a:miter lim="400000"/>
            <a:headEnd type="none" w="sm" len="sm"/>
            <a:tailEnd type="triangle" w="med" len="med"/>
          </a:ln>
        </p:spPr>
      </p:cxnSp>
      <p:sp>
        <p:nvSpPr>
          <p:cNvPr id="67" name="Google Shape;67;p1"/>
          <p:cNvSpPr/>
          <p:nvPr/>
        </p:nvSpPr>
        <p:spPr>
          <a:xfrm>
            <a:off x="10595850" y="3641840"/>
            <a:ext cx="7259013" cy="2094173"/>
          </a:xfrm>
          <a:prstGeom prst="rect">
            <a:avLst/>
          </a:prstGeom>
          <a:solidFill>
            <a:schemeClr val="lt1"/>
          </a:solidFill>
          <a:ln w="165100" cap="flat" cmpd="sng">
            <a:solidFill>
              <a:srgbClr val="FF0000"/>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6400"/>
              <a:buFont typeface="Roboto Mono"/>
              <a:buNone/>
            </a:pPr>
            <a:r>
              <a:rPr lang="en-US" sz="6400" b="0" i="0" u="none" strike="noStrike" cap="none">
                <a:solidFill>
                  <a:schemeClr val="dk1"/>
                </a:solidFill>
                <a:latin typeface="Roboto Mono"/>
                <a:ea typeface="Roboto Mono"/>
                <a:cs typeface="Roboto Mono"/>
                <a:sym typeface="Roboto Mono"/>
              </a:rPr>
              <a:t>semicolons are required!</a:t>
            </a:r>
            <a:endParaRPr sz="6400" b="0" i="0" u="none" strike="noStrike" cap="none">
              <a:solidFill>
                <a:schemeClr val="dk1"/>
              </a:solidFill>
              <a:latin typeface="Roboto Mono"/>
              <a:ea typeface="Roboto Mono"/>
              <a:cs typeface="Roboto Mono"/>
              <a:sym typeface="Roboto Mono"/>
            </a:endParaRPr>
          </a:p>
        </p:txBody>
      </p:sp>
      <p:cxnSp>
        <p:nvCxnSpPr>
          <p:cNvPr id="68" name="Google Shape;68;p1"/>
          <p:cNvCxnSpPr>
            <a:endCxn id="69" idx="0"/>
          </p:cNvCxnSpPr>
          <p:nvPr/>
        </p:nvCxnSpPr>
        <p:spPr>
          <a:xfrm flipH="1">
            <a:off x="9805186" y="5736017"/>
            <a:ext cx="4420200" cy="2348100"/>
          </a:xfrm>
          <a:prstGeom prst="straightConnector1">
            <a:avLst/>
          </a:prstGeom>
          <a:noFill/>
          <a:ln w="165100" cap="flat" cmpd="sng">
            <a:solidFill>
              <a:srgbClr val="FF0000"/>
            </a:solidFill>
            <a:prstDash val="solid"/>
            <a:miter lim="400000"/>
            <a:headEnd type="none" w="sm" len="sm"/>
            <a:tailEnd type="triangle" w="med" len="med"/>
          </a:ln>
        </p:spPr>
      </p:cxnSp>
      <p:sp>
        <p:nvSpPr>
          <p:cNvPr id="69" name="Google Shape;69;p1"/>
          <p:cNvSpPr/>
          <p:nvPr/>
        </p:nvSpPr>
        <p:spPr>
          <a:xfrm>
            <a:off x="9335338" y="8084117"/>
            <a:ext cx="939697" cy="1639058"/>
          </a:xfrm>
          <a:prstGeom prst="rect">
            <a:avLst/>
          </a:prstGeom>
          <a:noFill/>
          <a:ln w="76200" cap="flat" cmpd="sng">
            <a:solidFill>
              <a:srgbClr val="FF0000"/>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70" name="Google Shape;70;p1"/>
          <p:cNvSpPr/>
          <p:nvPr/>
        </p:nvSpPr>
        <p:spPr>
          <a:xfrm>
            <a:off x="18480242" y="8035991"/>
            <a:ext cx="939697" cy="1639058"/>
          </a:xfrm>
          <a:prstGeom prst="rect">
            <a:avLst/>
          </a:prstGeom>
          <a:noFill/>
          <a:ln w="76200" cap="flat" cmpd="sng">
            <a:solidFill>
              <a:srgbClr val="FF0000"/>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cxnSp>
        <p:nvCxnSpPr>
          <p:cNvPr id="71" name="Google Shape;71;p1"/>
          <p:cNvCxnSpPr>
            <a:endCxn id="70" idx="0"/>
          </p:cNvCxnSpPr>
          <p:nvPr/>
        </p:nvCxnSpPr>
        <p:spPr>
          <a:xfrm>
            <a:off x="14115591" y="5735891"/>
            <a:ext cx="4834500" cy="2300100"/>
          </a:xfrm>
          <a:prstGeom prst="straightConnector1">
            <a:avLst/>
          </a:prstGeom>
          <a:noFill/>
          <a:ln w="165100" cap="flat" cmpd="sng">
            <a:solidFill>
              <a:srgbClr val="FF0000"/>
            </a:solidFill>
            <a:prstDash val="solid"/>
            <a:miter lim="400000"/>
            <a:headEnd type="none" w="sm" len="sm"/>
            <a:tailEnd type="triangle" w="med" len="med"/>
          </a:ln>
        </p:spPr>
      </p:cxnSp>
      <p:cxnSp>
        <p:nvCxnSpPr>
          <p:cNvPr id="73" name="Google Shape;73;p1"/>
          <p:cNvCxnSpPr/>
          <p:nvPr/>
        </p:nvCxnSpPr>
        <p:spPr>
          <a:xfrm>
            <a:off x="23868708" y="5736013"/>
            <a:ext cx="0" cy="2001935"/>
          </a:xfrm>
          <a:prstGeom prst="straightConnector1">
            <a:avLst/>
          </a:prstGeom>
          <a:noFill/>
          <a:ln w="165100" cap="flat" cmpd="sng">
            <a:solidFill>
              <a:srgbClr val="FF0000"/>
            </a:solidFill>
            <a:prstDash val="solid"/>
            <a:miter lim="400000"/>
            <a:headEnd type="none" w="sm" len="sm"/>
            <a:tailEnd type="triangle" w="med" len="med"/>
          </a:ln>
        </p:spPr>
      </p:cxnSp>
      <p:sp>
        <p:nvSpPr>
          <p:cNvPr id="74" name="Google Shape;74;p1"/>
          <p:cNvSpPr/>
          <p:nvPr/>
        </p:nvSpPr>
        <p:spPr>
          <a:xfrm>
            <a:off x="19522874" y="3647228"/>
            <a:ext cx="8662930" cy="2072362"/>
          </a:xfrm>
          <a:prstGeom prst="rect">
            <a:avLst/>
          </a:prstGeom>
          <a:solidFill>
            <a:schemeClr val="lt1"/>
          </a:solidFill>
          <a:ln w="165100" cap="flat" cmpd="sng">
            <a:solidFill>
              <a:srgbClr val="FF0000"/>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6400"/>
              <a:buFont typeface="Roboto Mono"/>
              <a:buNone/>
            </a:pPr>
            <a:r>
              <a:rPr lang="en-US" sz="6400" b="0" i="0" u="none" strike="noStrike" cap="none">
                <a:solidFill>
                  <a:schemeClr val="dk1"/>
                </a:solidFill>
                <a:latin typeface="Roboto Mono"/>
                <a:ea typeface="Roboto Mono"/>
                <a:cs typeface="Roboto Mono"/>
                <a:sym typeface="Roboto Mono"/>
              </a:rPr>
              <a:t>known as iterator or iteration step</a:t>
            </a:r>
            <a:endParaRPr sz="6400" b="0" i="0" u="none" strike="noStrike" cap="none">
              <a:solidFill>
                <a:schemeClr val="dk1"/>
              </a:solidFill>
              <a:latin typeface="Roboto Mono"/>
              <a:ea typeface="Roboto Mono"/>
              <a:cs typeface="Roboto Mono"/>
              <a:sym typeface="Roboto Mono"/>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2"/>
          <p:cNvSpPr/>
          <p:nvPr/>
        </p:nvSpPr>
        <p:spPr>
          <a:xfrm>
            <a:off x="1389409" y="6012673"/>
            <a:ext cx="33786999" cy="4936630"/>
          </a:xfrm>
          <a:prstGeom prst="rect">
            <a:avLst/>
          </a:prstGeom>
          <a:solidFill>
            <a:schemeClr val="lt1"/>
          </a:solidFill>
          <a:ln w="76200" cap="flat" cmpd="sng">
            <a:solidFill>
              <a:schemeClr val="dk1"/>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pic>
        <p:nvPicPr>
          <p:cNvPr id="80" name="Google Shape;80;p2"/>
          <p:cNvPicPr preferRelativeResize="0"/>
          <p:nvPr/>
        </p:nvPicPr>
        <p:blipFill rotWithShape="1">
          <a:blip r:embed="rId3">
            <a:alphaModFix/>
          </a:blip>
          <a:srcRect/>
          <a:stretch/>
        </p:blipFill>
        <p:spPr>
          <a:xfrm>
            <a:off x="1814064" y="6346635"/>
            <a:ext cx="32947872" cy="4331686"/>
          </a:xfrm>
          <a:prstGeom prst="rect">
            <a:avLst/>
          </a:prstGeom>
          <a:noFill/>
          <a:ln>
            <a:noFill/>
          </a:ln>
        </p:spPr>
      </p:pic>
      <p:sp>
        <p:nvSpPr>
          <p:cNvPr id="81" name="Google Shape;81;p2"/>
          <p:cNvSpPr/>
          <p:nvPr/>
        </p:nvSpPr>
        <p:spPr>
          <a:xfrm>
            <a:off x="952498" y="459786"/>
            <a:ext cx="1609895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The for Statement Recap</a:t>
            </a:r>
            <a:endParaRPr/>
          </a:p>
        </p:txBody>
      </p:sp>
      <p:cxnSp>
        <p:nvCxnSpPr>
          <p:cNvPr id="82" name="Google Shape;82;p2"/>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83" name="Google Shape;83;p2"/>
          <p:cNvPicPr preferRelativeResize="0"/>
          <p:nvPr/>
        </p:nvPicPr>
        <p:blipFill rotWithShape="1">
          <a:blip r:embed="rId4">
            <a:alphaModFix/>
          </a:blip>
          <a:srcRect/>
          <a:stretch/>
        </p:blipFill>
        <p:spPr>
          <a:xfrm>
            <a:off x="14650974" y="18489726"/>
            <a:ext cx="6321552" cy="1392336"/>
          </a:xfrm>
          <a:prstGeom prst="rect">
            <a:avLst/>
          </a:prstGeom>
          <a:noFill/>
          <a:ln>
            <a:noFill/>
          </a:ln>
        </p:spPr>
      </p:pic>
      <p:cxnSp>
        <p:nvCxnSpPr>
          <p:cNvPr id="84" name="Google Shape;84;p2"/>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85" name="Google Shape;85;p2"/>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For Loop Recap</a:t>
            </a:r>
            <a:endParaRPr/>
          </a:p>
        </p:txBody>
      </p:sp>
      <p:sp>
        <p:nvSpPr>
          <p:cNvPr id="86" name="Google Shape;86;p2"/>
          <p:cNvSpPr/>
          <p:nvPr/>
        </p:nvSpPr>
        <p:spPr>
          <a:xfrm>
            <a:off x="8754082" y="3462102"/>
            <a:ext cx="3519718" cy="1087477"/>
          </a:xfrm>
          <a:prstGeom prst="rect">
            <a:avLst/>
          </a:prstGeom>
          <a:solidFill>
            <a:schemeClr val="lt1"/>
          </a:solidFill>
          <a:ln w="127000" cap="flat" cmpd="sng">
            <a:solidFill>
              <a:srgbClr val="FF0000"/>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6400"/>
              <a:buFont typeface="Roboto Mono"/>
              <a:buNone/>
            </a:pPr>
            <a:r>
              <a:rPr lang="en-US" sz="6400" b="0" i="0" u="none" strike="noStrike" cap="none">
                <a:solidFill>
                  <a:schemeClr val="dk1"/>
                </a:solidFill>
                <a:latin typeface="Roboto Mono"/>
                <a:ea typeface="Roboto Mono"/>
                <a:cs typeface="Roboto Mono"/>
                <a:sym typeface="Roboto Mono"/>
              </a:rPr>
              <a:t>init</a:t>
            </a:r>
            <a:endParaRPr sz="6400" b="0" i="0" u="none" strike="noStrike" cap="none">
              <a:solidFill>
                <a:schemeClr val="dk1"/>
              </a:solidFill>
              <a:latin typeface="Roboto Mono"/>
              <a:ea typeface="Roboto Mono"/>
              <a:cs typeface="Roboto Mono"/>
              <a:sym typeface="Roboto Mono"/>
            </a:endParaRPr>
          </a:p>
        </p:txBody>
      </p:sp>
      <p:cxnSp>
        <p:nvCxnSpPr>
          <p:cNvPr id="87" name="Google Shape;87;p2"/>
          <p:cNvCxnSpPr>
            <a:stCxn id="86" idx="2"/>
          </p:cNvCxnSpPr>
          <p:nvPr/>
        </p:nvCxnSpPr>
        <p:spPr>
          <a:xfrm>
            <a:off x="10513941" y="4549579"/>
            <a:ext cx="0" cy="1712700"/>
          </a:xfrm>
          <a:prstGeom prst="straightConnector1">
            <a:avLst/>
          </a:prstGeom>
          <a:noFill/>
          <a:ln w="165100" cap="flat" cmpd="sng">
            <a:solidFill>
              <a:srgbClr val="FF0000"/>
            </a:solidFill>
            <a:prstDash val="solid"/>
            <a:miter lim="400000"/>
            <a:headEnd type="none" w="sm" len="sm"/>
            <a:tailEnd type="triangle" w="med" len="med"/>
          </a:ln>
        </p:spPr>
      </p:cxnSp>
      <p:sp>
        <p:nvSpPr>
          <p:cNvPr id="88" name="Google Shape;88;p2"/>
          <p:cNvSpPr/>
          <p:nvPr/>
        </p:nvSpPr>
        <p:spPr>
          <a:xfrm>
            <a:off x="17539615" y="3462102"/>
            <a:ext cx="4920635" cy="1087477"/>
          </a:xfrm>
          <a:prstGeom prst="rect">
            <a:avLst/>
          </a:prstGeom>
          <a:solidFill>
            <a:schemeClr val="lt1"/>
          </a:solidFill>
          <a:ln w="127000" cap="flat" cmpd="sng">
            <a:solidFill>
              <a:srgbClr val="FF0000"/>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6400"/>
              <a:buFont typeface="Roboto Mono"/>
              <a:buNone/>
            </a:pPr>
            <a:r>
              <a:rPr lang="en-US" sz="6400" b="0" i="0" u="none" strike="noStrike" cap="none">
                <a:solidFill>
                  <a:schemeClr val="dk1"/>
                </a:solidFill>
                <a:latin typeface="Roboto Mono"/>
                <a:ea typeface="Roboto Mono"/>
                <a:cs typeface="Roboto Mono"/>
                <a:sym typeface="Roboto Mono"/>
              </a:rPr>
              <a:t>condition</a:t>
            </a:r>
            <a:endParaRPr sz="6400" b="0" i="0" u="none" strike="noStrike" cap="none">
              <a:solidFill>
                <a:schemeClr val="dk1"/>
              </a:solidFill>
              <a:latin typeface="Roboto Mono"/>
              <a:ea typeface="Roboto Mono"/>
              <a:cs typeface="Roboto Mono"/>
              <a:sym typeface="Roboto Mono"/>
            </a:endParaRPr>
          </a:p>
        </p:txBody>
      </p:sp>
      <p:sp>
        <p:nvSpPr>
          <p:cNvPr id="89" name="Google Shape;89;p2"/>
          <p:cNvSpPr/>
          <p:nvPr/>
        </p:nvSpPr>
        <p:spPr>
          <a:xfrm>
            <a:off x="24766188" y="2557316"/>
            <a:ext cx="8085221" cy="2072362"/>
          </a:xfrm>
          <a:prstGeom prst="rect">
            <a:avLst/>
          </a:prstGeom>
          <a:solidFill>
            <a:schemeClr val="lt1"/>
          </a:solidFill>
          <a:ln w="127000" cap="flat" cmpd="sng">
            <a:solidFill>
              <a:srgbClr val="FF0000"/>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6400"/>
              <a:buFont typeface="Roboto Mono"/>
              <a:buNone/>
            </a:pPr>
            <a:r>
              <a:rPr lang="en-US" sz="6400" b="0" i="0" u="none" strike="noStrike" cap="none">
                <a:solidFill>
                  <a:schemeClr val="dk1"/>
                </a:solidFill>
                <a:latin typeface="Roboto Mono"/>
                <a:ea typeface="Roboto Mono"/>
                <a:cs typeface="Roboto Mono"/>
                <a:sym typeface="Roboto Mono"/>
              </a:rPr>
              <a:t>increment (iteration step)</a:t>
            </a:r>
            <a:endParaRPr sz="6400" b="0" i="0" u="none" strike="noStrike" cap="none">
              <a:solidFill>
                <a:schemeClr val="dk1"/>
              </a:solidFill>
              <a:latin typeface="Roboto Mono"/>
              <a:ea typeface="Roboto Mono"/>
              <a:cs typeface="Roboto Mono"/>
              <a:sym typeface="Roboto Mono"/>
            </a:endParaRPr>
          </a:p>
        </p:txBody>
      </p:sp>
      <p:sp>
        <p:nvSpPr>
          <p:cNvPr id="90" name="Google Shape;90;p2"/>
          <p:cNvSpPr/>
          <p:nvPr/>
        </p:nvSpPr>
        <p:spPr>
          <a:xfrm>
            <a:off x="5099591" y="6346635"/>
            <a:ext cx="10090641" cy="1378463"/>
          </a:xfrm>
          <a:prstGeom prst="rect">
            <a:avLst/>
          </a:prstGeom>
          <a:noFill/>
          <a:ln w="127000" cap="flat" cmpd="sng">
            <a:solidFill>
              <a:srgbClr val="FF0000"/>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6400"/>
              <a:buFont typeface="Helvetica Neue Light"/>
              <a:buNone/>
            </a:pPr>
            <a:endParaRPr sz="6400" b="0" i="0" u="none" strike="noStrike" cap="none">
              <a:solidFill>
                <a:schemeClr val="dk1"/>
              </a:solidFill>
              <a:latin typeface="Roboto Mono"/>
              <a:ea typeface="Roboto Mono"/>
              <a:cs typeface="Roboto Mono"/>
              <a:sym typeface="Roboto Mono"/>
            </a:endParaRPr>
          </a:p>
        </p:txBody>
      </p:sp>
      <p:sp>
        <p:nvSpPr>
          <p:cNvPr id="91" name="Google Shape;91;p2"/>
          <p:cNvSpPr/>
          <p:nvPr/>
        </p:nvSpPr>
        <p:spPr>
          <a:xfrm>
            <a:off x="16340449" y="6342448"/>
            <a:ext cx="7284661" cy="1378463"/>
          </a:xfrm>
          <a:prstGeom prst="rect">
            <a:avLst/>
          </a:prstGeom>
          <a:noFill/>
          <a:ln w="127000" cap="flat" cmpd="sng">
            <a:solidFill>
              <a:srgbClr val="FF0000"/>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6400"/>
              <a:buFont typeface="Helvetica Neue Light"/>
              <a:buNone/>
            </a:pPr>
            <a:endParaRPr sz="6400" b="0" i="0" u="none" strike="noStrike" cap="none">
              <a:solidFill>
                <a:schemeClr val="dk1"/>
              </a:solidFill>
              <a:latin typeface="Roboto Mono"/>
              <a:ea typeface="Roboto Mono"/>
              <a:cs typeface="Roboto Mono"/>
              <a:sym typeface="Roboto Mono"/>
            </a:endParaRPr>
          </a:p>
        </p:txBody>
      </p:sp>
      <p:cxnSp>
        <p:nvCxnSpPr>
          <p:cNvPr id="92" name="Google Shape;92;p2"/>
          <p:cNvCxnSpPr/>
          <p:nvPr/>
        </p:nvCxnSpPr>
        <p:spPr>
          <a:xfrm>
            <a:off x="19978294" y="4629678"/>
            <a:ext cx="0" cy="1712770"/>
          </a:xfrm>
          <a:prstGeom prst="straightConnector1">
            <a:avLst/>
          </a:prstGeom>
          <a:noFill/>
          <a:ln w="165100" cap="flat" cmpd="sng">
            <a:solidFill>
              <a:srgbClr val="FF0000"/>
            </a:solidFill>
            <a:prstDash val="solid"/>
            <a:miter lim="400000"/>
            <a:headEnd type="none" w="sm" len="sm"/>
            <a:tailEnd type="triangle" w="med" len="med"/>
          </a:ln>
        </p:spPr>
      </p:cxnSp>
      <p:sp>
        <p:nvSpPr>
          <p:cNvPr id="93" name="Google Shape;93;p2"/>
          <p:cNvSpPr/>
          <p:nvPr/>
        </p:nvSpPr>
        <p:spPr>
          <a:xfrm>
            <a:off x="24775327" y="6342448"/>
            <a:ext cx="8124412" cy="1378463"/>
          </a:xfrm>
          <a:prstGeom prst="rect">
            <a:avLst/>
          </a:prstGeom>
          <a:noFill/>
          <a:ln w="127000" cap="flat" cmpd="sng">
            <a:solidFill>
              <a:srgbClr val="FF0000"/>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6400"/>
              <a:buFont typeface="Helvetica Neue Light"/>
              <a:buNone/>
            </a:pPr>
            <a:endParaRPr sz="6400" b="0" i="0" u="none" strike="noStrike" cap="none">
              <a:solidFill>
                <a:schemeClr val="dk1"/>
              </a:solidFill>
              <a:latin typeface="Roboto Mono"/>
              <a:ea typeface="Roboto Mono"/>
              <a:cs typeface="Roboto Mono"/>
              <a:sym typeface="Roboto Mono"/>
            </a:endParaRPr>
          </a:p>
        </p:txBody>
      </p:sp>
      <p:cxnSp>
        <p:nvCxnSpPr>
          <p:cNvPr id="94" name="Google Shape;94;p2"/>
          <p:cNvCxnSpPr/>
          <p:nvPr/>
        </p:nvCxnSpPr>
        <p:spPr>
          <a:xfrm>
            <a:off x="28792244" y="4629678"/>
            <a:ext cx="0" cy="1712770"/>
          </a:xfrm>
          <a:prstGeom prst="straightConnector1">
            <a:avLst/>
          </a:prstGeom>
          <a:noFill/>
          <a:ln w="165100" cap="flat" cmpd="sng">
            <a:solidFill>
              <a:srgbClr val="FF0000"/>
            </a:solidFill>
            <a:prstDash val="solid"/>
            <a:miter lim="400000"/>
            <a:headEnd type="none" w="sm" len="sm"/>
            <a:tailEnd type="triangle" w="med" len="med"/>
          </a:ln>
        </p:spPr>
      </p:cxnSp>
      <p:sp>
        <p:nvSpPr>
          <p:cNvPr id="95" name="Google Shape;95;p2"/>
          <p:cNvSpPr/>
          <p:nvPr/>
        </p:nvSpPr>
        <p:spPr>
          <a:xfrm>
            <a:off x="1389409" y="12085871"/>
            <a:ext cx="18316844" cy="5437016"/>
          </a:xfrm>
          <a:prstGeom prst="rect">
            <a:avLst/>
          </a:prstGeom>
          <a:noFill/>
          <a:ln w="762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Roboto Mono"/>
              <a:buNone/>
            </a:pPr>
            <a:r>
              <a:rPr lang="en-US" sz="6400" b="0" i="0" u="sng" strike="noStrike" cap="none">
                <a:solidFill>
                  <a:srgbClr val="000000"/>
                </a:solidFill>
                <a:latin typeface="Roboto Mono"/>
                <a:ea typeface="Roboto Mono"/>
                <a:cs typeface="Roboto Mono"/>
                <a:sym typeface="Roboto Mono"/>
              </a:rPr>
              <a:t>OUTPUT:</a:t>
            </a:r>
            <a:endParaRPr/>
          </a:p>
          <a:p>
            <a:pPr marL="0" marR="0" lvl="0" indent="0" algn="l" rtl="0">
              <a:lnSpc>
                <a:spcPct val="100000"/>
              </a:lnSpc>
              <a:spcBef>
                <a:spcPts val="0"/>
              </a:spcBef>
              <a:spcAft>
                <a:spcPts val="0"/>
              </a:spcAft>
              <a:buClr>
                <a:srgbClr val="000000"/>
              </a:buClr>
              <a:buSzPts val="6400"/>
              <a:buFont typeface="Roboto Mono"/>
              <a:buNone/>
            </a:pPr>
            <a:r>
              <a:rPr lang="en-US" sz="6400" b="0" i="0" u="none" strike="noStrike" cap="none">
                <a:solidFill>
                  <a:srgbClr val="000000"/>
                </a:solidFill>
                <a:latin typeface="Roboto Mono"/>
                <a:ea typeface="Roboto Mono"/>
                <a:cs typeface="Roboto Mono"/>
                <a:sym typeface="Roboto Mono"/>
              </a:rPr>
              <a:t>number = 1</a:t>
            </a:r>
            <a:endParaRPr/>
          </a:p>
          <a:p>
            <a:pPr marL="0" marR="0" lvl="0" indent="0" algn="l" rtl="0">
              <a:lnSpc>
                <a:spcPct val="100000"/>
              </a:lnSpc>
              <a:spcBef>
                <a:spcPts val="0"/>
              </a:spcBef>
              <a:spcAft>
                <a:spcPts val="0"/>
              </a:spcAft>
              <a:buClr>
                <a:srgbClr val="000000"/>
              </a:buClr>
              <a:buSzPts val="6400"/>
              <a:buFont typeface="Roboto Mono"/>
              <a:buNone/>
            </a:pPr>
            <a:r>
              <a:rPr lang="en-US" sz="6400" b="0" i="0" u="none" strike="noStrike" cap="none">
                <a:solidFill>
                  <a:srgbClr val="000000"/>
                </a:solidFill>
                <a:latin typeface="Roboto Mono"/>
                <a:ea typeface="Roboto Mono"/>
                <a:cs typeface="Roboto Mono"/>
                <a:sym typeface="Roboto Mono"/>
              </a:rPr>
              <a:t>number = 3</a:t>
            </a:r>
            <a:endParaRPr/>
          </a:p>
          <a:p>
            <a:pPr marL="0" marR="0" lvl="0" indent="0" algn="l" rtl="0">
              <a:lnSpc>
                <a:spcPct val="100000"/>
              </a:lnSpc>
              <a:spcBef>
                <a:spcPts val="0"/>
              </a:spcBef>
              <a:spcAft>
                <a:spcPts val="0"/>
              </a:spcAft>
              <a:buClr>
                <a:srgbClr val="000000"/>
              </a:buClr>
              <a:buSzPts val="6400"/>
              <a:buFont typeface="Roboto Mono"/>
              <a:buNone/>
            </a:pPr>
            <a:r>
              <a:rPr lang="en-US" sz="6400" b="0" i="0" u="none" strike="noStrike" cap="none">
                <a:solidFill>
                  <a:srgbClr val="000000"/>
                </a:solidFill>
                <a:latin typeface="Roboto Mono"/>
                <a:ea typeface="Roboto Mono"/>
                <a:cs typeface="Roboto Mono"/>
                <a:sym typeface="Roboto Mono"/>
              </a:rPr>
              <a:t>number = 5</a:t>
            </a:r>
            <a:endParaRPr/>
          </a:p>
          <a:p>
            <a:pPr marL="0" marR="0" lvl="0" indent="0" algn="l" rtl="0">
              <a:lnSpc>
                <a:spcPct val="100000"/>
              </a:lnSpc>
              <a:spcBef>
                <a:spcPts val="0"/>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p:nvPr/>
        </p:nvSpPr>
        <p:spPr>
          <a:xfrm>
            <a:off x="1389409" y="6012673"/>
            <a:ext cx="33786999" cy="4936630"/>
          </a:xfrm>
          <a:prstGeom prst="rect">
            <a:avLst/>
          </a:prstGeom>
          <a:solidFill>
            <a:schemeClr val="lt1"/>
          </a:solidFill>
          <a:ln w="76200" cap="flat" cmpd="sng">
            <a:solidFill>
              <a:schemeClr val="dk1"/>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pic>
        <p:nvPicPr>
          <p:cNvPr id="101" name="Google Shape;101;p3"/>
          <p:cNvPicPr preferRelativeResize="0"/>
          <p:nvPr/>
        </p:nvPicPr>
        <p:blipFill rotWithShape="1">
          <a:blip r:embed="rId3">
            <a:alphaModFix/>
          </a:blip>
          <a:srcRect/>
          <a:stretch/>
        </p:blipFill>
        <p:spPr>
          <a:xfrm>
            <a:off x="1814064" y="6346635"/>
            <a:ext cx="32947872" cy="4331686"/>
          </a:xfrm>
          <a:prstGeom prst="rect">
            <a:avLst/>
          </a:prstGeom>
          <a:noFill/>
          <a:ln>
            <a:noFill/>
          </a:ln>
        </p:spPr>
      </p:pic>
      <p:sp>
        <p:nvSpPr>
          <p:cNvPr id="102" name="Google Shape;102;p3"/>
          <p:cNvSpPr/>
          <p:nvPr/>
        </p:nvSpPr>
        <p:spPr>
          <a:xfrm>
            <a:off x="952498" y="459786"/>
            <a:ext cx="1609895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The for Statement Recap</a:t>
            </a:r>
            <a:endParaRPr/>
          </a:p>
        </p:txBody>
      </p:sp>
      <p:cxnSp>
        <p:nvCxnSpPr>
          <p:cNvPr id="103" name="Google Shape;103;p3"/>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04" name="Google Shape;104;p3"/>
          <p:cNvPicPr preferRelativeResize="0"/>
          <p:nvPr/>
        </p:nvPicPr>
        <p:blipFill rotWithShape="1">
          <a:blip r:embed="rId4">
            <a:alphaModFix/>
          </a:blip>
          <a:srcRect/>
          <a:stretch/>
        </p:blipFill>
        <p:spPr>
          <a:xfrm>
            <a:off x="14650974" y="18489726"/>
            <a:ext cx="6321552" cy="1392336"/>
          </a:xfrm>
          <a:prstGeom prst="rect">
            <a:avLst/>
          </a:prstGeom>
          <a:noFill/>
          <a:ln>
            <a:noFill/>
          </a:ln>
        </p:spPr>
      </p:pic>
      <p:cxnSp>
        <p:nvCxnSpPr>
          <p:cNvPr id="105" name="Google Shape;105;p3"/>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06" name="Google Shape;106;p3"/>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For Loop Recap</a:t>
            </a:r>
            <a:endParaRPr/>
          </a:p>
        </p:txBody>
      </p:sp>
      <p:cxnSp>
        <p:nvCxnSpPr>
          <p:cNvPr id="107" name="Google Shape;107;p3"/>
          <p:cNvCxnSpPr>
            <a:stCxn id="108" idx="2"/>
          </p:cNvCxnSpPr>
          <p:nvPr/>
        </p:nvCxnSpPr>
        <p:spPr>
          <a:xfrm>
            <a:off x="6214863" y="4876772"/>
            <a:ext cx="1572300" cy="1436700"/>
          </a:xfrm>
          <a:prstGeom prst="straightConnector1">
            <a:avLst/>
          </a:prstGeom>
          <a:noFill/>
          <a:ln w="165100" cap="flat" cmpd="sng">
            <a:solidFill>
              <a:srgbClr val="FF0000"/>
            </a:solidFill>
            <a:prstDash val="solid"/>
            <a:miter lim="400000"/>
            <a:headEnd type="none" w="sm" len="sm"/>
            <a:tailEnd type="triangle" w="med" len="med"/>
          </a:ln>
        </p:spPr>
      </p:cxnSp>
      <p:sp>
        <p:nvSpPr>
          <p:cNvPr id="109" name="Google Shape;109;p3"/>
          <p:cNvSpPr/>
          <p:nvPr/>
        </p:nvSpPr>
        <p:spPr>
          <a:xfrm>
            <a:off x="5099591" y="6346635"/>
            <a:ext cx="10090641" cy="1378463"/>
          </a:xfrm>
          <a:prstGeom prst="rect">
            <a:avLst/>
          </a:prstGeom>
          <a:noFill/>
          <a:ln w="127000" cap="flat" cmpd="sng">
            <a:solidFill>
              <a:srgbClr val="FF0000"/>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6400"/>
              <a:buFont typeface="Helvetica Neue Light"/>
              <a:buNone/>
            </a:pPr>
            <a:endParaRPr sz="6400" b="0" i="0" u="none" strike="noStrike" cap="none">
              <a:solidFill>
                <a:schemeClr val="dk1"/>
              </a:solidFill>
              <a:latin typeface="Roboto Mono"/>
              <a:ea typeface="Roboto Mono"/>
              <a:cs typeface="Roboto Mono"/>
              <a:sym typeface="Roboto Mono"/>
            </a:endParaRPr>
          </a:p>
        </p:txBody>
      </p:sp>
      <p:sp>
        <p:nvSpPr>
          <p:cNvPr id="110" name="Google Shape;110;p3"/>
          <p:cNvSpPr/>
          <p:nvPr/>
        </p:nvSpPr>
        <p:spPr>
          <a:xfrm>
            <a:off x="16340449" y="6342448"/>
            <a:ext cx="7284661" cy="1378463"/>
          </a:xfrm>
          <a:prstGeom prst="rect">
            <a:avLst/>
          </a:prstGeom>
          <a:noFill/>
          <a:ln w="127000" cap="flat" cmpd="sng">
            <a:solidFill>
              <a:srgbClr val="FF0000"/>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6400"/>
              <a:buFont typeface="Helvetica Neue Light"/>
              <a:buNone/>
            </a:pPr>
            <a:endParaRPr sz="6400" b="0" i="0" u="none" strike="noStrike" cap="none">
              <a:solidFill>
                <a:schemeClr val="dk1"/>
              </a:solidFill>
              <a:latin typeface="Roboto Mono"/>
              <a:ea typeface="Roboto Mono"/>
              <a:cs typeface="Roboto Mono"/>
              <a:sym typeface="Roboto Mono"/>
            </a:endParaRPr>
          </a:p>
        </p:txBody>
      </p:sp>
      <p:sp>
        <p:nvSpPr>
          <p:cNvPr id="111" name="Google Shape;111;p3"/>
          <p:cNvSpPr/>
          <p:nvPr/>
        </p:nvSpPr>
        <p:spPr>
          <a:xfrm>
            <a:off x="24775327" y="6342448"/>
            <a:ext cx="8124412" cy="1378463"/>
          </a:xfrm>
          <a:prstGeom prst="rect">
            <a:avLst/>
          </a:prstGeom>
          <a:noFill/>
          <a:ln w="127000" cap="flat" cmpd="sng">
            <a:solidFill>
              <a:srgbClr val="FF0000"/>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6400"/>
              <a:buFont typeface="Helvetica Neue Light"/>
              <a:buNone/>
            </a:pPr>
            <a:endParaRPr sz="6400" b="0" i="0" u="none" strike="noStrike" cap="none">
              <a:solidFill>
                <a:schemeClr val="dk1"/>
              </a:solidFill>
              <a:latin typeface="Roboto Mono"/>
              <a:ea typeface="Roboto Mono"/>
              <a:cs typeface="Roboto Mono"/>
              <a:sym typeface="Roboto Mono"/>
            </a:endParaRPr>
          </a:p>
        </p:txBody>
      </p:sp>
      <p:cxnSp>
        <p:nvCxnSpPr>
          <p:cNvPr id="112" name="Google Shape;112;p3"/>
          <p:cNvCxnSpPr>
            <a:stCxn id="113" idx="4"/>
          </p:cNvCxnSpPr>
          <p:nvPr/>
        </p:nvCxnSpPr>
        <p:spPr>
          <a:xfrm flipH="1">
            <a:off x="25504451" y="4049402"/>
            <a:ext cx="375300" cy="2229000"/>
          </a:xfrm>
          <a:prstGeom prst="straightConnector1">
            <a:avLst/>
          </a:prstGeom>
          <a:noFill/>
          <a:ln w="165100" cap="flat" cmpd="sng">
            <a:solidFill>
              <a:srgbClr val="FF0000"/>
            </a:solidFill>
            <a:prstDash val="solid"/>
            <a:miter lim="400000"/>
            <a:headEnd type="none" w="sm" len="sm"/>
            <a:tailEnd type="triangle" w="med" len="med"/>
          </a:ln>
        </p:spPr>
      </p:cxnSp>
      <p:sp>
        <p:nvSpPr>
          <p:cNvPr id="108" name="Google Shape;108;p3"/>
          <p:cNvSpPr/>
          <p:nvPr/>
        </p:nvSpPr>
        <p:spPr>
          <a:xfrm>
            <a:off x="2699528" y="3264983"/>
            <a:ext cx="7030670" cy="1611789"/>
          </a:xfrm>
          <a:prstGeom prst="roundRect">
            <a:avLst>
              <a:gd name="adj" fmla="val 16667"/>
            </a:avLst>
          </a:prstGeom>
          <a:solidFill>
            <a:schemeClr val="lt1"/>
          </a:solidFill>
          <a:ln w="1270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4400"/>
              <a:buFont typeface="Roboto Mono"/>
              <a:buNone/>
            </a:pPr>
            <a:r>
              <a:rPr lang="en-US" sz="4400" b="0" i="0" u="none" strike="noStrike" cap="none">
                <a:solidFill>
                  <a:schemeClr val="dk1"/>
                </a:solidFill>
                <a:latin typeface="Roboto Mono"/>
                <a:ea typeface="Roboto Mono"/>
                <a:cs typeface="Roboto Mono"/>
                <a:sym typeface="Roboto Mono"/>
              </a:rPr>
              <a:t>initialize number variable to 1</a:t>
            </a:r>
            <a:endParaRPr sz="4400" b="0" i="0" u="none" strike="noStrike" cap="none">
              <a:solidFill>
                <a:schemeClr val="dk1"/>
              </a:solidFill>
              <a:latin typeface="Roboto Mono"/>
              <a:ea typeface="Roboto Mono"/>
              <a:cs typeface="Roboto Mono"/>
              <a:sym typeface="Roboto Mono"/>
            </a:endParaRPr>
          </a:p>
        </p:txBody>
      </p:sp>
      <p:sp>
        <p:nvSpPr>
          <p:cNvPr id="114" name="Google Shape;114;p3"/>
          <p:cNvSpPr/>
          <p:nvPr/>
        </p:nvSpPr>
        <p:spPr>
          <a:xfrm>
            <a:off x="952498" y="2552191"/>
            <a:ext cx="2153918" cy="1529199"/>
          </a:xfrm>
          <a:prstGeom prst="ellipse">
            <a:avLst/>
          </a:prstGeom>
          <a:solidFill>
            <a:schemeClr val="lt1"/>
          </a:solidFill>
          <a:ln w="762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6400"/>
              <a:buFont typeface="Roboto Mono"/>
              <a:buNone/>
            </a:pPr>
            <a:r>
              <a:rPr lang="en-US" sz="6400" b="0" i="0" u="none" strike="noStrike" cap="none">
                <a:solidFill>
                  <a:schemeClr val="dk1"/>
                </a:solidFill>
                <a:latin typeface="Roboto Mono"/>
                <a:ea typeface="Roboto Mono"/>
                <a:cs typeface="Roboto Mono"/>
                <a:sym typeface="Roboto Mono"/>
              </a:rPr>
              <a:t>1</a:t>
            </a:r>
            <a:endParaRPr sz="6400" b="0" i="0" u="none" strike="noStrike" cap="none">
              <a:solidFill>
                <a:schemeClr val="dk1"/>
              </a:solidFill>
              <a:latin typeface="Roboto Mono"/>
              <a:ea typeface="Roboto Mono"/>
              <a:cs typeface="Roboto Mono"/>
              <a:sym typeface="Roboto Mono"/>
            </a:endParaRPr>
          </a:p>
        </p:txBody>
      </p:sp>
      <p:cxnSp>
        <p:nvCxnSpPr>
          <p:cNvPr id="115" name="Google Shape;115;p3"/>
          <p:cNvCxnSpPr>
            <a:stCxn id="116" idx="2"/>
          </p:cNvCxnSpPr>
          <p:nvPr/>
        </p:nvCxnSpPr>
        <p:spPr>
          <a:xfrm>
            <a:off x="16442247" y="4905880"/>
            <a:ext cx="912600" cy="1436700"/>
          </a:xfrm>
          <a:prstGeom prst="straightConnector1">
            <a:avLst/>
          </a:prstGeom>
          <a:noFill/>
          <a:ln w="165100" cap="flat" cmpd="sng">
            <a:solidFill>
              <a:srgbClr val="FF0000"/>
            </a:solidFill>
            <a:prstDash val="solid"/>
            <a:miter lim="400000"/>
            <a:headEnd type="none" w="sm" len="sm"/>
            <a:tailEnd type="triangle" w="med" len="med"/>
          </a:ln>
        </p:spPr>
      </p:cxnSp>
      <p:sp>
        <p:nvSpPr>
          <p:cNvPr id="116" name="Google Shape;116;p3"/>
          <p:cNvSpPr/>
          <p:nvPr/>
        </p:nvSpPr>
        <p:spPr>
          <a:xfrm>
            <a:off x="13223884" y="3294091"/>
            <a:ext cx="6436725" cy="1611789"/>
          </a:xfrm>
          <a:prstGeom prst="roundRect">
            <a:avLst>
              <a:gd name="adj" fmla="val 16667"/>
            </a:avLst>
          </a:prstGeom>
          <a:solidFill>
            <a:schemeClr val="lt1"/>
          </a:solidFill>
          <a:ln w="1270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4400"/>
              <a:buFont typeface="Roboto Mono"/>
              <a:buNone/>
            </a:pPr>
            <a:r>
              <a:rPr lang="en-US" sz="4400" b="0" i="0" u="none" strike="noStrike" cap="none">
                <a:solidFill>
                  <a:schemeClr val="dk1"/>
                </a:solidFill>
                <a:latin typeface="Roboto Mono"/>
                <a:ea typeface="Roboto Mono"/>
                <a:cs typeface="Roboto Mono"/>
                <a:sym typeface="Roboto Mono"/>
              </a:rPr>
              <a:t>check condition</a:t>
            </a:r>
            <a:endParaRPr/>
          </a:p>
          <a:p>
            <a:pPr marL="0" marR="0" lvl="0" indent="0" algn="ctr" rtl="0">
              <a:lnSpc>
                <a:spcPct val="100000"/>
              </a:lnSpc>
              <a:spcBef>
                <a:spcPts val="0"/>
              </a:spcBef>
              <a:spcAft>
                <a:spcPts val="0"/>
              </a:spcAft>
              <a:buClr>
                <a:schemeClr val="dk1"/>
              </a:buClr>
              <a:buSzPts val="4400"/>
              <a:buFont typeface="Roboto Mono"/>
              <a:buNone/>
            </a:pPr>
            <a:r>
              <a:rPr lang="en-US" sz="4400" b="0" i="0" u="none" strike="noStrike" cap="none">
                <a:solidFill>
                  <a:schemeClr val="dk1"/>
                </a:solidFill>
                <a:latin typeface="Roboto Mono"/>
                <a:ea typeface="Roboto Mono"/>
                <a:cs typeface="Roboto Mono"/>
                <a:sym typeface="Roboto Mono"/>
              </a:rPr>
              <a:t> 1 &lt; 7 is true</a:t>
            </a:r>
            <a:endParaRPr sz="4400" b="0" i="0" u="none" strike="noStrike" cap="none">
              <a:solidFill>
                <a:schemeClr val="dk1"/>
              </a:solidFill>
              <a:latin typeface="Roboto Mono"/>
              <a:ea typeface="Roboto Mono"/>
              <a:cs typeface="Roboto Mono"/>
              <a:sym typeface="Roboto Mono"/>
            </a:endParaRPr>
          </a:p>
        </p:txBody>
      </p:sp>
      <p:sp>
        <p:nvSpPr>
          <p:cNvPr id="117" name="Google Shape;117;p3"/>
          <p:cNvSpPr/>
          <p:nvPr/>
        </p:nvSpPr>
        <p:spPr>
          <a:xfrm>
            <a:off x="11476854" y="2581299"/>
            <a:ext cx="2153918" cy="1529199"/>
          </a:xfrm>
          <a:prstGeom prst="ellipse">
            <a:avLst/>
          </a:prstGeom>
          <a:solidFill>
            <a:schemeClr val="lt1"/>
          </a:solidFill>
          <a:ln w="762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6400"/>
              <a:buFont typeface="Roboto Mono"/>
              <a:buNone/>
            </a:pPr>
            <a:r>
              <a:rPr lang="en-US" sz="6400" b="0" i="0" u="none" strike="noStrike" cap="none">
                <a:solidFill>
                  <a:schemeClr val="dk1"/>
                </a:solidFill>
                <a:latin typeface="Roboto Mono"/>
                <a:ea typeface="Roboto Mono"/>
                <a:cs typeface="Roboto Mono"/>
                <a:sym typeface="Roboto Mono"/>
              </a:rPr>
              <a:t>2</a:t>
            </a:r>
            <a:endParaRPr sz="6400" b="0" i="0" u="none" strike="noStrike" cap="none">
              <a:solidFill>
                <a:schemeClr val="dk1"/>
              </a:solidFill>
              <a:latin typeface="Roboto Mono"/>
              <a:ea typeface="Roboto Mono"/>
              <a:cs typeface="Roboto Mono"/>
              <a:sym typeface="Roboto Mono"/>
            </a:endParaRPr>
          </a:p>
        </p:txBody>
      </p:sp>
      <p:sp>
        <p:nvSpPr>
          <p:cNvPr id="118" name="Google Shape;118;p3"/>
          <p:cNvSpPr/>
          <p:nvPr/>
        </p:nvSpPr>
        <p:spPr>
          <a:xfrm>
            <a:off x="26549822" y="2858424"/>
            <a:ext cx="8600426" cy="2360930"/>
          </a:xfrm>
          <a:prstGeom prst="roundRect">
            <a:avLst>
              <a:gd name="adj" fmla="val 16667"/>
            </a:avLst>
          </a:prstGeom>
          <a:solidFill>
            <a:schemeClr val="lt1"/>
          </a:solidFill>
          <a:ln w="1270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4400"/>
              <a:buFont typeface="Roboto Mono"/>
              <a:buNone/>
            </a:pPr>
            <a:r>
              <a:rPr lang="en-US" sz="4400" b="0" i="0" u="none" strike="noStrike" cap="none">
                <a:solidFill>
                  <a:schemeClr val="dk1"/>
                </a:solidFill>
                <a:latin typeface="Roboto Mono"/>
                <a:ea typeface="Roboto Mono"/>
                <a:cs typeface="Roboto Mono"/>
                <a:sym typeface="Roboto Mono"/>
              </a:rPr>
              <a:t>execute iteration step</a:t>
            </a:r>
            <a:endParaRPr/>
          </a:p>
          <a:p>
            <a:pPr marL="0" marR="0" lvl="0" indent="0" algn="ctr" rtl="0">
              <a:lnSpc>
                <a:spcPct val="100000"/>
              </a:lnSpc>
              <a:spcBef>
                <a:spcPts val="0"/>
              </a:spcBef>
              <a:spcAft>
                <a:spcPts val="0"/>
              </a:spcAft>
              <a:buClr>
                <a:schemeClr val="dk1"/>
              </a:buClr>
              <a:buSzPts val="4400"/>
              <a:buFont typeface="Roboto Mono"/>
              <a:buNone/>
            </a:pPr>
            <a:r>
              <a:rPr lang="en-US" sz="4400" b="0" i="0" u="none" strike="noStrike" cap="none">
                <a:solidFill>
                  <a:schemeClr val="dk1"/>
                </a:solidFill>
                <a:latin typeface="Roboto Mono"/>
                <a:ea typeface="Roboto Mono"/>
                <a:cs typeface="Roboto Mono"/>
                <a:sym typeface="Roboto Mono"/>
              </a:rPr>
              <a:t>1 + 2 = 3</a:t>
            </a:r>
            <a:endParaRPr/>
          </a:p>
          <a:p>
            <a:pPr marL="0" marR="0" lvl="0" indent="0" algn="ctr" rtl="0">
              <a:lnSpc>
                <a:spcPct val="100000"/>
              </a:lnSpc>
              <a:spcBef>
                <a:spcPts val="0"/>
              </a:spcBef>
              <a:spcAft>
                <a:spcPts val="0"/>
              </a:spcAft>
              <a:buClr>
                <a:schemeClr val="dk1"/>
              </a:buClr>
              <a:buSzPts val="4400"/>
              <a:buFont typeface="Roboto Mono"/>
              <a:buNone/>
            </a:pPr>
            <a:r>
              <a:rPr lang="en-US" sz="4400" b="1" i="0" u="none" strike="noStrike" cap="none">
                <a:solidFill>
                  <a:schemeClr val="dk1"/>
                </a:solidFill>
                <a:latin typeface="Roboto Mono"/>
                <a:ea typeface="Roboto Mono"/>
                <a:cs typeface="Roboto Mono"/>
                <a:sym typeface="Roboto Mono"/>
              </a:rPr>
              <a:t>number = 3</a:t>
            </a:r>
            <a:endParaRPr sz="4400" b="1" i="0" u="none" strike="noStrike" cap="none">
              <a:solidFill>
                <a:schemeClr val="dk1"/>
              </a:solidFill>
              <a:latin typeface="Roboto Mono"/>
              <a:ea typeface="Roboto Mono"/>
              <a:cs typeface="Roboto Mono"/>
              <a:sym typeface="Roboto Mono"/>
            </a:endParaRPr>
          </a:p>
        </p:txBody>
      </p:sp>
      <p:sp>
        <p:nvSpPr>
          <p:cNvPr id="113" name="Google Shape;113;p3"/>
          <p:cNvSpPr/>
          <p:nvPr/>
        </p:nvSpPr>
        <p:spPr>
          <a:xfrm>
            <a:off x="24802792" y="2520203"/>
            <a:ext cx="2153918" cy="1529199"/>
          </a:xfrm>
          <a:prstGeom prst="ellipse">
            <a:avLst/>
          </a:prstGeom>
          <a:solidFill>
            <a:schemeClr val="lt1"/>
          </a:solidFill>
          <a:ln w="762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6400"/>
              <a:buFont typeface="Roboto Mono"/>
              <a:buNone/>
            </a:pPr>
            <a:r>
              <a:rPr lang="en-US" sz="6400" b="0" i="0" u="none" strike="noStrike" cap="none">
                <a:solidFill>
                  <a:schemeClr val="dk1"/>
                </a:solidFill>
                <a:latin typeface="Roboto Mono"/>
                <a:ea typeface="Roboto Mono"/>
                <a:cs typeface="Roboto Mono"/>
                <a:sym typeface="Roboto Mono"/>
              </a:rPr>
              <a:t>4</a:t>
            </a:r>
            <a:endParaRPr sz="6400" b="0" i="0" u="none" strike="noStrike" cap="none">
              <a:solidFill>
                <a:schemeClr val="dk1"/>
              </a:solidFill>
              <a:latin typeface="Roboto Mono"/>
              <a:ea typeface="Roboto Mono"/>
              <a:cs typeface="Roboto Mono"/>
              <a:sym typeface="Roboto Mono"/>
            </a:endParaRPr>
          </a:p>
        </p:txBody>
      </p:sp>
      <p:sp>
        <p:nvSpPr>
          <p:cNvPr id="119" name="Google Shape;119;p3"/>
          <p:cNvSpPr/>
          <p:nvPr/>
        </p:nvSpPr>
        <p:spPr>
          <a:xfrm>
            <a:off x="26267506" y="12760833"/>
            <a:ext cx="8882742" cy="1237218"/>
          </a:xfrm>
          <a:prstGeom prst="roundRect">
            <a:avLst>
              <a:gd name="adj" fmla="val 16667"/>
            </a:avLst>
          </a:prstGeom>
          <a:solidFill>
            <a:schemeClr val="lt1"/>
          </a:solidFill>
          <a:ln w="1270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50000"/>
              </a:lnSpc>
              <a:spcBef>
                <a:spcPts val="0"/>
              </a:spcBef>
              <a:spcAft>
                <a:spcPts val="0"/>
              </a:spcAft>
              <a:buClr>
                <a:schemeClr val="dk1"/>
              </a:buClr>
              <a:buSzPts val="4400"/>
              <a:buFont typeface="Roboto Mono"/>
              <a:buNone/>
            </a:pPr>
            <a:r>
              <a:rPr lang="en-US" sz="4400" b="0" i="0" u="none" strike="noStrike" cap="none">
                <a:solidFill>
                  <a:schemeClr val="dk1"/>
                </a:solidFill>
                <a:latin typeface="Roboto Mono"/>
                <a:ea typeface="Roboto Mono"/>
                <a:cs typeface="Roboto Mono"/>
                <a:sym typeface="Roboto Mono"/>
              </a:rPr>
              <a:t>execute line (code block) </a:t>
            </a:r>
            <a:endParaRPr sz="4400" b="0" i="0" u="none" strike="noStrike" cap="none">
              <a:solidFill>
                <a:schemeClr val="dk1"/>
              </a:solidFill>
              <a:latin typeface="Roboto Mono"/>
              <a:ea typeface="Roboto Mono"/>
              <a:cs typeface="Roboto Mono"/>
              <a:sym typeface="Roboto Mono"/>
            </a:endParaRPr>
          </a:p>
        </p:txBody>
      </p:sp>
      <p:sp>
        <p:nvSpPr>
          <p:cNvPr id="120" name="Google Shape;120;p3"/>
          <p:cNvSpPr/>
          <p:nvPr/>
        </p:nvSpPr>
        <p:spPr>
          <a:xfrm>
            <a:off x="24495036" y="12001350"/>
            <a:ext cx="2153918" cy="1529199"/>
          </a:xfrm>
          <a:prstGeom prst="ellipse">
            <a:avLst/>
          </a:prstGeom>
          <a:solidFill>
            <a:schemeClr val="lt1"/>
          </a:solidFill>
          <a:ln w="762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6400"/>
              <a:buFont typeface="Roboto Mono"/>
              <a:buNone/>
            </a:pPr>
            <a:r>
              <a:rPr lang="en-US" sz="6400" b="0" i="0" u="none" strike="noStrike" cap="none">
                <a:solidFill>
                  <a:schemeClr val="dk1"/>
                </a:solidFill>
                <a:latin typeface="Roboto Mono"/>
                <a:ea typeface="Roboto Mono"/>
                <a:cs typeface="Roboto Mono"/>
                <a:sym typeface="Roboto Mono"/>
              </a:rPr>
              <a:t>3</a:t>
            </a:r>
            <a:endParaRPr sz="6400" b="0" i="0" u="none" strike="noStrike" cap="none">
              <a:solidFill>
                <a:schemeClr val="dk1"/>
              </a:solidFill>
              <a:latin typeface="Roboto Mono"/>
              <a:ea typeface="Roboto Mono"/>
              <a:cs typeface="Roboto Mono"/>
              <a:sym typeface="Roboto Mono"/>
            </a:endParaRPr>
          </a:p>
        </p:txBody>
      </p:sp>
      <p:cxnSp>
        <p:nvCxnSpPr>
          <p:cNvPr id="121" name="Google Shape;121;p3"/>
          <p:cNvCxnSpPr/>
          <p:nvPr/>
        </p:nvCxnSpPr>
        <p:spPr>
          <a:xfrm rot="10800000">
            <a:off x="21292457" y="9315068"/>
            <a:ext cx="3510335" cy="2957341"/>
          </a:xfrm>
          <a:prstGeom prst="straightConnector1">
            <a:avLst/>
          </a:prstGeom>
          <a:noFill/>
          <a:ln w="165100" cap="flat" cmpd="sng">
            <a:solidFill>
              <a:srgbClr val="FF0000"/>
            </a:solidFill>
            <a:prstDash val="solid"/>
            <a:miter lim="400000"/>
            <a:headEnd type="none" w="sm" len="sm"/>
            <a:tailEnd type="triangle" w="med" len="med"/>
          </a:ln>
        </p:spPr>
      </p:cxnSp>
      <p:sp>
        <p:nvSpPr>
          <p:cNvPr id="122" name="Google Shape;122;p3"/>
          <p:cNvSpPr/>
          <p:nvPr/>
        </p:nvSpPr>
        <p:spPr>
          <a:xfrm>
            <a:off x="4254759" y="7746876"/>
            <a:ext cx="29447412" cy="1546414"/>
          </a:xfrm>
          <a:prstGeom prst="rect">
            <a:avLst/>
          </a:prstGeom>
          <a:solidFill>
            <a:srgbClr val="FFFF00">
              <a:alpha val="21960"/>
            </a:srgbClr>
          </a:solidFill>
          <a:ln>
            <a:noFill/>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123" name="Google Shape;123;p3"/>
          <p:cNvSpPr/>
          <p:nvPr/>
        </p:nvSpPr>
        <p:spPr>
          <a:xfrm>
            <a:off x="1389409" y="12085871"/>
            <a:ext cx="18316844" cy="5437016"/>
          </a:xfrm>
          <a:prstGeom prst="rect">
            <a:avLst/>
          </a:prstGeom>
          <a:noFill/>
          <a:ln w="762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Roboto Mono"/>
              <a:buNone/>
            </a:pPr>
            <a:r>
              <a:rPr lang="en-US" sz="6400" b="0" i="0" u="sng" strike="noStrike" cap="none">
                <a:solidFill>
                  <a:srgbClr val="000000"/>
                </a:solidFill>
                <a:latin typeface="Roboto Mono"/>
                <a:ea typeface="Roboto Mono"/>
                <a:cs typeface="Roboto Mono"/>
                <a:sym typeface="Roboto Mono"/>
              </a:rPr>
              <a:t>CURRENT OUTPUT:</a:t>
            </a:r>
            <a:endParaRPr/>
          </a:p>
          <a:p>
            <a:pPr marL="0" marR="0" lvl="0" indent="0" algn="l" rtl="0">
              <a:lnSpc>
                <a:spcPct val="100000"/>
              </a:lnSpc>
              <a:spcBef>
                <a:spcPts val="0"/>
              </a:spcBef>
              <a:spcAft>
                <a:spcPts val="0"/>
              </a:spcAft>
              <a:buClr>
                <a:srgbClr val="000000"/>
              </a:buClr>
              <a:buSzPts val="6400"/>
              <a:buFont typeface="Roboto Mono"/>
              <a:buNone/>
            </a:pPr>
            <a:r>
              <a:rPr lang="en-US" sz="6400" b="0" i="0" u="none" strike="noStrike" cap="none">
                <a:solidFill>
                  <a:srgbClr val="000000"/>
                </a:solidFill>
                <a:latin typeface="Roboto Mono"/>
                <a:ea typeface="Roboto Mono"/>
                <a:cs typeface="Roboto Mono"/>
                <a:sym typeface="Roboto Mono"/>
              </a:rPr>
              <a:t>number = 1</a:t>
            </a:r>
            <a:endParaRPr/>
          </a:p>
          <a:p>
            <a:pPr marL="0" marR="0" lvl="0" indent="0" algn="l" rtl="0">
              <a:lnSpc>
                <a:spcPct val="100000"/>
              </a:lnSpc>
              <a:spcBef>
                <a:spcPts val="0"/>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p:nvPr/>
        </p:nvSpPr>
        <p:spPr>
          <a:xfrm>
            <a:off x="1389409" y="6012673"/>
            <a:ext cx="33786999" cy="4936630"/>
          </a:xfrm>
          <a:prstGeom prst="rect">
            <a:avLst/>
          </a:prstGeom>
          <a:solidFill>
            <a:schemeClr val="lt1"/>
          </a:solidFill>
          <a:ln w="76200" cap="flat" cmpd="sng">
            <a:solidFill>
              <a:schemeClr val="dk1"/>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pic>
        <p:nvPicPr>
          <p:cNvPr id="129" name="Google Shape;129;p4"/>
          <p:cNvPicPr preferRelativeResize="0"/>
          <p:nvPr/>
        </p:nvPicPr>
        <p:blipFill rotWithShape="1">
          <a:blip r:embed="rId3">
            <a:alphaModFix/>
          </a:blip>
          <a:srcRect/>
          <a:stretch/>
        </p:blipFill>
        <p:spPr>
          <a:xfrm>
            <a:off x="1814064" y="6346635"/>
            <a:ext cx="32947872" cy="4331686"/>
          </a:xfrm>
          <a:prstGeom prst="rect">
            <a:avLst/>
          </a:prstGeom>
          <a:noFill/>
          <a:ln>
            <a:noFill/>
          </a:ln>
        </p:spPr>
      </p:pic>
      <p:sp>
        <p:nvSpPr>
          <p:cNvPr id="130" name="Google Shape;130;p4"/>
          <p:cNvSpPr/>
          <p:nvPr/>
        </p:nvSpPr>
        <p:spPr>
          <a:xfrm>
            <a:off x="952498" y="459786"/>
            <a:ext cx="1609895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The for Statement Recap</a:t>
            </a:r>
            <a:endParaRPr/>
          </a:p>
        </p:txBody>
      </p:sp>
      <p:cxnSp>
        <p:nvCxnSpPr>
          <p:cNvPr id="131" name="Google Shape;131;p4"/>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32" name="Google Shape;132;p4"/>
          <p:cNvPicPr preferRelativeResize="0"/>
          <p:nvPr/>
        </p:nvPicPr>
        <p:blipFill rotWithShape="1">
          <a:blip r:embed="rId4">
            <a:alphaModFix/>
          </a:blip>
          <a:srcRect/>
          <a:stretch/>
        </p:blipFill>
        <p:spPr>
          <a:xfrm>
            <a:off x="14650974" y="18489726"/>
            <a:ext cx="6321552" cy="1392336"/>
          </a:xfrm>
          <a:prstGeom prst="rect">
            <a:avLst/>
          </a:prstGeom>
          <a:noFill/>
          <a:ln>
            <a:noFill/>
          </a:ln>
        </p:spPr>
      </p:pic>
      <p:cxnSp>
        <p:nvCxnSpPr>
          <p:cNvPr id="133" name="Google Shape;133;p4"/>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34" name="Google Shape;134;p4"/>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For Loop Recap</a:t>
            </a:r>
            <a:endParaRPr/>
          </a:p>
        </p:txBody>
      </p:sp>
      <p:sp>
        <p:nvSpPr>
          <p:cNvPr id="135" name="Google Shape;135;p4"/>
          <p:cNvSpPr/>
          <p:nvPr/>
        </p:nvSpPr>
        <p:spPr>
          <a:xfrm>
            <a:off x="16340449" y="6342448"/>
            <a:ext cx="7284661" cy="1378463"/>
          </a:xfrm>
          <a:prstGeom prst="rect">
            <a:avLst/>
          </a:prstGeom>
          <a:noFill/>
          <a:ln w="127000" cap="flat" cmpd="sng">
            <a:solidFill>
              <a:srgbClr val="FF0000"/>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6400"/>
              <a:buFont typeface="Helvetica Neue Light"/>
              <a:buNone/>
            </a:pPr>
            <a:endParaRPr sz="6400" b="0" i="0" u="none" strike="noStrike" cap="none">
              <a:solidFill>
                <a:schemeClr val="dk1"/>
              </a:solidFill>
              <a:latin typeface="Roboto Mono"/>
              <a:ea typeface="Roboto Mono"/>
              <a:cs typeface="Roboto Mono"/>
              <a:sym typeface="Roboto Mono"/>
            </a:endParaRPr>
          </a:p>
        </p:txBody>
      </p:sp>
      <p:sp>
        <p:nvSpPr>
          <p:cNvPr id="136" name="Google Shape;136;p4"/>
          <p:cNvSpPr/>
          <p:nvPr/>
        </p:nvSpPr>
        <p:spPr>
          <a:xfrm>
            <a:off x="24775327" y="6342448"/>
            <a:ext cx="8124412" cy="1378463"/>
          </a:xfrm>
          <a:prstGeom prst="rect">
            <a:avLst/>
          </a:prstGeom>
          <a:noFill/>
          <a:ln w="127000" cap="flat" cmpd="sng">
            <a:solidFill>
              <a:srgbClr val="FF0000"/>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6400"/>
              <a:buFont typeface="Helvetica Neue Light"/>
              <a:buNone/>
            </a:pPr>
            <a:endParaRPr sz="6400" b="0" i="0" u="none" strike="noStrike" cap="none">
              <a:solidFill>
                <a:schemeClr val="dk1"/>
              </a:solidFill>
              <a:latin typeface="Roboto Mono"/>
              <a:ea typeface="Roboto Mono"/>
              <a:cs typeface="Roboto Mono"/>
              <a:sym typeface="Roboto Mono"/>
            </a:endParaRPr>
          </a:p>
        </p:txBody>
      </p:sp>
      <p:cxnSp>
        <p:nvCxnSpPr>
          <p:cNvPr id="137" name="Google Shape;137;p4"/>
          <p:cNvCxnSpPr>
            <a:stCxn id="138" idx="4"/>
          </p:cNvCxnSpPr>
          <p:nvPr/>
        </p:nvCxnSpPr>
        <p:spPr>
          <a:xfrm flipH="1">
            <a:off x="25504451" y="4049402"/>
            <a:ext cx="375300" cy="2229000"/>
          </a:xfrm>
          <a:prstGeom prst="straightConnector1">
            <a:avLst/>
          </a:prstGeom>
          <a:noFill/>
          <a:ln w="165100" cap="flat" cmpd="sng">
            <a:solidFill>
              <a:srgbClr val="FF0000"/>
            </a:solidFill>
            <a:prstDash val="solid"/>
            <a:miter lim="400000"/>
            <a:headEnd type="none" w="sm" len="sm"/>
            <a:tailEnd type="triangle" w="med" len="med"/>
          </a:ln>
        </p:spPr>
      </p:cxnSp>
      <p:sp>
        <p:nvSpPr>
          <p:cNvPr id="139" name="Google Shape;139;p4"/>
          <p:cNvSpPr/>
          <p:nvPr/>
        </p:nvSpPr>
        <p:spPr>
          <a:xfrm>
            <a:off x="2699528" y="3452269"/>
            <a:ext cx="7030670" cy="1237218"/>
          </a:xfrm>
          <a:prstGeom prst="roundRect">
            <a:avLst>
              <a:gd name="adj" fmla="val 16667"/>
            </a:avLst>
          </a:prstGeom>
          <a:solidFill>
            <a:schemeClr val="lt1"/>
          </a:solidFill>
          <a:ln w="1270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50000"/>
              </a:lnSpc>
              <a:spcBef>
                <a:spcPts val="0"/>
              </a:spcBef>
              <a:spcAft>
                <a:spcPts val="0"/>
              </a:spcAft>
              <a:buClr>
                <a:schemeClr val="dk1"/>
              </a:buClr>
              <a:buSzPts val="4400"/>
              <a:buFont typeface="Roboto Mono"/>
              <a:buNone/>
            </a:pPr>
            <a:r>
              <a:rPr lang="en-US" sz="4400" b="1" i="0" u="none" strike="noStrike" cap="none">
                <a:solidFill>
                  <a:schemeClr val="dk1"/>
                </a:solidFill>
                <a:latin typeface="Roboto Mono"/>
                <a:ea typeface="Roboto Mono"/>
                <a:cs typeface="Roboto Mono"/>
                <a:sym typeface="Roboto Mono"/>
              </a:rPr>
              <a:t>number = 3</a:t>
            </a:r>
            <a:endParaRPr sz="4400" b="1" i="0" u="none" strike="noStrike" cap="none">
              <a:solidFill>
                <a:schemeClr val="dk1"/>
              </a:solidFill>
              <a:latin typeface="Roboto Mono"/>
              <a:ea typeface="Roboto Mono"/>
              <a:cs typeface="Roboto Mono"/>
              <a:sym typeface="Roboto Mono"/>
            </a:endParaRPr>
          </a:p>
        </p:txBody>
      </p:sp>
      <p:cxnSp>
        <p:nvCxnSpPr>
          <p:cNvPr id="140" name="Google Shape;140;p4"/>
          <p:cNvCxnSpPr>
            <a:stCxn id="141" idx="2"/>
          </p:cNvCxnSpPr>
          <p:nvPr/>
        </p:nvCxnSpPr>
        <p:spPr>
          <a:xfrm>
            <a:off x="16442247" y="4905880"/>
            <a:ext cx="912600" cy="1436700"/>
          </a:xfrm>
          <a:prstGeom prst="straightConnector1">
            <a:avLst/>
          </a:prstGeom>
          <a:noFill/>
          <a:ln w="165100" cap="flat" cmpd="sng">
            <a:solidFill>
              <a:srgbClr val="FF0000"/>
            </a:solidFill>
            <a:prstDash val="solid"/>
            <a:miter lim="400000"/>
            <a:headEnd type="none" w="sm" len="sm"/>
            <a:tailEnd type="triangle" w="med" len="med"/>
          </a:ln>
        </p:spPr>
      </p:cxnSp>
      <p:sp>
        <p:nvSpPr>
          <p:cNvPr id="141" name="Google Shape;141;p4"/>
          <p:cNvSpPr/>
          <p:nvPr/>
        </p:nvSpPr>
        <p:spPr>
          <a:xfrm>
            <a:off x="13223884" y="3294091"/>
            <a:ext cx="6436725" cy="1611789"/>
          </a:xfrm>
          <a:prstGeom prst="roundRect">
            <a:avLst>
              <a:gd name="adj" fmla="val 16667"/>
            </a:avLst>
          </a:prstGeom>
          <a:solidFill>
            <a:schemeClr val="lt1"/>
          </a:solidFill>
          <a:ln w="1270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4400"/>
              <a:buFont typeface="Roboto Mono"/>
              <a:buNone/>
            </a:pPr>
            <a:r>
              <a:rPr lang="en-US" sz="4400" b="0" i="0" u="none" strike="noStrike" cap="none">
                <a:solidFill>
                  <a:schemeClr val="dk1"/>
                </a:solidFill>
                <a:latin typeface="Roboto Mono"/>
                <a:ea typeface="Roboto Mono"/>
                <a:cs typeface="Roboto Mono"/>
                <a:sym typeface="Roboto Mono"/>
              </a:rPr>
              <a:t>check condition</a:t>
            </a:r>
            <a:endParaRPr/>
          </a:p>
          <a:p>
            <a:pPr marL="0" marR="0" lvl="0" indent="0" algn="ctr" rtl="0">
              <a:lnSpc>
                <a:spcPct val="100000"/>
              </a:lnSpc>
              <a:spcBef>
                <a:spcPts val="0"/>
              </a:spcBef>
              <a:spcAft>
                <a:spcPts val="0"/>
              </a:spcAft>
              <a:buClr>
                <a:schemeClr val="dk1"/>
              </a:buClr>
              <a:buSzPts val="4400"/>
              <a:buFont typeface="Roboto Mono"/>
              <a:buNone/>
            </a:pPr>
            <a:r>
              <a:rPr lang="en-US" sz="4400" b="0" i="0" u="none" strike="noStrike" cap="none">
                <a:solidFill>
                  <a:schemeClr val="dk1"/>
                </a:solidFill>
                <a:latin typeface="Roboto Mono"/>
                <a:ea typeface="Roboto Mono"/>
                <a:cs typeface="Roboto Mono"/>
                <a:sym typeface="Roboto Mono"/>
              </a:rPr>
              <a:t> 3 &lt; 7 is true</a:t>
            </a:r>
            <a:endParaRPr sz="4400" b="0" i="0" u="none" strike="noStrike" cap="none">
              <a:solidFill>
                <a:schemeClr val="dk1"/>
              </a:solidFill>
              <a:latin typeface="Roboto Mono"/>
              <a:ea typeface="Roboto Mono"/>
              <a:cs typeface="Roboto Mono"/>
              <a:sym typeface="Roboto Mono"/>
            </a:endParaRPr>
          </a:p>
        </p:txBody>
      </p:sp>
      <p:sp>
        <p:nvSpPr>
          <p:cNvPr id="142" name="Google Shape;142;p4"/>
          <p:cNvSpPr/>
          <p:nvPr/>
        </p:nvSpPr>
        <p:spPr>
          <a:xfrm>
            <a:off x="11476854" y="2581299"/>
            <a:ext cx="2153918" cy="1529199"/>
          </a:xfrm>
          <a:prstGeom prst="ellipse">
            <a:avLst/>
          </a:prstGeom>
          <a:solidFill>
            <a:schemeClr val="lt1"/>
          </a:solidFill>
          <a:ln w="762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6400"/>
              <a:buFont typeface="Roboto Mono"/>
              <a:buNone/>
            </a:pPr>
            <a:r>
              <a:rPr lang="en-US" sz="6400" b="0" i="0" u="none" strike="noStrike" cap="none">
                <a:solidFill>
                  <a:schemeClr val="dk1"/>
                </a:solidFill>
                <a:latin typeface="Roboto Mono"/>
                <a:ea typeface="Roboto Mono"/>
                <a:cs typeface="Roboto Mono"/>
                <a:sym typeface="Roboto Mono"/>
              </a:rPr>
              <a:t>1</a:t>
            </a:r>
            <a:endParaRPr sz="6400" b="0" i="0" u="none" strike="noStrike" cap="none">
              <a:solidFill>
                <a:schemeClr val="dk1"/>
              </a:solidFill>
              <a:latin typeface="Roboto Mono"/>
              <a:ea typeface="Roboto Mono"/>
              <a:cs typeface="Roboto Mono"/>
              <a:sym typeface="Roboto Mono"/>
            </a:endParaRPr>
          </a:p>
        </p:txBody>
      </p:sp>
      <p:sp>
        <p:nvSpPr>
          <p:cNvPr id="143" name="Google Shape;143;p4"/>
          <p:cNvSpPr/>
          <p:nvPr/>
        </p:nvSpPr>
        <p:spPr>
          <a:xfrm>
            <a:off x="26549822" y="2858424"/>
            <a:ext cx="8600426" cy="2360930"/>
          </a:xfrm>
          <a:prstGeom prst="roundRect">
            <a:avLst>
              <a:gd name="adj" fmla="val 16667"/>
            </a:avLst>
          </a:prstGeom>
          <a:solidFill>
            <a:schemeClr val="lt1"/>
          </a:solidFill>
          <a:ln w="1270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4400"/>
              <a:buFont typeface="Roboto Mono"/>
              <a:buNone/>
            </a:pPr>
            <a:r>
              <a:rPr lang="en-US" sz="4400" b="0" i="0" u="none" strike="noStrike" cap="none">
                <a:solidFill>
                  <a:schemeClr val="dk1"/>
                </a:solidFill>
                <a:latin typeface="Roboto Mono"/>
                <a:ea typeface="Roboto Mono"/>
                <a:cs typeface="Roboto Mono"/>
                <a:sym typeface="Roboto Mono"/>
              </a:rPr>
              <a:t>execute iteration step</a:t>
            </a:r>
            <a:endParaRPr/>
          </a:p>
          <a:p>
            <a:pPr marL="0" marR="0" lvl="0" indent="0" algn="ctr" rtl="0">
              <a:lnSpc>
                <a:spcPct val="100000"/>
              </a:lnSpc>
              <a:spcBef>
                <a:spcPts val="0"/>
              </a:spcBef>
              <a:spcAft>
                <a:spcPts val="0"/>
              </a:spcAft>
              <a:buClr>
                <a:schemeClr val="dk1"/>
              </a:buClr>
              <a:buSzPts val="4400"/>
              <a:buFont typeface="Roboto Mono"/>
              <a:buNone/>
            </a:pPr>
            <a:r>
              <a:rPr lang="en-US" sz="4400" b="0" i="0" u="none" strike="noStrike" cap="none">
                <a:solidFill>
                  <a:schemeClr val="dk1"/>
                </a:solidFill>
                <a:latin typeface="Roboto Mono"/>
                <a:ea typeface="Roboto Mono"/>
                <a:cs typeface="Roboto Mono"/>
                <a:sym typeface="Roboto Mono"/>
              </a:rPr>
              <a:t>3 + 2 = 5</a:t>
            </a:r>
            <a:endParaRPr/>
          </a:p>
          <a:p>
            <a:pPr marL="0" marR="0" lvl="0" indent="0" algn="ctr" rtl="0">
              <a:lnSpc>
                <a:spcPct val="100000"/>
              </a:lnSpc>
              <a:spcBef>
                <a:spcPts val="0"/>
              </a:spcBef>
              <a:spcAft>
                <a:spcPts val="0"/>
              </a:spcAft>
              <a:buClr>
                <a:schemeClr val="dk1"/>
              </a:buClr>
              <a:buSzPts val="4400"/>
              <a:buFont typeface="Roboto Mono"/>
              <a:buNone/>
            </a:pPr>
            <a:r>
              <a:rPr lang="en-US" sz="4400" b="1" i="0" u="none" strike="noStrike" cap="none">
                <a:solidFill>
                  <a:schemeClr val="dk1"/>
                </a:solidFill>
                <a:latin typeface="Roboto Mono"/>
                <a:ea typeface="Roboto Mono"/>
                <a:cs typeface="Roboto Mono"/>
                <a:sym typeface="Roboto Mono"/>
              </a:rPr>
              <a:t>number = 5</a:t>
            </a:r>
            <a:endParaRPr sz="4400" b="1" i="0" u="none" strike="noStrike" cap="none">
              <a:solidFill>
                <a:schemeClr val="dk1"/>
              </a:solidFill>
              <a:latin typeface="Roboto Mono"/>
              <a:ea typeface="Roboto Mono"/>
              <a:cs typeface="Roboto Mono"/>
              <a:sym typeface="Roboto Mono"/>
            </a:endParaRPr>
          </a:p>
        </p:txBody>
      </p:sp>
      <p:sp>
        <p:nvSpPr>
          <p:cNvPr id="138" name="Google Shape;138;p4"/>
          <p:cNvSpPr/>
          <p:nvPr/>
        </p:nvSpPr>
        <p:spPr>
          <a:xfrm>
            <a:off x="24802792" y="2520203"/>
            <a:ext cx="2153918" cy="1529199"/>
          </a:xfrm>
          <a:prstGeom prst="ellipse">
            <a:avLst/>
          </a:prstGeom>
          <a:solidFill>
            <a:schemeClr val="lt1"/>
          </a:solidFill>
          <a:ln w="762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6400"/>
              <a:buFont typeface="Roboto Mono"/>
              <a:buNone/>
            </a:pPr>
            <a:r>
              <a:rPr lang="en-US" sz="6400" b="0" i="0" u="none" strike="noStrike" cap="none">
                <a:solidFill>
                  <a:schemeClr val="dk1"/>
                </a:solidFill>
                <a:latin typeface="Roboto Mono"/>
                <a:ea typeface="Roboto Mono"/>
                <a:cs typeface="Roboto Mono"/>
                <a:sym typeface="Roboto Mono"/>
              </a:rPr>
              <a:t>3</a:t>
            </a:r>
            <a:endParaRPr sz="6400" b="0" i="0" u="none" strike="noStrike" cap="none">
              <a:solidFill>
                <a:schemeClr val="dk1"/>
              </a:solidFill>
              <a:latin typeface="Roboto Mono"/>
              <a:ea typeface="Roboto Mono"/>
              <a:cs typeface="Roboto Mono"/>
              <a:sym typeface="Roboto Mono"/>
            </a:endParaRPr>
          </a:p>
        </p:txBody>
      </p:sp>
      <p:sp>
        <p:nvSpPr>
          <p:cNvPr id="144" name="Google Shape;144;p4"/>
          <p:cNvSpPr/>
          <p:nvPr/>
        </p:nvSpPr>
        <p:spPr>
          <a:xfrm>
            <a:off x="26267506" y="12760833"/>
            <a:ext cx="8882742" cy="1237218"/>
          </a:xfrm>
          <a:prstGeom prst="roundRect">
            <a:avLst>
              <a:gd name="adj" fmla="val 16667"/>
            </a:avLst>
          </a:prstGeom>
          <a:solidFill>
            <a:schemeClr val="lt1"/>
          </a:solidFill>
          <a:ln w="1270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50000"/>
              </a:lnSpc>
              <a:spcBef>
                <a:spcPts val="0"/>
              </a:spcBef>
              <a:spcAft>
                <a:spcPts val="0"/>
              </a:spcAft>
              <a:buClr>
                <a:schemeClr val="dk1"/>
              </a:buClr>
              <a:buSzPts val="4400"/>
              <a:buFont typeface="Roboto Mono"/>
              <a:buNone/>
            </a:pPr>
            <a:r>
              <a:rPr lang="en-US" sz="4400" b="0" i="0" u="none" strike="noStrike" cap="none">
                <a:solidFill>
                  <a:schemeClr val="dk1"/>
                </a:solidFill>
                <a:latin typeface="Roboto Mono"/>
                <a:ea typeface="Roboto Mono"/>
                <a:cs typeface="Roboto Mono"/>
                <a:sym typeface="Roboto Mono"/>
              </a:rPr>
              <a:t>execute line (code block) </a:t>
            </a:r>
            <a:endParaRPr sz="4400" b="0" i="0" u="none" strike="noStrike" cap="none">
              <a:solidFill>
                <a:schemeClr val="dk1"/>
              </a:solidFill>
              <a:latin typeface="Roboto Mono"/>
              <a:ea typeface="Roboto Mono"/>
              <a:cs typeface="Roboto Mono"/>
              <a:sym typeface="Roboto Mono"/>
            </a:endParaRPr>
          </a:p>
        </p:txBody>
      </p:sp>
      <p:sp>
        <p:nvSpPr>
          <p:cNvPr id="145" name="Google Shape;145;p4"/>
          <p:cNvSpPr/>
          <p:nvPr/>
        </p:nvSpPr>
        <p:spPr>
          <a:xfrm>
            <a:off x="24495036" y="12001350"/>
            <a:ext cx="2153918" cy="1529199"/>
          </a:xfrm>
          <a:prstGeom prst="ellipse">
            <a:avLst/>
          </a:prstGeom>
          <a:solidFill>
            <a:schemeClr val="lt1"/>
          </a:solidFill>
          <a:ln w="762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6400"/>
              <a:buFont typeface="Roboto Mono"/>
              <a:buNone/>
            </a:pPr>
            <a:r>
              <a:rPr lang="en-US" sz="6400" b="0" i="0" u="none" strike="noStrike" cap="none">
                <a:solidFill>
                  <a:schemeClr val="dk1"/>
                </a:solidFill>
                <a:latin typeface="Roboto Mono"/>
                <a:ea typeface="Roboto Mono"/>
                <a:cs typeface="Roboto Mono"/>
                <a:sym typeface="Roboto Mono"/>
              </a:rPr>
              <a:t>2</a:t>
            </a:r>
            <a:endParaRPr sz="6400" b="0" i="0" u="none" strike="noStrike" cap="none">
              <a:solidFill>
                <a:schemeClr val="dk1"/>
              </a:solidFill>
              <a:latin typeface="Roboto Mono"/>
              <a:ea typeface="Roboto Mono"/>
              <a:cs typeface="Roboto Mono"/>
              <a:sym typeface="Roboto Mono"/>
            </a:endParaRPr>
          </a:p>
        </p:txBody>
      </p:sp>
      <p:cxnSp>
        <p:nvCxnSpPr>
          <p:cNvPr id="146" name="Google Shape;146;p4"/>
          <p:cNvCxnSpPr/>
          <p:nvPr/>
        </p:nvCxnSpPr>
        <p:spPr>
          <a:xfrm rot="10800000">
            <a:off x="21292457" y="9315068"/>
            <a:ext cx="3510335" cy="2957341"/>
          </a:xfrm>
          <a:prstGeom prst="straightConnector1">
            <a:avLst/>
          </a:prstGeom>
          <a:noFill/>
          <a:ln w="165100" cap="flat" cmpd="sng">
            <a:solidFill>
              <a:srgbClr val="FF0000"/>
            </a:solidFill>
            <a:prstDash val="solid"/>
            <a:miter lim="400000"/>
            <a:headEnd type="none" w="sm" len="sm"/>
            <a:tailEnd type="triangle" w="med" len="med"/>
          </a:ln>
        </p:spPr>
      </p:cxnSp>
      <p:sp>
        <p:nvSpPr>
          <p:cNvPr id="147" name="Google Shape;147;p4"/>
          <p:cNvSpPr/>
          <p:nvPr/>
        </p:nvSpPr>
        <p:spPr>
          <a:xfrm>
            <a:off x="4254759" y="7746876"/>
            <a:ext cx="29447412" cy="1546414"/>
          </a:xfrm>
          <a:prstGeom prst="rect">
            <a:avLst/>
          </a:prstGeom>
          <a:solidFill>
            <a:srgbClr val="FFFF00">
              <a:alpha val="21960"/>
            </a:srgbClr>
          </a:solidFill>
          <a:ln>
            <a:noFill/>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148" name="Google Shape;148;p4"/>
          <p:cNvSpPr/>
          <p:nvPr/>
        </p:nvSpPr>
        <p:spPr>
          <a:xfrm>
            <a:off x="1389409" y="12085871"/>
            <a:ext cx="18316844" cy="5437016"/>
          </a:xfrm>
          <a:prstGeom prst="rect">
            <a:avLst/>
          </a:prstGeom>
          <a:noFill/>
          <a:ln w="762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Roboto Mono"/>
              <a:buNone/>
            </a:pPr>
            <a:r>
              <a:rPr lang="en-US" sz="6400" b="0" i="0" u="sng" strike="noStrike" cap="none">
                <a:solidFill>
                  <a:srgbClr val="000000"/>
                </a:solidFill>
                <a:latin typeface="Roboto Mono"/>
                <a:ea typeface="Roboto Mono"/>
                <a:cs typeface="Roboto Mono"/>
                <a:sym typeface="Roboto Mono"/>
              </a:rPr>
              <a:t>CURRENT OUTPUT:</a:t>
            </a:r>
            <a:endParaRPr/>
          </a:p>
          <a:p>
            <a:pPr marL="0" marR="0" lvl="0" indent="0" algn="l" rtl="0">
              <a:lnSpc>
                <a:spcPct val="100000"/>
              </a:lnSpc>
              <a:spcBef>
                <a:spcPts val="0"/>
              </a:spcBef>
              <a:spcAft>
                <a:spcPts val="0"/>
              </a:spcAft>
              <a:buClr>
                <a:srgbClr val="000000"/>
              </a:buClr>
              <a:buSzPts val="6400"/>
              <a:buFont typeface="Roboto Mono"/>
              <a:buNone/>
            </a:pPr>
            <a:r>
              <a:rPr lang="en-US" sz="6400" b="0" i="0" u="none" strike="noStrike" cap="none">
                <a:solidFill>
                  <a:srgbClr val="000000"/>
                </a:solidFill>
                <a:latin typeface="Roboto Mono"/>
                <a:ea typeface="Roboto Mono"/>
                <a:cs typeface="Roboto Mono"/>
                <a:sym typeface="Roboto Mono"/>
              </a:rPr>
              <a:t>number = 1</a:t>
            </a:r>
            <a:endParaRPr/>
          </a:p>
          <a:p>
            <a:pPr marL="0" marR="0" lvl="0" indent="0" algn="l" rtl="0">
              <a:lnSpc>
                <a:spcPct val="100000"/>
              </a:lnSpc>
              <a:spcBef>
                <a:spcPts val="0"/>
              </a:spcBef>
              <a:spcAft>
                <a:spcPts val="0"/>
              </a:spcAft>
              <a:buClr>
                <a:srgbClr val="000000"/>
              </a:buClr>
              <a:buSzPts val="6400"/>
              <a:buFont typeface="Roboto Mono"/>
              <a:buNone/>
            </a:pPr>
            <a:r>
              <a:rPr lang="en-US" sz="6400" b="0" i="0" u="none" strike="noStrike" cap="none">
                <a:solidFill>
                  <a:srgbClr val="000000"/>
                </a:solidFill>
                <a:latin typeface="Roboto Mono"/>
                <a:ea typeface="Roboto Mono"/>
                <a:cs typeface="Roboto Mono"/>
                <a:sym typeface="Roboto Mono"/>
              </a:rPr>
              <a:t>number = 3</a:t>
            </a: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94291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switch statement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switch statement</a:t>
            </a:r>
          </a:p>
        </p:txBody>
      </p:sp>
      <p:pic>
        <p:nvPicPr>
          <p:cNvPr id="5" name="Picture 4">
            <a:extLst>
              <a:ext uri="{FF2B5EF4-FFF2-40B4-BE49-F238E27FC236}">
                <a16:creationId xmlns:a16="http://schemas.microsoft.com/office/drawing/2014/main" id="{1CE9B8E2-DB47-F37D-6160-05C5B2438246}"/>
              </a:ext>
            </a:extLst>
          </p:cNvPr>
          <p:cNvPicPr>
            <a:picLocks noChangeAspect="1"/>
          </p:cNvPicPr>
          <p:nvPr/>
        </p:nvPicPr>
        <p:blipFill>
          <a:blip r:embed="rId4"/>
          <a:stretch>
            <a:fillRect/>
          </a:stretch>
        </p:blipFill>
        <p:spPr>
          <a:xfrm>
            <a:off x="4420439" y="3922717"/>
            <a:ext cx="27735122" cy="12728566"/>
          </a:xfrm>
          <a:prstGeom prst="rect">
            <a:avLst/>
          </a:prstGeom>
        </p:spPr>
      </p:pic>
    </p:spTree>
    <p:extLst>
      <p:ext uri="{BB962C8B-B14F-4D97-AF65-F5344CB8AC3E}">
        <p14:creationId xmlns:p14="http://schemas.microsoft.com/office/powerpoint/2010/main" val="2492113115"/>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5"/>
          <p:cNvSpPr/>
          <p:nvPr/>
        </p:nvSpPr>
        <p:spPr>
          <a:xfrm>
            <a:off x="1389409" y="6012673"/>
            <a:ext cx="33786999" cy="4936630"/>
          </a:xfrm>
          <a:prstGeom prst="rect">
            <a:avLst/>
          </a:prstGeom>
          <a:solidFill>
            <a:schemeClr val="lt1"/>
          </a:solidFill>
          <a:ln w="76200" cap="flat" cmpd="sng">
            <a:solidFill>
              <a:schemeClr val="dk1"/>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pic>
        <p:nvPicPr>
          <p:cNvPr id="154" name="Google Shape;154;p5"/>
          <p:cNvPicPr preferRelativeResize="0"/>
          <p:nvPr/>
        </p:nvPicPr>
        <p:blipFill rotWithShape="1">
          <a:blip r:embed="rId3">
            <a:alphaModFix/>
          </a:blip>
          <a:srcRect/>
          <a:stretch/>
        </p:blipFill>
        <p:spPr>
          <a:xfrm>
            <a:off x="1814064" y="6346635"/>
            <a:ext cx="32947872" cy="4331686"/>
          </a:xfrm>
          <a:prstGeom prst="rect">
            <a:avLst/>
          </a:prstGeom>
          <a:noFill/>
          <a:ln>
            <a:noFill/>
          </a:ln>
        </p:spPr>
      </p:pic>
      <p:sp>
        <p:nvSpPr>
          <p:cNvPr id="155" name="Google Shape;155;p5"/>
          <p:cNvSpPr/>
          <p:nvPr/>
        </p:nvSpPr>
        <p:spPr>
          <a:xfrm>
            <a:off x="952498" y="459786"/>
            <a:ext cx="1609895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The for Statement Recap</a:t>
            </a:r>
            <a:endParaRPr/>
          </a:p>
        </p:txBody>
      </p:sp>
      <p:cxnSp>
        <p:nvCxnSpPr>
          <p:cNvPr id="156" name="Google Shape;156;p5"/>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57" name="Google Shape;157;p5"/>
          <p:cNvPicPr preferRelativeResize="0"/>
          <p:nvPr/>
        </p:nvPicPr>
        <p:blipFill rotWithShape="1">
          <a:blip r:embed="rId4">
            <a:alphaModFix/>
          </a:blip>
          <a:srcRect/>
          <a:stretch/>
        </p:blipFill>
        <p:spPr>
          <a:xfrm>
            <a:off x="14650974" y="18489726"/>
            <a:ext cx="6321552" cy="1392336"/>
          </a:xfrm>
          <a:prstGeom prst="rect">
            <a:avLst/>
          </a:prstGeom>
          <a:noFill/>
          <a:ln>
            <a:noFill/>
          </a:ln>
        </p:spPr>
      </p:pic>
      <p:cxnSp>
        <p:nvCxnSpPr>
          <p:cNvPr id="158" name="Google Shape;158;p5"/>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59" name="Google Shape;159;p5"/>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For Loop Recap</a:t>
            </a:r>
            <a:endParaRPr/>
          </a:p>
        </p:txBody>
      </p:sp>
      <p:sp>
        <p:nvSpPr>
          <p:cNvPr id="160" name="Google Shape;160;p5"/>
          <p:cNvSpPr/>
          <p:nvPr/>
        </p:nvSpPr>
        <p:spPr>
          <a:xfrm>
            <a:off x="16340449" y="6342448"/>
            <a:ext cx="7284661" cy="1378463"/>
          </a:xfrm>
          <a:prstGeom prst="rect">
            <a:avLst/>
          </a:prstGeom>
          <a:noFill/>
          <a:ln w="127000" cap="flat" cmpd="sng">
            <a:solidFill>
              <a:srgbClr val="FF0000"/>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6400"/>
              <a:buFont typeface="Helvetica Neue Light"/>
              <a:buNone/>
            </a:pPr>
            <a:endParaRPr sz="6400" b="0" i="0" u="none" strike="noStrike" cap="none">
              <a:solidFill>
                <a:schemeClr val="dk1"/>
              </a:solidFill>
              <a:latin typeface="Roboto Mono"/>
              <a:ea typeface="Roboto Mono"/>
              <a:cs typeface="Roboto Mono"/>
              <a:sym typeface="Roboto Mono"/>
            </a:endParaRPr>
          </a:p>
        </p:txBody>
      </p:sp>
      <p:sp>
        <p:nvSpPr>
          <p:cNvPr id="161" name="Google Shape;161;p5"/>
          <p:cNvSpPr/>
          <p:nvPr/>
        </p:nvSpPr>
        <p:spPr>
          <a:xfrm>
            <a:off x="24775327" y="6342448"/>
            <a:ext cx="8124412" cy="1378463"/>
          </a:xfrm>
          <a:prstGeom prst="rect">
            <a:avLst/>
          </a:prstGeom>
          <a:noFill/>
          <a:ln w="127000" cap="flat" cmpd="sng">
            <a:solidFill>
              <a:srgbClr val="FF0000"/>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6400"/>
              <a:buFont typeface="Helvetica Neue Light"/>
              <a:buNone/>
            </a:pPr>
            <a:endParaRPr sz="6400" b="0" i="0" u="none" strike="noStrike" cap="none">
              <a:solidFill>
                <a:schemeClr val="dk1"/>
              </a:solidFill>
              <a:latin typeface="Roboto Mono"/>
              <a:ea typeface="Roboto Mono"/>
              <a:cs typeface="Roboto Mono"/>
              <a:sym typeface="Roboto Mono"/>
            </a:endParaRPr>
          </a:p>
        </p:txBody>
      </p:sp>
      <p:cxnSp>
        <p:nvCxnSpPr>
          <p:cNvPr id="162" name="Google Shape;162;p5"/>
          <p:cNvCxnSpPr>
            <a:stCxn id="163" idx="4"/>
          </p:cNvCxnSpPr>
          <p:nvPr/>
        </p:nvCxnSpPr>
        <p:spPr>
          <a:xfrm flipH="1">
            <a:off x="25504451" y="4049402"/>
            <a:ext cx="375300" cy="2229000"/>
          </a:xfrm>
          <a:prstGeom prst="straightConnector1">
            <a:avLst/>
          </a:prstGeom>
          <a:noFill/>
          <a:ln w="165100" cap="flat" cmpd="sng">
            <a:solidFill>
              <a:srgbClr val="FF0000"/>
            </a:solidFill>
            <a:prstDash val="solid"/>
            <a:miter lim="400000"/>
            <a:headEnd type="none" w="sm" len="sm"/>
            <a:tailEnd type="triangle" w="med" len="med"/>
          </a:ln>
        </p:spPr>
      </p:cxnSp>
      <p:sp>
        <p:nvSpPr>
          <p:cNvPr id="164" name="Google Shape;164;p5"/>
          <p:cNvSpPr/>
          <p:nvPr/>
        </p:nvSpPr>
        <p:spPr>
          <a:xfrm>
            <a:off x="2699528" y="3452269"/>
            <a:ext cx="7030670" cy="1237218"/>
          </a:xfrm>
          <a:prstGeom prst="roundRect">
            <a:avLst>
              <a:gd name="adj" fmla="val 16667"/>
            </a:avLst>
          </a:prstGeom>
          <a:solidFill>
            <a:schemeClr val="lt1"/>
          </a:solidFill>
          <a:ln w="1270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50000"/>
              </a:lnSpc>
              <a:spcBef>
                <a:spcPts val="0"/>
              </a:spcBef>
              <a:spcAft>
                <a:spcPts val="0"/>
              </a:spcAft>
              <a:buClr>
                <a:schemeClr val="dk1"/>
              </a:buClr>
              <a:buSzPts val="4400"/>
              <a:buFont typeface="Roboto Mono"/>
              <a:buNone/>
            </a:pPr>
            <a:r>
              <a:rPr lang="en-US" sz="4400" b="1" i="0" u="none" strike="noStrike" cap="none">
                <a:solidFill>
                  <a:schemeClr val="dk1"/>
                </a:solidFill>
                <a:latin typeface="Roboto Mono"/>
                <a:ea typeface="Roboto Mono"/>
                <a:cs typeface="Roboto Mono"/>
                <a:sym typeface="Roboto Mono"/>
              </a:rPr>
              <a:t>number = 5</a:t>
            </a:r>
            <a:endParaRPr sz="4400" b="1" i="0" u="none" strike="noStrike" cap="none">
              <a:solidFill>
                <a:schemeClr val="dk1"/>
              </a:solidFill>
              <a:latin typeface="Roboto Mono"/>
              <a:ea typeface="Roboto Mono"/>
              <a:cs typeface="Roboto Mono"/>
              <a:sym typeface="Roboto Mono"/>
            </a:endParaRPr>
          </a:p>
        </p:txBody>
      </p:sp>
      <p:cxnSp>
        <p:nvCxnSpPr>
          <p:cNvPr id="165" name="Google Shape;165;p5"/>
          <p:cNvCxnSpPr>
            <a:stCxn id="166" idx="2"/>
          </p:cNvCxnSpPr>
          <p:nvPr/>
        </p:nvCxnSpPr>
        <p:spPr>
          <a:xfrm>
            <a:off x="16442247" y="4905880"/>
            <a:ext cx="912600" cy="1436700"/>
          </a:xfrm>
          <a:prstGeom prst="straightConnector1">
            <a:avLst/>
          </a:prstGeom>
          <a:noFill/>
          <a:ln w="165100" cap="flat" cmpd="sng">
            <a:solidFill>
              <a:srgbClr val="FF0000"/>
            </a:solidFill>
            <a:prstDash val="solid"/>
            <a:miter lim="400000"/>
            <a:headEnd type="none" w="sm" len="sm"/>
            <a:tailEnd type="triangle" w="med" len="med"/>
          </a:ln>
        </p:spPr>
      </p:cxnSp>
      <p:sp>
        <p:nvSpPr>
          <p:cNvPr id="166" name="Google Shape;166;p5"/>
          <p:cNvSpPr/>
          <p:nvPr/>
        </p:nvSpPr>
        <p:spPr>
          <a:xfrm>
            <a:off x="13223884" y="3294091"/>
            <a:ext cx="6436725" cy="1611789"/>
          </a:xfrm>
          <a:prstGeom prst="roundRect">
            <a:avLst>
              <a:gd name="adj" fmla="val 16667"/>
            </a:avLst>
          </a:prstGeom>
          <a:solidFill>
            <a:schemeClr val="lt1"/>
          </a:solidFill>
          <a:ln w="1270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4400"/>
              <a:buFont typeface="Roboto Mono"/>
              <a:buNone/>
            </a:pPr>
            <a:r>
              <a:rPr lang="en-US" sz="4400" b="0" i="0" u="none" strike="noStrike" cap="none">
                <a:solidFill>
                  <a:schemeClr val="dk1"/>
                </a:solidFill>
                <a:latin typeface="Roboto Mono"/>
                <a:ea typeface="Roboto Mono"/>
                <a:cs typeface="Roboto Mono"/>
                <a:sym typeface="Roboto Mono"/>
              </a:rPr>
              <a:t>check condition</a:t>
            </a:r>
            <a:endParaRPr/>
          </a:p>
          <a:p>
            <a:pPr marL="0" marR="0" lvl="0" indent="0" algn="ctr" rtl="0">
              <a:lnSpc>
                <a:spcPct val="100000"/>
              </a:lnSpc>
              <a:spcBef>
                <a:spcPts val="0"/>
              </a:spcBef>
              <a:spcAft>
                <a:spcPts val="0"/>
              </a:spcAft>
              <a:buClr>
                <a:schemeClr val="dk1"/>
              </a:buClr>
              <a:buSzPts val="4400"/>
              <a:buFont typeface="Roboto Mono"/>
              <a:buNone/>
            </a:pPr>
            <a:r>
              <a:rPr lang="en-US" sz="4400" b="0" i="0" u="none" strike="noStrike" cap="none">
                <a:solidFill>
                  <a:schemeClr val="dk1"/>
                </a:solidFill>
                <a:latin typeface="Roboto Mono"/>
                <a:ea typeface="Roboto Mono"/>
                <a:cs typeface="Roboto Mono"/>
                <a:sym typeface="Roboto Mono"/>
              </a:rPr>
              <a:t> 5 &lt; 7 is true</a:t>
            </a:r>
            <a:endParaRPr sz="4400" b="0" i="0" u="none" strike="noStrike" cap="none">
              <a:solidFill>
                <a:schemeClr val="dk1"/>
              </a:solidFill>
              <a:latin typeface="Roboto Mono"/>
              <a:ea typeface="Roboto Mono"/>
              <a:cs typeface="Roboto Mono"/>
              <a:sym typeface="Roboto Mono"/>
            </a:endParaRPr>
          </a:p>
        </p:txBody>
      </p:sp>
      <p:sp>
        <p:nvSpPr>
          <p:cNvPr id="167" name="Google Shape;167;p5"/>
          <p:cNvSpPr/>
          <p:nvPr/>
        </p:nvSpPr>
        <p:spPr>
          <a:xfrm>
            <a:off x="11476854" y="2581299"/>
            <a:ext cx="2153918" cy="1529199"/>
          </a:xfrm>
          <a:prstGeom prst="ellipse">
            <a:avLst/>
          </a:prstGeom>
          <a:solidFill>
            <a:schemeClr val="lt1"/>
          </a:solidFill>
          <a:ln w="762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6400"/>
              <a:buFont typeface="Roboto Mono"/>
              <a:buNone/>
            </a:pPr>
            <a:r>
              <a:rPr lang="en-US" sz="6400" b="0" i="0" u="none" strike="noStrike" cap="none">
                <a:solidFill>
                  <a:schemeClr val="dk1"/>
                </a:solidFill>
                <a:latin typeface="Roboto Mono"/>
                <a:ea typeface="Roboto Mono"/>
                <a:cs typeface="Roboto Mono"/>
                <a:sym typeface="Roboto Mono"/>
              </a:rPr>
              <a:t>1</a:t>
            </a:r>
            <a:endParaRPr sz="6400" b="0" i="0" u="none" strike="noStrike" cap="none">
              <a:solidFill>
                <a:schemeClr val="dk1"/>
              </a:solidFill>
              <a:latin typeface="Roboto Mono"/>
              <a:ea typeface="Roboto Mono"/>
              <a:cs typeface="Roboto Mono"/>
              <a:sym typeface="Roboto Mono"/>
            </a:endParaRPr>
          </a:p>
        </p:txBody>
      </p:sp>
      <p:sp>
        <p:nvSpPr>
          <p:cNvPr id="168" name="Google Shape;168;p5"/>
          <p:cNvSpPr/>
          <p:nvPr/>
        </p:nvSpPr>
        <p:spPr>
          <a:xfrm>
            <a:off x="26549822" y="2858424"/>
            <a:ext cx="8600426" cy="2360930"/>
          </a:xfrm>
          <a:prstGeom prst="roundRect">
            <a:avLst>
              <a:gd name="adj" fmla="val 16667"/>
            </a:avLst>
          </a:prstGeom>
          <a:solidFill>
            <a:schemeClr val="lt1"/>
          </a:solidFill>
          <a:ln w="1270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4400"/>
              <a:buFont typeface="Roboto Mono"/>
              <a:buNone/>
            </a:pPr>
            <a:r>
              <a:rPr lang="en-US" sz="4400" b="0" i="0" u="none" strike="noStrike" cap="none">
                <a:solidFill>
                  <a:schemeClr val="dk1"/>
                </a:solidFill>
                <a:latin typeface="Roboto Mono"/>
                <a:ea typeface="Roboto Mono"/>
                <a:cs typeface="Roboto Mono"/>
                <a:sym typeface="Roboto Mono"/>
              </a:rPr>
              <a:t>execute iteration step</a:t>
            </a:r>
            <a:endParaRPr/>
          </a:p>
          <a:p>
            <a:pPr marL="0" marR="0" lvl="0" indent="0" algn="ctr" rtl="0">
              <a:lnSpc>
                <a:spcPct val="100000"/>
              </a:lnSpc>
              <a:spcBef>
                <a:spcPts val="0"/>
              </a:spcBef>
              <a:spcAft>
                <a:spcPts val="0"/>
              </a:spcAft>
              <a:buClr>
                <a:schemeClr val="dk1"/>
              </a:buClr>
              <a:buSzPts val="4400"/>
              <a:buFont typeface="Roboto Mono"/>
              <a:buNone/>
            </a:pPr>
            <a:r>
              <a:rPr lang="en-US" sz="4400" b="0" i="0" u="none" strike="noStrike" cap="none">
                <a:solidFill>
                  <a:schemeClr val="dk1"/>
                </a:solidFill>
                <a:latin typeface="Roboto Mono"/>
                <a:ea typeface="Roboto Mono"/>
                <a:cs typeface="Roboto Mono"/>
                <a:sym typeface="Roboto Mono"/>
              </a:rPr>
              <a:t>5 + 2 = 7</a:t>
            </a:r>
            <a:endParaRPr/>
          </a:p>
          <a:p>
            <a:pPr marL="0" marR="0" lvl="0" indent="0" algn="ctr" rtl="0">
              <a:lnSpc>
                <a:spcPct val="100000"/>
              </a:lnSpc>
              <a:spcBef>
                <a:spcPts val="0"/>
              </a:spcBef>
              <a:spcAft>
                <a:spcPts val="0"/>
              </a:spcAft>
              <a:buClr>
                <a:schemeClr val="dk1"/>
              </a:buClr>
              <a:buSzPts val="4400"/>
              <a:buFont typeface="Roboto Mono"/>
              <a:buNone/>
            </a:pPr>
            <a:r>
              <a:rPr lang="en-US" sz="4400" b="1" i="0" u="none" strike="noStrike" cap="none">
                <a:solidFill>
                  <a:schemeClr val="dk1"/>
                </a:solidFill>
                <a:latin typeface="Roboto Mono"/>
                <a:ea typeface="Roboto Mono"/>
                <a:cs typeface="Roboto Mono"/>
                <a:sym typeface="Roboto Mono"/>
              </a:rPr>
              <a:t>number = 7</a:t>
            </a:r>
            <a:endParaRPr sz="4400" b="1" i="0" u="none" strike="noStrike" cap="none">
              <a:solidFill>
                <a:schemeClr val="dk1"/>
              </a:solidFill>
              <a:latin typeface="Roboto Mono"/>
              <a:ea typeface="Roboto Mono"/>
              <a:cs typeface="Roboto Mono"/>
              <a:sym typeface="Roboto Mono"/>
            </a:endParaRPr>
          </a:p>
        </p:txBody>
      </p:sp>
      <p:sp>
        <p:nvSpPr>
          <p:cNvPr id="163" name="Google Shape;163;p5"/>
          <p:cNvSpPr/>
          <p:nvPr/>
        </p:nvSpPr>
        <p:spPr>
          <a:xfrm>
            <a:off x="24802792" y="2520203"/>
            <a:ext cx="2153918" cy="1529199"/>
          </a:xfrm>
          <a:prstGeom prst="ellipse">
            <a:avLst/>
          </a:prstGeom>
          <a:solidFill>
            <a:schemeClr val="lt1"/>
          </a:solidFill>
          <a:ln w="762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6400"/>
              <a:buFont typeface="Roboto Mono"/>
              <a:buNone/>
            </a:pPr>
            <a:r>
              <a:rPr lang="en-US" sz="6400" b="0" i="0" u="none" strike="noStrike" cap="none">
                <a:solidFill>
                  <a:schemeClr val="dk1"/>
                </a:solidFill>
                <a:latin typeface="Roboto Mono"/>
                <a:ea typeface="Roboto Mono"/>
                <a:cs typeface="Roboto Mono"/>
                <a:sym typeface="Roboto Mono"/>
              </a:rPr>
              <a:t>3</a:t>
            </a:r>
            <a:endParaRPr sz="6400" b="0" i="0" u="none" strike="noStrike" cap="none">
              <a:solidFill>
                <a:schemeClr val="dk1"/>
              </a:solidFill>
              <a:latin typeface="Roboto Mono"/>
              <a:ea typeface="Roboto Mono"/>
              <a:cs typeface="Roboto Mono"/>
              <a:sym typeface="Roboto Mono"/>
            </a:endParaRPr>
          </a:p>
        </p:txBody>
      </p:sp>
      <p:sp>
        <p:nvSpPr>
          <p:cNvPr id="169" name="Google Shape;169;p5"/>
          <p:cNvSpPr/>
          <p:nvPr/>
        </p:nvSpPr>
        <p:spPr>
          <a:xfrm>
            <a:off x="26267506" y="12760833"/>
            <a:ext cx="8882742" cy="1237218"/>
          </a:xfrm>
          <a:prstGeom prst="roundRect">
            <a:avLst>
              <a:gd name="adj" fmla="val 16667"/>
            </a:avLst>
          </a:prstGeom>
          <a:solidFill>
            <a:schemeClr val="lt1"/>
          </a:solidFill>
          <a:ln w="1270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50000"/>
              </a:lnSpc>
              <a:spcBef>
                <a:spcPts val="0"/>
              </a:spcBef>
              <a:spcAft>
                <a:spcPts val="0"/>
              </a:spcAft>
              <a:buClr>
                <a:schemeClr val="dk1"/>
              </a:buClr>
              <a:buSzPts val="4400"/>
              <a:buFont typeface="Roboto Mono"/>
              <a:buNone/>
            </a:pPr>
            <a:r>
              <a:rPr lang="en-US" sz="4400" b="0" i="0" u="none" strike="noStrike" cap="none">
                <a:solidFill>
                  <a:schemeClr val="dk1"/>
                </a:solidFill>
                <a:latin typeface="Roboto Mono"/>
                <a:ea typeface="Roboto Mono"/>
                <a:cs typeface="Roboto Mono"/>
                <a:sym typeface="Roboto Mono"/>
              </a:rPr>
              <a:t>execute line (code block) </a:t>
            </a:r>
            <a:endParaRPr sz="4400" b="0" i="0" u="none" strike="noStrike" cap="none">
              <a:solidFill>
                <a:schemeClr val="dk1"/>
              </a:solidFill>
              <a:latin typeface="Roboto Mono"/>
              <a:ea typeface="Roboto Mono"/>
              <a:cs typeface="Roboto Mono"/>
              <a:sym typeface="Roboto Mono"/>
            </a:endParaRPr>
          </a:p>
        </p:txBody>
      </p:sp>
      <p:sp>
        <p:nvSpPr>
          <p:cNvPr id="170" name="Google Shape;170;p5"/>
          <p:cNvSpPr/>
          <p:nvPr/>
        </p:nvSpPr>
        <p:spPr>
          <a:xfrm>
            <a:off x="24495036" y="12001350"/>
            <a:ext cx="2153918" cy="1529199"/>
          </a:xfrm>
          <a:prstGeom prst="ellipse">
            <a:avLst/>
          </a:prstGeom>
          <a:solidFill>
            <a:schemeClr val="lt1"/>
          </a:solidFill>
          <a:ln w="762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6400"/>
              <a:buFont typeface="Roboto Mono"/>
              <a:buNone/>
            </a:pPr>
            <a:r>
              <a:rPr lang="en-US" sz="6400" b="0" i="0" u="none" strike="noStrike" cap="none">
                <a:solidFill>
                  <a:schemeClr val="dk1"/>
                </a:solidFill>
                <a:latin typeface="Roboto Mono"/>
                <a:ea typeface="Roboto Mono"/>
                <a:cs typeface="Roboto Mono"/>
                <a:sym typeface="Roboto Mono"/>
              </a:rPr>
              <a:t>2</a:t>
            </a:r>
            <a:endParaRPr sz="6400" b="0" i="0" u="none" strike="noStrike" cap="none">
              <a:solidFill>
                <a:schemeClr val="dk1"/>
              </a:solidFill>
              <a:latin typeface="Roboto Mono"/>
              <a:ea typeface="Roboto Mono"/>
              <a:cs typeface="Roboto Mono"/>
              <a:sym typeface="Roboto Mono"/>
            </a:endParaRPr>
          </a:p>
        </p:txBody>
      </p:sp>
      <p:cxnSp>
        <p:nvCxnSpPr>
          <p:cNvPr id="171" name="Google Shape;171;p5"/>
          <p:cNvCxnSpPr/>
          <p:nvPr/>
        </p:nvCxnSpPr>
        <p:spPr>
          <a:xfrm rot="10800000">
            <a:off x="21292457" y="9315068"/>
            <a:ext cx="3510335" cy="2957341"/>
          </a:xfrm>
          <a:prstGeom prst="straightConnector1">
            <a:avLst/>
          </a:prstGeom>
          <a:noFill/>
          <a:ln w="165100" cap="flat" cmpd="sng">
            <a:solidFill>
              <a:srgbClr val="FF0000"/>
            </a:solidFill>
            <a:prstDash val="solid"/>
            <a:miter lim="400000"/>
            <a:headEnd type="none" w="sm" len="sm"/>
            <a:tailEnd type="triangle" w="med" len="med"/>
          </a:ln>
        </p:spPr>
      </p:cxnSp>
      <p:sp>
        <p:nvSpPr>
          <p:cNvPr id="172" name="Google Shape;172;p5"/>
          <p:cNvSpPr/>
          <p:nvPr/>
        </p:nvSpPr>
        <p:spPr>
          <a:xfrm>
            <a:off x="4254759" y="7746876"/>
            <a:ext cx="29447412" cy="1546414"/>
          </a:xfrm>
          <a:prstGeom prst="rect">
            <a:avLst/>
          </a:prstGeom>
          <a:solidFill>
            <a:srgbClr val="FFFF00">
              <a:alpha val="21960"/>
            </a:srgbClr>
          </a:solidFill>
          <a:ln>
            <a:noFill/>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173" name="Google Shape;173;p5"/>
          <p:cNvSpPr/>
          <p:nvPr/>
        </p:nvSpPr>
        <p:spPr>
          <a:xfrm>
            <a:off x="1389409" y="12085871"/>
            <a:ext cx="18316844" cy="5437016"/>
          </a:xfrm>
          <a:prstGeom prst="rect">
            <a:avLst/>
          </a:prstGeom>
          <a:noFill/>
          <a:ln w="762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Roboto Mono"/>
              <a:buNone/>
            </a:pPr>
            <a:r>
              <a:rPr lang="en-US" sz="6400" b="0" i="0" u="sng" strike="noStrike" cap="none">
                <a:solidFill>
                  <a:srgbClr val="000000"/>
                </a:solidFill>
                <a:latin typeface="Roboto Mono"/>
                <a:ea typeface="Roboto Mono"/>
                <a:cs typeface="Roboto Mono"/>
                <a:sym typeface="Roboto Mono"/>
              </a:rPr>
              <a:t>CURRENT OUTPUT:</a:t>
            </a:r>
            <a:endParaRPr/>
          </a:p>
          <a:p>
            <a:pPr marL="0" marR="0" lvl="0" indent="0" algn="l" rtl="0">
              <a:lnSpc>
                <a:spcPct val="100000"/>
              </a:lnSpc>
              <a:spcBef>
                <a:spcPts val="0"/>
              </a:spcBef>
              <a:spcAft>
                <a:spcPts val="0"/>
              </a:spcAft>
              <a:buClr>
                <a:srgbClr val="000000"/>
              </a:buClr>
              <a:buSzPts val="6400"/>
              <a:buFont typeface="Roboto Mono"/>
              <a:buNone/>
            </a:pPr>
            <a:r>
              <a:rPr lang="en-US" sz="6400" b="0" i="0" u="none" strike="noStrike" cap="none">
                <a:solidFill>
                  <a:srgbClr val="000000"/>
                </a:solidFill>
                <a:latin typeface="Roboto Mono"/>
                <a:ea typeface="Roboto Mono"/>
                <a:cs typeface="Roboto Mono"/>
                <a:sym typeface="Roboto Mono"/>
              </a:rPr>
              <a:t>number = 1</a:t>
            </a:r>
            <a:endParaRPr/>
          </a:p>
          <a:p>
            <a:pPr marL="0" marR="0" lvl="0" indent="0" algn="l" rtl="0">
              <a:lnSpc>
                <a:spcPct val="100000"/>
              </a:lnSpc>
              <a:spcBef>
                <a:spcPts val="0"/>
              </a:spcBef>
              <a:spcAft>
                <a:spcPts val="0"/>
              </a:spcAft>
              <a:buClr>
                <a:srgbClr val="000000"/>
              </a:buClr>
              <a:buSzPts val="6400"/>
              <a:buFont typeface="Roboto Mono"/>
              <a:buNone/>
            </a:pPr>
            <a:r>
              <a:rPr lang="en-US" sz="6400" b="0" i="0" u="none" strike="noStrike" cap="none">
                <a:solidFill>
                  <a:srgbClr val="000000"/>
                </a:solidFill>
                <a:latin typeface="Roboto Mono"/>
                <a:ea typeface="Roboto Mono"/>
                <a:cs typeface="Roboto Mono"/>
                <a:sym typeface="Roboto Mono"/>
              </a:rPr>
              <a:t>number = 3</a:t>
            </a:r>
            <a:endParaRPr/>
          </a:p>
          <a:p>
            <a:pPr marL="0" marR="0" lvl="0" indent="0" algn="l" rtl="0">
              <a:lnSpc>
                <a:spcPct val="100000"/>
              </a:lnSpc>
              <a:spcBef>
                <a:spcPts val="0"/>
              </a:spcBef>
              <a:spcAft>
                <a:spcPts val="0"/>
              </a:spcAft>
              <a:buClr>
                <a:srgbClr val="000000"/>
              </a:buClr>
              <a:buSzPts val="6400"/>
              <a:buFont typeface="Roboto Mono"/>
              <a:buNone/>
            </a:pPr>
            <a:r>
              <a:rPr lang="en-US" sz="6400" b="0" i="0" u="none" strike="noStrike" cap="none">
                <a:solidFill>
                  <a:srgbClr val="000000"/>
                </a:solidFill>
                <a:latin typeface="Roboto Mono"/>
                <a:ea typeface="Roboto Mono"/>
                <a:cs typeface="Roboto Mono"/>
                <a:sym typeface="Roboto Mono"/>
              </a:rPr>
              <a:t>number = 5</a:t>
            </a:r>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p:nvPr/>
        </p:nvSpPr>
        <p:spPr>
          <a:xfrm>
            <a:off x="1389409" y="6012672"/>
            <a:ext cx="33760839" cy="5521175"/>
          </a:xfrm>
          <a:prstGeom prst="rect">
            <a:avLst/>
          </a:prstGeom>
          <a:solidFill>
            <a:schemeClr val="lt1"/>
          </a:solidFill>
          <a:ln w="76200" cap="flat" cmpd="sng">
            <a:solidFill>
              <a:schemeClr val="dk1"/>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pic>
        <p:nvPicPr>
          <p:cNvPr id="179" name="Google Shape;179;p6"/>
          <p:cNvPicPr preferRelativeResize="0"/>
          <p:nvPr/>
        </p:nvPicPr>
        <p:blipFill rotWithShape="1">
          <a:blip r:embed="rId3">
            <a:alphaModFix/>
          </a:blip>
          <a:srcRect/>
          <a:stretch/>
        </p:blipFill>
        <p:spPr>
          <a:xfrm>
            <a:off x="1814064" y="6346635"/>
            <a:ext cx="32947872" cy="4331686"/>
          </a:xfrm>
          <a:prstGeom prst="rect">
            <a:avLst/>
          </a:prstGeom>
          <a:noFill/>
          <a:ln>
            <a:noFill/>
          </a:ln>
        </p:spPr>
      </p:pic>
      <p:sp>
        <p:nvSpPr>
          <p:cNvPr id="180" name="Google Shape;180;p6"/>
          <p:cNvSpPr/>
          <p:nvPr/>
        </p:nvSpPr>
        <p:spPr>
          <a:xfrm>
            <a:off x="952498" y="459786"/>
            <a:ext cx="1609895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The for Statement Recap</a:t>
            </a:r>
            <a:endParaRPr/>
          </a:p>
        </p:txBody>
      </p:sp>
      <p:cxnSp>
        <p:nvCxnSpPr>
          <p:cNvPr id="181" name="Google Shape;181;p6"/>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82" name="Google Shape;182;p6"/>
          <p:cNvPicPr preferRelativeResize="0"/>
          <p:nvPr/>
        </p:nvPicPr>
        <p:blipFill rotWithShape="1">
          <a:blip r:embed="rId4">
            <a:alphaModFix/>
          </a:blip>
          <a:srcRect/>
          <a:stretch/>
        </p:blipFill>
        <p:spPr>
          <a:xfrm>
            <a:off x="14650974" y="18489726"/>
            <a:ext cx="6321552" cy="1392336"/>
          </a:xfrm>
          <a:prstGeom prst="rect">
            <a:avLst/>
          </a:prstGeom>
          <a:noFill/>
          <a:ln>
            <a:noFill/>
          </a:ln>
        </p:spPr>
      </p:pic>
      <p:cxnSp>
        <p:nvCxnSpPr>
          <p:cNvPr id="183" name="Google Shape;183;p6"/>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84" name="Google Shape;184;p6"/>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For Loop Recap</a:t>
            </a:r>
            <a:endParaRPr/>
          </a:p>
        </p:txBody>
      </p:sp>
      <p:sp>
        <p:nvSpPr>
          <p:cNvPr id="185" name="Google Shape;185;p6"/>
          <p:cNvSpPr/>
          <p:nvPr/>
        </p:nvSpPr>
        <p:spPr>
          <a:xfrm>
            <a:off x="16340449" y="6342448"/>
            <a:ext cx="7284661" cy="1378463"/>
          </a:xfrm>
          <a:prstGeom prst="rect">
            <a:avLst/>
          </a:prstGeom>
          <a:noFill/>
          <a:ln w="127000" cap="flat" cmpd="sng">
            <a:solidFill>
              <a:srgbClr val="FF0000"/>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6400"/>
              <a:buFont typeface="Helvetica Neue Light"/>
              <a:buNone/>
            </a:pPr>
            <a:endParaRPr sz="6400" b="0" i="0" u="none" strike="noStrike" cap="none">
              <a:solidFill>
                <a:schemeClr val="dk1"/>
              </a:solidFill>
              <a:latin typeface="Roboto Mono"/>
              <a:ea typeface="Roboto Mono"/>
              <a:cs typeface="Roboto Mono"/>
              <a:sym typeface="Roboto Mono"/>
            </a:endParaRPr>
          </a:p>
        </p:txBody>
      </p:sp>
      <p:sp>
        <p:nvSpPr>
          <p:cNvPr id="186" name="Google Shape;186;p6"/>
          <p:cNvSpPr/>
          <p:nvPr/>
        </p:nvSpPr>
        <p:spPr>
          <a:xfrm>
            <a:off x="2699528" y="3452269"/>
            <a:ext cx="7030670" cy="1237218"/>
          </a:xfrm>
          <a:prstGeom prst="roundRect">
            <a:avLst>
              <a:gd name="adj" fmla="val 16667"/>
            </a:avLst>
          </a:prstGeom>
          <a:solidFill>
            <a:schemeClr val="lt1"/>
          </a:solidFill>
          <a:ln w="1270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50000"/>
              </a:lnSpc>
              <a:spcBef>
                <a:spcPts val="0"/>
              </a:spcBef>
              <a:spcAft>
                <a:spcPts val="0"/>
              </a:spcAft>
              <a:buClr>
                <a:schemeClr val="dk1"/>
              </a:buClr>
              <a:buSzPts val="4400"/>
              <a:buFont typeface="Roboto Mono"/>
              <a:buNone/>
            </a:pPr>
            <a:r>
              <a:rPr lang="en-US" sz="4400" b="1" i="0" u="none" strike="noStrike" cap="none">
                <a:solidFill>
                  <a:schemeClr val="dk1"/>
                </a:solidFill>
                <a:latin typeface="Roboto Mono"/>
                <a:ea typeface="Roboto Mono"/>
                <a:cs typeface="Roboto Mono"/>
                <a:sym typeface="Roboto Mono"/>
              </a:rPr>
              <a:t>number = 7</a:t>
            </a:r>
            <a:endParaRPr sz="4400" b="1" i="0" u="none" strike="noStrike" cap="none">
              <a:solidFill>
                <a:schemeClr val="dk1"/>
              </a:solidFill>
              <a:latin typeface="Roboto Mono"/>
              <a:ea typeface="Roboto Mono"/>
              <a:cs typeface="Roboto Mono"/>
              <a:sym typeface="Roboto Mono"/>
            </a:endParaRPr>
          </a:p>
        </p:txBody>
      </p:sp>
      <p:cxnSp>
        <p:nvCxnSpPr>
          <p:cNvPr id="187" name="Google Shape;187;p6"/>
          <p:cNvCxnSpPr>
            <a:stCxn id="188" idx="2"/>
          </p:cNvCxnSpPr>
          <p:nvPr/>
        </p:nvCxnSpPr>
        <p:spPr>
          <a:xfrm>
            <a:off x="16442247" y="4905880"/>
            <a:ext cx="912600" cy="1436700"/>
          </a:xfrm>
          <a:prstGeom prst="straightConnector1">
            <a:avLst/>
          </a:prstGeom>
          <a:noFill/>
          <a:ln w="165100" cap="flat" cmpd="sng">
            <a:solidFill>
              <a:srgbClr val="FF0000"/>
            </a:solidFill>
            <a:prstDash val="solid"/>
            <a:miter lim="400000"/>
            <a:headEnd type="none" w="sm" len="sm"/>
            <a:tailEnd type="triangle" w="med" len="med"/>
          </a:ln>
        </p:spPr>
      </p:cxnSp>
      <p:sp>
        <p:nvSpPr>
          <p:cNvPr id="188" name="Google Shape;188;p6"/>
          <p:cNvSpPr/>
          <p:nvPr/>
        </p:nvSpPr>
        <p:spPr>
          <a:xfrm>
            <a:off x="13223884" y="3294091"/>
            <a:ext cx="6436725" cy="1611789"/>
          </a:xfrm>
          <a:prstGeom prst="roundRect">
            <a:avLst>
              <a:gd name="adj" fmla="val 16667"/>
            </a:avLst>
          </a:prstGeom>
          <a:solidFill>
            <a:schemeClr val="lt1"/>
          </a:solidFill>
          <a:ln w="1270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4400"/>
              <a:buFont typeface="Roboto Mono"/>
              <a:buNone/>
            </a:pPr>
            <a:r>
              <a:rPr lang="en-US" sz="4400" b="0" i="0" u="none" strike="noStrike" cap="none">
                <a:solidFill>
                  <a:schemeClr val="dk1"/>
                </a:solidFill>
                <a:latin typeface="Roboto Mono"/>
                <a:ea typeface="Roboto Mono"/>
                <a:cs typeface="Roboto Mono"/>
                <a:sym typeface="Roboto Mono"/>
              </a:rPr>
              <a:t>check condition</a:t>
            </a:r>
            <a:endParaRPr/>
          </a:p>
          <a:p>
            <a:pPr marL="0" marR="0" lvl="0" indent="0" algn="ctr" rtl="0">
              <a:lnSpc>
                <a:spcPct val="100000"/>
              </a:lnSpc>
              <a:spcBef>
                <a:spcPts val="0"/>
              </a:spcBef>
              <a:spcAft>
                <a:spcPts val="0"/>
              </a:spcAft>
              <a:buClr>
                <a:schemeClr val="dk1"/>
              </a:buClr>
              <a:buSzPts val="4400"/>
              <a:buFont typeface="Roboto Mono"/>
              <a:buNone/>
            </a:pPr>
            <a:r>
              <a:rPr lang="en-US" sz="4400" b="0" i="0" u="none" strike="noStrike" cap="none">
                <a:solidFill>
                  <a:schemeClr val="dk1"/>
                </a:solidFill>
                <a:latin typeface="Roboto Mono"/>
                <a:ea typeface="Roboto Mono"/>
                <a:cs typeface="Roboto Mono"/>
                <a:sym typeface="Roboto Mono"/>
              </a:rPr>
              <a:t> 7 &lt; 7 is </a:t>
            </a:r>
            <a:r>
              <a:rPr lang="en-US" sz="4400" b="1" i="0" u="none" strike="noStrike" cap="none">
                <a:solidFill>
                  <a:schemeClr val="dk1"/>
                </a:solidFill>
                <a:latin typeface="Roboto Mono"/>
                <a:ea typeface="Roboto Mono"/>
                <a:cs typeface="Roboto Mono"/>
                <a:sym typeface="Roboto Mono"/>
              </a:rPr>
              <a:t>false</a:t>
            </a:r>
            <a:endParaRPr sz="4400" b="1" i="0" u="none" strike="noStrike" cap="none">
              <a:solidFill>
                <a:schemeClr val="dk1"/>
              </a:solidFill>
              <a:latin typeface="Roboto Mono"/>
              <a:ea typeface="Roboto Mono"/>
              <a:cs typeface="Roboto Mono"/>
              <a:sym typeface="Roboto Mono"/>
            </a:endParaRPr>
          </a:p>
        </p:txBody>
      </p:sp>
      <p:sp>
        <p:nvSpPr>
          <p:cNvPr id="189" name="Google Shape;189;p6"/>
          <p:cNvSpPr/>
          <p:nvPr/>
        </p:nvSpPr>
        <p:spPr>
          <a:xfrm>
            <a:off x="11476854" y="2581299"/>
            <a:ext cx="2153918" cy="1529199"/>
          </a:xfrm>
          <a:prstGeom prst="ellipse">
            <a:avLst/>
          </a:prstGeom>
          <a:solidFill>
            <a:schemeClr val="lt1"/>
          </a:solidFill>
          <a:ln w="762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6400"/>
              <a:buFont typeface="Roboto Mono"/>
              <a:buNone/>
            </a:pPr>
            <a:r>
              <a:rPr lang="en-US" sz="6400" b="0" i="0" u="none" strike="noStrike" cap="none">
                <a:solidFill>
                  <a:schemeClr val="dk1"/>
                </a:solidFill>
                <a:latin typeface="Roboto Mono"/>
                <a:ea typeface="Roboto Mono"/>
                <a:cs typeface="Roboto Mono"/>
                <a:sym typeface="Roboto Mono"/>
              </a:rPr>
              <a:t>1</a:t>
            </a:r>
            <a:endParaRPr sz="6400" b="0" i="0" u="none" strike="noStrike" cap="none">
              <a:solidFill>
                <a:schemeClr val="dk1"/>
              </a:solidFill>
              <a:latin typeface="Roboto Mono"/>
              <a:ea typeface="Roboto Mono"/>
              <a:cs typeface="Roboto Mono"/>
              <a:sym typeface="Roboto Mono"/>
            </a:endParaRPr>
          </a:p>
        </p:txBody>
      </p:sp>
      <p:sp>
        <p:nvSpPr>
          <p:cNvPr id="190" name="Google Shape;190;p6"/>
          <p:cNvSpPr/>
          <p:nvPr/>
        </p:nvSpPr>
        <p:spPr>
          <a:xfrm>
            <a:off x="26267506" y="12760833"/>
            <a:ext cx="8882742" cy="1237218"/>
          </a:xfrm>
          <a:prstGeom prst="roundRect">
            <a:avLst>
              <a:gd name="adj" fmla="val 16667"/>
            </a:avLst>
          </a:prstGeom>
          <a:solidFill>
            <a:schemeClr val="lt1"/>
          </a:solidFill>
          <a:ln w="1270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50000"/>
              </a:lnSpc>
              <a:spcBef>
                <a:spcPts val="0"/>
              </a:spcBef>
              <a:spcAft>
                <a:spcPts val="0"/>
              </a:spcAft>
              <a:buClr>
                <a:schemeClr val="dk1"/>
              </a:buClr>
              <a:buSzPts val="4400"/>
              <a:buFont typeface="Roboto Mono"/>
              <a:buNone/>
            </a:pPr>
            <a:r>
              <a:rPr lang="en-US" sz="4400" b="1" i="0" u="none" strike="noStrike" cap="none">
                <a:solidFill>
                  <a:schemeClr val="dk1"/>
                </a:solidFill>
                <a:latin typeface="Roboto Mono"/>
                <a:ea typeface="Roboto Mono"/>
                <a:cs typeface="Roboto Mono"/>
                <a:sym typeface="Roboto Mono"/>
              </a:rPr>
              <a:t>jump here</a:t>
            </a:r>
            <a:endParaRPr sz="4400" b="1" i="0" u="none" strike="noStrike" cap="none">
              <a:solidFill>
                <a:schemeClr val="dk1"/>
              </a:solidFill>
              <a:latin typeface="Roboto Mono"/>
              <a:ea typeface="Roboto Mono"/>
              <a:cs typeface="Roboto Mono"/>
              <a:sym typeface="Roboto Mono"/>
            </a:endParaRPr>
          </a:p>
        </p:txBody>
      </p:sp>
      <p:sp>
        <p:nvSpPr>
          <p:cNvPr id="191" name="Google Shape;191;p6"/>
          <p:cNvSpPr/>
          <p:nvPr/>
        </p:nvSpPr>
        <p:spPr>
          <a:xfrm>
            <a:off x="24495036" y="12001350"/>
            <a:ext cx="2153918" cy="1529199"/>
          </a:xfrm>
          <a:prstGeom prst="ellipse">
            <a:avLst/>
          </a:prstGeom>
          <a:solidFill>
            <a:schemeClr val="lt1"/>
          </a:solidFill>
          <a:ln w="762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6400"/>
              <a:buFont typeface="Roboto Mono"/>
              <a:buNone/>
            </a:pPr>
            <a:r>
              <a:rPr lang="en-US" sz="6400" b="0" i="0" u="none" strike="noStrike" cap="none">
                <a:solidFill>
                  <a:schemeClr val="dk1"/>
                </a:solidFill>
                <a:latin typeface="Roboto Mono"/>
                <a:ea typeface="Roboto Mono"/>
                <a:cs typeface="Roboto Mono"/>
                <a:sym typeface="Roboto Mono"/>
              </a:rPr>
              <a:t>2</a:t>
            </a:r>
            <a:endParaRPr sz="6400" b="0" i="0" u="none" strike="noStrike" cap="none">
              <a:solidFill>
                <a:schemeClr val="dk1"/>
              </a:solidFill>
              <a:latin typeface="Roboto Mono"/>
              <a:ea typeface="Roboto Mono"/>
              <a:cs typeface="Roboto Mono"/>
              <a:sym typeface="Roboto Mono"/>
            </a:endParaRPr>
          </a:p>
        </p:txBody>
      </p:sp>
      <p:cxnSp>
        <p:nvCxnSpPr>
          <p:cNvPr id="192" name="Google Shape;192;p6"/>
          <p:cNvCxnSpPr/>
          <p:nvPr/>
        </p:nvCxnSpPr>
        <p:spPr>
          <a:xfrm rot="10800000">
            <a:off x="2108718" y="11022414"/>
            <a:ext cx="22694074" cy="1249995"/>
          </a:xfrm>
          <a:prstGeom prst="straightConnector1">
            <a:avLst/>
          </a:prstGeom>
          <a:noFill/>
          <a:ln w="165100" cap="flat" cmpd="sng">
            <a:solidFill>
              <a:srgbClr val="FF0000"/>
            </a:solidFill>
            <a:prstDash val="solid"/>
            <a:miter lim="400000"/>
            <a:headEnd type="none" w="sm" len="sm"/>
            <a:tailEnd type="triangle" w="med" len="med"/>
          </a:ln>
        </p:spPr>
      </p:cxnSp>
      <p:sp>
        <p:nvSpPr>
          <p:cNvPr id="193" name="Google Shape;193;p6"/>
          <p:cNvSpPr/>
          <p:nvPr/>
        </p:nvSpPr>
        <p:spPr>
          <a:xfrm>
            <a:off x="1389409" y="12085871"/>
            <a:ext cx="18316844" cy="5437016"/>
          </a:xfrm>
          <a:prstGeom prst="rect">
            <a:avLst/>
          </a:prstGeom>
          <a:noFill/>
          <a:ln w="762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Roboto Mono"/>
              <a:buNone/>
            </a:pPr>
            <a:r>
              <a:rPr lang="en-US" sz="6400" b="0" i="0" u="sng" strike="noStrike" cap="none">
                <a:solidFill>
                  <a:srgbClr val="000000"/>
                </a:solidFill>
                <a:latin typeface="Roboto Mono"/>
                <a:ea typeface="Roboto Mono"/>
                <a:cs typeface="Roboto Mono"/>
                <a:sym typeface="Roboto Mono"/>
              </a:rPr>
              <a:t>CURRENT OUTPUT:</a:t>
            </a:r>
            <a:endParaRPr/>
          </a:p>
          <a:p>
            <a:pPr marL="0" marR="0" lvl="0" indent="0" algn="l" rtl="0">
              <a:lnSpc>
                <a:spcPct val="100000"/>
              </a:lnSpc>
              <a:spcBef>
                <a:spcPts val="0"/>
              </a:spcBef>
              <a:spcAft>
                <a:spcPts val="0"/>
              </a:spcAft>
              <a:buClr>
                <a:srgbClr val="000000"/>
              </a:buClr>
              <a:buSzPts val="6400"/>
              <a:buFont typeface="Roboto Mono"/>
              <a:buNone/>
            </a:pPr>
            <a:r>
              <a:rPr lang="en-US" sz="6400" b="0" i="0" u="none" strike="noStrike" cap="none">
                <a:solidFill>
                  <a:srgbClr val="000000"/>
                </a:solidFill>
                <a:latin typeface="Roboto Mono"/>
                <a:ea typeface="Roboto Mono"/>
                <a:cs typeface="Roboto Mono"/>
                <a:sym typeface="Roboto Mono"/>
              </a:rPr>
              <a:t>number = 1</a:t>
            </a:r>
            <a:endParaRPr/>
          </a:p>
          <a:p>
            <a:pPr marL="0" marR="0" lvl="0" indent="0" algn="l" rtl="0">
              <a:lnSpc>
                <a:spcPct val="100000"/>
              </a:lnSpc>
              <a:spcBef>
                <a:spcPts val="0"/>
              </a:spcBef>
              <a:spcAft>
                <a:spcPts val="0"/>
              </a:spcAft>
              <a:buClr>
                <a:srgbClr val="000000"/>
              </a:buClr>
              <a:buSzPts val="6400"/>
              <a:buFont typeface="Roboto Mono"/>
              <a:buNone/>
            </a:pPr>
            <a:r>
              <a:rPr lang="en-US" sz="6400" b="0" i="0" u="none" strike="noStrike" cap="none">
                <a:solidFill>
                  <a:srgbClr val="000000"/>
                </a:solidFill>
                <a:latin typeface="Roboto Mono"/>
                <a:ea typeface="Roboto Mono"/>
                <a:cs typeface="Roboto Mono"/>
                <a:sym typeface="Roboto Mono"/>
              </a:rPr>
              <a:t>number = 3</a:t>
            </a:r>
            <a:endParaRPr/>
          </a:p>
          <a:p>
            <a:pPr marL="0" marR="0" lvl="0" indent="0" algn="l" rtl="0">
              <a:lnSpc>
                <a:spcPct val="100000"/>
              </a:lnSpc>
              <a:spcBef>
                <a:spcPts val="0"/>
              </a:spcBef>
              <a:spcAft>
                <a:spcPts val="0"/>
              </a:spcAft>
              <a:buClr>
                <a:srgbClr val="000000"/>
              </a:buClr>
              <a:buSzPts val="6400"/>
              <a:buFont typeface="Roboto Mono"/>
              <a:buNone/>
            </a:pPr>
            <a:r>
              <a:rPr lang="en-US" sz="6400" b="0" i="0" u="none" strike="noStrike" cap="none">
                <a:solidFill>
                  <a:srgbClr val="000000"/>
                </a:solidFill>
                <a:latin typeface="Roboto Mono"/>
                <a:ea typeface="Roboto Mono"/>
                <a:cs typeface="Roboto Mono"/>
                <a:sym typeface="Roboto Mono"/>
              </a:rPr>
              <a:t>number = 5</a:t>
            </a:r>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7"/>
          <p:cNvSpPr/>
          <p:nvPr/>
        </p:nvSpPr>
        <p:spPr>
          <a:xfrm>
            <a:off x="1389409" y="6012673"/>
            <a:ext cx="33786999" cy="4936630"/>
          </a:xfrm>
          <a:prstGeom prst="rect">
            <a:avLst/>
          </a:prstGeom>
          <a:solidFill>
            <a:schemeClr val="lt1"/>
          </a:solidFill>
          <a:ln w="76200" cap="flat" cmpd="sng">
            <a:solidFill>
              <a:schemeClr val="dk1"/>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199" name="Google Shape;199;p7"/>
          <p:cNvSpPr/>
          <p:nvPr/>
        </p:nvSpPr>
        <p:spPr>
          <a:xfrm>
            <a:off x="952498" y="459786"/>
            <a:ext cx="1609895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The for Statement Recap</a:t>
            </a:r>
            <a:endParaRPr/>
          </a:p>
        </p:txBody>
      </p:sp>
      <p:cxnSp>
        <p:nvCxnSpPr>
          <p:cNvPr id="200" name="Google Shape;200;p7"/>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201" name="Google Shape;201;p7"/>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202" name="Google Shape;202;p7"/>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203" name="Google Shape;203;p7"/>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For Loop Recap</a:t>
            </a:r>
            <a:endParaRPr/>
          </a:p>
        </p:txBody>
      </p:sp>
      <p:sp>
        <p:nvSpPr>
          <p:cNvPr id="204" name="Google Shape;204;p7"/>
          <p:cNvSpPr/>
          <p:nvPr/>
        </p:nvSpPr>
        <p:spPr>
          <a:xfrm>
            <a:off x="1389409" y="12085871"/>
            <a:ext cx="18316844" cy="5437016"/>
          </a:xfrm>
          <a:prstGeom prst="rect">
            <a:avLst/>
          </a:prstGeom>
          <a:noFill/>
          <a:ln w="762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Roboto Mono"/>
              <a:buNone/>
            </a:pPr>
            <a:r>
              <a:rPr lang="en-US" sz="6400" b="0" i="0" u="sng" strike="noStrike" cap="none">
                <a:solidFill>
                  <a:srgbClr val="000000"/>
                </a:solidFill>
                <a:latin typeface="Roboto Mono"/>
                <a:ea typeface="Roboto Mono"/>
                <a:cs typeface="Roboto Mono"/>
                <a:sym typeface="Roboto Mono"/>
              </a:rPr>
              <a:t>OUTPUT:</a:t>
            </a:r>
            <a:endParaRPr/>
          </a:p>
          <a:p>
            <a:pPr marL="0" marR="0" lvl="0" indent="0" algn="l" rtl="0">
              <a:lnSpc>
                <a:spcPct val="100000"/>
              </a:lnSpc>
              <a:spcBef>
                <a:spcPts val="0"/>
              </a:spcBef>
              <a:spcAft>
                <a:spcPts val="0"/>
              </a:spcAft>
              <a:buClr>
                <a:srgbClr val="000000"/>
              </a:buClr>
              <a:buSzPts val="6400"/>
              <a:buFont typeface="Helvetica Neue Light"/>
              <a:buNone/>
            </a:pPr>
            <a:endParaRPr sz="6400" b="0" i="0" u="none" strike="noStrike" cap="none">
              <a:solidFill>
                <a:srgbClr val="000000"/>
              </a:solidFill>
              <a:latin typeface="Roboto Mono"/>
              <a:ea typeface="Roboto Mono"/>
              <a:cs typeface="Roboto Mono"/>
              <a:sym typeface="Roboto Mono"/>
            </a:endParaRPr>
          </a:p>
        </p:txBody>
      </p:sp>
      <p:pic>
        <p:nvPicPr>
          <p:cNvPr id="205" name="Google Shape;205;p7"/>
          <p:cNvPicPr preferRelativeResize="0"/>
          <p:nvPr/>
        </p:nvPicPr>
        <p:blipFill rotWithShape="1">
          <a:blip r:embed="rId4">
            <a:alphaModFix/>
          </a:blip>
          <a:srcRect/>
          <a:stretch/>
        </p:blipFill>
        <p:spPr>
          <a:xfrm>
            <a:off x="1814311" y="6425339"/>
            <a:ext cx="33006364" cy="4227414"/>
          </a:xfrm>
          <a:prstGeom prst="rect">
            <a:avLst/>
          </a:prstGeom>
          <a:noFill/>
          <a:ln>
            <a:noFill/>
          </a:ln>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8"/>
          <p:cNvSpPr/>
          <p:nvPr/>
        </p:nvSpPr>
        <p:spPr>
          <a:xfrm>
            <a:off x="1389409" y="6012672"/>
            <a:ext cx="33760839" cy="5521175"/>
          </a:xfrm>
          <a:prstGeom prst="rect">
            <a:avLst/>
          </a:prstGeom>
          <a:solidFill>
            <a:schemeClr val="lt1"/>
          </a:solidFill>
          <a:ln w="76200" cap="flat" cmpd="sng">
            <a:solidFill>
              <a:schemeClr val="dk1"/>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11" name="Google Shape;211;p8"/>
          <p:cNvSpPr/>
          <p:nvPr/>
        </p:nvSpPr>
        <p:spPr>
          <a:xfrm>
            <a:off x="952498" y="459786"/>
            <a:ext cx="1609895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The for Statement Recap</a:t>
            </a:r>
            <a:endParaRPr/>
          </a:p>
        </p:txBody>
      </p:sp>
      <p:cxnSp>
        <p:nvCxnSpPr>
          <p:cNvPr id="212" name="Google Shape;212;p8"/>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213" name="Google Shape;213;p8"/>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214" name="Google Shape;214;p8"/>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215" name="Google Shape;215;p8"/>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For Loop Recap</a:t>
            </a:r>
            <a:endParaRPr/>
          </a:p>
        </p:txBody>
      </p:sp>
      <p:sp>
        <p:nvSpPr>
          <p:cNvPr id="216" name="Google Shape;216;p8"/>
          <p:cNvSpPr/>
          <p:nvPr/>
        </p:nvSpPr>
        <p:spPr>
          <a:xfrm>
            <a:off x="1389409" y="12085871"/>
            <a:ext cx="18316844" cy="5437016"/>
          </a:xfrm>
          <a:prstGeom prst="rect">
            <a:avLst/>
          </a:prstGeom>
          <a:noFill/>
          <a:ln w="762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FF0000"/>
              </a:buClr>
              <a:buSzPts val="6400"/>
              <a:buFont typeface="Roboto Mono"/>
              <a:buNone/>
            </a:pPr>
            <a:r>
              <a:rPr lang="en-US" sz="6400" b="0" i="0" u="sng" strike="noStrike" cap="none">
                <a:solidFill>
                  <a:srgbClr val="FF0000"/>
                </a:solidFill>
                <a:latin typeface="Roboto Mono"/>
                <a:ea typeface="Roboto Mono"/>
                <a:cs typeface="Roboto Mono"/>
                <a:sym typeface="Roboto Mono"/>
              </a:rPr>
              <a:t>NO OUTPUT!</a:t>
            </a:r>
            <a:endParaRPr/>
          </a:p>
          <a:p>
            <a:pPr marL="0" marR="0" lvl="0" indent="0" algn="l" rtl="0">
              <a:lnSpc>
                <a:spcPct val="100000"/>
              </a:lnSpc>
              <a:spcBef>
                <a:spcPts val="0"/>
              </a:spcBef>
              <a:spcAft>
                <a:spcPts val="0"/>
              </a:spcAft>
              <a:buClr>
                <a:srgbClr val="000000"/>
              </a:buClr>
              <a:buSzPts val="6400"/>
              <a:buFont typeface="Helvetica Neue Light"/>
              <a:buNone/>
            </a:pPr>
            <a:endParaRPr sz="6400" b="0" i="0" u="none" strike="noStrike" cap="none">
              <a:solidFill>
                <a:srgbClr val="000000"/>
              </a:solidFill>
              <a:latin typeface="Roboto Mono"/>
              <a:ea typeface="Roboto Mono"/>
              <a:cs typeface="Roboto Mono"/>
              <a:sym typeface="Roboto Mono"/>
            </a:endParaRPr>
          </a:p>
        </p:txBody>
      </p:sp>
      <p:pic>
        <p:nvPicPr>
          <p:cNvPr id="217" name="Google Shape;217;p8"/>
          <p:cNvPicPr preferRelativeResize="0"/>
          <p:nvPr/>
        </p:nvPicPr>
        <p:blipFill rotWithShape="1">
          <a:blip r:embed="rId4">
            <a:alphaModFix/>
          </a:blip>
          <a:srcRect/>
          <a:stretch/>
        </p:blipFill>
        <p:spPr>
          <a:xfrm>
            <a:off x="1814311" y="6425339"/>
            <a:ext cx="33006364" cy="4227414"/>
          </a:xfrm>
          <a:prstGeom prst="rect">
            <a:avLst/>
          </a:prstGeom>
          <a:noFill/>
          <a:ln>
            <a:noFill/>
          </a:ln>
        </p:spPr>
      </p:pic>
      <p:cxnSp>
        <p:nvCxnSpPr>
          <p:cNvPr id="218" name="Google Shape;218;p8"/>
          <p:cNvCxnSpPr>
            <a:stCxn id="219" idx="2"/>
          </p:cNvCxnSpPr>
          <p:nvPr/>
        </p:nvCxnSpPr>
        <p:spPr>
          <a:xfrm>
            <a:off x="6214863" y="4876772"/>
            <a:ext cx="1572300" cy="1436700"/>
          </a:xfrm>
          <a:prstGeom prst="straightConnector1">
            <a:avLst/>
          </a:prstGeom>
          <a:noFill/>
          <a:ln w="165100" cap="flat" cmpd="sng">
            <a:solidFill>
              <a:srgbClr val="FF0000"/>
            </a:solidFill>
            <a:prstDash val="solid"/>
            <a:miter lim="400000"/>
            <a:headEnd type="none" w="sm" len="sm"/>
            <a:tailEnd type="triangle" w="med" len="med"/>
          </a:ln>
        </p:spPr>
      </p:cxnSp>
      <p:sp>
        <p:nvSpPr>
          <p:cNvPr id="220" name="Google Shape;220;p8"/>
          <p:cNvSpPr/>
          <p:nvPr/>
        </p:nvSpPr>
        <p:spPr>
          <a:xfrm>
            <a:off x="5099591" y="6346635"/>
            <a:ext cx="10090641" cy="1378463"/>
          </a:xfrm>
          <a:prstGeom prst="rect">
            <a:avLst/>
          </a:prstGeom>
          <a:noFill/>
          <a:ln w="127000" cap="flat" cmpd="sng">
            <a:solidFill>
              <a:srgbClr val="FF0000"/>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6400"/>
              <a:buFont typeface="Helvetica Neue Light"/>
              <a:buNone/>
            </a:pPr>
            <a:endParaRPr sz="6400" b="0" i="0" u="none" strike="noStrike" cap="none">
              <a:solidFill>
                <a:schemeClr val="dk1"/>
              </a:solidFill>
              <a:latin typeface="Roboto Mono"/>
              <a:ea typeface="Roboto Mono"/>
              <a:cs typeface="Roboto Mono"/>
              <a:sym typeface="Roboto Mono"/>
            </a:endParaRPr>
          </a:p>
        </p:txBody>
      </p:sp>
      <p:sp>
        <p:nvSpPr>
          <p:cNvPr id="221" name="Google Shape;221;p8"/>
          <p:cNvSpPr/>
          <p:nvPr/>
        </p:nvSpPr>
        <p:spPr>
          <a:xfrm>
            <a:off x="16340449" y="6342448"/>
            <a:ext cx="7284661" cy="1378463"/>
          </a:xfrm>
          <a:prstGeom prst="rect">
            <a:avLst/>
          </a:prstGeom>
          <a:noFill/>
          <a:ln w="127000" cap="flat" cmpd="sng">
            <a:solidFill>
              <a:srgbClr val="FF0000"/>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6400"/>
              <a:buFont typeface="Helvetica Neue Light"/>
              <a:buNone/>
            </a:pPr>
            <a:endParaRPr sz="6400" b="0" i="0" u="none" strike="noStrike" cap="none">
              <a:solidFill>
                <a:schemeClr val="dk1"/>
              </a:solidFill>
              <a:latin typeface="Roboto Mono"/>
              <a:ea typeface="Roboto Mono"/>
              <a:cs typeface="Roboto Mono"/>
              <a:sym typeface="Roboto Mono"/>
            </a:endParaRPr>
          </a:p>
        </p:txBody>
      </p:sp>
      <p:sp>
        <p:nvSpPr>
          <p:cNvPr id="219" name="Google Shape;219;p8"/>
          <p:cNvSpPr/>
          <p:nvPr/>
        </p:nvSpPr>
        <p:spPr>
          <a:xfrm>
            <a:off x="2699528" y="3264983"/>
            <a:ext cx="7030670" cy="1611789"/>
          </a:xfrm>
          <a:prstGeom prst="roundRect">
            <a:avLst>
              <a:gd name="adj" fmla="val 16667"/>
            </a:avLst>
          </a:prstGeom>
          <a:solidFill>
            <a:schemeClr val="lt1"/>
          </a:solidFill>
          <a:ln w="1270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4400"/>
              <a:buFont typeface="Roboto Mono"/>
              <a:buNone/>
            </a:pPr>
            <a:r>
              <a:rPr lang="en-US" sz="4400" b="0" i="0" u="none" strike="noStrike" cap="none">
                <a:solidFill>
                  <a:schemeClr val="dk1"/>
                </a:solidFill>
                <a:latin typeface="Roboto Mono"/>
                <a:ea typeface="Roboto Mono"/>
                <a:cs typeface="Roboto Mono"/>
                <a:sym typeface="Roboto Mono"/>
              </a:rPr>
              <a:t>initialize number variable to 1</a:t>
            </a:r>
            <a:endParaRPr sz="4400" b="0" i="0" u="none" strike="noStrike" cap="none">
              <a:solidFill>
                <a:schemeClr val="dk1"/>
              </a:solidFill>
              <a:latin typeface="Roboto Mono"/>
              <a:ea typeface="Roboto Mono"/>
              <a:cs typeface="Roboto Mono"/>
              <a:sym typeface="Roboto Mono"/>
            </a:endParaRPr>
          </a:p>
        </p:txBody>
      </p:sp>
      <p:sp>
        <p:nvSpPr>
          <p:cNvPr id="222" name="Google Shape;222;p8"/>
          <p:cNvSpPr/>
          <p:nvPr/>
        </p:nvSpPr>
        <p:spPr>
          <a:xfrm>
            <a:off x="952498" y="2552191"/>
            <a:ext cx="2153918" cy="1529199"/>
          </a:xfrm>
          <a:prstGeom prst="ellipse">
            <a:avLst/>
          </a:prstGeom>
          <a:solidFill>
            <a:schemeClr val="lt1"/>
          </a:solidFill>
          <a:ln w="762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6400"/>
              <a:buFont typeface="Roboto Mono"/>
              <a:buNone/>
            </a:pPr>
            <a:r>
              <a:rPr lang="en-US" sz="6400" b="0" i="0" u="none" strike="noStrike" cap="none">
                <a:solidFill>
                  <a:schemeClr val="dk1"/>
                </a:solidFill>
                <a:latin typeface="Roboto Mono"/>
                <a:ea typeface="Roboto Mono"/>
                <a:cs typeface="Roboto Mono"/>
                <a:sym typeface="Roboto Mono"/>
              </a:rPr>
              <a:t>1</a:t>
            </a:r>
            <a:endParaRPr sz="6400" b="0" i="0" u="none" strike="noStrike" cap="none">
              <a:solidFill>
                <a:schemeClr val="dk1"/>
              </a:solidFill>
              <a:latin typeface="Roboto Mono"/>
              <a:ea typeface="Roboto Mono"/>
              <a:cs typeface="Roboto Mono"/>
              <a:sym typeface="Roboto Mono"/>
            </a:endParaRPr>
          </a:p>
        </p:txBody>
      </p:sp>
      <p:cxnSp>
        <p:nvCxnSpPr>
          <p:cNvPr id="223" name="Google Shape;223;p8"/>
          <p:cNvCxnSpPr>
            <a:stCxn id="224" idx="2"/>
          </p:cNvCxnSpPr>
          <p:nvPr/>
        </p:nvCxnSpPr>
        <p:spPr>
          <a:xfrm>
            <a:off x="16442247" y="4905880"/>
            <a:ext cx="912600" cy="1436700"/>
          </a:xfrm>
          <a:prstGeom prst="straightConnector1">
            <a:avLst/>
          </a:prstGeom>
          <a:noFill/>
          <a:ln w="165100" cap="flat" cmpd="sng">
            <a:solidFill>
              <a:srgbClr val="FF0000"/>
            </a:solidFill>
            <a:prstDash val="solid"/>
            <a:miter lim="400000"/>
            <a:headEnd type="none" w="sm" len="sm"/>
            <a:tailEnd type="triangle" w="med" len="med"/>
          </a:ln>
        </p:spPr>
      </p:cxnSp>
      <p:sp>
        <p:nvSpPr>
          <p:cNvPr id="224" name="Google Shape;224;p8"/>
          <p:cNvSpPr/>
          <p:nvPr/>
        </p:nvSpPr>
        <p:spPr>
          <a:xfrm>
            <a:off x="13223884" y="3294091"/>
            <a:ext cx="6436725" cy="1611789"/>
          </a:xfrm>
          <a:prstGeom prst="roundRect">
            <a:avLst>
              <a:gd name="adj" fmla="val 16667"/>
            </a:avLst>
          </a:prstGeom>
          <a:solidFill>
            <a:schemeClr val="lt1"/>
          </a:solidFill>
          <a:ln w="1270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4400"/>
              <a:buFont typeface="Roboto Mono"/>
              <a:buNone/>
            </a:pPr>
            <a:r>
              <a:rPr lang="en-US" sz="4400" b="0" i="0" u="none" strike="noStrike" cap="none">
                <a:solidFill>
                  <a:schemeClr val="dk1"/>
                </a:solidFill>
                <a:latin typeface="Roboto Mono"/>
                <a:ea typeface="Roboto Mono"/>
                <a:cs typeface="Roboto Mono"/>
                <a:sym typeface="Roboto Mono"/>
              </a:rPr>
              <a:t>check condition</a:t>
            </a:r>
            <a:endParaRPr/>
          </a:p>
          <a:p>
            <a:pPr marL="0" marR="0" lvl="0" indent="0" algn="ctr" rtl="0">
              <a:lnSpc>
                <a:spcPct val="100000"/>
              </a:lnSpc>
              <a:spcBef>
                <a:spcPts val="0"/>
              </a:spcBef>
              <a:spcAft>
                <a:spcPts val="0"/>
              </a:spcAft>
              <a:buClr>
                <a:schemeClr val="dk1"/>
              </a:buClr>
              <a:buSzPts val="4400"/>
              <a:buFont typeface="Roboto Mono"/>
              <a:buNone/>
            </a:pPr>
            <a:r>
              <a:rPr lang="en-US" sz="4400" b="0" i="0" u="none" strike="noStrike" cap="none">
                <a:solidFill>
                  <a:schemeClr val="dk1"/>
                </a:solidFill>
                <a:latin typeface="Roboto Mono"/>
                <a:ea typeface="Roboto Mono"/>
                <a:cs typeface="Roboto Mono"/>
                <a:sym typeface="Roboto Mono"/>
              </a:rPr>
              <a:t> 1 &lt; 0 is </a:t>
            </a:r>
            <a:r>
              <a:rPr lang="en-US" sz="4400" b="1" i="0" u="none" strike="noStrike" cap="none">
                <a:solidFill>
                  <a:schemeClr val="dk1"/>
                </a:solidFill>
                <a:latin typeface="Roboto Mono"/>
                <a:ea typeface="Roboto Mono"/>
                <a:cs typeface="Roboto Mono"/>
                <a:sym typeface="Roboto Mono"/>
              </a:rPr>
              <a:t>false!</a:t>
            </a:r>
            <a:endParaRPr sz="4400" b="1" i="0" u="none" strike="noStrike" cap="none">
              <a:solidFill>
                <a:schemeClr val="dk1"/>
              </a:solidFill>
              <a:latin typeface="Roboto Mono"/>
              <a:ea typeface="Roboto Mono"/>
              <a:cs typeface="Roboto Mono"/>
              <a:sym typeface="Roboto Mono"/>
            </a:endParaRPr>
          </a:p>
        </p:txBody>
      </p:sp>
      <p:sp>
        <p:nvSpPr>
          <p:cNvPr id="225" name="Google Shape;225;p8"/>
          <p:cNvSpPr/>
          <p:nvPr/>
        </p:nvSpPr>
        <p:spPr>
          <a:xfrm>
            <a:off x="11476854" y="2581299"/>
            <a:ext cx="2153918" cy="1529199"/>
          </a:xfrm>
          <a:prstGeom prst="ellipse">
            <a:avLst/>
          </a:prstGeom>
          <a:solidFill>
            <a:schemeClr val="lt1"/>
          </a:solidFill>
          <a:ln w="762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6400"/>
              <a:buFont typeface="Roboto Mono"/>
              <a:buNone/>
            </a:pPr>
            <a:r>
              <a:rPr lang="en-US" sz="6400" b="0" i="0" u="none" strike="noStrike" cap="none">
                <a:solidFill>
                  <a:schemeClr val="dk1"/>
                </a:solidFill>
                <a:latin typeface="Roboto Mono"/>
                <a:ea typeface="Roboto Mono"/>
                <a:cs typeface="Roboto Mono"/>
                <a:sym typeface="Roboto Mono"/>
              </a:rPr>
              <a:t>2</a:t>
            </a:r>
            <a:endParaRPr sz="6400" b="0" i="0" u="none" strike="noStrike" cap="none">
              <a:solidFill>
                <a:schemeClr val="dk1"/>
              </a:solidFill>
              <a:latin typeface="Roboto Mono"/>
              <a:ea typeface="Roboto Mono"/>
              <a:cs typeface="Roboto Mono"/>
              <a:sym typeface="Roboto Mono"/>
            </a:endParaRPr>
          </a:p>
        </p:txBody>
      </p:sp>
      <p:sp>
        <p:nvSpPr>
          <p:cNvPr id="226" name="Google Shape;226;p8"/>
          <p:cNvSpPr/>
          <p:nvPr/>
        </p:nvSpPr>
        <p:spPr>
          <a:xfrm>
            <a:off x="26267506" y="12760833"/>
            <a:ext cx="4224935" cy="1237218"/>
          </a:xfrm>
          <a:prstGeom prst="roundRect">
            <a:avLst>
              <a:gd name="adj" fmla="val 16667"/>
            </a:avLst>
          </a:prstGeom>
          <a:solidFill>
            <a:schemeClr val="lt1"/>
          </a:solidFill>
          <a:ln w="1270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50000"/>
              </a:lnSpc>
              <a:spcBef>
                <a:spcPts val="0"/>
              </a:spcBef>
              <a:spcAft>
                <a:spcPts val="0"/>
              </a:spcAft>
              <a:buClr>
                <a:schemeClr val="dk1"/>
              </a:buClr>
              <a:buSzPts val="4400"/>
              <a:buFont typeface="Roboto Mono"/>
              <a:buNone/>
            </a:pPr>
            <a:r>
              <a:rPr lang="en-US" sz="4400" b="1" i="0" u="none" strike="noStrike" cap="none">
                <a:solidFill>
                  <a:schemeClr val="dk1"/>
                </a:solidFill>
                <a:latin typeface="Roboto Mono"/>
                <a:ea typeface="Roboto Mono"/>
                <a:cs typeface="Roboto Mono"/>
                <a:sym typeface="Roboto Mono"/>
              </a:rPr>
              <a:t>jump here</a:t>
            </a:r>
            <a:endParaRPr sz="4400" b="1" i="0" u="none" strike="noStrike" cap="none">
              <a:solidFill>
                <a:schemeClr val="dk1"/>
              </a:solidFill>
              <a:latin typeface="Roboto Mono"/>
              <a:ea typeface="Roboto Mono"/>
              <a:cs typeface="Roboto Mono"/>
              <a:sym typeface="Roboto Mono"/>
            </a:endParaRPr>
          </a:p>
        </p:txBody>
      </p:sp>
      <p:sp>
        <p:nvSpPr>
          <p:cNvPr id="227" name="Google Shape;227;p8"/>
          <p:cNvSpPr/>
          <p:nvPr/>
        </p:nvSpPr>
        <p:spPr>
          <a:xfrm>
            <a:off x="24495036" y="12001350"/>
            <a:ext cx="2153918" cy="1529199"/>
          </a:xfrm>
          <a:prstGeom prst="ellipse">
            <a:avLst/>
          </a:prstGeom>
          <a:solidFill>
            <a:schemeClr val="lt1"/>
          </a:solidFill>
          <a:ln w="762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6400"/>
              <a:buFont typeface="Roboto Mono"/>
              <a:buNone/>
            </a:pPr>
            <a:r>
              <a:rPr lang="en-US" sz="6400" b="0" i="0" u="none" strike="noStrike" cap="none">
                <a:solidFill>
                  <a:schemeClr val="dk1"/>
                </a:solidFill>
                <a:latin typeface="Roboto Mono"/>
                <a:ea typeface="Roboto Mono"/>
                <a:cs typeface="Roboto Mono"/>
                <a:sym typeface="Roboto Mono"/>
              </a:rPr>
              <a:t>3</a:t>
            </a:r>
            <a:endParaRPr sz="6400" b="0" i="0" u="none" strike="noStrike" cap="none">
              <a:solidFill>
                <a:schemeClr val="dk1"/>
              </a:solidFill>
              <a:latin typeface="Roboto Mono"/>
              <a:ea typeface="Roboto Mono"/>
              <a:cs typeface="Roboto Mono"/>
              <a:sym typeface="Roboto Mono"/>
            </a:endParaRPr>
          </a:p>
        </p:txBody>
      </p:sp>
      <p:cxnSp>
        <p:nvCxnSpPr>
          <p:cNvPr id="228" name="Google Shape;228;p8"/>
          <p:cNvCxnSpPr/>
          <p:nvPr/>
        </p:nvCxnSpPr>
        <p:spPr>
          <a:xfrm rot="10800000">
            <a:off x="1996751" y="11028784"/>
            <a:ext cx="22806041" cy="1243625"/>
          </a:xfrm>
          <a:prstGeom prst="straightConnector1">
            <a:avLst/>
          </a:prstGeom>
          <a:noFill/>
          <a:ln w="165100" cap="flat" cmpd="sng">
            <a:solidFill>
              <a:srgbClr val="FF0000"/>
            </a:solidFill>
            <a:prstDash val="solid"/>
            <a:miter lim="400000"/>
            <a:headEnd type="none" w="sm" len="sm"/>
            <a:tailEnd type="triangle" w="med" len="med"/>
          </a:ln>
        </p:spPr>
      </p:cxn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9"/>
          <p:cNvSpPr/>
          <p:nvPr/>
        </p:nvSpPr>
        <p:spPr>
          <a:xfrm>
            <a:off x="1389409" y="6012673"/>
            <a:ext cx="33786999" cy="4936630"/>
          </a:xfrm>
          <a:prstGeom prst="rect">
            <a:avLst/>
          </a:prstGeom>
          <a:solidFill>
            <a:schemeClr val="lt1"/>
          </a:solidFill>
          <a:ln w="76200" cap="flat" cmpd="sng">
            <a:solidFill>
              <a:schemeClr val="dk1"/>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34" name="Google Shape;234;p9"/>
          <p:cNvSpPr/>
          <p:nvPr/>
        </p:nvSpPr>
        <p:spPr>
          <a:xfrm>
            <a:off x="952498" y="459786"/>
            <a:ext cx="1609895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The for Statement Recap</a:t>
            </a:r>
            <a:endParaRPr/>
          </a:p>
        </p:txBody>
      </p:sp>
      <p:cxnSp>
        <p:nvCxnSpPr>
          <p:cNvPr id="235" name="Google Shape;235;p9"/>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236" name="Google Shape;236;p9"/>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237" name="Google Shape;237;p9"/>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238" name="Google Shape;238;p9"/>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For Loop Recap</a:t>
            </a:r>
            <a:endParaRPr/>
          </a:p>
        </p:txBody>
      </p:sp>
      <p:sp>
        <p:nvSpPr>
          <p:cNvPr id="239" name="Google Shape;239;p9"/>
          <p:cNvSpPr/>
          <p:nvPr/>
        </p:nvSpPr>
        <p:spPr>
          <a:xfrm>
            <a:off x="1389409" y="12085871"/>
            <a:ext cx="18316844" cy="5437016"/>
          </a:xfrm>
          <a:prstGeom prst="rect">
            <a:avLst/>
          </a:prstGeom>
          <a:noFill/>
          <a:ln w="762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Roboto Mono"/>
              <a:buNone/>
            </a:pPr>
            <a:r>
              <a:rPr lang="en-US" sz="6400" b="0" i="0" u="sng" strike="noStrike" cap="none">
                <a:solidFill>
                  <a:srgbClr val="000000"/>
                </a:solidFill>
                <a:latin typeface="Roboto Mono"/>
                <a:ea typeface="Roboto Mono"/>
                <a:cs typeface="Roboto Mono"/>
                <a:sym typeface="Roboto Mono"/>
              </a:rPr>
              <a:t>OUTPUT:</a:t>
            </a:r>
            <a:endParaRPr/>
          </a:p>
          <a:p>
            <a:pPr marL="0" marR="0" lvl="0" indent="0" algn="l" rtl="0">
              <a:lnSpc>
                <a:spcPct val="100000"/>
              </a:lnSpc>
              <a:spcBef>
                <a:spcPts val="0"/>
              </a:spcBef>
              <a:spcAft>
                <a:spcPts val="0"/>
              </a:spcAft>
              <a:buClr>
                <a:srgbClr val="000000"/>
              </a:buClr>
              <a:buSzPts val="6400"/>
              <a:buFont typeface="Roboto Mono"/>
              <a:buNone/>
            </a:pPr>
            <a:r>
              <a:rPr lang="en-US" sz="6400" b="0" i="0" u="none" strike="noStrike" cap="none">
                <a:solidFill>
                  <a:srgbClr val="000000"/>
                </a:solidFill>
                <a:latin typeface="Roboto Mono"/>
                <a:ea typeface="Roboto Mono"/>
                <a:cs typeface="Roboto Mono"/>
                <a:sym typeface="Roboto Mono"/>
              </a:rPr>
              <a:t>number = 1</a:t>
            </a:r>
            <a:endParaRPr/>
          </a:p>
          <a:p>
            <a:pPr marL="0" marR="0" lvl="0" indent="0" algn="l" rtl="0">
              <a:lnSpc>
                <a:spcPct val="100000"/>
              </a:lnSpc>
              <a:spcBef>
                <a:spcPts val="0"/>
              </a:spcBef>
              <a:spcAft>
                <a:spcPts val="0"/>
              </a:spcAft>
              <a:buClr>
                <a:srgbClr val="000000"/>
              </a:buClr>
              <a:buSzPts val="6400"/>
              <a:buFont typeface="Roboto Mono"/>
              <a:buNone/>
            </a:pPr>
            <a:r>
              <a:rPr lang="en-US" sz="6400" b="0" i="0" u="none" strike="noStrike" cap="none">
                <a:solidFill>
                  <a:srgbClr val="000000"/>
                </a:solidFill>
                <a:latin typeface="Roboto Mono"/>
                <a:ea typeface="Roboto Mono"/>
                <a:cs typeface="Roboto Mono"/>
                <a:sym typeface="Roboto Mono"/>
              </a:rPr>
              <a:t>number = 3</a:t>
            </a:r>
            <a:endParaRPr/>
          </a:p>
          <a:p>
            <a:pPr marL="0" marR="0" lvl="0" indent="0" algn="l" rtl="0">
              <a:lnSpc>
                <a:spcPct val="100000"/>
              </a:lnSpc>
              <a:spcBef>
                <a:spcPts val="0"/>
              </a:spcBef>
              <a:spcAft>
                <a:spcPts val="0"/>
              </a:spcAft>
              <a:buClr>
                <a:srgbClr val="000000"/>
              </a:buClr>
              <a:buSzPts val="6400"/>
              <a:buFont typeface="Helvetica Neue Light"/>
              <a:buNone/>
            </a:pPr>
            <a:endParaRPr sz="6400" b="0" i="0" u="none" strike="noStrike" cap="none">
              <a:solidFill>
                <a:srgbClr val="000000"/>
              </a:solidFill>
              <a:latin typeface="Roboto Mono"/>
              <a:ea typeface="Roboto Mono"/>
              <a:cs typeface="Roboto Mono"/>
              <a:sym typeface="Roboto Mono"/>
            </a:endParaRPr>
          </a:p>
        </p:txBody>
      </p:sp>
      <p:cxnSp>
        <p:nvCxnSpPr>
          <p:cNvPr id="240" name="Google Shape;240;p9"/>
          <p:cNvCxnSpPr>
            <a:stCxn id="241" idx="2"/>
          </p:cNvCxnSpPr>
          <p:nvPr/>
        </p:nvCxnSpPr>
        <p:spPr>
          <a:xfrm>
            <a:off x="19982711" y="5059796"/>
            <a:ext cx="0" cy="1297200"/>
          </a:xfrm>
          <a:prstGeom prst="straightConnector1">
            <a:avLst/>
          </a:prstGeom>
          <a:noFill/>
          <a:ln w="165100" cap="flat" cmpd="sng">
            <a:solidFill>
              <a:srgbClr val="FF0000"/>
            </a:solidFill>
            <a:prstDash val="solid"/>
            <a:miter lim="400000"/>
            <a:headEnd type="none" w="sm" len="sm"/>
            <a:tailEnd type="triangle" w="med" len="med"/>
          </a:ln>
        </p:spPr>
      </p:cxnSp>
      <p:sp>
        <p:nvSpPr>
          <p:cNvPr id="241" name="Google Shape;241;p9"/>
          <p:cNvSpPr/>
          <p:nvPr/>
        </p:nvSpPr>
        <p:spPr>
          <a:xfrm>
            <a:off x="14175608" y="2698866"/>
            <a:ext cx="11614206" cy="2360930"/>
          </a:xfrm>
          <a:prstGeom prst="roundRect">
            <a:avLst>
              <a:gd name="adj" fmla="val 16667"/>
            </a:avLst>
          </a:prstGeom>
          <a:solidFill>
            <a:schemeClr val="lt1"/>
          </a:solidFill>
          <a:ln w="1270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4400"/>
              <a:buFont typeface="Roboto Mono"/>
              <a:buNone/>
            </a:pPr>
            <a:r>
              <a:rPr lang="en-US" sz="4400" b="0" i="0" u="none" strike="noStrike" cap="none">
                <a:solidFill>
                  <a:schemeClr val="dk1"/>
                </a:solidFill>
                <a:latin typeface="Roboto Mono"/>
                <a:ea typeface="Roboto Mono"/>
                <a:cs typeface="Roboto Mono"/>
                <a:sym typeface="Roboto Mono"/>
              </a:rPr>
              <a:t>Example Fix:</a:t>
            </a:r>
            <a:endParaRPr/>
          </a:p>
          <a:p>
            <a:pPr marL="0" marR="0" lvl="0" indent="0" algn="ctr" rtl="0">
              <a:lnSpc>
                <a:spcPct val="100000"/>
              </a:lnSpc>
              <a:spcBef>
                <a:spcPts val="0"/>
              </a:spcBef>
              <a:spcAft>
                <a:spcPts val="0"/>
              </a:spcAft>
              <a:buClr>
                <a:schemeClr val="dk1"/>
              </a:buClr>
              <a:buSzPts val="4400"/>
              <a:buFont typeface="Roboto Mono"/>
              <a:buNone/>
            </a:pPr>
            <a:r>
              <a:rPr lang="en-US" sz="4400" b="0" i="0" u="none" strike="noStrike" cap="none">
                <a:solidFill>
                  <a:schemeClr val="dk1"/>
                </a:solidFill>
                <a:latin typeface="Roboto Mono"/>
                <a:ea typeface="Roboto Mono"/>
                <a:cs typeface="Roboto Mono"/>
                <a:sym typeface="Roboto Mono"/>
              </a:rPr>
              <a:t>change condition to number &lt; 5</a:t>
            </a:r>
            <a:endParaRPr/>
          </a:p>
          <a:p>
            <a:pPr marL="0" marR="0" lvl="0" indent="0" algn="ctr" rtl="0">
              <a:lnSpc>
                <a:spcPct val="100000"/>
              </a:lnSpc>
              <a:spcBef>
                <a:spcPts val="0"/>
              </a:spcBef>
              <a:spcAft>
                <a:spcPts val="0"/>
              </a:spcAft>
              <a:buClr>
                <a:schemeClr val="dk1"/>
              </a:buClr>
              <a:buSzPts val="4400"/>
              <a:buFont typeface="Roboto Mono"/>
              <a:buNone/>
            </a:pPr>
            <a:r>
              <a:rPr lang="en-US" sz="4400" b="0" i="0" u="none" strike="noStrike" cap="none">
                <a:solidFill>
                  <a:schemeClr val="dk1"/>
                </a:solidFill>
                <a:latin typeface="Roboto Mono"/>
                <a:ea typeface="Roboto Mono"/>
                <a:cs typeface="Roboto Mono"/>
                <a:sym typeface="Roboto Mono"/>
              </a:rPr>
              <a:t>before it was number &lt; 0</a:t>
            </a:r>
            <a:endParaRPr sz="4400" b="0" i="0" u="none" strike="noStrike" cap="none">
              <a:solidFill>
                <a:schemeClr val="dk1"/>
              </a:solidFill>
              <a:latin typeface="Roboto Mono"/>
              <a:ea typeface="Roboto Mono"/>
              <a:cs typeface="Roboto Mono"/>
              <a:sym typeface="Roboto Mono"/>
            </a:endParaRPr>
          </a:p>
        </p:txBody>
      </p:sp>
      <p:pic>
        <p:nvPicPr>
          <p:cNvPr id="242" name="Google Shape;242;p9"/>
          <p:cNvPicPr preferRelativeResize="0"/>
          <p:nvPr/>
        </p:nvPicPr>
        <p:blipFill rotWithShape="1">
          <a:blip r:embed="rId4">
            <a:alphaModFix/>
          </a:blip>
          <a:srcRect/>
          <a:stretch/>
        </p:blipFill>
        <p:spPr>
          <a:xfrm>
            <a:off x="1802832" y="6357082"/>
            <a:ext cx="33006364" cy="4254515"/>
          </a:xfrm>
          <a:prstGeom prst="rect">
            <a:avLst/>
          </a:prstGeom>
          <a:noFill/>
          <a:ln>
            <a:noFill/>
          </a:ln>
        </p:spPr>
      </p:pic>
      <p:sp>
        <p:nvSpPr>
          <p:cNvPr id="243" name="Google Shape;243;p9"/>
          <p:cNvSpPr/>
          <p:nvPr/>
        </p:nvSpPr>
        <p:spPr>
          <a:xfrm>
            <a:off x="16340449" y="6342448"/>
            <a:ext cx="7284661" cy="1378463"/>
          </a:xfrm>
          <a:prstGeom prst="rect">
            <a:avLst/>
          </a:prstGeom>
          <a:noFill/>
          <a:ln w="127000" cap="flat" cmpd="sng">
            <a:solidFill>
              <a:srgbClr val="FF0000"/>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6400"/>
              <a:buFont typeface="Helvetica Neue Light"/>
              <a:buNone/>
            </a:pPr>
            <a:endParaRPr sz="6400" b="0" i="0" u="none" strike="noStrike" cap="none">
              <a:solidFill>
                <a:schemeClr val="dk1"/>
              </a:solidFill>
              <a:latin typeface="Roboto Mono"/>
              <a:ea typeface="Roboto Mono"/>
              <a:cs typeface="Roboto Mono"/>
              <a:sym typeface="Roboto Mono"/>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0"/>
          <p:cNvSpPr/>
          <p:nvPr/>
        </p:nvSpPr>
        <p:spPr>
          <a:xfrm>
            <a:off x="1389409" y="6012673"/>
            <a:ext cx="33834041" cy="4712218"/>
          </a:xfrm>
          <a:prstGeom prst="rect">
            <a:avLst/>
          </a:prstGeom>
          <a:solidFill>
            <a:schemeClr val="lt1"/>
          </a:solidFill>
          <a:ln w="76200" cap="flat" cmpd="sng">
            <a:solidFill>
              <a:schemeClr val="dk1"/>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49" name="Google Shape;249;p10"/>
          <p:cNvSpPr/>
          <p:nvPr/>
        </p:nvSpPr>
        <p:spPr>
          <a:xfrm>
            <a:off x="952498" y="459786"/>
            <a:ext cx="1609895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The for Statement Recap</a:t>
            </a:r>
            <a:endParaRPr/>
          </a:p>
        </p:txBody>
      </p:sp>
      <p:cxnSp>
        <p:nvCxnSpPr>
          <p:cNvPr id="250" name="Google Shape;250;p10"/>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251" name="Google Shape;251;p10"/>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252" name="Google Shape;252;p10"/>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253" name="Google Shape;253;p10"/>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For Loop Recap</a:t>
            </a:r>
            <a:endParaRPr/>
          </a:p>
        </p:txBody>
      </p:sp>
      <p:sp>
        <p:nvSpPr>
          <p:cNvPr id="254" name="Google Shape;254;p10"/>
          <p:cNvSpPr/>
          <p:nvPr/>
        </p:nvSpPr>
        <p:spPr>
          <a:xfrm>
            <a:off x="1389409" y="12085871"/>
            <a:ext cx="18316844" cy="5437016"/>
          </a:xfrm>
          <a:prstGeom prst="rect">
            <a:avLst/>
          </a:prstGeom>
          <a:noFill/>
          <a:ln w="762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Roboto Mono"/>
              <a:buNone/>
            </a:pPr>
            <a:r>
              <a:rPr lang="en-US" sz="6400" b="0" i="0" u="sng" strike="noStrike" cap="none">
                <a:solidFill>
                  <a:srgbClr val="000000"/>
                </a:solidFill>
                <a:latin typeface="Roboto Mono"/>
                <a:ea typeface="Roboto Mono"/>
                <a:cs typeface="Roboto Mono"/>
                <a:sym typeface="Roboto Mono"/>
              </a:rPr>
              <a:t>OUTPUT:</a:t>
            </a:r>
            <a:endParaRPr/>
          </a:p>
          <a:p>
            <a:pPr marL="0" marR="0" lvl="0" indent="0" algn="l" rtl="0">
              <a:lnSpc>
                <a:spcPct val="100000"/>
              </a:lnSpc>
              <a:spcBef>
                <a:spcPts val="0"/>
              </a:spcBef>
              <a:spcAft>
                <a:spcPts val="0"/>
              </a:spcAft>
              <a:buClr>
                <a:srgbClr val="000000"/>
              </a:buClr>
              <a:buSzPts val="6400"/>
              <a:buFont typeface="Helvetica Neue Light"/>
              <a:buNone/>
            </a:pPr>
            <a:endParaRPr sz="6400" b="0" i="0" u="none" strike="noStrike" cap="none">
              <a:solidFill>
                <a:srgbClr val="000000"/>
              </a:solidFill>
              <a:latin typeface="Roboto Mono"/>
              <a:ea typeface="Roboto Mono"/>
              <a:cs typeface="Roboto Mono"/>
              <a:sym typeface="Roboto Mono"/>
            </a:endParaRPr>
          </a:p>
        </p:txBody>
      </p:sp>
      <p:pic>
        <p:nvPicPr>
          <p:cNvPr id="255" name="Google Shape;255;p10"/>
          <p:cNvPicPr preferRelativeResize="0"/>
          <p:nvPr/>
        </p:nvPicPr>
        <p:blipFill rotWithShape="1">
          <a:blip r:embed="rId4">
            <a:alphaModFix/>
          </a:blip>
          <a:srcRect/>
          <a:stretch/>
        </p:blipFill>
        <p:spPr>
          <a:xfrm>
            <a:off x="1822786" y="6354520"/>
            <a:ext cx="31700863" cy="3867752"/>
          </a:xfrm>
          <a:prstGeom prst="rect">
            <a:avLst/>
          </a:prstGeom>
          <a:noFill/>
          <a:ln>
            <a:noFill/>
          </a:ln>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1"/>
          <p:cNvSpPr/>
          <p:nvPr/>
        </p:nvSpPr>
        <p:spPr>
          <a:xfrm>
            <a:off x="1389409" y="6012673"/>
            <a:ext cx="33834041" cy="4712218"/>
          </a:xfrm>
          <a:prstGeom prst="rect">
            <a:avLst/>
          </a:prstGeom>
          <a:solidFill>
            <a:schemeClr val="lt1"/>
          </a:solidFill>
          <a:ln w="76200" cap="flat" cmpd="sng">
            <a:solidFill>
              <a:schemeClr val="dk1"/>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61" name="Google Shape;261;p11"/>
          <p:cNvSpPr/>
          <p:nvPr/>
        </p:nvSpPr>
        <p:spPr>
          <a:xfrm>
            <a:off x="952498" y="459786"/>
            <a:ext cx="1609895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The for Statement Recap</a:t>
            </a:r>
            <a:endParaRPr/>
          </a:p>
        </p:txBody>
      </p:sp>
      <p:cxnSp>
        <p:nvCxnSpPr>
          <p:cNvPr id="262" name="Google Shape;262;p11"/>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263" name="Google Shape;263;p11"/>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264" name="Google Shape;264;p11"/>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265" name="Google Shape;265;p11"/>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For Loop Recap</a:t>
            </a:r>
            <a:endParaRPr/>
          </a:p>
        </p:txBody>
      </p:sp>
      <p:sp>
        <p:nvSpPr>
          <p:cNvPr id="266" name="Google Shape;266;p11"/>
          <p:cNvSpPr/>
          <p:nvPr/>
        </p:nvSpPr>
        <p:spPr>
          <a:xfrm>
            <a:off x="1389409" y="12085871"/>
            <a:ext cx="18316844" cy="5437016"/>
          </a:xfrm>
          <a:prstGeom prst="rect">
            <a:avLst/>
          </a:prstGeom>
          <a:noFill/>
          <a:ln w="762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Roboto Mono"/>
              <a:buNone/>
            </a:pPr>
            <a:r>
              <a:rPr lang="en-US" sz="6400" b="0" i="0" u="sng" strike="noStrike" cap="none">
                <a:solidFill>
                  <a:srgbClr val="000000"/>
                </a:solidFill>
                <a:latin typeface="Roboto Mono"/>
                <a:ea typeface="Roboto Mono"/>
                <a:cs typeface="Roboto Mono"/>
                <a:sym typeface="Roboto Mono"/>
              </a:rPr>
              <a:t>OUTPUT:</a:t>
            </a:r>
            <a:endParaRPr/>
          </a:p>
          <a:p>
            <a:pPr marL="0" marR="0" lvl="0" indent="0" algn="l" rtl="0">
              <a:lnSpc>
                <a:spcPct val="100000"/>
              </a:lnSpc>
              <a:spcBef>
                <a:spcPts val="0"/>
              </a:spcBef>
              <a:spcAft>
                <a:spcPts val="0"/>
              </a:spcAft>
              <a:buClr>
                <a:srgbClr val="000000"/>
              </a:buClr>
              <a:buSzPts val="6400"/>
              <a:buFont typeface="Helvetica Neue Light"/>
              <a:buNone/>
            </a:pPr>
            <a:endParaRPr sz="6400" b="0" i="0" u="none" strike="noStrike" cap="none">
              <a:solidFill>
                <a:srgbClr val="000000"/>
              </a:solidFill>
              <a:latin typeface="Roboto Mono"/>
              <a:ea typeface="Roboto Mono"/>
              <a:cs typeface="Roboto Mono"/>
              <a:sym typeface="Roboto Mono"/>
            </a:endParaRPr>
          </a:p>
        </p:txBody>
      </p:sp>
      <p:cxnSp>
        <p:nvCxnSpPr>
          <p:cNvPr id="267" name="Google Shape;267;p11"/>
          <p:cNvCxnSpPr>
            <a:stCxn id="268" idx="2"/>
          </p:cNvCxnSpPr>
          <p:nvPr/>
        </p:nvCxnSpPr>
        <p:spPr>
          <a:xfrm>
            <a:off x="19146417" y="5059797"/>
            <a:ext cx="0" cy="1361100"/>
          </a:xfrm>
          <a:prstGeom prst="straightConnector1">
            <a:avLst/>
          </a:prstGeom>
          <a:noFill/>
          <a:ln w="165100" cap="flat" cmpd="sng">
            <a:solidFill>
              <a:srgbClr val="FF0000"/>
            </a:solidFill>
            <a:prstDash val="solid"/>
            <a:miter lim="400000"/>
            <a:headEnd type="none" w="sm" len="sm"/>
            <a:tailEnd type="triangle" w="med" len="med"/>
          </a:ln>
        </p:spPr>
      </p:cxnSp>
      <p:sp>
        <p:nvSpPr>
          <p:cNvPr id="268" name="Google Shape;268;p11"/>
          <p:cNvSpPr/>
          <p:nvPr/>
        </p:nvSpPr>
        <p:spPr>
          <a:xfrm>
            <a:off x="12503020" y="2698867"/>
            <a:ext cx="13286794" cy="2360930"/>
          </a:xfrm>
          <a:prstGeom prst="roundRect">
            <a:avLst>
              <a:gd name="adj" fmla="val 16667"/>
            </a:avLst>
          </a:prstGeom>
          <a:solidFill>
            <a:schemeClr val="lt1"/>
          </a:solidFill>
          <a:ln w="1270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4400"/>
              <a:buFont typeface="Roboto Mono"/>
              <a:buNone/>
            </a:pPr>
            <a:r>
              <a:rPr lang="en-US" sz="4400" b="0" i="0" u="none" strike="noStrike" cap="none">
                <a:solidFill>
                  <a:schemeClr val="dk1"/>
                </a:solidFill>
                <a:latin typeface="Roboto Mono"/>
                <a:ea typeface="Roboto Mono"/>
                <a:cs typeface="Roboto Mono"/>
                <a:sym typeface="Roboto Mono"/>
              </a:rPr>
              <a:t>condition is true, incrementing by 10</a:t>
            </a:r>
            <a:endParaRPr/>
          </a:p>
          <a:p>
            <a:pPr marL="0" marR="0" lvl="0" indent="0" algn="ctr" rtl="0">
              <a:lnSpc>
                <a:spcPct val="100000"/>
              </a:lnSpc>
              <a:spcBef>
                <a:spcPts val="0"/>
              </a:spcBef>
              <a:spcAft>
                <a:spcPts val="0"/>
              </a:spcAft>
              <a:buClr>
                <a:schemeClr val="dk1"/>
              </a:buClr>
              <a:buSzPts val="4400"/>
              <a:buFont typeface="Roboto Mono"/>
              <a:buNone/>
            </a:pPr>
            <a:r>
              <a:rPr lang="en-US" sz="4400" b="0" i="0" u="none" strike="noStrike" cap="none">
                <a:solidFill>
                  <a:schemeClr val="dk1"/>
                </a:solidFill>
                <a:latin typeface="Roboto Mono"/>
                <a:ea typeface="Roboto Mono"/>
                <a:cs typeface="Roboto Mono"/>
                <a:sym typeface="Roboto Mono"/>
              </a:rPr>
              <a:t>every number above </a:t>
            </a:r>
            <a:r>
              <a:rPr lang="en-US" sz="4400" b="1" i="0" u="none" strike="noStrike" cap="none">
                <a:solidFill>
                  <a:schemeClr val="dk1"/>
                </a:solidFill>
                <a:latin typeface="Roboto Mono"/>
                <a:ea typeface="Roboto Mono"/>
                <a:cs typeface="Roboto Mono"/>
                <a:sym typeface="Roboto Mono"/>
              </a:rPr>
              <a:t>100 is also &gt; 0</a:t>
            </a:r>
            <a:endParaRPr/>
          </a:p>
          <a:p>
            <a:pPr marL="0" marR="0" lvl="0" indent="0" algn="ctr" rtl="0">
              <a:lnSpc>
                <a:spcPct val="100000"/>
              </a:lnSpc>
              <a:spcBef>
                <a:spcPts val="0"/>
              </a:spcBef>
              <a:spcAft>
                <a:spcPts val="0"/>
              </a:spcAft>
              <a:buClr>
                <a:schemeClr val="dk1"/>
              </a:buClr>
              <a:buSzPts val="4400"/>
              <a:buFont typeface="Roboto Mono"/>
              <a:buNone/>
            </a:pPr>
            <a:r>
              <a:rPr lang="en-US" sz="4400" b="1" i="0" u="none" strike="noStrike" cap="none">
                <a:solidFill>
                  <a:schemeClr val="dk1"/>
                </a:solidFill>
                <a:latin typeface="Roboto Mono"/>
                <a:ea typeface="Roboto Mono"/>
                <a:cs typeface="Roboto Mono"/>
                <a:sym typeface="Roboto Mono"/>
              </a:rPr>
              <a:t>loop never ends (endless loop)</a:t>
            </a:r>
            <a:endParaRPr sz="4400" b="1" i="0" u="none" strike="noStrike" cap="none">
              <a:solidFill>
                <a:schemeClr val="dk1"/>
              </a:solidFill>
              <a:latin typeface="Roboto Mono"/>
              <a:ea typeface="Roboto Mono"/>
              <a:cs typeface="Roboto Mono"/>
              <a:sym typeface="Roboto Mono"/>
            </a:endParaRPr>
          </a:p>
        </p:txBody>
      </p:sp>
      <p:pic>
        <p:nvPicPr>
          <p:cNvPr id="269" name="Google Shape;269;p11"/>
          <p:cNvPicPr preferRelativeResize="0"/>
          <p:nvPr/>
        </p:nvPicPr>
        <p:blipFill rotWithShape="1">
          <a:blip r:embed="rId4">
            <a:alphaModFix/>
          </a:blip>
          <a:srcRect/>
          <a:stretch/>
        </p:blipFill>
        <p:spPr>
          <a:xfrm>
            <a:off x="1822786" y="6354520"/>
            <a:ext cx="31700863" cy="3867752"/>
          </a:xfrm>
          <a:prstGeom prst="rect">
            <a:avLst/>
          </a:prstGeom>
          <a:noFill/>
          <a:ln>
            <a:noFill/>
          </a:ln>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2"/>
          <p:cNvSpPr/>
          <p:nvPr/>
        </p:nvSpPr>
        <p:spPr>
          <a:xfrm>
            <a:off x="1389409" y="6012673"/>
            <a:ext cx="33834041" cy="4712218"/>
          </a:xfrm>
          <a:prstGeom prst="rect">
            <a:avLst/>
          </a:prstGeom>
          <a:solidFill>
            <a:schemeClr val="lt1"/>
          </a:solidFill>
          <a:ln w="76200" cap="flat" cmpd="sng">
            <a:solidFill>
              <a:schemeClr val="dk1"/>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75" name="Google Shape;275;p12"/>
          <p:cNvSpPr/>
          <p:nvPr/>
        </p:nvSpPr>
        <p:spPr>
          <a:xfrm>
            <a:off x="952498" y="459786"/>
            <a:ext cx="1609895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The for Statement Recap</a:t>
            </a:r>
            <a:endParaRPr/>
          </a:p>
        </p:txBody>
      </p:sp>
      <p:cxnSp>
        <p:nvCxnSpPr>
          <p:cNvPr id="276" name="Google Shape;276;p12"/>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277" name="Google Shape;277;p12"/>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278" name="Google Shape;278;p12"/>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279" name="Google Shape;279;p12"/>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For Loop Recap</a:t>
            </a:r>
            <a:endParaRPr/>
          </a:p>
        </p:txBody>
      </p:sp>
      <p:sp>
        <p:nvSpPr>
          <p:cNvPr id="280" name="Google Shape;280;p12"/>
          <p:cNvSpPr/>
          <p:nvPr/>
        </p:nvSpPr>
        <p:spPr>
          <a:xfrm>
            <a:off x="1389409" y="12085871"/>
            <a:ext cx="18316844" cy="5437016"/>
          </a:xfrm>
          <a:prstGeom prst="rect">
            <a:avLst/>
          </a:prstGeom>
          <a:noFill/>
          <a:ln w="762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Roboto Mono"/>
              <a:buNone/>
            </a:pPr>
            <a:r>
              <a:rPr lang="en-US" sz="6400" b="0" i="0" u="sng" strike="noStrike" cap="none">
                <a:solidFill>
                  <a:srgbClr val="000000"/>
                </a:solidFill>
                <a:latin typeface="Roboto Mono"/>
                <a:ea typeface="Roboto Mono"/>
                <a:cs typeface="Roboto Mono"/>
                <a:sym typeface="Roboto Mono"/>
              </a:rPr>
              <a:t>OUTPUT:</a:t>
            </a:r>
            <a:endParaRPr/>
          </a:p>
          <a:p>
            <a:pPr marL="0" marR="0" lvl="0" indent="0" algn="l" rtl="0">
              <a:lnSpc>
                <a:spcPct val="100000"/>
              </a:lnSpc>
              <a:spcBef>
                <a:spcPts val="0"/>
              </a:spcBef>
              <a:spcAft>
                <a:spcPts val="0"/>
              </a:spcAft>
              <a:buClr>
                <a:srgbClr val="000000"/>
              </a:buClr>
              <a:buSzPts val="6400"/>
              <a:buFont typeface="Roboto Mono"/>
              <a:buNone/>
            </a:pPr>
            <a:r>
              <a:rPr lang="en-US" sz="6400" b="0" i="0" u="none" strike="noStrike" cap="none">
                <a:solidFill>
                  <a:srgbClr val="000000"/>
                </a:solidFill>
                <a:latin typeface="Roboto Mono"/>
                <a:ea typeface="Roboto Mono"/>
                <a:cs typeface="Roboto Mono"/>
                <a:sym typeface="Roboto Mono"/>
              </a:rPr>
              <a:t>number = 100</a:t>
            </a:r>
            <a:endParaRPr/>
          </a:p>
          <a:p>
            <a:pPr marL="0" marR="0" lvl="0" indent="0" algn="l" rtl="0">
              <a:lnSpc>
                <a:spcPct val="100000"/>
              </a:lnSpc>
              <a:spcBef>
                <a:spcPts val="0"/>
              </a:spcBef>
              <a:spcAft>
                <a:spcPts val="0"/>
              </a:spcAft>
              <a:buClr>
                <a:srgbClr val="000000"/>
              </a:buClr>
              <a:buSzPts val="6400"/>
              <a:buFont typeface="Roboto Mono"/>
              <a:buNone/>
            </a:pPr>
            <a:r>
              <a:rPr lang="en-US" sz="6400" b="0" i="0" u="none" strike="noStrike" cap="none">
                <a:solidFill>
                  <a:srgbClr val="000000"/>
                </a:solidFill>
                <a:latin typeface="Roboto Mono"/>
                <a:ea typeface="Roboto Mono"/>
                <a:cs typeface="Roboto Mono"/>
                <a:sym typeface="Roboto Mono"/>
              </a:rPr>
              <a:t>number = 110</a:t>
            </a:r>
            <a:endParaRPr/>
          </a:p>
          <a:p>
            <a:pPr marL="0" marR="0" lvl="0" indent="0" algn="l" rtl="0">
              <a:lnSpc>
                <a:spcPct val="100000"/>
              </a:lnSpc>
              <a:spcBef>
                <a:spcPts val="0"/>
              </a:spcBef>
              <a:spcAft>
                <a:spcPts val="0"/>
              </a:spcAft>
              <a:buClr>
                <a:srgbClr val="000000"/>
              </a:buClr>
              <a:buSzPts val="6400"/>
              <a:buFont typeface="Roboto Mono"/>
              <a:buNone/>
            </a:pPr>
            <a:r>
              <a:rPr lang="en-US" sz="6400" b="0" i="0" u="none" strike="noStrike" cap="none">
                <a:solidFill>
                  <a:srgbClr val="000000"/>
                </a:solidFill>
                <a:latin typeface="Roboto Mono"/>
                <a:ea typeface="Roboto Mono"/>
                <a:cs typeface="Roboto Mono"/>
                <a:sym typeface="Roboto Mono"/>
              </a:rPr>
              <a:t>number = 120</a:t>
            </a:r>
            <a:endParaRPr/>
          </a:p>
        </p:txBody>
      </p:sp>
      <p:cxnSp>
        <p:nvCxnSpPr>
          <p:cNvPr id="281" name="Google Shape;281;p12"/>
          <p:cNvCxnSpPr>
            <a:stCxn id="282" idx="2"/>
          </p:cNvCxnSpPr>
          <p:nvPr/>
        </p:nvCxnSpPr>
        <p:spPr>
          <a:xfrm>
            <a:off x="20340735" y="5079530"/>
            <a:ext cx="0" cy="1263000"/>
          </a:xfrm>
          <a:prstGeom prst="straightConnector1">
            <a:avLst/>
          </a:prstGeom>
          <a:noFill/>
          <a:ln w="165100" cap="flat" cmpd="sng">
            <a:solidFill>
              <a:srgbClr val="FF0000"/>
            </a:solidFill>
            <a:prstDash val="solid"/>
            <a:miter lim="400000"/>
            <a:headEnd type="none" w="sm" len="sm"/>
            <a:tailEnd type="triangle" w="med" len="med"/>
          </a:ln>
        </p:spPr>
      </p:cxnSp>
      <p:sp>
        <p:nvSpPr>
          <p:cNvPr id="282" name="Google Shape;282;p12"/>
          <p:cNvSpPr/>
          <p:nvPr/>
        </p:nvSpPr>
        <p:spPr>
          <a:xfrm>
            <a:off x="13697338" y="2718600"/>
            <a:ext cx="13286794" cy="2360930"/>
          </a:xfrm>
          <a:prstGeom prst="roundRect">
            <a:avLst>
              <a:gd name="adj" fmla="val 16667"/>
            </a:avLst>
          </a:prstGeom>
          <a:solidFill>
            <a:schemeClr val="lt1"/>
          </a:solidFill>
          <a:ln w="127000" cap="flat" cmpd="sng">
            <a:solidFill>
              <a:srgbClr val="FF0000"/>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dk1"/>
              </a:buClr>
              <a:buSzPts val="4400"/>
              <a:buFont typeface="Roboto Mono"/>
              <a:buNone/>
            </a:pPr>
            <a:r>
              <a:rPr lang="en-US" sz="4400" b="0" i="0" u="none" strike="noStrike" cap="none">
                <a:solidFill>
                  <a:schemeClr val="dk1"/>
                </a:solidFill>
                <a:latin typeface="Roboto Mono"/>
                <a:ea typeface="Roboto Mono"/>
                <a:cs typeface="Roboto Mono"/>
                <a:sym typeface="Roboto Mono"/>
              </a:rPr>
              <a:t>Example fix:</a:t>
            </a:r>
            <a:endParaRPr/>
          </a:p>
          <a:p>
            <a:pPr marL="0" marR="0" lvl="0" indent="0" algn="ctr" rtl="0">
              <a:lnSpc>
                <a:spcPct val="100000"/>
              </a:lnSpc>
              <a:spcBef>
                <a:spcPts val="0"/>
              </a:spcBef>
              <a:spcAft>
                <a:spcPts val="0"/>
              </a:spcAft>
              <a:buClr>
                <a:schemeClr val="dk1"/>
              </a:buClr>
              <a:buSzPts val="4400"/>
              <a:buFont typeface="Roboto Mono"/>
              <a:buNone/>
            </a:pPr>
            <a:r>
              <a:rPr lang="en-US" sz="4400" b="1" i="0" u="none" strike="noStrike" cap="none">
                <a:solidFill>
                  <a:schemeClr val="dk1"/>
                </a:solidFill>
                <a:latin typeface="Roboto Mono"/>
                <a:ea typeface="Roboto Mono"/>
                <a:cs typeface="Roboto Mono"/>
                <a:sym typeface="Roboto Mono"/>
              </a:rPr>
              <a:t>change condition to number &lt; 130</a:t>
            </a:r>
            <a:endParaRPr/>
          </a:p>
          <a:p>
            <a:pPr marL="0" marR="0" lvl="0" indent="0" algn="ctr" rtl="0">
              <a:lnSpc>
                <a:spcPct val="100000"/>
              </a:lnSpc>
              <a:spcBef>
                <a:spcPts val="0"/>
              </a:spcBef>
              <a:spcAft>
                <a:spcPts val="0"/>
              </a:spcAft>
              <a:buClr>
                <a:schemeClr val="dk1"/>
              </a:buClr>
              <a:buSzPts val="4400"/>
              <a:buFont typeface="Roboto Mono"/>
              <a:buNone/>
            </a:pPr>
            <a:r>
              <a:rPr lang="en-US" sz="4400" b="1" i="0" u="none" strike="noStrike" cap="none">
                <a:solidFill>
                  <a:schemeClr val="dk1"/>
                </a:solidFill>
                <a:latin typeface="Roboto Mono"/>
                <a:ea typeface="Roboto Mono"/>
                <a:cs typeface="Roboto Mono"/>
                <a:sym typeface="Roboto Mono"/>
              </a:rPr>
              <a:t>before it was number &gt; 0</a:t>
            </a:r>
            <a:endParaRPr sz="4400" b="1" i="0" u="none" strike="noStrike" cap="none">
              <a:solidFill>
                <a:schemeClr val="dk1"/>
              </a:solidFill>
              <a:latin typeface="Roboto Mono"/>
              <a:ea typeface="Roboto Mono"/>
              <a:cs typeface="Roboto Mono"/>
              <a:sym typeface="Roboto Mono"/>
            </a:endParaRPr>
          </a:p>
        </p:txBody>
      </p:sp>
      <p:pic>
        <p:nvPicPr>
          <p:cNvPr id="283" name="Google Shape;283;p12"/>
          <p:cNvPicPr preferRelativeResize="0"/>
          <p:nvPr/>
        </p:nvPicPr>
        <p:blipFill rotWithShape="1">
          <a:blip r:embed="rId4">
            <a:alphaModFix/>
          </a:blip>
          <a:srcRect/>
          <a:stretch/>
        </p:blipFill>
        <p:spPr>
          <a:xfrm>
            <a:off x="1802832" y="6399599"/>
            <a:ext cx="33006365" cy="3847067"/>
          </a:xfrm>
          <a:prstGeom prst="rect">
            <a:avLst/>
          </a:prstGeom>
          <a:noFill/>
          <a:ln>
            <a:noFill/>
          </a:ln>
        </p:spPr>
      </p:pic>
      <p:sp>
        <p:nvSpPr>
          <p:cNvPr id="284" name="Google Shape;284;p12"/>
          <p:cNvSpPr/>
          <p:nvPr/>
        </p:nvSpPr>
        <p:spPr>
          <a:xfrm>
            <a:off x="16179283" y="6342448"/>
            <a:ext cx="7968342" cy="1378463"/>
          </a:xfrm>
          <a:prstGeom prst="rect">
            <a:avLst/>
          </a:prstGeom>
          <a:noFill/>
          <a:ln w="127000" cap="flat" cmpd="sng">
            <a:solidFill>
              <a:srgbClr val="FF0000"/>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6400"/>
              <a:buFont typeface="Helvetica Neue Light"/>
              <a:buNone/>
            </a:pPr>
            <a:endParaRPr sz="6400" b="0" i="0" u="none" strike="noStrike" cap="none">
              <a:solidFill>
                <a:schemeClr val="dk1"/>
              </a:solidFill>
              <a:latin typeface="Roboto Mono"/>
              <a:ea typeface="Roboto Mono"/>
              <a:cs typeface="Roboto Mono"/>
              <a:sym typeface="Roboto Mono"/>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76310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Other ways to Loop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while and do while statements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What if you want to loop until some condition is met, that's not associated with a known range of values?</a:t>
            </a:r>
          </a:p>
        </p:txBody>
      </p:sp>
    </p:spTree>
    <p:extLst>
      <p:ext uri="{BB962C8B-B14F-4D97-AF65-F5344CB8AC3E}">
        <p14:creationId xmlns:p14="http://schemas.microsoft.com/office/powerpoint/2010/main" val="4065771539"/>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131673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Java has two types of while loops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while and do while statements</a:t>
            </a:r>
          </a:p>
        </p:txBody>
      </p:sp>
      <p:graphicFrame>
        <p:nvGraphicFramePr>
          <p:cNvPr id="3" name="Table 2">
            <a:extLst>
              <a:ext uri="{FF2B5EF4-FFF2-40B4-BE49-F238E27FC236}">
                <a16:creationId xmlns:a16="http://schemas.microsoft.com/office/drawing/2014/main" id="{C4C585F6-DD0D-C324-4267-87D495440ECE}"/>
              </a:ext>
            </a:extLst>
          </p:cNvPr>
          <p:cNvGraphicFramePr>
            <a:graphicFrameLocks noGrp="1"/>
          </p:cNvGraphicFramePr>
          <p:nvPr/>
        </p:nvGraphicFramePr>
        <p:xfrm>
          <a:off x="952498" y="4857750"/>
          <a:ext cx="34782670" cy="6059063"/>
        </p:xfrm>
        <a:graphic>
          <a:graphicData uri="http://schemas.openxmlformats.org/drawingml/2006/table">
            <a:tbl>
              <a:tblPr firstRow="1" bandRow="1">
                <a:tableStyleId>{5C22544A-7EE6-4342-B048-85BDC9FD1C3A}</a:tableStyleId>
              </a:tblPr>
              <a:tblGrid>
                <a:gridCol w="5653575">
                  <a:extLst>
                    <a:ext uri="{9D8B030D-6E8A-4147-A177-3AD203B41FA5}">
                      <a16:colId xmlns:a16="http://schemas.microsoft.com/office/drawing/2014/main" val="2844207666"/>
                    </a:ext>
                  </a:extLst>
                </a:gridCol>
                <a:gridCol w="29129095">
                  <a:extLst>
                    <a:ext uri="{9D8B030D-6E8A-4147-A177-3AD203B41FA5}">
                      <a16:colId xmlns:a16="http://schemas.microsoft.com/office/drawing/2014/main" val="1891655341"/>
                    </a:ext>
                  </a:extLst>
                </a:gridCol>
              </a:tblGrid>
              <a:tr h="173442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While Loops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Explanation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87824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while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Continue executing code block until the loop expression becomes false.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67923813"/>
                  </a:ext>
                </a:extLst>
              </a:tr>
              <a:tr h="244639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do while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Execute the code block once, then continue executing until the loop condition becomes false.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951366"/>
                  </a:ext>
                </a:extLst>
              </a:tr>
            </a:tbl>
          </a:graphicData>
        </a:graphic>
      </p:graphicFrame>
    </p:spTree>
    <p:extLst>
      <p:ext uri="{BB962C8B-B14F-4D97-AF65-F5344CB8AC3E}">
        <p14:creationId xmlns:p14="http://schemas.microsoft.com/office/powerpoint/2010/main" val="121948015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37999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Switch Value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switch statement</a:t>
            </a:r>
          </a:p>
        </p:txBody>
      </p:sp>
      <p:sp>
        <p:nvSpPr>
          <p:cNvPr id="8" name="Rectangle 7">
            <a:extLst>
              <a:ext uri="{FF2B5EF4-FFF2-40B4-BE49-F238E27FC236}">
                <a16:creationId xmlns:a16="http://schemas.microsoft.com/office/drawing/2014/main" id="{89DBB243-EF27-4345-872D-E76597E95619}"/>
              </a:ext>
            </a:extLst>
          </p:cNvPr>
          <p:cNvSpPr/>
          <p:nvPr/>
        </p:nvSpPr>
        <p:spPr>
          <a:xfrm>
            <a:off x="952498" y="10739538"/>
            <a:ext cx="34782670" cy="1377324"/>
          </a:xfrm>
          <a:prstGeom prst="rect">
            <a:avLst/>
          </a:prstGeom>
        </p:spPr>
        <p:txBody>
          <a:bodyPr wrap="square">
            <a:normAutofit/>
          </a:bodyPr>
          <a:lstStyle/>
          <a:p>
            <a:pPr algn="l">
              <a:spcAft>
                <a:spcPts val="5022"/>
              </a:spcAft>
            </a:pPr>
            <a:r>
              <a:rPr lang="en-US" sz="6000" dirty="0">
                <a:latin typeface="Open Sans" panose="020B0606030504020204" pitchFamily="34" charset="0"/>
                <a:ea typeface="Open Sans" panose="020B0606030504020204" pitchFamily="34" charset="0"/>
                <a:cs typeface="Open Sans" panose="020B0606030504020204" pitchFamily="34" charset="0"/>
              </a:rPr>
              <a:t>Important: Cannot use long, float, double or </a:t>
            </a:r>
            <a:r>
              <a:rPr lang="en-US" sz="6000">
                <a:latin typeface="Open Sans" panose="020B0606030504020204" pitchFamily="34" charset="0"/>
                <a:ea typeface="Open Sans" panose="020B0606030504020204" pitchFamily="34" charset="0"/>
                <a:cs typeface="Open Sans" panose="020B0606030504020204" pitchFamily="34" charset="0"/>
              </a:rPr>
              <a:t>boolean</a:t>
            </a:r>
            <a:r>
              <a:rPr lang="en-US" sz="6000" dirty="0">
                <a:latin typeface="Open Sans" panose="020B0606030504020204" pitchFamily="34" charset="0"/>
                <a:ea typeface="Open Sans" panose="020B0606030504020204" pitchFamily="34" charset="0"/>
                <a:cs typeface="Open Sans" panose="020B0606030504020204" pitchFamily="34" charset="0"/>
              </a:rPr>
              <a:t> or their wrappers.</a:t>
            </a:r>
          </a:p>
        </p:txBody>
      </p:sp>
      <p:graphicFrame>
        <p:nvGraphicFramePr>
          <p:cNvPr id="3" name="Table 2">
            <a:extLst>
              <a:ext uri="{FF2B5EF4-FFF2-40B4-BE49-F238E27FC236}">
                <a16:creationId xmlns:a16="http://schemas.microsoft.com/office/drawing/2014/main" id="{FBB03372-0853-A025-DF29-2CCC94477E1E}"/>
              </a:ext>
            </a:extLst>
          </p:cNvPr>
          <p:cNvGraphicFramePr>
            <a:graphicFrameLocks noGrp="1"/>
          </p:cNvGraphicFramePr>
          <p:nvPr/>
        </p:nvGraphicFramePr>
        <p:xfrm>
          <a:off x="10317519" y="3639748"/>
          <a:ext cx="15940962" cy="6647252"/>
        </p:xfrm>
        <a:graphic>
          <a:graphicData uri="http://schemas.openxmlformats.org/drawingml/2006/table">
            <a:tbl>
              <a:tblPr firstRow="1" bandRow="1">
                <a:tableStyleId>{5C22544A-7EE6-4342-B048-85BDC9FD1C3A}</a:tableStyleId>
              </a:tblPr>
              <a:tblGrid>
                <a:gridCol w="15940962">
                  <a:extLst>
                    <a:ext uri="{9D8B030D-6E8A-4147-A177-3AD203B41FA5}">
                      <a16:colId xmlns:a16="http://schemas.microsoft.com/office/drawing/2014/main" val="1891655341"/>
                    </a:ext>
                  </a:extLst>
                </a:gridCol>
              </a:tblGrid>
              <a:tr h="1408632">
                <a:tc>
                  <a:txBody>
                    <a:bodyPr/>
                    <a:lstStyle/>
                    <a:p>
                      <a:pPr algn="ctr"/>
                      <a:r>
                        <a:rPr lang="en-US" sz="7200" dirty="0">
                          <a:solidFill>
                            <a:schemeClr val="tx1"/>
                          </a:solidFill>
                          <a:latin typeface="Open Sans" panose="020B0606030504020204" pitchFamily="34" charset="0"/>
                          <a:ea typeface="Open Sans" panose="020B0606030504020204" pitchFamily="34" charset="0"/>
                          <a:cs typeface="Open Sans" panose="020B0606030504020204" pitchFamily="34" charset="0"/>
                        </a:rPr>
                        <a:t>Valid Switch Value Types</a:t>
                      </a:r>
                      <a:endParaRPr lang="en-PH" sz="7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978129174"/>
                  </a:ext>
                </a:extLst>
              </a:tr>
              <a:tr h="523862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byte, short, int, char</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Byte, Short, Integer, Character</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String</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enum</a:t>
                      </a:r>
                      <a:endParaRPr lang="en-US" sz="6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Tree>
    <p:extLst>
      <p:ext uri="{BB962C8B-B14F-4D97-AF65-F5344CB8AC3E}">
        <p14:creationId xmlns:p14="http://schemas.microsoft.com/office/powerpoint/2010/main" val="2474971267"/>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774798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for statement and the while statement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while and do while statements</a:t>
            </a:r>
          </a:p>
        </p:txBody>
      </p:sp>
      <p:graphicFrame>
        <p:nvGraphicFramePr>
          <p:cNvPr id="3" name="Table 2">
            <a:extLst>
              <a:ext uri="{FF2B5EF4-FFF2-40B4-BE49-F238E27FC236}">
                <a16:creationId xmlns:a16="http://schemas.microsoft.com/office/drawing/2014/main" id="{C4C585F6-DD0D-C324-4267-87D495440ECE}"/>
              </a:ext>
            </a:extLst>
          </p:cNvPr>
          <p:cNvGraphicFramePr>
            <a:graphicFrameLocks noGrp="1"/>
          </p:cNvGraphicFramePr>
          <p:nvPr/>
        </p:nvGraphicFramePr>
        <p:xfrm>
          <a:off x="952500" y="8592042"/>
          <a:ext cx="34782668" cy="6401989"/>
        </p:xfrm>
        <a:graphic>
          <a:graphicData uri="http://schemas.openxmlformats.org/drawingml/2006/table">
            <a:tbl>
              <a:tblPr firstRow="1" bandRow="1">
                <a:tableStyleId>{5C22544A-7EE6-4342-B048-85BDC9FD1C3A}</a:tableStyleId>
              </a:tblPr>
              <a:tblGrid>
                <a:gridCol w="19257607">
                  <a:extLst>
                    <a:ext uri="{9D8B030D-6E8A-4147-A177-3AD203B41FA5}">
                      <a16:colId xmlns:a16="http://schemas.microsoft.com/office/drawing/2014/main" val="2844207666"/>
                    </a:ext>
                  </a:extLst>
                </a:gridCol>
                <a:gridCol w="15525061">
                  <a:extLst>
                    <a:ext uri="{9D8B030D-6E8A-4147-A177-3AD203B41FA5}">
                      <a16:colId xmlns:a16="http://schemas.microsoft.com/office/drawing/2014/main" val="1891655341"/>
                    </a:ext>
                  </a:extLst>
                </a:gridCol>
              </a:tblGrid>
              <a:tr h="170895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for statement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while statement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469303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4186009"/>
                  </a:ext>
                </a:extLst>
              </a:tr>
            </a:tbl>
          </a:graphicData>
        </a:graphic>
      </p:graphicFrame>
      <p:sp>
        <p:nvSpPr>
          <p:cNvPr id="4" name="Rectangle 3">
            <a:extLst>
              <a:ext uri="{FF2B5EF4-FFF2-40B4-BE49-F238E27FC236}">
                <a16:creationId xmlns:a16="http://schemas.microsoft.com/office/drawing/2014/main" id="{D3DDC7E6-6CD2-B4F7-DD1A-A5F7566A1494}"/>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we've also stated several times, that the for loop has three declaration parts in the parentheses, separated by semicolons.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looking at the while loop in comparison:</a:t>
            </a:r>
          </a:p>
        </p:txBody>
      </p:sp>
      <p:pic>
        <p:nvPicPr>
          <p:cNvPr id="8" name="Picture 7">
            <a:extLst>
              <a:ext uri="{FF2B5EF4-FFF2-40B4-BE49-F238E27FC236}">
                <a16:creationId xmlns:a16="http://schemas.microsoft.com/office/drawing/2014/main" id="{537F8668-6FB0-A4E7-2AC5-45E3C04C6837}"/>
              </a:ext>
            </a:extLst>
          </p:cNvPr>
          <p:cNvPicPr>
            <a:picLocks noChangeAspect="1"/>
          </p:cNvPicPr>
          <p:nvPr/>
        </p:nvPicPr>
        <p:blipFill>
          <a:blip r:embed="rId4"/>
          <a:stretch>
            <a:fillRect/>
          </a:stretch>
        </p:blipFill>
        <p:spPr>
          <a:xfrm>
            <a:off x="20772293" y="10661539"/>
            <a:ext cx="13885171" cy="3258764"/>
          </a:xfrm>
          <a:prstGeom prst="rect">
            <a:avLst/>
          </a:prstGeom>
        </p:spPr>
      </p:pic>
      <p:pic>
        <p:nvPicPr>
          <p:cNvPr id="12" name="Picture 11">
            <a:extLst>
              <a:ext uri="{FF2B5EF4-FFF2-40B4-BE49-F238E27FC236}">
                <a16:creationId xmlns:a16="http://schemas.microsoft.com/office/drawing/2014/main" id="{CE9B8329-DD0D-3BC7-E074-D641CB54A3F3}"/>
              </a:ext>
            </a:extLst>
          </p:cNvPr>
          <p:cNvPicPr>
            <a:picLocks noChangeAspect="1"/>
          </p:cNvPicPr>
          <p:nvPr/>
        </p:nvPicPr>
        <p:blipFill>
          <a:blip r:embed="rId5"/>
          <a:stretch>
            <a:fillRect/>
          </a:stretch>
        </p:blipFill>
        <p:spPr>
          <a:xfrm>
            <a:off x="1214764" y="10661543"/>
            <a:ext cx="18479825" cy="3279007"/>
          </a:xfrm>
          <a:prstGeom prst="rect">
            <a:avLst/>
          </a:prstGeom>
        </p:spPr>
      </p:pic>
    </p:spTree>
    <p:extLst>
      <p:ext uri="{BB962C8B-B14F-4D97-AF65-F5344CB8AC3E}">
        <p14:creationId xmlns:p14="http://schemas.microsoft.com/office/powerpoint/2010/main" val="1234836818"/>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774798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for statement and the while statement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while and do while statements</a:t>
            </a:r>
          </a:p>
        </p:txBody>
      </p:sp>
      <p:graphicFrame>
        <p:nvGraphicFramePr>
          <p:cNvPr id="13" name="Table 12">
            <a:extLst>
              <a:ext uri="{FF2B5EF4-FFF2-40B4-BE49-F238E27FC236}">
                <a16:creationId xmlns:a16="http://schemas.microsoft.com/office/drawing/2014/main" id="{A42A7173-13D6-C51E-1CE7-DDBBABDCBDD4}"/>
              </a:ext>
            </a:extLst>
          </p:cNvPr>
          <p:cNvGraphicFramePr>
            <a:graphicFrameLocks noGrp="1"/>
          </p:cNvGraphicFramePr>
          <p:nvPr/>
        </p:nvGraphicFramePr>
        <p:xfrm>
          <a:off x="952500" y="4857750"/>
          <a:ext cx="29651908" cy="6401989"/>
        </p:xfrm>
        <a:graphic>
          <a:graphicData uri="http://schemas.openxmlformats.org/drawingml/2006/table">
            <a:tbl>
              <a:tblPr firstRow="1" bandRow="1">
                <a:tableStyleId>{5C22544A-7EE6-4342-B048-85BDC9FD1C3A}</a:tableStyleId>
              </a:tblPr>
              <a:tblGrid>
                <a:gridCol w="14554978">
                  <a:extLst>
                    <a:ext uri="{9D8B030D-6E8A-4147-A177-3AD203B41FA5}">
                      <a16:colId xmlns:a16="http://schemas.microsoft.com/office/drawing/2014/main" val="1891655341"/>
                    </a:ext>
                  </a:extLst>
                </a:gridCol>
                <a:gridCol w="15096930">
                  <a:extLst>
                    <a:ext uri="{9D8B030D-6E8A-4147-A177-3AD203B41FA5}">
                      <a16:colId xmlns:a16="http://schemas.microsoft.com/office/drawing/2014/main" val="2296967507"/>
                    </a:ext>
                  </a:extLst>
                </a:gridCol>
              </a:tblGrid>
              <a:tr h="170895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while statement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do while statement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469303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4186009"/>
                  </a:ext>
                </a:extLst>
              </a:tr>
            </a:tbl>
          </a:graphicData>
        </a:graphic>
      </p:graphicFrame>
      <p:pic>
        <p:nvPicPr>
          <p:cNvPr id="15" name="Picture 14">
            <a:extLst>
              <a:ext uri="{FF2B5EF4-FFF2-40B4-BE49-F238E27FC236}">
                <a16:creationId xmlns:a16="http://schemas.microsoft.com/office/drawing/2014/main" id="{77FF9027-BD25-DB5C-FC46-54AAD90E5602}"/>
              </a:ext>
            </a:extLst>
          </p:cNvPr>
          <p:cNvPicPr>
            <a:picLocks noChangeAspect="1"/>
          </p:cNvPicPr>
          <p:nvPr/>
        </p:nvPicPr>
        <p:blipFill>
          <a:blip r:embed="rId4"/>
          <a:stretch>
            <a:fillRect/>
          </a:stretch>
        </p:blipFill>
        <p:spPr>
          <a:xfrm>
            <a:off x="1178008" y="6937227"/>
            <a:ext cx="13885171" cy="3258764"/>
          </a:xfrm>
          <a:prstGeom prst="rect">
            <a:avLst/>
          </a:prstGeom>
        </p:spPr>
      </p:pic>
      <p:pic>
        <p:nvPicPr>
          <p:cNvPr id="17" name="Picture 16">
            <a:extLst>
              <a:ext uri="{FF2B5EF4-FFF2-40B4-BE49-F238E27FC236}">
                <a16:creationId xmlns:a16="http://schemas.microsoft.com/office/drawing/2014/main" id="{EB716A90-17DD-E9EF-B563-327F2D68890C}"/>
              </a:ext>
            </a:extLst>
          </p:cNvPr>
          <p:cNvPicPr>
            <a:picLocks noChangeAspect="1"/>
          </p:cNvPicPr>
          <p:nvPr/>
        </p:nvPicPr>
        <p:blipFill>
          <a:blip r:embed="rId5"/>
          <a:stretch>
            <a:fillRect/>
          </a:stretch>
        </p:blipFill>
        <p:spPr>
          <a:xfrm>
            <a:off x="16119730" y="6948937"/>
            <a:ext cx="13783966" cy="3258764"/>
          </a:xfrm>
          <a:prstGeom prst="rect">
            <a:avLst/>
          </a:prstGeom>
        </p:spPr>
      </p:pic>
    </p:spTree>
    <p:extLst>
      <p:ext uri="{BB962C8B-B14F-4D97-AF65-F5344CB8AC3E}">
        <p14:creationId xmlns:p14="http://schemas.microsoft.com/office/powerpoint/2010/main" val="588039462"/>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581569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continue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while and do while statements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continue statement, in its simplest form, will stop executing  the current iteration of a block of code in a loop, and start a new iteration.</a:t>
            </a:r>
          </a:p>
        </p:txBody>
      </p:sp>
    </p:spTree>
    <p:extLst>
      <p:ext uri="{BB962C8B-B14F-4D97-AF65-F5344CB8AC3E}">
        <p14:creationId xmlns:p14="http://schemas.microsoft.com/office/powerpoint/2010/main" val="1353575884"/>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227693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while loop challenge - Step 1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while Loop Challenge Exercise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Step 1 is to create a method called </a:t>
            </a:r>
            <a:r>
              <a:rPr lang="en-US" sz="6400" b="1" dirty="0" err="1">
                <a:latin typeface="Open Sans" panose="020B0606030504020204" pitchFamily="34" charset="0"/>
                <a:ea typeface="Open Sans" panose="020B0606030504020204" pitchFamily="34" charset="0"/>
                <a:cs typeface="Open Sans" panose="020B0606030504020204" pitchFamily="34" charset="0"/>
              </a:rPr>
              <a:t>isEvenNumber</a:t>
            </a:r>
            <a:r>
              <a:rPr lang="en-US" sz="6400" dirty="0">
                <a:latin typeface="Open Sans" panose="020B0606030504020204" pitchFamily="34" charset="0"/>
                <a:ea typeface="Open Sans" panose="020B0606030504020204" pitchFamily="34" charset="0"/>
                <a:cs typeface="Open Sans" panose="020B0606030504020204" pitchFamily="34" charset="0"/>
              </a:rPr>
              <a:t>, that takes a parameter of type int.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purpose is to determine if the argument passed to the method is  an even number or not.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Return true from the method, if it's an even number, otherwise return false.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Next, use a while loop to test a range of numbers, from 5, up to and including 20, but printing out only the even numbers, determined by the call to the </a:t>
            </a:r>
            <a:r>
              <a:rPr lang="en-US" sz="6400" b="1" dirty="0" err="1">
                <a:latin typeface="Open Sans" panose="020B0606030504020204" pitchFamily="34" charset="0"/>
                <a:ea typeface="Open Sans" panose="020B0606030504020204" pitchFamily="34" charset="0"/>
                <a:cs typeface="Open Sans" panose="020B0606030504020204" pitchFamily="34" charset="0"/>
              </a:rPr>
              <a:t>isEvenNumber</a:t>
            </a:r>
            <a:r>
              <a:rPr lang="en-US" sz="6400" dirty="0">
                <a:latin typeface="Open Sans" panose="020B0606030504020204" pitchFamily="34" charset="0"/>
                <a:ea typeface="Open Sans" panose="020B0606030504020204" pitchFamily="34" charset="0"/>
                <a:cs typeface="Open Sans" panose="020B0606030504020204" pitchFamily="34" charset="0"/>
              </a:rPr>
              <a:t> method.</a:t>
            </a:r>
          </a:p>
        </p:txBody>
      </p:sp>
    </p:spTree>
    <p:extLst>
      <p:ext uri="{BB962C8B-B14F-4D97-AF65-F5344CB8AC3E}">
        <p14:creationId xmlns:p14="http://schemas.microsoft.com/office/powerpoint/2010/main" val="3303372487"/>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123658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while loop challenge - Step 2</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while Loop Challenge Exercise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Step 2 is to modify the while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Make it also record the total number of even numbers it has found.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Break out of the loop, once 5 even numbers are found.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Finally, display the total number of odd and even numbers found.</a:t>
            </a:r>
          </a:p>
        </p:txBody>
      </p:sp>
    </p:spTree>
    <p:extLst>
      <p:ext uri="{BB962C8B-B14F-4D97-AF65-F5344CB8AC3E}">
        <p14:creationId xmlns:p14="http://schemas.microsoft.com/office/powerpoint/2010/main" val="2941088840"/>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08851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Digit Sum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Kotlin Variables and Datatypes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3844214"/>
            <a:ext cx="34782670" cy="1382796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challenge, your task is to write a method, with the name </a:t>
            </a:r>
            <a:r>
              <a:rPr lang="en-US" sz="6400" b="1" dirty="0" err="1">
                <a:latin typeface="Open Sans" panose="020B0606030504020204" pitchFamily="34" charset="0"/>
                <a:ea typeface="Open Sans" panose="020B0606030504020204" pitchFamily="34" charset="0"/>
                <a:cs typeface="Open Sans" panose="020B0606030504020204" pitchFamily="34" charset="0"/>
              </a:rPr>
              <a:t>sumDigits</a:t>
            </a:r>
            <a:r>
              <a:rPr lang="en-US" sz="6400" dirty="0">
                <a:latin typeface="Open Sans" panose="020B0606030504020204" pitchFamily="34" charset="0"/>
                <a:ea typeface="Open Sans" panose="020B0606030504020204" pitchFamily="34" charset="0"/>
                <a:cs typeface="Open Sans" panose="020B0606030504020204" pitchFamily="34" charset="0"/>
              </a:rPr>
              <a:t>, that has a single parameter named number, of type </a:t>
            </a:r>
            <a:r>
              <a:rPr lang="en-US" sz="6400" b="1" dirty="0">
                <a:latin typeface="Open Sans" panose="020B0606030504020204" pitchFamily="34" charset="0"/>
                <a:ea typeface="Open Sans" panose="020B0606030504020204" pitchFamily="34" charset="0"/>
                <a:cs typeface="Open Sans" panose="020B0606030504020204" pitchFamily="34" charset="0"/>
              </a:rPr>
              <a:t>int</a:t>
            </a:r>
            <a:r>
              <a:rPr lang="en-US" sz="6400" dirty="0">
                <a:latin typeface="Open Sans" panose="020B0606030504020204" pitchFamily="34" charset="0"/>
                <a:ea typeface="Open Sans" panose="020B0606030504020204" pitchFamily="34" charset="0"/>
                <a:cs typeface="Open Sans" panose="020B0606030504020204" pitchFamily="34" charset="0"/>
              </a:rPr>
              <a:t>, and it should return an int.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method should only take a number that is a positive number.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a negative number is passed, it should return -1, meaning an invalid value was passed.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method should parse out each digit from the number, and sum the digits up.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if 125 is the value passed to the method, the code should sum each digit, in this case, 1 + 2 + 5, and return 8, as a value.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another example, if the value is 1000, the code should sum each digit, 1 + 0 + 0 + 0, and return 1 as a value.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the number is a single digit number, simply return the number itself as the result.</a:t>
            </a:r>
          </a:p>
        </p:txBody>
      </p:sp>
    </p:spTree>
    <p:extLst>
      <p:ext uri="{BB962C8B-B14F-4D97-AF65-F5344CB8AC3E}">
        <p14:creationId xmlns:p14="http://schemas.microsoft.com/office/powerpoint/2010/main" val="1432746861"/>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16499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Digit Sum Challenge Process, Step 1</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Kotlin Variables and Datatypes</a:t>
            </a:r>
          </a:p>
        </p:txBody>
      </p:sp>
      <p:sp>
        <p:nvSpPr>
          <p:cNvPr id="3" name="Rectangle 2">
            <a:extLst>
              <a:ext uri="{FF2B5EF4-FFF2-40B4-BE49-F238E27FC236}">
                <a16:creationId xmlns:a16="http://schemas.microsoft.com/office/drawing/2014/main" id="{01EC3280-4F0A-E311-E075-E8CE116FC43F}"/>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At the start of the process: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    number = 1234, and our variable, sum = 0.</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we use the remainder operator, getting the remainder of the number divided by 10, this will give us the most right digit in the number: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    1234 % 10 = 4</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4 is the last digit, or most right digit. </a:t>
            </a:r>
          </a:p>
        </p:txBody>
      </p:sp>
    </p:spTree>
    <p:extLst>
      <p:ext uri="{BB962C8B-B14F-4D97-AF65-F5344CB8AC3E}">
        <p14:creationId xmlns:p14="http://schemas.microsoft.com/office/powerpoint/2010/main" val="4288550521"/>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16499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Digit Sum Challenge Process, Step 1</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Kotlin Variables and Datatypes</a:t>
            </a:r>
          </a:p>
        </p:txBody>
      </p:sp>
      <p:sp>
        <p:nvSpPr>
          <p:cNvPr id="3" name="Rectangle 2">
            <a:extLst>
              <a:ext uri="{FF2B5EF4-FFF2-40B4-BE49-F238E27FC236}">
                <a16:creationId xmlns:a16="http://schemas.microsoft.com/office/drawing/2014/main" id="{01EC3280-4F0A-E311-E075-E8CE116FC43F}"/>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Since we'll be working through the digits, from right to left, we'll add this to sum: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    sum = 4</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Next, we want to drop the most right digit, 4, and just have the other 3 digits to process.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do this by dividing by 10:</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    1234 / 10 = 123</a:t>
            </a:r>
          </a:p>
        </p:txBody>
      </p:sp>
    </p:spTree>
    <p:extLst>
      <p:ext uri="{BB962C8B-B14F-4D97-AF65-F5344CB8AC3E}">
        <p14:creationId xmlns:p14="http://schemas.microsoft.com/office/powerpoint/2010/main" val="1583405936"/>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714364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Digit Sum Challenge Process, Step 2 and 3</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Kotlin Variables and Datatypes</a:t>
            </a:r>
          </a:p>
        </p:txBody>
      </p:sp>
      <p:sp>
        <p:nvSpPr>
          <p:cNvPr id="3" name="Rectangle 2">
            <a:extLst>
              <a:ext uri="{FF2B5EF4-FFF2-40B4-BE49-F238E27FC236}">
                <a16:creationId xmlns:a16="http://schemas.microsoft.com/office/drawing/2014/main" id="{01EC3280-4F0A-E311-E075-E8CE116FC43F}"/>
              </a:ext>
            </a:extLst>
          </p:cNvPr>
          <p:cNvSpPr/>
          <p:nvPr/>
        </p:nvSpPr>
        <p:spPr>
          <a:xfrm>
            <a:off x="952501" y="4285903"/>
            <a:ext cx="34782670" cy="1364540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in the second iteration of the loop: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     number = 123, and sum = 4</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again we use the remainder operator, getting the remainder of the number divided by 10, which gives us the right most digit: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     123 % 10 = 3</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we'll add 3 to sum, which was 4:</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      sum = 7</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now we divide 123 by 10:</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      123 / 10 = 12</a:t>
            </a:r>
          </a:p>
        </p:txBody>
      </p:sp>
    </p:spTree>
    <p:extLst>
      <p:ext uri="{BB962C8B-B14F-4D97-AF65-F5344CB8AC3E}">
        <p14:creationId xmlns:p14="http://schemas.microsoft.com/office/powerpoint/2010/main" val="77718116"/>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714364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Digit Sum Challenge Process, Step 2 and 3</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Kotlin Variables and Datatypes</a:t>
            </a:r>
          </a:p>
        </p:txBody>
      </p:sp>
      <p:sp>
        <p:nvSpPr>
          <p:cNvPr id="3" name="Rectangle 2">
            <a:extLst>
              <a:ext uri="{FF2B5EF4-FFF2-40B4-BE49-F238E27FC236}">
                <a16:creationId xmlns:a16="http://schemas.microsoft.com/office/drawing/2014/main" id="{01EC3280-4F0A-E311-E075-E8CE116FC43F}"/>
              </a:ext>
            </a:extLst>
          </p:cNvPr>
          <p:cNvSpPr/>
          <p:nvPr/>
        </p:nvSpPr>
        <p:spPr>
          <a:xfrm>
            <a:off x="952501" y="4285903"/>
            <a:ext cx="34782670" cy="13645403"/>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in the third iteration of the loop: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     number = 12, and sum = 7</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we again take number mod 10:</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     12 % 10 = 2</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2 gets added to sum: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      sum = 9</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we again divide now by 10:</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      12 / 10 = 1</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Now our number is a single digit, (number &lt; 10), and here we'll break out of the loop.</a:t>
            </a:r>
          </a:p>
        </p:txBody>
      </p:sp>
    </p:spTree>
    <p:extLst>
      <p:ext uri="{BB962C8B-B14F-4D97-AF65-F5344CB8AC3E}">
        <p14:creationId xmlns:p14="http://schemas.microsoft.com/office/powerpoint/2010/main" val="83691971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85506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Fall through in switch statement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switch statement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Once a switch case label matches the switch variable, no more cases are checked.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Any code after the case label where there was a match found, will be executed, until a break statement, or the end of the switch statement occurs.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Without a break statement, execution will continue to fall through any case labels declared below the matching one, and execute each case's code.</a:t>
            </a:r>
          </a:p>
        </p:txBody>
      </p:sp>
    </p:spTree>
    <p:extLst>
      <p:ext uri="{BB962C8B-B14F-4D97-AF65-F5344CB8AC3E}">
        <p14:creationId xmlns:p14="http://schemas.microsoft.com/office/powerpoint/2010/main" val="2805168112"/>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576987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Digit Sum Challenge Process, Final Step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Kotlin Variables and Datatypes</a:t>
            </a:r>
          </a:p>
        </p:txBody>
      </p:sp>
      <p:sp>
        <p:nvSpPr>
          <p:cNvPr id="3" name="Rectangle 2">
            <a:extLst>
              <a:ext uri="{FF2B5EF4-FFF2-40B4-BE49-F238E27FC236}">
                <a16:creationId xmlns:a16="http://schemas.microsoft.com/office/drawing/2014/main" id="{01EC3280-4F0A-E311-E075-E8CE116FC43F}"/>
              </a:ext>
            </a:extLst>
          </p:cNvPr>
          <p:cNvSpPr/>
          <p:nvPr/>
        </p:nvSpPr>
        <p:spPr>
          <a:xfrm>
            <a:off x="952501" y="4285903"/>
            <a:ext cx="34782670" cy="1364540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in this final step, after we've broken out of the loop: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    number = 1, and sum = 9.</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Now we can just add this last single digit to sum, and we'll have a final sum of 10.</a:t>
            </a:r>
          </a:p>
        </p:txBody>
      </p:sp>
    </p:spTree>
    <p:extLst>
      <p:ext uri="{BB962C8B-B14F-4D97-AF65-F5344CB8AC3E}">
        <p14:creationId xmlns:p14="http://schemas.microsoft.com/office/powerpoint/2010/main" val="4218806899"/>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63303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while Statement Recap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While Loop and Do While Recap</a:t>
            </a:r>
          </a:p>
        </p:txBody>
      </p:sp>
      <p:sp>
        <p:nvSpPr>
          <p:cNvPr id="2" name="Rectangle 1">
            <a:extLst>
              <a:ext uri="{FF2B5EF4-FFF2-40B4-BE49-F238E27FC236}">
                <a16:creationId xmlns:a16="http://schemas.microsoft.com/office/drawing/2014/main" id="{B354EDE5-AFEE-86A5-78D8-065D8F843A2F}"/>
              </a:ext>
            </a:extLst>
          </p:cNvPr>
          <p:cNvSpPr/>
          <p:nvPr/>
        </p:nvSpPr>
        <p:spPr>
          <a:xfrm>
            <a:off x="952498" y="2850504"/>
            <a:ext cx="34782668" cy="14462447"/>
          </a:xfrm>
          <a:prstGeom prst="rect">
            <a:avLst/>
          </a:prstGeom>
          <a:solidFill>
            <a:schemeClr val="bg1"/>
          </a:solidFill>
          <a:ln w="762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pic>
        <p:nvPicPr>
          <p:cNvPr id="21" name="Picture 20">
            <a:extLst>
              <a:ext uri="{FF2B5EF4-FFF2-40B4-BE49-F238E27FC236}">
                <a16:creationId xmlns:a16="http://schemas.microsoft.com/office/drawing/2014/main" id="{9D6AAC8D-4491-31E2-9D27-1716AB6F163B}"/>
              </a:ext>
            </a:extLst>
          </p:cNvPr>
          <p:cNvPicPr>
            <a:picLocks noChangeAspect="1"/>
          </p:cNvPicPr>
          <p:nvPr/>
        </p:nvPicPr>
        <p:blipFill>
          <a:blip r:embed="rId4"/>
          <a:stretch>
            <a:fillRect/>
          </a:stretch>
        </p:blipFill>
        <p:spPr>
          <a:xfrm>
            <a:off x="1698402" y="7927642"/>
            <a:ext cx="14654397" cy="4718716"/>
          </a:xfrm>
          <a:prstGeom prst="rect">
            <a:avLst/>
          </a:prstGeom>
        </p:spPr>
      </p:pic>
      <p:sp>
        <p:nvSpPr>
          <p:cNvPr id="4" name="Rectangle 3">
            <a:extLst>
              <a:ext uri="{FF2B5EF4-FFF2-40B4-BE49-F238E27FC236}">
                <a16:creationId xmlns:a16="http://schemas.microsoft.com/office/drawing/2014/main" id="{E2234143-40EB-3DDB-F0FD-E18E34B539B2}"/>
              </a:ext>
            </a:extLst>
          </p:cNvPr>
          <p:cNvSpPr/>
          <p:nvPr/>
        </p:nvSpPr>
        <p:spPr>
          <a:xfrm>
            <a:off x="1773046" y="11112449"/>
            <a:ext cx="939697" cy="1639058"/>
          </a:xfrm>
          <a:prstGeom prst="rect">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5" name="Rectangle 4">
            <a:extLst>
              <a:ext uri="{FF2B5EF4-FFF2-40B4-BE49-F238E27FC236}">
                <a16:creationId xmlns:a16="http://schemas.microsoft.com/office/drawing/2014/main" id="{CBD5D45E-8DE6-A5E9-DEF8-B186E9266118}"/>
              </a:ext>
            </a:extLst>
          </p:cNvPr>
          <p:cNvSpPr/>
          <p:nvPr/>
        </p:nvSpPr>
        <p:spPr>
          <a:xfrm>
            <a:off x="15413102" y="7962100"/>
            <a:ext cx="939697" cy="1639058"/>
          </a:xfrm>
          <a:prstGeom prst="rect">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cxnSp>
        <p:nvCxnSpPr>
          <p:cNvPr id="6" name="Straight Arrow Connector 5">
            <a:extLst>
              <a:ext uri="{FF2B5EF4-FFF2-40B4-BE49-F238E27FC236}">
                <a16:creationId xmlns:a16="http://schemas.microsoft.com/office/drawing/2014/main" id="{562D445C-53C1-D0E5-B8B7-473D01CC8BC8}"/>
              </a:ext>
            </a:extLst>
          </p:cNvPr>
          <p:cNvCxnSpPr>
            <a:cxnSpLocks/>
            <a:stCxn id="7" idx="1"/>
          </p:cNvCxnSpPr>
          <p:nvPr/>
        </p:nvCxnSpPr>
        <p:spPr>
          <a:xfrm flipH="1" flipV="1">
            <a:off x="2787387" y="11968036"/>
            <a:ext cx="13239287" cy="2581648"/>
          </a:xfrm>
          <a:prstGeom prst="straightConnector1">
            <a:avLst/>
          </a:prstGeom>
          <a:noFill/>
          <a:ln w="1651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Rectangle 6">
            <a:extLst>
              <a:ext uri="{FF2B5EF4-FFF2-40B4-BE49-F238E27FC236}">
                <a16:creationId xmlns:a16="http://schemas.microsoft.com/office/drawing/2014/main" id="{B1231751-AE5B-1B0D-01B5-CBCE87DA1DDA}"/>
              </a:ext>
            </a:extLst>
          </p:cNvPr>
          <p:cNvSpPr/>
          <p:nvPr/>
        </p:nvSpPr>
        <p:spPr>
          <a:xfrm>
            <a:off x="16026674" y="13482725"/>
            <a:ext cx="13211938" cy="2133918"/>
          </a:xfrm>
          <a:prstGeom prst="rect">
            <a:avLst/>
          </a:prstGeom>
          <a:solidFill>
            <a:schemeClr val="bg1"/>
          </a:solidFill>
          <a:ln w="1651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6400" dirty="0">
                <a:solidFill>
                  <a:schemeClr val="tx1"/>
                </a:solidFill>
                <a:latin typeface="Roboto Mono" panose="00000009000000000000" pitchFamily="49" charset="0"/>
                <a:ea typeface="Roboto Mono" panose="00000009000000000000" pitchFamily="49" charset="0"/>
              </a:rPr>
              <a:t>Curly braces to define loop code block (body)</a:t>
            </a:r>
            <a:endParaRPr kumimoji="0" lang="en-PH" sz="6400" b="0"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cxnSp>
        <p:nvCxnSpPr>
          <p:cNvPr id="11" name="Straight Arrow Connector 10">
            <a:extLst>
              <a:ext uri="{FF2B5EF4-FFF2-40B4-BE49-F238E27FC236}">
                <a16:creationId xmlns:a16="http://schemas.microsoft.com/office/drawing/2014/main" id="{C5F56FC0-F113-1755-B345-A1CA67C30F6E}"/>
              </a:ext>
            </a:extLst>
          </p:cNvPr>
          <p:cNvCxnSpPr>
            <a:cxnSpLocks/>
          </p:cNvCxnSpPr>
          <p:nvPr/>
        </p:nvCxnSpPr>
        <p:spPr>
          <a:xfrm flipH="1" flipV="1">
            <a:off x="15882950" y="9626699"/>
            <a:ext cx="1733246" cy="3856026"/>
          </a:xfrm>
          <a:prstGeom prst="straightConnector1">
            <a:avLst/>
          </a:prstGeom>
          <a:noFill/>
          <a:ln w="1651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73272440"/>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63303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while Statement Recap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While Loop and Do While Recap</a:t>
            </a:r>
          </a:p>
        </p:txBody>
      </p:sp>
      <p:sp>
        <p:nvSpPr>
          <p:cNvPr id="2" name="Rectangle 1">
            <a:extLst>
              <a:ext uri="{FF2B5EF4-FFF2-40B4-BE49-F238E27FC236}">
                <a16:creationId xmlns:a16="http://schemas.microsoft.com/office/drawing/2014/main" id="{B354EDE5-AFEE-86A5-78D8-065D8F843A2F}"/>
              </a:ext>
            </a:extLst>
          </p:cNvPr>
          <p:cNvSpPr/>
          <p:nvPr/>
        </p:nvSpPr>
        <p:spPr>
          <a:xfrm>
            <a:off x="952498" y="2850504"/>
            <a:ext cx="34782668" cy="14462447"/>
          </a:xfrm>
          <a:prstGeom prst="rect">
            <a:avLst/>
          </a:prstGeom>
          <a:solidFill>
            <a:schemeClr val="bg1"/>
          </a:solidFill>
          <a:ln w="762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pic>
        <p:nvPicPr>
          <p:cNvPr id="15" name="Picture 14">
            <a:extLst>
              <a:ext uri="{FF2B5EF4-FFF2-40B4-BE49-F238E27FC236}">
                <a16:creationId xmlns:a16="http://schemas.microsoft.com/office/drawing/2014/main" id="{8AD352A1-0CA4-4316-76B4-CF0ACEF49A9E}"/>
              </a:ext>
            </a:extLst>
          </p:cNvPr>
          <p:cNvPicPr>
            <a:picLocks noChangeAspect="1"/>
          </p:cNvPicPr>
          <p:nvPr/>
        </p:nvPicPr>
        <p:blipFill>
          <a:blip r:embed="rId4">
            <a:alphaModFix/>
          </a:blip>
          <a:stretch>
            <a:fillRect/>
          </a:stretch>
        </p:blipFill>
        <p:spPr>
          <a:xfrm>
            <a:off x="1786487" y="7909168"/>
            <a:ext cx="15172007" cy="4832781"/>
          </a:xfrm>
          <a:prstGeom prst="rect">
            <a:avLst/>
          </a:prstGeom>
        </p:spPr>
      </p:pic>
      <p:sp>
        <p:nvSpPr>
          <p:cNvPr id="4" name="Rectangle 3">
            <a:extLst>
              <a:ext uri="{FF2B5EF4-FFF2-40B4-BE49-F238E27FC236}">
                <a16:creationId xmlns:a16="http://schemas.microsoft.com/office/drawing/2014/main" id="{E2234143-40EB-3DDB-F0FD-E18E34B539B2}"/>
              </a:ext>
            </a:extLst>
          </p:cNvPr>
          <p:cNvSpPr/>
          <p:nvPr/>
        </p:nvSpPr>
        <p:spPr>
          <a:xfrm>
            <a:off x="1773046" y="11112449"/>
            <a:ext cx="939697" cy="1639058"/>
          </a:xfrm>
          <a:prstGeom prst="rect">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5" name="Rectangle 4">
            <a:extLst>
              <a:ext uri="{FF2B5EF4-FFF2-40B4-BE49-F238E27FC236}">
                <a16:creationId xmlns:a16="http://schemas.microsoft.com/office/drawing/2014/main" id="{CBD5D45E-8DE6-A5E9-DEF8-B186E9266118}"/>
              </a:ext>
            </a:extLst>
          </p:cNvPr>
          <p:cNvSpPr/>
          <p:nvPr/>
        </p:nvSpPr>
        <p:spPr>
          <a:xfrm>
            <a:off x="4067078" y="7909168"/>
            <a:ext cx="939697" cy="1639058"/>
          </a:xfrm>
          <a:prstGeom prst="rect">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7" name="Rectangle 6">
            <a:extLst>
              <a:ext uri="{FF2B5EF4-FFF2-40B4-BE49-F238E27FC236}">
                <a16:creationId xmlns:a16="http://schemas.microsoft.com/office/drawing/2014/main" id="{B1231751-AE5B-1B0D-01B5-CBCE87DA1DDA}"/>
              </a:ext>
            </a:extLst>
          </p:cNvPr>
          <p:cNvSpPr/>
          <p:nvPr/>
        </p:nvSpPr>
        <p:spPr>
          <a:xfrm>
            <a:off x="16026674" y="13482725"/>
            <a:ext cx="13211938" cy="2133918"/>
          </a:xfrm>
          <a:prstGeom prst="rect">
            <a:avLst/>
          </a:prstGeom>
          <a:solidFill>
            <a:schemeClr val="bg1"/>
          </a:solidFill>
          <a:ln w="1651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6400" dirty="0">
                <a:solidFill>
                  <a:schemeClr val="tx1"/>
                </a:solidFill>
                <a:latin typeface="Roboto Mono" panose="00000009000000000000" pitchFamily="49" charset="0"/>
                <a:ea typeface="Roboto Mono" panose="00000009000000000000" pitchFamily="49" charset="0"/>
              </a:rPr>
              <a:t>Curly braces to define loop code block (body)</a:t>
            </a:r>
            <a:endParaRPr kumimoji="0" lang="en-PH" sz="6400" b="0"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cxnSp>
        <p:nvCxnSpPr>
          <p:cNvPr id="17" name="Connector: Elbow 16">
            <a:extLst>
              <a:ext uri="{FF2B5EF4-FFF2-40B4-BE49-F238E27FC236}">
                <a16:creationId xmlns:a16="http://schemas.microsoft.com/office/drawing/2014/main" id="{DB5A0C43-9777-B703-8B83-928026AB54E8}"/>
              </a:ext>
            </a:extLst>
          </p:cNvPr>
          <p:cNvCxnSpPr>
            <a:cxnSpLocks/>
            <a:stCxn id="7" idx="1"/>
          </p:cNvCxnSpPr>
          <p:nvPr/>
        </p:nvCxnSpPr>
        <p:spPr>
          <a:xfrm rot="10800000">
            <a:off x="2212788" y="12788052"/>
            <a:ext cx="13813886" cy="1761632"/>
          </a:xfrm>
          <a:prstGeom prst="bentConnector3">
            <a:avLst>
              <a:gd name="adj1" fmla="val 99983"/>
            </a:avLst>
          </a:prstGeom>
          <a:noFill/>
          <a:ln w="1651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Connector: Elbow 22">
            <a:extLst>
              <a:ext uri="{FF2B5EF4-FFF2-40B4-BE49-F238E27FC236}">
                <a16:creationId xmlns:a16="http://schemas.microsoft.com/office/drawing/2014/main" id="{605940D2-A152-E6C1-AD43-E6F6290BC686}"/>
              </a:ext>
            </a:extLst>
          </p:cNvPr>
          <p:cNvCxnSpPr>
            <a:cxnSpLocks/>
            <a:stCxn id="7" idx="0"/>
            <a:endCxn id="5" idx="3"/>
          </p:cNvCxnSpPr>
          <p:nvPr/>
        </p:nvCxnSpPr>
        <p:spPr>
          <a:xfrm rot="16200000" flipV="1">
            <a:off x="11442695" y="2292777"/>
            <a:ext cx="4754028" cy="17625868"/>
          </a:xfrm>
          <a:prstGeom prst="bentConnector2">
            <a:avLst/>
          </a:prstGeom>
          <a:noFill/>
          <a:ln w="1651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9" name="Rectangle 28">
            <a:extLst>
              <a:ext uri="{FF2B5EF4-FFF2-40B4-BE49-F238E27FC236}">
                <a16:creationId xmlns:a16="http://schemas.microsoft.com/office/drawing/2014/main" id="{71F53B24-8AD2-CDED-B718-A19B8F772484}"/>
              </a:ext>
            </a:extLst>
          </p:cNvPr>
          <p:cNvSpPr/>
          <p:nvPr/>
        </p:nvSpPr>
        <p:spPr>
          <a:xfrm>
            <a:off x="16293290" y="11145034"/>
            <a:ext cx="939697" cy="1639058"/>
          </a:xfrm>
          <a:prstGeom prst="rect">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cxnSp>
        <p:nvCxnSpPr>
          <p:cNvPr id="31" name="Straight Arrow Connector 30">
            <a:extLst>
              <a:ext uri="{FF2B5EF4-FFF2-40B4-BE49-F238E27FC236}">
                <a16:creationId xmlns:a16="http://schemas.microsoft.com/office/drawing/2014/main" id="{92E305AA-4833-EC00-D4D5-DA4E0BB7DD95}"/>
              </a:ext>
            </a:extLst>
          </p:cNvPr>
          <p:cNvCxnSpPr>
            <a:cxnSpLocks/>
          </p:cNvCxnSpPr>
          <p:nvPr/>
        </p:nvCxnSpPr>
        <p:spPr>
          <a:xfrm flipH="1">
            <a:off x="17232987" y="11964563"/>
            <a:ext cx="8820090" cy="0"/>
          </a:xfrm>
          <a:prstGeom prst="straightConnector1">
            <a:avLst/>
          </a:prstGeom>
          <a:noFill/>
          <a:ln w="1651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4" name="Rectangle 33">
            <a:extLst>
              <a:ext uri="{FF2B5EF4-FFF2-40B4-BE49-F238E27FC236}">
                <a16:creationId xmlns:a16="http://schemas.microsoft.com/office/drawing/2014/main" id="{A9965DBA-6F78-78FA-56A4-E07560264EFD}"/>
              </a:ext>
            </a:extLst>
          </p:cNvPr>
          <p:cNvSpPr/>
          <p:nvPr/>
        </p:nvSpPr>
        <p:spPr>
          <a:xfrm>
            <a:off x="26053077" y="10947043"/>
            <a:ext cx="6906799" cy="2072362"/>
          </a:xfrm>
          <a:prstGeom prst="rect">
            <a:avLst/>
          </a:prstGeom>
          <a:solidFill>
            <a:schemeClr val="bg1"/>
          </a:solidFill>
          <a:ln w="1651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6400" dirty="0">
                <a:solidFill>
                  <a:schemeClr val="tx1"/>
                </a:solidFill>
                <a:latin typeface="Roboto Mono" panose="00000009000000000000" pitchFamily="49" charset="0"/>
                <a:ea typeface="Roboto Mono" panose="00000009000000000000" pitchFamily="49" charset="0"/>
              </a:rPr>
              <a:t>Semicolon is </a:t>
            </a:r>
            <a:r>
              <a:rPr lang="en-US" sz="6400" b="1" dirty="0">
                <a:solidFill>
                  <a:schemeClr val="tx1"/>
                </a:solidFill>
                <a:latin typeface="Roboto Mono" panose="00000009000000000000" pitchFamily="49" charset="0"/>
                <a:ea typeface="Roboto Mono" panose="00000009000000000000" pitchFamily="49" charset="0"/>
              </a:rPr>
              <a:t>required!</a:t>
            </a:r>
            <a:endParaRPr kumimoji="0" lang="en-PH" sz="6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pic>
        <p:nvPicPr>
          <p:cNvPr id="6" name="Picture 5">
            <a:extLst>
              <a:ext uri="{FF2B5EF4-FFF2-40B4-BE49-F238E27FC236}">
                <a16:creationId xmlns:a16="http://schemas.microsoft.com/office/drawing/2014/main" id="{3849F63F-D3AE-561D-C075-BF613FAF23C0}"/>
              </a:ext>
            </a:extLst>
          </p:cNvPr>
          <p:cNvPicPr>
            <a:picLocks noChangeAspect="1"/>
          </p:cNvPicPr>
          <p:nvPr/>
        </p:nvPicPr>
        <p:blipFill rotWithShape="1">
          <a:blip r:embed="rId5">
            <a:alphaModFix/>
          </a:blip>
          <a:srcRect l="32357" r="10863" b="65190"/>
          <a:stretch/>
        </p:blipFill>
        <p:spPr>
          <a:xfrm>
            <a:off x="7924319" y="11108339"/>
            <a:ext cx="8320865" cy="1642588"/>
          </a:xfrm>
          <a:prstGeom prst="rect">
            <a:avLst/>
          </a:prstGeom>
        </p:spPr>
      </p:pic>
    </p:spTree>
    <p:extLst>
      <p:ext uri="{BB962C8B-B14F-4D97-AF65-F5344CB8AC3E}">
        <p14:creationId xmlns:p14="http://schemas.microsoft.com/office/powerpoint/2010/main" val="469250777"/>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6A3384C-4761-92B8-1B0F-71C21B997DB6}"/>
              </a:ext>
            </a:extLst>
          </p:cNvPr>
          <p:cNvSpPr/>
          <p:nvPr/>
        </p:nvSpPr>
        <p:spPr>
          <a:xfrm>
            <a:off x="952494" y="13156163"/>
            <a:ext cx="34597139" cy="4775143"/>
          </a:xfrm>
          <a:prstGeom prst="rect">
            <a:avLst/>
          </a:prstGeom>
          <a:solidFill>
            <a:schemeClr val="bg1"/>
          </a:solidFill>
          <a:ln w="762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26" name="Shape 126"/>
          <p:cNvSpPr/>
          <p:nvPr/>
        </p:nvSpPr>
        <p:spPr>
          <a:xfrm>
            <a:off x="952498" y="459786"/>
            <a:ext cx="1763303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while Statement Recap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While Loop and Do While Recap</a:t>
            </a:r>
          </a:p>
        </p:txBody>
      </p:sp>
      <p:sp>
        <p:nvSpPr>
          <p:cNvPr id="2" name="Rectangle 1">
            <a:extLst>
              <a:ext uri="{FF2B5EF4-FFF2-40B4-BE49-F238E27FC236}">
                <a16:creationId xmlns:a16="http://schemas.microsoft.com/office/drawing/2014/main" id="{B354EDE5-AFEE-86A5-78D8-065D8F843A2F}"/>
              </a:ext>
            </a:extLst>
          </p:cNvPr>
          <p:cNvSpPr/>
          <p:nvPr/>
        </p:nvSpPr>
        <p:spPr>
          <a:xfrm>
            <a:off x="952494" y="2850505"/>
            <a:ext cx="34782668" cy="6532043"/>
          </a:xfrm>
          <a:prstGeom prst="rect">
            <a:avLst/>
          </a:prstGeom>
          <a:solidFill>
            <a:schemeClr val="bg1"/>
          </a:solidFill>
          <a:ln w="762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pic>
        <p:nvPicPr>
          <p:cNvPr id="16" name="Picture 15">
            <a:extLst>
              <a:ext uri="{FF2B5EF4-FFF2-40B4-BE49-F238E27FC236}">
                <a16:creationId xmlns:a16="http://schemas.microsoft.com/office/drawing/2014/main" id="{B178726B-1FCA-EEEC-265D-8D984FEBE248}"/>
              </a:ext>
            </a:extLst>
          </p:cNvPr>
          <p:cNvPicPr>
            <a:picLocks noChangeAspect="1"/>
          </p:cNvPicPr>
          <p:nvPr/>
        </p:nvPicPr>
        <p:blipFill>
          <a:blip r:embed="rId4"/>
          <a:stretch>
            <a:fillRect/>
          </a:stretch>
        </p:blipFill>
        <p:spPr>
          <a:xfrm>
            <a:off x="1506339" y="3265037"/>
            <a:ext cx="24692551" cy="5957217"/>
          </a:xfrm>
          <a:prstGeom prst="rect">
            <a:avLst/>
          </a:prstGeom>
        </p:spPr>
      </p:pic>
      <p:pic>
        <p:nvPicPr>
          <p:cNvPr id="13" name="Picture 12">
            <a:extLst>
              <a:ext uri="{FF2B5EF4-FFF2-40B4-BE49-F238E27FC236}">
                <a16:creationId xmlns:a16="http://schemas.microsoft.com/office/drawing/2014/main" id="{841AE80A-3135-7A02-8234-2BBFFD487190}"/>
              </a:ext>
            </a:extLst>
          </p:cNvPr>
          <p:cNvPicPr>
            <a:picLocks noChangeAspect="1"/>
          </p:cNvPicPr>
          <p:nvPr/>
        </p:nvPicPr>
        <p:blipFill>
          <a:blip r:embed="rId5"/>
          <a:stretch>
            <a:fillRect/>
          </a:stretch>
        </p:blipFill>
        <p:spPr>
          <a:xfrm>
            <a:off x="1506340" y="13569958"/>
            <a:ext cx="24692551" cy="3654054"/>
          </a:xfrm>
          <a:prstGeom prst="rect">
            <a:avLst/>
          </a:prstGeom>
        </p:spPr>
      </p:pic>
      <p:sp>
        <p:nvSpPr>
          <p:cNvPr id="21" name="Rectangle 20">
            <a:extLst>
              <a:ext uri="{FF2B5EF4-FFF2-40B4-BE49-F238E27FC236}">
                <a16:creationId xmlns:a16="http://schemas.microsoft.com/office/drawing/2014/main" id="{87664C55-15B4-CD99-08FA-FAC3D925633B}"/>
              </a:ext>
            </a:extLst>
          </p:cNvPr>
          <p:cNvSpPr/>
          <p:nvPr/>
        </p:nvSpPr>
        <p:spPr>
          <a:xfrm flipH="1">
            <a:off x="1506338" y="3126850"/>
            <a:ext cx="8175543" cy="1204174"/>
          </a:xfrm>
          <a:prstGeom prst="rect">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24" name="Rectangle 23">
            <a:extLst>
              <a:ext uri="{FF2B5EF4-FFF2-40B4-BE49-F238E27FC236}">
                <a16:creationId xmlns:a16="http://schemas.microsoft.com/office/drawing/2014/main" id="{2EDBB4A2-FCDF-B67B-E947-3522E69FCD11}"/>
              </a:ext>
            </a:extLst>
          </p:cNvPr>
          <p:cNvSpPr/>
          <p:nvPr/>
        </p:nvSpPr>
        <p:spPr>
          <a:xfrm flipV="1">
            <a:off x="5432611" y="4491318"/>
            <a:ext cx="6024283" cy="995082"/>
          </a:xfrm>
          <a:prstGeom prst="rect">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26" name="Rectangle 25">
            <a:extLst>
              <a:ext uri="{FF2B5EF4-FFF2-40B4-BE49-F238E27FC236}">
                <a16:creationId xmlns:a16="http://schemas.microsoft.com/office/drawing/2014/main" id="{A39E3612-B7DF-0EE3-AF2F-D10CF5E73A6A}"/>
              </a:ext>
            </a:extLst>
          </p:cNvPr>
          <p:cNvSpPr/>
          <p:nvPr/>
        </p:nvSpPr>
        <p:spPr>
          <a:xfrm flipV="1">
            <a:off x="3657598" y="6875666"/>
            <a:ext cx="4894731" cy="1204174"/>
          </a:xfrm>
          <a:prstGeom prst="rect">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28" name="Rectangle 27">
            <a:extLst>
              <a:ext uri="{FF2B5EF4-FFF2-40B4-BE49-F238E27FC236}">
                <a16:creationId xmlns:a16="http://schemas.microsoft.com/office/drawing/2014/main" id="{1647334C-6105-EEA2-486A-1C2E77317DEC}"/>
              </a:ext>
            </a:extLst>
          </p:cNvPr>
          <p:cNvSpPr/>
          <p:nvPr/>
        </p:nvSpPr>
        <p:spPr>
          <a:xfrm flipV="1">
            <a:off x="4320986" y="13658492"/>
            <a:ext cx="5360895" cy="1204174"/>
          </a:xfrm>
          <a:prstGeom prst="rect">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35" name="Rectangle 34">
            <a:extLst>
              <a:ext uri="{FF2B5EF4-FFF2-40B4-BE49-F238E27FC236}">
                <a16:creationId xmlns:a16="http://schemas.microsoft.com/office/drawing/2014/main" id="{6B7F7441-D7A0-F6B0-2615-42AA579D8D67}"/>
              </a:ext>
            </a:extLst>
          </p:cNvPr>
          <p:cNvSpPr/>
          <p:nvPr/>
        </p:nvSpPr>
        <p:spPr>
          <a:xfrm flipV="1">
            <a:off x="15114496" y="13658492"/>
            <a:ext cx="2124633" cy="1204174"/>
          </a:xfrm>
          <a:prstGeom prst="rect">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37" name="Rectangle 36">
            <a:extLst>
              <a:ext uri="{FF2B5EF4-FFF2-40B4-BE49-F238E27FC236}">
                <a16:creationId xmlns:a16="http://schemas.microsoft.com/office/drawing/2014/main" id="{7BCB51BB-2EF4-3BE5-782D-4F35CDB5B2E0}"/>
              </a:ext>
            </a:extLst>
          </p:cNvPr>
          <p:cNvSpPr/>
          <p:nvPr/>
        </p:nvSpPr>
        <p:spPr>
          <a:xfrm>
            <a:off x="15328393" y="3232378"/>
            <a:ext cx="3395981" cy="1087477"/>
          </a:xfrm>
          <a:prstGeom prst="rect">
            <a:avLst/>
          </a:prstGeom>
          <a:solidFill>
            <a:schemeClr val="bg1"/>
          </a:solidFill>
          <a:ln w="1651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6400" b="1" dirty="0" err="1">
                <a:solidFill>
                  <a:schemeClr val="tx1"/>
                </a:solidFill>
                <a:latin typeface="Roboto Mono" panose="00000009000000000000" pitchFamily="49" charset="0"/>
                <a:ea typeface="Roboto Mono" panose="00000009000000000000" pitchFamily="49" charset="0"/>
              </a:rPr>
              <a:t>init</a:t>
            </a:r>
            <a:endParaRPr kumimoji="0" lang="en-PH" sz="6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39" name="Rectangle 38">
            <a:extLst>
              <a:ext uri="{FF2B5EF4-FFF2-40B4-BE49-F238E27FC236}">
                <a16:creationId xmlns:a16="http://schemas.microsoft.com/office/drawing/2014/main" id="{7ED215C6-B41C-4158-96F4-7BDB1F6C841A}"/>
              </a:ext>
            </a:extLst>
          </p:cNvPr>
          <p:cNvSpPr/>
          <p:nvPr/>
        </p:nvSpPr>
        <p:spPr>
          <a:xfrm>
            <a:off x="19745274" y="4479605"/>
            <a:ext cx="6906799" cy="1087477"/>
          </a:xfrm>
          <a:prstGeom prst="rect">
            <a:avLst/>
          </a:prstGeom>
          <a:solidFill>
            <a:schemeClr val="bg1"/>
          </a:solidFill>
          <a:ln w="1651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6400" b="1" dirty="0">
                <a:solidFill>
                  <a:schemeClr val="tx1"/>
                </a:solidFill>
                <a:latin typeface="Roboto Mono" panose="00000009000000000000" pitchFamily="49" charset="0"/>
                <a:ea typeface="Roboto Mono" panose="00000009000000000000" pitchFamily="49" charset="0"/>
              </a:rPr>
              <a:t>condition</a:t>
            </a:r>
            <a:endParaRPr kumimoji="0" lang="en-PH" sz="6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41" name="Rectangle 40">
            <a:extLst>
              <a:ext uri="{FF2B5EF4-FFF2-40B4-BE49-F238E27FC236}">
                <a16:creationId xmlns:a16="http://schemas.microsoft.com/office/drawing/2014/main" id="{87676F11-0CE8-CFAA-D160-4E46DC0560A9}"/>
              </a:ext>
            </a:extLst>
          </p:cNvPr>
          <p:cNvSpPr/>
          <p:nvPr/>
        </p:nvSpPr>
        <p:spPr>
          <a:xfrm>
            <a:off x="15297869" y="6951134"/>
            <a:ext cx="6906799" cy="1087477"/>
          </a:xfrm>
          <a:prstGeom prst="rect">
            <a:avLst/>
          </a:prstGeom>
          <a:solidFill>
            <a:schemeClr val="bg1"/>
          </a:solidFill>
          <a:ln w="1651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6400" b="1" dirty="0">
                <a:solidFill>
                  <a:schemeClr val="tx1"/>
                </a:solidFill>
                <a:latin typeface="Roboto Mono" panose="00000009000000000000" pitchFamily="49" charset="0"/>
                <a:ea typeface="Roboto Mono" panose="00000009000000000000" pitchFamily="49" charset="0"/>
              </a:rPr>
              <a:t>increment</a:t>
            </a:r>
            <a:endParaRPr kumimoji="0" lang="en-PH" sz="6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45" name="Rectangle 44">
            <a:extLst>
              <a:ext uri="{FF2B5EF4-FFF2-40B4-BE49-F238E27FC236}">
                <a16:creationId xmlns:a16="http://schemas.microsoft.com/office/drawing/2014/main" id="{72C56B97-D498-7BC7-D2CD-2D35FFBA44A4}"/>
              </a:ext>
            </a:extLst>
          </p:cNvPr>
          <p:cNvSpPr/>
          <p:nvPr/>
        </p:nvSpPr>
        <p:spPr>
          <a:xfrm>
            <a:off x="8994550" y="10381796"/>
            <a:ext cx="6906799" cy="1087477"/>
          </a:xfrm>
          <a:prstGeom prst="rect">
            <a:avLst/>
          </a:prstGeom>
          <a:solidFill>
            <a:schemeClr val="bg1"/>
          </a:solidFill>
          <a:ln w="1651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6400" b="1" dirty="0">
                <a:solidFill>
                  <a:schemeClr val="tx1"/>
                </a:solidFill>
                <a:latin typeface="Roboto Mono" panose="00000009000000000000" pitchFamily="49" charset="0"/>
                <a:ea typeface="Roboto Mono" panose="00000009000000000000" pitchFamily="49" charset="0"/>
              </a:rPr>
              <a:t>condition</a:t>
            </a:r>
            <a:endParaRPr kumimoji="0" lang="en-PH" sz="6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47" name="Rectangle 46">
            <a:extLst>
              <a:ext uri="{FF2B5EF4-FFF2-40B4-BE49-F238E27FC236}">
                <a16:creationId xmlns:a16="http://schemas.microsoft.com/office/drawing/2014/main" id="{F21AE2CB-B519-A41C-E214-BD8D2C3B0A22}"/>
              </a:ext>
            </a:extLst>
          </p:cNvPr>
          <p:cNvSpPr/>
          <p:nvPr/>
        </p:nvSpPr>
        <p:spPr>
          <a:xfrm>
            <a:off x="16961188" y="10381796"/>
            <a:ext cx="6906799" cy="1087477"/>
          </a:xfrm>
          <a:prstGeom prst="rect">
            <a:avLst/>
          </a:prstGeom>
          <a:solidFill>
            <a:schemeClr val="bg1"/>
          </a:solidFill>
          <a:ln w="1651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6400" b="1" dirty="0">
                <a:solidFill>
                  <a:schemeClr val="tx1"/>
                </a:solidFill>
                <a:latin typeface="Roboto Mono" panose="00000009000000000000" pitchFamily="49" charset="0"/>
                <a:ea typeface="Roboto Mono" panose="00000009000000000000" pitchFamily="49" charset="0"/>
              </a:rPr>
              <a:t>increment</a:t>
            </a:r>
            <a:endParaRPr kumimoji="0" lang="en-PH" sz="6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49" name="Rectangle 48">
            <a:extLst>
              <a:ext uri="{FF2B5EF4-FFF2-40B4-BE49-F238E27FC236}">
                <a16:creationId xmlns:a16="http://schemas.microsoft.com/office/drawing/2014/main" id="{C1C2EBD7-EB1B-9820-92AC-F21E83BDE2A4}"/>
              </a:ext>
            </a:extLst>
          </p:cNvPr>
          <p:cNvSpPr/>
          <p:nvPr/>
        </p:nvSpPr>
        <p:spPr>
          <a:xfrm>
            <a:off x="4406972" y="10381796"/>
            <a:ext cx="3395981" cy="1087477"/>
          </a:xfrm>
          <a:prstGeom prst="rect">
            <a:avLst/>
          </a:prstGeom>
          <a:solidFill>
            <a:schemeClr val="bg1"/>
          </a:solidFill>
          <a:ln w="1651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6400" b="1" dirty="0" err="1">
                <a:solidFill>
                  <a:schemeClr val="tx1"/>
                </a:solidFill>
                <a:latin typeface="Roboto Mono" panose="00000009000000000000" pitchFamily="49" charset="0"/>
                <a:ea typeface="Roboto Mono" panose="00000009000000000000" pitchFamily="49" charset="0"/>
              </a:rPr>
              <a:t>init</a:t>
            </a:r>
            <a:endParaRPr kumimoji="0" lang="en-PH" sz="6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cxnSp>
        <p:nvCxnSpPr>
          <p:cNvPr id="50" name="Straight Arrow Connector 49">
            <a:extLst>
              <a:ext uri="{FF2B5EF4-FFF2-40B4-BE49-F238E27FC236}">
                <a16:creationId xmlns:a16="http://schemas.microsoft.com/office/drawing/2014/main" id="{D2A12621-AF2F-58F2-D7F4-3C28CE953E5F}"/>
              </a:ext>
            </a:extLst>
          </p:cNvPr>
          <p:cNvCxnSpPr>
            <a:cxnSpLocks/>
            <a:stCxn id="37" idx="1"/>
          </p:cNvCxnSpPr>
          <p:nvPr/>
        </p:nvCxnSpPr>
        <p:spPr>
          <a:xfrm flipH="1" flipV="1">
            <a:off x="9681881" y="3761857"/>
            <a:ext cx="5646512" cy="14260"/>
          </a:xfrm>
          <a:prstGeom prst="straightConnector1">
            <a:avLst/>
          </a:prstGeom>
          <a:noFill/>
          <a:ln w="1651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4" name="Straight Arrow Connector 53">
            <a:extLst>
              <a:ext uri="{FF2B5EF4-FFF2-40B4-BE49-F238E27FC236}">
                <a16:creationId xmlns:a16="http://schemas.microsoft.com/office/drawing/2014/main" id="{86CBA566-3313-CE39-CF61-95F4B3790DCB}"/>
              </a:ext>
            </a:extLst>
          </p:cNvPr>
          <p:cNvCxnSpPr>
            <a:cxnSpLocks/>
            <a:stCxn id="39" idx="1"/>
          </p:cNvCxnSpPr>
          <p:nvPr/>
        </p:nvCxnSpPr>
        <p:spPr>
          <a:xfrm flipH="1">
            <a:off x="11538203" y="5023344"/>
            <a:ext cx="8207071" cy="6245"/>
          </a:xfrm>
          <a:prstGeom prst="straightConnector1">
            <a:avLst/>
          </a:prstGeom>
          <a:noFill/>
          <a:ln w="1651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6" name="Straight Arrow Connector 55">
            <a:extLst>
              <a:ext uri="{FF2B5EF4-FFF2-40B4-BE49-F238E27FC236}">
                <a16:creationId xmlns:a16="http://schemas.microsoft.com/office/drawing/2014/main" id="{5167A25E-C342-E513-1A70-5FCAC5456CA0}"/>
              </a:ext>
            </a:extLst>
          </p:cNvPr>
          <p:cNvCxnSpPr>
            <a:cxnSpLocks/>
            <a:stCxn id="41" idx="1"/>
          </p:cNvCxnSpPr>
          <p:nvPr/>
        </p:nvCxnSpPr>
        <p:spPr>
          <a:xfrm flipH="1">
            <a:off x="8552329" y="7494873"/>
            <a:ext cx="6745540" cy="26893"/>
          </a:xfrm>
          <a:prstGeom prst="straightConnector1">
            <a:avLst/>
          </a:prstGeom>
          <a:noFill/>
          <a:ln w="1651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4" name="Picture 3">
            <a:extLst>
              <a:ext uri="{FF2B5EF4-FFF2-40B4-BE49-F238E27FC236}">
                <a16:creationId xmlns:a16="http://schemas.microsoft.com/office/drawing/2014/main" id="{66295F87-18FA-5C9C-EEF1-CE7C23CF2397}"/>
              </a:ext>
            </a:extLst>
          </p:cNvPr>
          <p:cNvPicPr>
            <a:picLocks noChangeAspect="1"/>
          </p:cNvPicPr>
          <p:nvPr/>
        </p:nvPicPr>
        <p:blipFill rotWithShape="1">
          <a:blip r:embed="rId5"/>
          <a:srcRect l="21250" r="76332" b="66627"/>
          <a:stretch/>
        </p:blipFill>
        <p:spPr>
          <a:xfrm>
            <a:off x="10783103" y="13576195"/>
            <a:ext cx="597159" cy="1219479"/>
          </a:xfrm>
          <a:prstGeom prst="rect">
            <a:avLst/>
          </a:prstGeom>
        </p:spPr>
      </p:pic>
      <p:cxnSp>
        <p:nvCxnSpPr>
          <p:cNvPr id="58" name="Straight Arrow Connector 57">
            <a:extLst>
              <a:ext uri="{FF2B5EF4-FFF2-40B4-BE49-F238E27FC236}">
                <a16:creationId xmlns:a16="http://schemas.microsoft.com/office/drawing/2014/main" id="{3DC52CB8-3561-5435-F899-73673D501BF8}"/>
              </a:ext>
            </a:extLst>
          </p:cNvPr>
          <p:cNvCxnSpPr>
            <a:cxnSpLocks/>
            <a:endCxn id="28" idx="2"/>
          </p:cNvCxnSpPr>
          <p:nvPr/>
        </p:nvCxnSpPr>
        <p:spPr>
          <a:xfrm>
            <a:off x="6373906" y="11469273"/>
            <a:ext cx="627528" cy="2189219"/>
          </a:xfrm>
          <a:prstGeom prst="straightConnector1">
            <a:avLst/>
          </a:prstGeom>
          <a:noFill/>
          <a:ln w="1651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1" name="Straight Arrow Connector 60">
            <a:extLst>
              <a:ext uri="{FF2B5EF4-FFF2-40B4-BE49-F238E27FC236}">
                <a16:creationId xmlns:a16="http://schemas.microsoft.com/office/drawing/2014/main" id="{EE4BF836-0AF6-E42A-6DF3-36798F7B2108}"/>
              </a:ext>
            </a:extLst>
          </p:cNvPr>
          <p:cNvCxnSpPr>
            <a:cxnSpLocks/>
          </p:cNvCxnSpPr>
          <p:nvPr/>
        </p:nvCxnSpPr>
        <p:spPr>
          <a:xfrm>
            <a:off x="12084424" y="11493520"/>
            <a:ext cx="627528" cy="2189219"/>
          </a:xfrm>
          <a:prstGeom prst="straightConnector1">
            <a:avLst/>
          </a:prstGeom>
          <a:noFill/>
          <a:ln w="1651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2" name="Straight Arrow Connector 61">
            <a:extLst>
              <a:ext uri="{FF2B5EF4-FFF2-40B4-BE49-F238E27FC236}">
                <a16:creationId xmlns:a16="http://schemas.microsoft.com/office/drawing/2014/main" id="{ECA34E16-62C3-48F3-0C56-B2FCF558F674}"/>
              </a:ext>
            </a:extLst>
          </p:cNvPr>
          <p:cNvCxnSpPr>
            <a:cxnSpLocks/>
          </p:cNvCxnSpPr>
          <p:nvPr/>
        </p:nvCxnSpPr>
        <p:spPr>
          <a:xfrm flipH="1">
            <a:off x="16378518" y="11493520"/>
            <a:ext cx="1433232" cy="2189219"/>
          </a:xfrm>
          <a:prstGeom prst="straightConnector1">
            <a:avLst/>
          </a:prstGeom>
          <a:noFill/>
          <a:ln w="1651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2" name="Rectangle 31">
            <a:extLst>
              <a:ext uri="{FF2B5EF4-FFF2-40B4-BE49-F238E27FC236}">
                <a16:creationId xmlns:a16="http://schemas.microsoft.com/office/drawing/2014/main" id="{2DF29969-194A-3455-E0E4-44244008313D}"/>
              </a:ext>
            </a:extLst>
          </p:cNvPr>
          <p:cNvSpPr/>
          <p:nvPr/>
        </p:nvSpPr>
        <p:spPr>
          <a:xfrm flipV="1">
            <a:off x="10434918" y="13658492"/>
            <a:ext cx="3926541" cy="1204174"/>
          </a:xfrm>
          <a:prstGeom prst="rect">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4228956179"/>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5FD8777F-7B26-0CD5-7A04-74A26D531E08}"/>
              </a:ext>
            </a:extLst>
          </p:cNvPr>
          <p:cNvSpPr/>
          <p:nvPr/>
        </p:nvSpPr>
        <p:spPr>
          <a:xfrm>
            <a:off x="952497" y="2850504"/>
            <a:ext cx="23691775" cy="15080802"/>
          </a:xfrm>
          <a:prstGeom prst="rect">
            <a:avLst/>
          </a:prstGeom>
          <a:solidFill>
            <a:schemeClr val="bg1"/>
          </a:solidFill>
          <a:ln w="762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26" name="Shape 126"/>
          <p:cNvSpPr/>
          <p:nvPr/>
        </p:nvSpPr>
        <p:spPr>
          <a:xfrm>
            <a:off x="952498" y="459786"/>
            <a:ext cx="1763303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while Statement Recap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While Loop and Do While Recap</a:t>
            </a:r>
          </a:p>
        </p:txBody>
      </p:sp>
      <p:pic>
        <p:nvPicPr>
          <p:cNvPr id="6" name="Picture 5">
            <a:extLst>
              <a:ext uri="{FF2B5EF4-FFF2-40B4-BE49-F238E27FC236}">
                <a16:creationId xmlns:a16="http://schemas.microsoft.com/office/drawing/2014/main" id="{2097C5F0-7AFE-F94A-0375-DCABB6A6224F}"/>
              </a:ext>
            </a:extLst>
          </p:cNvPr>
          <p:cNvPicPr>
            <a:picLocks noChangeAspect="1"/>
          </p:cNvPicPr>
          <p:nvPr/>
        </p:nvPicPr>
        <p:blipFill>
          <a:blip r:embed="rId4"/>
          <a:stretch>
            <a:fillRect/>
          </a:stretch>
        </p:blipFill>
        <p:spPr>
          <a:xfrm>
            <a:off x="1544704" y="3474038"/>
            <a:ext cx="22740684" cy="13500323"/>
          </a:xfrm>
          <a:prstGeom prst="rect">
            <a:avLst/>
          </a:prstGeom>
        </p:spPr>
      </p:pic>
      <p:sp>
        <p:nvSpPr>
          <p:cNvPr id="8" name="Rectangle 7">
            <a:extLst>
              <a:ext uri="{FF2B5EF4-FFF2-40B4-BE49-F238E27FC236}">
                <a16:creationId xmlns:a16="http://schemas.microsoft.com/office/drawing/2014/main" id="{83A99527-6074-874A-3B87-C68244A153D8}"/>
              </a:ext>
            </a:extLst>
          </p:cNvPr>
          <p:cNvSpPr/>
          <p:nvPr/>
        </p:nvSpPr>
        <p:spPr>
          <a:xfrm flipV="1">
            <a:off x="1410232" y="3371087"/>
            <a:ext cx="6203548" cy="883672"/>
          </a:xfrm>
          <a:prstGeom prst="rect">
            <a:avLst/>
          </a:prstGeom>
          <a:noFill/>
          <a:ln w="508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Rectangle 11">
            <a:extLst>
              <a:ext uri="{FF2B5EF4-FFF2-40B4-BE49-F238E27FC236}">
                <a16:creationId xmlns:a16="http://schemas.microsoft.com/office/drawing/2014/main" id="{4B6A8224-71EE-0E8B-61EF-A2BFA58B840E}"/>
              </a:ext>
            </a:extLst>
          </p:cNvPr>
          <p:cNvSpPr/>
          <p:nvPr/>
        </p:nvSpPr>
        <p:spPr>
          <a:xfrm>
            <a:off x="4329404" y="4329403"/>
            <a:ext cx="4590661" cy="822920"/>
          </a:xfrm>
          <a:prstGeom prst="rect">
            <a:avLst/>
          </a:prstGeom>
          <a:noFill/>
          <a:ln w="508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Rectangle 14">
            <a:extLst>
              <a:ext uri="{FF2B5EF4-FFF2-40B4-BE49-F238E27FC236}">
                <a16:creationId xmlns:a16="http://schemas.microsoft.com/office/drawing/2014/main" id="{CF8E74DE-4489-9CB3-2B4A-1F44072F2656}"/>
              </a:ext>
            </a:extLst>
          </p:cNvPr>
          <p:cNvSpPr/>
          <p:nvPr/>
        </p:nvSpPr>
        <p:spPr>
          <a:xfrm>
            <a:off x="3079102" y="5236613"/>
            <a:ext cx="3769567" cy="822920"/>
          </a:xfrm>
          <a:prstGeom prst="rect">
            <a:avLst/>
          </a:prstGeom>
          <a:noFill/>
          <a:ln w="508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cxnSp>
        <p:nvCxnSpPr>
          <p:cNvPr id="17" name="Straight Arrow Connector 16">
            <a:extLst>
              <a:ext uri="{FF2B5EF4-FFF2-40B4-BE49-F238E27FC236}">
                <a16:creationId xmlns:a16="http://schemas.microsoft.com/office/drawing/2014/main" id="{1D6F6830-8389-41DF-32C3-46B824B2FB35}"/>
              </a:ext>
            </a:extLst>
          </p:cNvPr>
          <p:cNvCxnSpPr>
            <a:cxnSpLocks/>
          </p:cNvCxnSpPr>
          <p:nvPr/>
        </p:nvCxnSpPr>
        <p:spPr>
          <a:xfrm flipH="1">
            <a:off x="7654628" y="3819947"/>
            <a:ext cx="18191168" cy="0"/>
          </a:xfrm>
          <a:prstGeom prst="straightConnector1">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5" name="Rectangle: Rounded Corners 24">
            <a:extLst>
              <a:ext uri="{FF2B5EF4-FFF2-40B4-BE49-F238E27FC236}">
                <a16:creationId xmlns:a16="http://schemas.microsoft.com/office/drawing/2014/main" id="{071838A3-372F-414C-9E29-B35A1BAB6725}"/>
              </a:ext>
            </a:extLst>
          </p:cNvPr>
          <p:cNvSpPr/>
          <p:nvPr/>
        </p:nvSpPr>
        <p:spPr>
          <a:xfrm>
            <a:off x="26748740" y="3851431"/>
            <a:ext cx="3064263" cy="1237218"/>
          </a:xfrm>
          <a:prstGeom prst="roundRect">
            <a:avLst/>
          </a:prstGeom>
          <a:solidFill>
            <a:schemeClr val="bg1"/>
          </a:solidFill>
          <a:ln w="1016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lnSpc>
                <a:spcPct val="150000"/>
              </a:lnSpc>
            </a:pPr>
            <a:r>
              <a:rPr lang="en-US" sz="4400" dirty="0" err="1">
                <a:solidFill>
                  <a:schemeClr val="tx1"/>
                </a:solidFill>
                <a:latin typeface="Roboto Mono" panose="00000009000000000000" pitchFamily="49" charset="0"/>
                <a:ea typeface="Roboto Mono" panose="00000009000000000000" pitchFamily="49" charset="0"/>
              </a:rPr>
              <a:t>init</a:t>
            </a:r>
            <a:endParaRPr kumimoji="0" lang="en-PH" sz="4400" b="0"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22" name="Oval 21">
            <a:extLst>
              <a:ext uri="{FF2B5EF4-FFF2-40B4-BE49-F238E27FC236}">
                <a16:creationId xmlns:a16="http://schemas.microsoft.com/office/drawing/2014/main" id="{8A833D0B-CE3A-C3B0-7553-3565E1A9C958}"/>
              </a:ext>
            </a:extLst>
          </p:cNvPr>
          <p:cNvSpPr/>
          <p:nvPr/>
        </p:nvSpPr>
        <p:spPr>
          <a:xfrm>
            <a:off x="25845796" y="3271743"/>
            <a:ext cx="1224292" cy="1096407"/>
          </a:xfrm>
          <a:prstGeom prst="ellipse">
            <a:avLst/>
          </a:prstGeom>
          <a:solidFill>
            <a:schemeClr val="bg1"/>
          </a:solidFill>
          <a:ln w="762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rPr>
              <a:t>1</a:t>
            </a:r>
            <a:endParaRPr kumimoji="0" lang="en-PH" sz="6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31" name="Rectangle: Rounded Corners 30">
            <a:extLst>
              <a:ext uri="{FF2B5EF4-FFF2-40B4-BE49-F238E27FC236}">
                <a16:creationId xmlns:a16="http://schemas.microsoft.com/office/drawing/2014/main" id="{31E0D5B2-CBDA-1E3F-35AE-EC3A07CA53E1}"/>
              </a:ext>
            </a:extLst>
          </p:cNvPr>
          <p:cNvSpPr/>
          <p:nvPr/>
        </p:nvSpPr>
        <p:spPr>
          <a:xfrm>
            <a:off x="26748740" y="6469448"/>
            <a:ext cx="5759113" cy="1611789"/>
          </a:xfrm>
          <a:prstGeom prst="roundRect">
            <a:avLst/>
          </a:prstGeom>
          <a:solidFill>
            <a:schemeClr val="bg1"/>
          </a:solidFill>
          <a:ln w="1016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4400" dirty="0">
                <a:solidFill>
                  <a:schemeClr val="tx1"/>
                </a:solidFill>
                <a:latin typeface="Roboto Mono" panose="00000009000000000000" pitchFamily="49" charset="0"/>
                <a:ea typeface="Roboto Mono" panose="00000009000000000000" pitchFamily="49" charset="0"/>
              </a:rPr>
              <a:t>check condition 0 &lt; 15 is </a:t>
            </a:r>
            <a:r>
              <a:rPr lang="en-US" sz="4400" b="1" dirty="0">
                <a:solidFill>
                  <a:schemeClr val="tx1"/>
                </a:solidFill>
                <a:latin typeface="Roboto Mono" panose="00000009000000000000" pitchFamily="49" charset="0"/>
                <a:ea typeface="Roboto Mono" panose="00000009000000000000" pitchFamily="49" charset="0"/>
              </a:rPr>
              <a:t>true</a:t>
            </a:r>
            <a:endParaRPr kumimoji="0" lang="en-PH"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34" name="Oval 33">
            <a:extLst>
              <a:ext uri="{FF2B5EF4-FFF2-40B4-BE49-F238E27FC236}">
                <a16:creationId xmlns:a16="http://schemas.microsoft.com/office/drawing/2014/main" id="{B9A5A055-0A97-5E5A-99F0-78FD6DFBD3EE}"/>
              </a:ext>
            </a:extLst>
          </p:cNvPr>
          <p:cNvSpPr/>
          <p:nvPr/>
        </p:nvSpPr>
        <p:spPr>
          <a:xfrm>
            <a:off x="25845796" y="6077046"/>
            <a:ext cx="1224292" cy="1096407"/>
          </a:xfrm>
          <a:prstGeom prst="ellipse">
            <a:avLst/>
          </a:prstGeom>
          <a:solidFill>
            <a:schemeClr val="bg1"/>
          </a:solidFill>
          <a:ln w="762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rPr>
              <a:t>2</a:t>
            </a:r>
            <a:endParaRPr kumimoji="0" lang="en-PH" sz="6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cxnSp>
        <p:nvCxnSpPr>
          <p:cNvPr id="36" name="Connector: Elbow 35">
            <a:extLst>
              <a:ext uri="{FF2B5EF4-FFF2-40B4-BE49-F238E27FC236}">
                <a16:creationId xmlns:a16="http://schemas.microsoft.com/office/drawing/2014/main" id="{089082DB-F34E-5461-01CB-4FA0BAF971C9}"/>
              </a:ext>
            </a:extLst>
          </p:cNvPr>
          <p:cNvCxnSpPr>
            <a:cxnSpLocks/>
            <a:stCxn id="34" idx="2"/>
          </p:cNvCxnSpPr>
          <p:nvPr/>
        </p:nvCxnSpPr>
        <p:spPr>
          <a:xfrm rot="10800000">
            <a:off x="8956844" y="4733408"/>
            <a:ext cx="16888952" cy="1891842"/>
          </a:xfrm>
          <a:prstGeom prst="bentConnector3">
            <a:avLst>
              <a:gd name="adj1" fmla="val 47127"/>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3" name="Rectangle: Rounded Corners 42">
            <a:extLst>
              <a:ext uri="{FF2B5EF4-FFF2-40B4-BE49-F238E27FC236}">
                <a16:creationId xmlns:a16="http://schemas.microsoft.com/office/drawing/2014/main" id="{F33FDBF5-A84B-F04B-8FFC-A97A4E05EEC8}"/>
              </a:ext>
            </a:extLst>
          </p:cNvPr>
          <p:cNvSpPr/>
          <p:nvPr/>
        </p:nvSpPr>
        <p:spPr>
          <a:xfrm>
            <a:off x="26748740" y="9256920"/>
            <a:ext cx="5759113" cy="862648"/>
          </a:xfrm>
          <a:prstGeom prst="roundRect">
            <a:avLst/>
          </a:prstGeom>
          <a:solidFill>
            <a:schemeClr val="bg1"/>
          </a:solidFill>
          <a:ln w="1016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4400" dirty="0">
                <a:solidFill>
                  <a:schemeClr val="tx1"/>
                </a:solidFill>
                <a:latin typeface="Roboto Mono" panose="00000009000000000000" pitchFamily="49" charset="0"/>
                <a:ea typeface="Roboto Mono" panose="00000009000000000000" pitchFamily="49" charset="0"/>
              </a:rPr>
              <a:t>number = 1</a:t>
            </a:r>
            <a:endParaRPr kumimoji="0" lang="en-PH"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46" name="Oval 45">
            <a:extLst>
              <a:ext uri="{FF2B5EF4-FFF2-40B4-BE49-F238E27FC236}">
                <a16:creationId xmlns:a16="http://schemas.microsoft.com/office/drawing/2014/main" id="{8C12D312-8A7C-73A0-2B2E-0A4B5F584D85}"/>
              </a:ext>
            </a:extLst>
          </p:cNvPr>
          <p:cNvSpPr/>
          <p:nvPr/>
        </p:nvSpPr>
        <p:spPr>
          <a:xfrm>
            <a:off x="25845796" y="8489947"/>
            <a:ext cx="1224292" cy="1096407"/>
          </a:xfrm>
          <a:prstGeom prst="ellipse">
            <a:avLst/>
          </a:prstGeom>
          <a:solidFill>
            <a:schemeClr val="bg1"/>
          </a:solidFill>
          <a:ln w="762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rPr>
              <a:t>3</a:t>
            </a:r>
            <a:endParaRPr kumimoji="0" lang="en-PH" sz="6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cxnSp>
        <p:nvCxnSpPr>
          <p:cNvPr id="48" name="Connector: Elbow 47">
            <a:extLst>
              <a:ext uri="{FF2B5EF4-FFF2-40B4-BE49-F238E27FC236}">
                <a16:creationId xmlns:a16="http://schemas.microsoft.com/office/drawing/2014/main" id="{DB854B49-55E7-2D7D-FD15-46874CB0EB50}"/>
              </a:ext>
            </a:extLst>
          </p:cNvPr>
          <p:cNvCxnSpPr>
            <a:cxnSpLocks/>
            <a:stCxn id="46" idx="2"/>
          </p:cNvCxnSpPr>
          <p:nvPr/>
        </p:nvCxnSpPr>
        <p:spPr>
          <a:xfrm rot="10800000">
            <a:off x="6848670" y="5648073"/>
            <a:ext cx="18997127" cy="3390078"/>
          </a:xfrm>
          <a:prstGeom prst="bentConnector3">
            <a:avLst>
              <a:gd name="adj1" fmla="val 49705"/>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35090866"/>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AB5CE50D-D72D-8569-2D4A-2CD001BEE17F}"/>
              </a:ext>
            </a:extLst>
          </p:cNvPr>
          <p:cNvSpPr/>
          <p:nvPr/>
        </p:nvSpPr>
        <p:spPr>
          <a:xfrm>
            <a:off x="952497" y="2850504"/>
            <a:ext cx="23691775" cy="15080802"/>
          </a:xfrm>
          <a:prstGeom prst="rect">
            <a:avLst/>
          </a:prstGeom>
          <a:solidFill>
            <a:schemeClr val="bg1"/>
          </a:solidFill>
          <a:ln w="762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26" name="Shape 126"/>
          <p:cNvSpPr/>
          <p:nvPr/>
        </p:nvSpPr>
        <p:spPr>
          <a:xfrm>
            <a:off x="952498" y="459786"/>
            <a:ext cx="1763303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while Statement Recap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While Loop and Do While Recap</a:t>
            </a:r>
          </a:p>
        </p:txBody>
      </p:sp>
      <p:pic>
        <p:nvPicPr>
          <p:cNvPr id="6" name="Picture 5">
            <a:extLst>
              <a:ext uri="{FF2B5EF4-FFF2-40B4-BE49-F238E27FC236}">
                <a16:creationId xmlns:a16="http://schemas.microsoft.com/office/drawing/2014/main" id="{2097C5F0-7AFE-F94A-0375-DCABB6A6224F}"/>
              </a:ext>
            </a:extLst>
          </p:cNvPr>
          <p:cNvPicPr>
            <a:picLocks noChangeAspect="1"/>
          </p:cNvPicPr>
          <p:nvPr/>
        </p:nvPicPr>
        <p:blipFill>
          <a:blip r:embed="rId4"/>
          <a:stretch>
            <a:fillRect/>
          </a:stretch>
        </p:blipFill>
        <p:spPr>
          <a:xfrm>
            <a:off x="1544704" y="3474038"/>
            <a:ext cx="22740684" cy="13500323"/>
          </a:xfrm>
          <a:prstGeom prst="rect">
            <a:avLst/>
          </a:prstGeom>
        </p:spPr>
      </p:pic>
      <p:sp>
        <p:nvSpPr>
          <p:cNvPr id="8" name="Rectangle 7">
            <a:extLst>
              <a:ext uri="{FF2B5EF4-FFF2-40B4-BE49-F238E27FC236}">
                <a16:creationId xmlns:a16="http://schemas.microsoft.com/office/drawing/2014/main" id="{83A99527-6074-874A-3B87-C68244A153D8}"/>
              </a:ext>
            </a:extLst>
          </p:cNvPr>
          <p:cNvSpPr/>
          <p:nvPr/>
        </p:nvSpPr>
        <p:spPr>
          <a:xfrm flipV="1">
            <a:off x="4713269" y="8509955"/>
            <a:ext cx="3769567" cy="883672"/>
          </a:xfrm>
          <a:prstGeom prst="rect">
            <a:avLst/>
          </a:prstGeom>
          <a:noFill/>
          <a:ln w="508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Rectangle 11">
            <a:extLst>
              <a:ext uri="{FF2B5EF4-FFF2-40B4-BE49-F238E27FC236}">
                <a16:creationId xmlns:a16="http://schemas.microsoft.com/office/drawing/2014/main" id="{4B6A8224-71EE-0E8B-61EF-A2BFA58B840E}"/>
              </a:ext>
            </a:extLst>
          </p:cNvPr>
          <p:cNvSpPr/>
          <p:nvPr/>
        </p:nvSpPr>
        <p:spPr>
          <a:xfrm>
            <a:off x="4329404" y="4329403"/>
            <a:ext cx="4590661" cy="822920"/>
          </a:xfrm>
          <a:prstGeom prst="rect">
            <a:avLst/>
          </a:prstGeom>
          <a:noFill/>
          <a:ln w="508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Rectangle 14">
            <a:extLst>
              <a:ext uri="{FF2B5EF4-FFF2-40B4-BE49-F238E27FC236}">
                <a16:creationId xmlns:a16="http://schemas.microsoft.com/office/drawing/2014/main" id="{CF8E74DE-4489-9CB3-2B4A-1F44072F2656}"/>
              </a:ext>
            </a:extLst>
          </p:cNvPr>
          <p:cNvSpPr/>
          <p:nvPr/>
        </p:nvSpPr>
        <p:spPr>
          <a:xfrm>
            <a:off x="4731930" y="6845454"/>
            <a:ext cx="4590661" cy="822920"/>
          </a:xfrm>
          <a:prstGeom prst="rect">
            <a:avLst/>
          </a:prstGeom>
          <a:noFill/>
          <a:ln w="508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cxnSp>
        <p:nvCxnSpPr>
          <p:cNvPr id="17" name="Straight Arrow Connector 16">
            <a:extLst>
              <a:ext uri="{FF2B5EF4-FFF2-40B4-BE49-F238E27FC236}">
                <a16:creationId xmlns:a16="http://schemas.microsoft.com/office/drawing/2014/main" id="{1D6F6830-8389-41DF-32C3-46B824B2FB35}"/>
              </a:ext>
            </a:extLst>
          </p:cNvPr>
          <p:cNvCxnSpPr>
            <a:cxnSpLocks/>
            <a:stCxn id="13" idx="2"/>
            <a:endCxn id="12" idx="3"/>
          </p:cNvCxnSpPr>
          <p:nvPr/>
        </p:nvCxnSpPr>
        <p:spPr>
          <a:xfrm flipH="1">
            <a:off x="8920065" y="3359250"/>
            <a:ext cx="16925731" cy="1381613"/>
          </a:xfrm>
          <a:prstGeom prst="straightConnector1">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1" name="Rectangle: Rounded Corners 30">
            <a:extLst>
              <a:ext uri="{FF2B5EF4-FFF2-40B4-BE49-F238E27FC236}">
                <a16:creationId xmlns:a16="http://schemas.microsoft.com/office/drawing/2014/main" id="{31E0D5B2-CBDA-1E3F-35AE-EC3A07CA53E1}"/>
              </a:ext>
            </a:extLst>
          </p:cNvPr>
          <p:cNvSpPr/>
          <p:nvPr/>
        </p:nvSpPr>
        <p:spPr>
          <a:xfrm>
            <a:off x="26748740" y="8391267"/>
            <a:ext cx="5759113" cy="1611789"/>
          </a:xfrm>
          <a:prstGeom prst="roundRect">
            <a:avLst/>
          </a:prstGeom>
          <a:solidFill>
            <a:schemeClr val="bg1"/>
          </a:solidFill>
          <a:ln w="1016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4400" dirty="0">
                <a:solidFill>
                  <a:schemeClr val="tx1"/>
                </a:solidFill>
                <a:latin typeface="Roboto Mono" panose="00000009000000000000" pitchFamily="49" charset="0"/>
                <a:ea typeface="Roboto Mono" panose="00000009000000000000" pitchFamily="49" charset="0"/>
              </a:rPr>
              <a:t>check condition 1 &lt;= 5 is </a:t>
            </a:r>
            <a:r>
              <a:rPr lang="en-US" sz="4400" b="1" dirty="0">
                <a:solidFill>
                  <a:schemeClr val="tx1"/>
                </a:solidFill>
                <a:latin typeface="Roboto Mono" panose="00000009000000000000" pitchFamily="49" charset="0"/>
                <a:ea typeface="Roboto Mono" panose="00000009000000000000" pitchFamily="49" charset="0"/>
              </a:rPr>
              <a:t>true</a:t>
            </a:r>
            <a:endParaRPr kumimoji="0" lang="en-PH"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34" name="Oval 33">
            <a:extLst>
              <a:ext uri="{FF2B5EF4-FFF2-40B4-BE49-F238E27FC236}">
                <a16:creationId xmlns:a16="http://schemas.microsoft.com/office/drawing/2014/main" id="{B9A5A055-0A97-5E5A-99F0-78FD6DFBD3EE}"/>
              </a:ext>
            </a:extLst>
          </p:cNvPr>
          <p:cNvSpPr/>
          <p:nvPr/>
        </p:nvSpPr>
        <p:spPr>
          <a:xfrm>
            <a:off x="25845796" y="7998865"/>
            <a:ext cx="1224292" cy="1096407"/>
          </a:xfrm>
          <a:prstGeom prst="ellipse">
            <a:avLst/>
          </a:prstGeom>
          <a:solidFill>
            <a:schemeClr val="bg1"/>
          </a:solidFill>
          <a:ln w="762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rPr>
              <a:t>1</a:t>
            </a:r>
            <a:endParaRPr kumimoji="0" lang="en-PH" sz="6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cxnSp>
        <p:nvCxnSpPr>
          <p:cNvPr id="36" name="Connector: Elbow 35">
            <a:extLst>
              <a:ext uri="{FF2B5EF4-FFF2-40B4-BE49-F238E27FC236}">
                <a16:creationId xmlns:a16="http://schemas.microsoft.com/office/drawing/2014/main" id="{089082DB-F34E-5461-01CB-4FA0BAF971C9}"/>
              </a:ext>
            </a:extLst>
          </p:cNvPr>
          <p:cNvCxnSpPr>
            <a:cxnSpLocks/>
            <a:stCxn id="34" idx="0"/>
          </p:cNvCxnSpPr>
          <p:nvPr/>
        </p:nvCxnSpPr>
        <p:spPr>
          <a:xfrm rot="16200000" flipV="1">
            <a:off x="17546285" y="-912793"/>
            <a:ext cx="687967" cy="17135349"/>
          </a:xfrm>
          <a:prstGeom prst="bentConnector2">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3" name="Rectangle: Rounded Corners 42">
            <a:extLst>
              <a:ext uri="{FF2B5EF4-FFF2-40B4-BE49-F238E27FC236}">
                <a16:creationId xmlns:a16="http://schemas.microsoft.com/office/drawing/2014/main" id="{F33FDBF5-A84B-F04B-8FFC-A97A4E05EEC8}"/>
              </a:ext>
            </a:extLst>
          </p:cNvPr>
          <p:cNvSpPr/>
          <p:nvPr/>
        </p:nvSpPr>
        <p:spPr>
          <a:xfrm>
            <a:off x="26748740" y="13757143"/>
            <a:ext cx="6546649" cy="3110071"/>
          </a:xfrm>
          <a:prstGeom prst="roundRect">
            <a:avLst/>
          </a:prstGeom>
          <a:solidFill>
            <a:schemeClr val="bg1"/>
          </a:solidFill>
          <a:ln w="1016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4400" dirty="0">
                <a:solidFill>
                  <a:schemeClr val="tx1"/>
                </a:solidFill>
                <a:latin typeface="Roboto Mono" panose="00000009000000000000" pitchFamily="49" charset="0"/>
                <a:ea typeface="Roboto Mono" panose="00000009000000000000" pitchFamily="49" charset="0"/>
              </a:rPr>
              <a:t>Continue with a loop (bypass all other code in the block/body)</a:t>
            </a:r>
            <a:endParaRPr kumimoji="0" lang="en-PH"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46" name="Oval 45">
            <a:extLst>
              <a:ext uri="{FF2B5EF4-FFF2-40B4-BE49-F238E27FC236}">
                <a16:creationId xmlns:a16="http://schemas.microsoft.com/office/drawing/2014/main" id="{8C12D312-8A7C-73A0-2B2E-0A4B5F584D85}"/>
              </a:ext>
            </a:extLst>
          </p:cNvPr>
          <p:cNvSpPr/>
          <p:nvPr/>
        </p:nvSpPr>
        <p:spPr>
          <a:xfrm>
            <a:off x="25845796" y="13470116"/>
            <a:ext cx="1224292" cy="1096407"/>
          </a:xfrm>
          <a:prstGeom prst="ellipse">
            <a:avLst/>
          </a:prstGeom>
          <a:solidFill>
            <a:schemeClr val="bg1"/>
          </a:solidFill>
          <a:ln w="762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rPr>
              <a:t>3</a:t>
            </a:r>
            <a:endParaRPr kumimoji="0" lang="en-PH" sz="6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7" name="Rectangle: Rounded Corners 6">
            <a:extLst>
              <a:ext uri="{FF2B5EF4-FFF2-40B4-BE49-F238E27FC236}">
                <a16:creationId xmlns:a16="http://schemas.microsoft.com/office/drawing/2014/main" id="{16F9AD4F-74C3-F7D1-A60C-63762D98E5C0}"/>
              </a:ext>
            </a:extLst>
          </p:cNvPr>
          <p:cNvSpPr/>
          <p:nvPr/>
        </p:nvSpPr>
        <p:spPr>
          <a:xfrm>
            <a:off x="26748740" y="3203448"/>
            <a:ext cx="5759113" cy="1611789"/>
          </a:xfrm>
          <a:prstGeom prst="roundRect">
            <a:avLst/>
          </a:prstGeom>
          <a:solidFill>
            <a:schemeClr val="bg1"/>
          </a:solidFill>
          <a:ln w="1016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4400" dirty="0">
                <a:solidFill>
                  <a:schemeClr val="tx1"/>
                </a:solidFill>
                <a:latin typeface="Roboto Mono" panose="00000009000000000000" pitchFamily="49" charset="0"/>
                <a:ea typeface="Roboto Mono" panose="00000009000000000000" pitchFamily="49" charset="0"/>
              </a:rPr>
              <a:t>check condition 1 &lt; 15 is </a:t>
            </a:r>
            <a:r>
              <a:rPr lang="en-US" sz="4400" b="1" dirty="0">
                <a:solidFill>
                  <a:schemeClr val="tx1"/>
                </a:solidFill>
                <a:latin typeface="Roboto Mono" panose="00000009000000000000" pitchFamily="49" charset="0"/>
                <a:ea typeface="Roboto Mono" panose="00000009000000000000" pitchFamily="49" charset="0"/>
              </a:rPr>
              <a:t>true</a:t>
            </a:r>
            <a:endParaRPr kumimoji="0" lang="en-PH"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13" name="Oval 12">
            <a:extLst>
              <a:ext uri="{FF2B5EF4-FFF2-40B4-BE49-F238E27FC236}">
                <a16:creationId xmlns:a16="http://schemas.microsoft.com/office/drawing/2014/main" id="{1ED6FBA6-6A30-778F-D9B3-2621C3D31B96}"/>
              </a:ext>
            </a:extLst>
          </p:cNvPr>
          <p:cNvSpPr/>
          <p:nvPr/>
        </p:nvSpPr>
        <p:spPr>
          <a:xfrm>
            <a:off x="25845796" y="2811046"/>
            <a:ext cx="1224292" cy="1096407"/>
          </a:xfrm>
          <a:prstGeom prst="ellipse">
            <a:avLst/>
          </a:prstGeom>
          <a:solidFill>
            <a:schemeClr val="bg1"/>
          </a:solidFill>
          <a:ln w="762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rPr>
              <a:t>4</a:t>
            </a:r>
            <a:endParaRPr kumimoji="0" lang="en-PH" sz="6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26" name="Rectangle: Rounded Corners 25">
            <a:extLst>
              <a:ext uri="{FF2B5EF4-FFF2-40B4-BE49-F238E27FC236}">
                <a16:creationId xmlns:a16="http://schemas.microsoft.com/office/drawing/2014/main" id="{F2A49E03-BBE7-4236-7CB8-BDA50B6F46C4}"/>
              </a:ext>
            </a:extLst>
          </p:cNvPr>
          <p:cNvSpPr/>
          <p:nvPr/>
        </p:nvSpPr>
        <p:spPr>
          <a:xfrm>
            <a:off x="26748740" y="10766731"/>
            <a:ext cx="5759113" cy="1611789"/>
          </a:xfrm>
          <a:prstGeom prst="roundRect">
            <a:avLst/>
          </a:prstGeom>
          <a:solidFill>
            <a:schemeClr val="bg1"/>
          </a:solidFill>
          <a:ln w="1016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4400" dirty="0">
                <a:solidFill>
                  <a:schemeClr val="tx1"/>
                </a:solidFill>
                <a:latin typeface="Roboto Mono" panose="00000009000000000000" pitchFamily="49" charset="0"/>
                <a:ea typeface="Roboto Mono" panose="00000009000000000000" pitchFamily="49" charset="0"/>
              </a:rPr>
              <a:t>execute code block</a:t>
            </a:r>
            <a:endParaRPr kumimoji="0" lang="en-PH"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28" name="Oval 27">
            <a:extLst>
              <a:ext uri="{FF2B5EF4-FFF2-40B4-BE49-F238E27FC236}">
                <a16:creationId xmlns:a16="http://schemas.microsoft.com/office/drawing/2014/main" id="{F0DD9454-1E39-C2AA-534E-A587E50C6E00}"/>
              </a:ext>
            </a:extLst>
          </p:cNvPr>
          <p:cNvSpPr/>
          <p:nvPr/>
        </p:nvSpPr>
        <p:spPr>
          <a:xfrm>
            <a:off x="25845796" y="10374327"/>
            <a:ext cx="1224292" cy="1096407"/>
          </a:xfrm>
          <a:prstGeom prst="ellipse">
            <a:avLst/>
          </a:prstGeom>
          <a:solidFill>
            <a:schemeClr val="bg1"/>
          </a:solidFill>
          <a:ln w="762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rPr>
              <a:t>2</a:t>
            </a:r>
            <a:endParaRPr kumimoji="0" lang="en-PH" sz="6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cxnSp>
        <p:nvCxnSpPr>
          <p:cNvPr id="29" name="Connector: Elbow 28">
            <a:extLst>
              <a:ext uri="{FF2B5EF4-FFF2-40B4-BE49-F238E27FC236}">
                <a16:creationId xmlns:a16="http://schemas.microsoft.com/office/drawing/2014/main" id="{62576ACD-BAD4-CCE3-C09B-10183A6E1931}"/>
              </a:ext>
            </a:extLst>
          </p:cNvPr>
          <p:cNvCxnSpPr>
            <a:cxnSpLocks/>
            <a:stCxn id="28" idx="2"/>
            <a:endCxn id="41" idx="3"/>
          </p:cNvCxnSpPr>
          <p:nvPr/>
        </p:nvCxnSpPr>
        <p:spPr>
          <a:xfrm rot="10800000">
            <a:off x="24285388" y="8561063"/>
            <a:ext cx="1560408" cy="2361469"/>
          </a:xfrm>
          <a:prstGeom prst="bentConnector3">
            <a:avLst>
              <a:gd name="adj1" fmla="val 50000"/>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1" name="Rectangle 40">
            <a:extLst>
              <a:ext uri="{FF2B5EF4-FFF2-40B4-BE49-F238E27FC236}">
                <a16:creationId xmlns:a16="http://schemas.microsoft.com/office/drawing/2014/main" id="{B654B563-CE19-46F0-4944-6F7BD74B4FDB}"/>
              </a:ext>
            </a:extLst>
          </p:cNvPr>
          <p:cNvSpPr/>
          <p:nvPr/>
        </p:nvSpPr>
        <p:spPr>
          <a:xfrm>
            <a:off x="4713269" y="7728497"/>
            <a:ext cx="19572119" cy="1665129"/>
          </a:xfrm>
          <a:prstGeom prst="rect">
            <a:avLst/>
          </a:prstGeom>
          <a:solidFill>
            <a:srgbClr val="FFFF00">
              <a:alpha val="22000"/>
            </a:srgb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cxnSp>
        <p:nvCxnSpPr>
          <p:cNvPr id="48" name="Connector: Elbow 47">
            <a:extLst>
              <a:ext uri="{FF2B5EF4-FFF2-40B4-BE49-F238E27FC236}">
                <a16:creationId xmlns:a16="http://schemas.microsoft.com/office/drawing/2014/main" id="{DB854B49-55E7-2D7D-FD15-46874CB0EB50}"/>
              </a:ext>
            </a:extLst>
          </p:cNvPr>
          <p:cNvCxnSpPr>
            <a:cxnSpLocks/>
            <a:stCxn id="46" idx="2"/>
          </p:cNvCxnSpPr>
          <p:nvPr/>
        </p:nvCxnSpPr>
        <p:spPr>
          <a:xfrm rot="10800000">
            <a:off x="8482836" y="8981254"/>
            <a:ext cx="17362960" cy="5037067"/>
          </a:xfrm>
          <a:prstGeom prst="bentConnector3">
            <a:avLst>
              <a:gd name="adj1" fmla="val 13028"/>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0" name="Connector: Elbow 49">
            <a:extLst>
              <a:ext uri="{FF2B5EF4-FFF2-40B4-BE49-F238E27FC236}">
                <a16:creationId xmlns:a16="http://schemas.microsoft.com/office/drawing/2014/main" id="{29C0713A-8605-76EC-66B8-93749C74B263}"/>
              </a:ext>
            </a:extLst>
          </p:cNvPr>
          <p:cNvCxnSpPr>
            <a:cxnSpLocks/>
            <a:endCxn id="12" idx="2"/>
          </p:cNvCxnSpPr>
          <p:nvPr/>
        </p:nvCxnSpPr>
        <p:spPr>
          <a:xfrm flipV="1">
            <a:off x="1922106" y="5152323"/>
            <a:ext cx="4702629" cy="1246755"/>
          </a:xfrm>
          <a:prstGeom prst="bentConnector2">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6" name="Straight Connector 65">
            <a:extLst>
              <a:ext uri="{FF2B5EF4-FFF2-40B4-BE49-F238E27FC236}">
                <a16:creationId xmlns:a16="http://schemas.microsoft.com/office/drawing/2014/main" id="{F78B1B65-B02F-472B-645D-4D094BEF8BC7}"/>
              </a:ext>
            </a:extLst>
          </p:cNvPr>
          <p:cNvCxnSpPr>
            <a:cxnSpLocks/>
          </p:cNvCxnSpPr>
          <p:nvPr/>
        </p:nvCxnSpPr>
        <p:spPr>
          <a:xfrm>
            <a:off x="1959428" y="6380417"/>
            <a:ext cx="0" cy="2600837"/>
          </a:xfrm>
          <a:prstGeom prst="line">
            <a:avLst/>
          </a:prstGeom>
          <a:noFill/>
          <a:ln w="101600" cap="flat">
            <a:solidFill>
              <a:srgbClr val="FF0000"/>
            </a:solidFill>
            <a:prstDash val="solid"/>
            <a:miter lim="400000"/>
          </a:ln>
          <a:effectLst/>
          <a:sp3d/>
        </p:spPr>
        <p:style>
          <a:lnRef idx="0">
            <a:scrgbClr r="0" g="0" b="0"/>
          </a:lnRef>
          <a:fillRef idx="0">
            <a:scrgbClr r="0" g="0" b="0"/>
          </a:fillRef>
          <a:effectRef idx="0">
            <a:scrgbClr r="0" g="0" b="0"/>
          </a:effectRef>
          <a:fontRef idx="none"/>
        </p:style>
      </p:cxnSp>
      <p:cxnSp>
        <p:nvCxnSpPr>
          <p:cNvPr id="70" name="Straight Connector 69">
            <a:extLst>
              <a:ext uri="{FF2B5EF4-FFF2-40B4-BE49-F238E27FC236}">
                <a16:creationId xmlns:a16="http://schemas.microsoft.com/office/drawing/2014/main" id="{A51898ED-14B0-1C9A-BC6F-64F81DEA21FA}"/>
              </a:ext>
            </a:extLst>
          </p:cNvPr>
          <p:cNvCxnSpPr>
            <a:cxnSpLocks/>
          </p:cNvCxnSpPr>
          <p:nvPr/>
        </p:nvCxnSpPr>
        <p:spPr>
          <a:xfrm flipH="1">
            <a:off x="1922106" y="8925271"/>
            <a:ext cx="2791163" cy="18661"/>
          </a:xfrm>
          <a:prstGeom prst="line">
            <a:avLst/>
          </a:prstGeom>
          <a:noFill/>
          <a:ln w="101600" cap="flat">
            <a:solidFill>
              <a:srgbClr val="FF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410679445"/>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50C7CA3A-4C82-45DD-24B1-B4A5AB84DFD6}"/>
              </a:ext>
            </a:extLst>
          </p:cNvPr>
          <p:cNvSpPr/>
          <p:nvPr/>
        </p:nvSpPr>
        <p:spPr>
          <a:xfrm>
            <a:off x="952497" y="2850504"/>
            <a:ext cx="23691775" cy="15080802"/>
          </a:xfrm>
          <a:prstGeom prst="rect">
            <a:avLst/>
          </a:prstGeom>
          <a:solidFill>
            <a:schemeClr val="bg1"/>
          </a:solidFill>
          <a:ln w="762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26" name="Shape 126"/>
          <p:cNvSpPr/>
          <p:nvPr/>
        </p:nvSpPr>
        <p:spPr>
          <a:xfrm>
            <a:off x="952498" y="459786"/>
            <a:ext cx="1763303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while Statement Recap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While Loop and Do While Recap</a:t>
            </a:r>
          </a:p>
        </p:txBody>
      </p:sp>
      <p:pic>
        <p:nvPicPr>
          <p:cNvPr id="6" name="Picture 5">
            <a:extLst>
              <a:ext uri="{FF2B5EF4-FFF2-40B4-BE49-F238E27FC236}">
                <a16:creationId xmlns:a16="http://schemas.microsoft.com/office/drawing/2014/main" id="{2097C5F0-7AFE-F94A-0375-DCABB6A6224F}"/>
              </a:ext>
            </a:extLst>
          </p:cNvPr>
          <p:cNvPicPr>
            <a:picLocks noChangeAspect="1"/>
          </p:cNvPicPr>
          <p:nvPr/>
        </p:nvPicPr>
        <p:blipFill>
          <a:blip r:embed="rId4"/>
          <a:stretch>
            <a:fillRect/>
          </a:stretch>
        </p:blipFill>
        <p:spPr>
          <a:xfrm>
            <a:off x="1544704" y="3474038"/>
            <a:ext cx="22740684" cy="13500323"/>
          </a:xfrm>
          <a:prstGeom prst="rect">
            <a:avLst/>
          </a:prstGeom>
        </p:spPr>
      </p:pic>
      <p:sp>
        <p:nvSpPr>
          <p:cNvPr id="8" name="Rectangle 7">
            <a:extLst>
              <a:ext uri="{FF2B5EF4-FFF2-40B4-BE49-F238E27FC236}">
                <a16:creationId xmlns:a16="http://schemas.microsoft.com/office/drawing/2014/main" id="{83A99527-6074-874A-3B87-C68244A153D8}"/>
              </a:ext>
            </a:extLst>
          </p:cNvPr>
          <p:cNvSpPr/>
          <p:nvPr/>
        </p:nvSpPr>
        <p:spPr>
          <a:xfrm flipV="1">
            <a:off x="4731930" y="12741988"/>
            <a:ext cx="5065213" cy="883672"/>
          </a:xfrm>
          <a:prstGeom prst="rect">
            <a:avLst/>
          </a:prstGeom>
          <a:noFill/>
          <a:ln w="508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Rectangle 11">
            <a:extLst>
              <a:ext uri="{FF2B5EF4-FFF2-40B4-BE49-F238E27FC236}">
                <a16:creationId xmlns:a16="http://schemas.microsoft.com/office/drawing/2014/main" id="{4B6A8224-71EE-0E8B-61EF-A2BFA58B840E}"/>
              </a:ext>
            </a:extLst>
          </p:cNvPr>
          <p:cNvSpPr/>
          <p:nvPr/>
        </p:nvSpPr>
        <p:spPr>
          <a:xfrm>
            <a:off x="4329404" y="4329403"/>
            <a:ext cx="4590661" cy="822920"/>
          </a:xfrm>
          <a:prstGeom prst="rect">
            <a:avLst/>
          </a:prstGeom>
          <a:noFill/>
          <a:ln w="508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Rectangle 14">
            <a:extLst>
              <a:ext uri="{FF2B5EF4-FFF2-40B4-BE49-F238E27FC236}">
                <a16:creationId xmlns:a16="http://schemas.microsoft.com/office/drawing/2014/main" id="{CF8E74DE-4489-9CB3-2B4A-1F44072F2656}"/>
              </a:ext>
            </a:extLst>
          </p:cNvPr>
          <p:cNvSpPr/>
          <p:nvPr/>
        </p:nvSpPr>
        <p:spPr>
          <a:xfrm>
            <a:off x="4731930" y="6845454"/>
            <a:ext cx="4590661" cy="822920"/>
          </a:xfrm>
          <a:prstGeom prst="rect">
            <a:avLst/>
          </a:prstGeom>
          <a:noFill/>
          <a:ln w="508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cxnSp>
        <p:nvCxnSpPr>
          <p:cNvPr id="17" name="Straight Arrow Connector 16">
            <a:extLst>
              <a:ext uri="{FF2B5EF4-FFF2-40B4-BE49-F238E27FC236}">
                <a16:creationId xmlns:a16="http://schemas.microsoft.com/office/drawing/2014/main" id="{1D6F6830-8389-41DF-32C3-46B824B2FB35}"/>
              </a:ext>
            </a:extLst>
          </p:cNvPr>
          <p:cNvCxnSpPr>
            <a:cxnSpLocks/>
            <a:stCxn id="13" idx="2"/>
            <a:endCxn id="12" idx="3"/>
          </p:cNvCxnSpPr>
          <p:nvPr/>
        </p:nvCxnSpPr>
        <p:spPr>
          <a:xfrm flipH="1">
            <a:off x="8920065" y="4727637"/>
            <a:ext cx="16925731" cy="13226"/>
          </a:xfrm>
          <a:prstGeom prst="straightConnector1">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1" name="Rectangle: Rounded Corners 30">
            <a:extLst>
              <a:ext uri="{FF2B5EF4-FFF2-40B4-BE49-F238E27FC236}">
                <a16:creationId xmlns:a16="http://schemas.microsoft.com/office/drawing/2014/main" id="{31E0D5B2-CBDA-1E3F-35AE-EC3A07CA53E1}"/>
              </a:ext>
            </a:extLst>
          </p:cNvPr>
          <p:cNvSpPr/>
          <p:nvPr/>
        </p:nvSpPr>
        <p:spPr>
          <a:xfrm>
            <a:off x="26748740" y="9137441"/>
            <a:ext cx="5759113" cy="1611789"/>
          </a:xfrm>
          <a:prstGeom prst="roundRect">
            <a:avLst/>
          </a:prstGeom>
          <a:solidFill>
            <a:schemeClr val="bg1"/>
          </a:solidFill>
          <a:ln w="1016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4400" dirty="0">
                <a:solidFill>
                  <a:schemeClr val="tx1"/>
                </a:solidFill>
                <a:latin typeface="Roboto Mono" panose="00000009000000000000" pitchFamily="49" charset="0"/>
                <a:ea typeface="Roboto Mono" panose="00000009000000000000" pitchFamily="49" charset="0"/>
              </a:rPr>
              <a:t>check condition 6 &lt;= 5 is </a:t>
            </a:r>
            <a:r>
              <a:rPr lang="en-US" sz="4400" b="1" dirty="0">
                <a:solidFill>
                  <a:schemeClr val="tx1"/>
                </a:solidFill>
                <a:latin typeface="Roboto Mono" panose="00000009000000000000" pitchFamily="49" charset="0"/>
                <a:ea typeface="Roboto Mono" panose="00000009000000000000" pitchFamily="49" charset="0"/>
              </a:rPr>
              <a:t>false</a:t>
            </a:r>
            <a:endParaRPr kumimoji="0" lang="en-PH"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34" name="Oval 33">
            <a:extLst>
              <a:ext uri="{FF2B5EF4-FFF2-40B4-BE49-F238E27FC236}">
                <a16:creationId xmlns:a16="http://schemas.microsoft.com/office/drawing/2014/main" id="{B9A5A055-0A97-5E5A-99F0-78FD6DFBD3EE}"/>
              </a:ext>
            </a:extLst>
          </p:cNvPr>
          <p:cNvSpPr/>
          <p:nvPr/>
        </p:nvSpPr>
        <p:spPr>
          <a:xfrm>
            <a:off x="25845796" y="8745039"/>
            <a:ext cx="1224292" cy="1096407"/>
          </a:xfrm>
          <a:prstGeom prst="ellipse">
            <a:avLst/>
          </a:prstGeom>
          <a:solidFill>
            <a:schemeClr val="bg1"/>
          </a:solidFill>
          <a:ln w="762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rPr>
              <a:t>3</a:t>
            </a:r>
            <a:endParaRPr kumimoji="0" lang="en-PH" sz="6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7" name="Rectangle: Rounded Corners 6">
            <a:extLst>
              <a:ext uri="{FF2B5EF4-FFF2-40B4-BE49-F238E27FC236}">
                <a16:creationId xmlns:a16="http://schemas.microsoft.com/office/drawing/2014/main" id="{16F9AD4F-74C3-F7D1-A60C-63762D98E5C0}"/>
              </a:ext>
            </a:extLst>
          </p:cNvPr>
          <p:cNvSpPr/>
          <p:nvPr/>
        </p:nvSpPr>
        <p:spPr>
          <a:xfrm>
            <a:off x="26748740" y="4571835"/>
            <a:ext cx="5759113" cy="1611789"/>
          </a:xfrm>
          <a:prstGeom prst="roundRect">
            <a:avLst/>
          </a:prstGeom>
          <a:solidFill>
            <a:schemeClr val="bg1"/>
          </a:solidFill>
          <a:ln w="1016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4400" dirty="0">
                <a:solidFill>
                  <a:schemeClr val="tx1"/>
                </a:solidFill>
                <a:latin typeface="Roboto Mono" panose="00000009000000000000" pitchFamily="49" charset="0"/>
                <a:ea typeface="Roboto Mono" panose="00000009000000000000" pitchFamily="49" charset="0"/>
              </a:rPr>
              <a:t>check condition 5 &lt; 15 is </a:t>
            </a:r>
            <a:r>
              <a:rPr lang="en-US" sz="4400" b="1" dirty="0">
                <a:solidFill>
                  <a:schemeClr val="tx1"/>
                </a:solidFill>
                <a:latin typeface="Roboto Mono" panose="00000009000000000000" pitchFamily="49" charset="0"/>
                <a:ea typeface="Roboto Mono" panose="00000009000000000000" pitchFamily="49" charset="0"/>
              </a:rPr>
              <a:t>true</a:t>
            </a:r>
            <a:endParaRPr kumimoji="0" lang="en-PH"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13" name="Oval 12">
            <a:extLst>
              <a:ext uri="{FF2B5EF4-FFF2-40B4-BE49-F238E27FC236}">
                <a16:creationId xmlns:a16="http://schemas.microsoft.com/office/drawing/2014/main" id="{1ED6FBA6-6A30-778F-D9B3-2621C3D31B96}"/>
              </a:ext>
            </a:extLst>
          </p:cNvPr>
          <p:cNvSpPr/>
          <p:nvPr/>
        </p:nvSpPr>
        <p:spPr>
          <a:xfrm>
            <a:off x="25845796" y="4179433"/>
            <a:ext cx="1224292" cy="1096407"/>
          </a:xfrm>
          <a:prstGeom prst="ellipse">
            <a:avLst/>
          </a:prstGeom>
          <a:solidFill>
            <a:schemeClr val="bg1"/>
          </a:solidFill>
          <a:ln w="762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rPr>
              <a:t>1</a:t>
            </a:r>
            <a:endParaRPr kumimoji="0" lang="en-PH" sz="6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26" name="Rectangle: Rounded Corners 25">
            <a:extLst>
              <a:ext uri="{FF2B5EF4-FFF2-40B4-BE49-F238E27FC236}">
                <a16:creationId xmlns:a16="http://schemas.microsoft.com/office/drawing/2014/main" id="{F2A49E03-BBE7-4236-7CB8-BDA50B6F46C4}"/>
              </a:ext>
            </a:extLst>
          </p:cNvPr>
          <p:cNvSpPr/>
          <p:nvPr/>
        </p:nvSpPr>
        <p:spPr>
          <a:xfrm>
            <a:off x="26748740" y="11752761"/>
            <a:ext cx="5759113" cy="1611789"/>
          </a:xfrm>
          <a:prstGeom prst="roundRect">
            <a:avLst/>
          </a:prstGeom>
          <a:solidFill>
            <a:schemeClr val="bg1"/>
          </a:solidFill>
          <a:ln w="1016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4400" dirty="0">
                <a:solidFill>
                  <a:schemeClr val="tx1"/>
                </a:solidFill>
                <a:latin typeface="Roboto Mono" panose="00000009000000000000" pitchFamily="49" charset="0"/>
                <a:ea typeface="Roboto Mono" panose="00000009000000000000" pitchFamily="49" charset="0"/>
              </a:rPr>
              <a:t>execute code block</a:t>
            </a:r>
            <a:endParaRPr kumimoji="0" lang="en-PH"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28" name="Oval 27">
            <a:extLst>
              <a:ext uri="{FF2B5EF4-FFF2-40B4-BE49-F238E27FC236}">
                <a16:creationId xmlns:a16="http://schemas.microsoft.com/office/drawing/2014/main" id="{F0DD9454-1E39-C2AA-534E-A587E50C6E00}"/>
              </a:ext>
            </a:extLst>
          </p:cNvPr>
          <p:cNvSpPr/>
          <p:nvPr/>
        </p:nvSpPr>
        <p:spPr>
          <a:xfrm>
            <a:off x="25845796" y="11360357"/>
            <a:ext cx="1224292" cy="1096407"/>
          </a:xfrm>
          <a:prstGeom prst="ellipse">
            <a:avLst/>
          </a:prstGeom>
          <a:solidFill>
            <a:schemeClr val="bg1"/>
          </a:solidFill>
          <a:ln w="762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rPr>
              <a:t>4</a:t>
            </a:r>
            <a:endParaRPr kumimoji="0" lang="en-PH" sz="6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cxnSp>
        <p:nvCxnSpPr>
          <p:cNvPr id="29" name="Connector: Elbow 28">
            <a:extLst>
              <a:ext uri="{FF2B5EF4-FFF2-40B4-BE49-F238E27FC236}">
                <a16:creationId xmlns:a16="http://schemas.microsoft.com/office/drawing/2014/main" id="{62576ACD-BAD4-CCE3-C09B-10183A6E1931}"/>
              </a:ext>
            </a:extLst>
          </p:cNvPr>
          <p:cNvCxnSpPr>
            <a:cxnSpLocks/>
            <a:stCxn id="28" idx="2"/>
            <a:endCxn id="41" idx="3"/>
          </p:cNvCxnSpPr>
          <p:nvPr/>
        </p:nvCxnSpPr>
        <p:spPr>
          <a:xfrm rot="10800000">
            <a:off x="19948850" y="11532457"/>
            <a:ext cx="5896947" cy="376104"/>
          </a:xfrm>
          <a:prstGeom prst="bentConnector3">
            <a:avLst>
              <a:gd name="adj1" fmla="val 50000"/>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1" name="Rectangle 40">
            <a:extLst>
              <a:ext uri="{FF2B5EF4-FFF2-40B4-BE49-F238E27FC236}">
                <a16:creationId xmlns:a16="http://schemas.microsoft.com/office/drawing/2014/main" id="{B654B563-CE19-46F0-4944-6F7BD74B4FDB}"/>
              </a:ext>
            </a:extLst>
          </p:cNvPr>
          <p:cNvSpPr/>
          <p:nvPr/>
        </p:nvSpPr>
        <p:spPr>
          <a:xfrm>
            <a:off x="3079102" y="11004475"/>
            <a:ext cx="16869747" cy="1055964"/>
          </a:xfrm>
          <a:prstGeom prst="rect">
            <a:avLst/>
          </a:prstGeom>
          <a:solidFill>
            <a:srgbClr val="FFFF00">
              <a:alpha val="22000"/>
            </a:srgb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cxnSp>
        <p:nvCxnSpPr>
          <p:cNvPr id="48" name="Connector: Elbow 47">
            <a:extLst>
              <a:ext uri="{FF2B5EF4-FFF2-40B4-BE49-F238E27FC236}">
                <a16:creationId xmlns:a16="http://schemas.microsoft.com/office/drawing/2014/main" id="{DB854B49-55E7-2D7D-FD15-46874CB0EB50}"/>
              </a:ext>
            </a:extLst>
          </p:cNvPr>
          <p:cNvCxnSpPr>
            <a:cxnSpLocks/>
            <a:stCxn id="46" idx="2"/>
            <a:endCxn id="8" idx="3"/>
          </p:cNvCxnSpPr>
          <p:nvPr/>
        </p:nvCxnSpPr>
        <p:spPr>
          <a:xfrm rot="10800000">
            <a:off x="9797143" y="13183825"/>
            <a:ext cx="16071422" cy="1265391"/>
          </a:xfrm>
          <a:prstGeom prst="bentConnector3">
            <a:avLst>
              <a:gd name="adj1" fmla="val 17372"/>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 name="Rectangle 2">
            <a:extLst>
              <a:ext uri="{FF2B5EF4-FFF2-40B4-BE49-F238E27FC236}">
                <a16:creationId xmlns:a16="http://schemas.microsoft.com/office/drawing/2014/main" id="{2E9496D1-01FB-EF38-BEFD-5CF2EEA49300}"/>
              </a:ext>
            </a:extLst>
          </p:cNvPr>
          <p:cNvSpPr/>
          <p:nvPr/>
        </p:nvSpPr>
        <p:spPr>
          <a:xfrm>
            <a:off x="3079102" y="5236613"/>
            <a:ext cx="3769567" cy="822920"/>
          </a:xfrm>
          <a:prstGeom prst="rect">
            <a:avLst/>
          </a:prstGeom>
          <a:noFill/>
          <a:ln w="508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37" name="Rectangle: Rounded Corners 36">
            <a:extLst>
              <a:ext uri="{FF2B5EF4-FFF2-40B4-BE49-F238E27FC236}">
                <a16:creationId xmlns:a16="http://schemas.microsoft.com/office/drawing/2014/main" id="{8E0C484D-21D4-2F7A-1036-992EF459568A}"/>
              </a:ext>
            </a:extLst>
          </p:cNvPr>
          <p:cNvSpPr/>
          <p:nvPr/>
        </p:nvSpPr>
        <p:spPr>
          <a:xfrm>
            <a:off x="26457943" y="2901744"/>
            <a:ext cx="6348490" cy="862648"/>
          </a:xfrm>
          <a:prstGeom prst="roundRect">
            <a:avLst/>
          </a:prstGeom>
          <a:solidFill>
            <a:schemeClr val="bg1"/>
          </a:solidFill>
          <a:ln w="1016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4400" b="1" dirty="0">
                <a:solidFill>
                  <a:schemeClr val="tx1"/>
                </a:solidFill>
                <a:latin typeface="Roboto Mono" panose="00000009000000000000" pitchFamily="49" charset="0"/>
                <a:ea typeface="Roboto Mono" panose="00000009000000000000" pitchFamily="49" charset="0"/>
              </a:rPr>
              <a:t>number = 5</a:t>
            </a:r>
            <a:endParaRPr kumimoji="0" lang="en-PH"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cxnSp>
        <p:nvCxnSpPr>
          <p:cNvPr id="38" name="Straight Arrow Connector 37">
            <a:extLst>
              <a:ext uri="{FF2B5EF4-FFF2-40B4-BE49-F238E27FC236}">
                <a16:creationId xmlns:a16="http://schemas.microsoft.com/office/drawing/2014/main" id="{816B0AD0-37C7-271D-110D-7F8A7297BE5F}"/>
              </a:ext>
            </a:extLst>
          </p:cNvPr>
          <p:cNvCxnSpPr>
            <a:cxnSpLocks/>
            <a:stCxn id="44" idx="2"/>
          </p:cNvCxnSpPr>
          <p:nvPr/>
        </p:nvCxnSpPr>
        <p:spPr>
          <a:xfrm flipH="1" flipV="1">
            <a:off x="6848669" y="5639166"/>
            <a:ext cx="18997127" cy="1455988"/>
          </a:xfrm>
          <a:prstGeom prst="straightConnector1">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9" name="Rectangle: Rounded Corners 48">
            <a:extLst>
              <a:ext uri="{FF2B5EF4-FFF2-40B4-BE49-F238E27FC236}">
                <a16:creationId xmlns:a16="http://schemas.microsoft.com/office/drawing/2014/main" id="{448E0029-F6C7-CD8D-B9D5-056F3B16F22A}"/>
              </a:ext>
            </a:extLst>
          </p:cNvPr>
          <p:cNvSpPr/>
          <p:nvPr/>
        </p:nvSpPr>
        <p:spPr>
          <a:xfrm>
            <a:off x="26748740" y="7115462"/>
            <a:ext cx="6348490" cy="862648"/>
          </a:xfrm>
          <a:prstGeom prst="roundRect">
            <a:avLst/>
          </a:prstGeom>
          <a:solidFill>
            <a:schemeClr val="bg1"/>
          </a:solidFill>
          <a:ln w="1016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4400" b="1" dirty="0">
                <a:solidFill>
                  <a:schemeClr val="tx1"/>
                </a:solidFill>
                <a:latin typeface="Roboto Mono" panose="00000009000000000000" pitchFamily="49" charset="0"/>
                <a:ea typeface="Roboto Mono" panose="00000009000000000000" pitchFamily="49" charset="0"/>
              </a:rPr>
              <a:t>number = 6</a:t>
            </a:r>
            <a:endParaRPr kumimoji="0" lang="en-PH"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44" name="Oval 43">
            <a:extLst>
              <a:ext uri="{FF2B5EF4-FFF2-40B4-BE49-F238E27FC236}">
                <a16:creationId xmlns:a16="http://schemas.microsoft.com/office/drawing/2014/main" id="{F732A8F3-BDF2-B703-EAB1-BF297FF3CD0E}"/>
              </a:ext>
            </a:extLst>
          </p:cNvPr>
          <p:cNvSpPr/>
          <p:nvPr/>
        </p:nvSpPr>
        <p:spPr>
          <a:xfrm>
            <a:off x="25845796" y="6546950"/>
            <a:ext cx="1224292" cy="1096407"/>
          </a:xfrm>
          <a:prstGeom prst="ellipse">
            <a:avLst/>
          </a:prstGeom>
          <a:solidFill>
            <a:schemeClr val="bg1"/>
          </a:solidFill>
          <a:ln w="762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rPr>
              <a:t>2</a:t>
            </a:r>
            <a:endParaRPr kumimoji="0" lang="en-PH" sz="6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cxnSp>
        <p:nvCxnSpPr>
          <p:cNvPr id="36" name="Connector: Elbow 35">
            <a:extLst>
              <a:ext uri="{FF2B5EF4-FFF2-40B4-BE49-F238E27FC236}">
                <a16:creationId xmlns:a16="http://schemas.microsoft.com/office/drawing/2014/main" id="{089082DB-F34E-5461-01CB-4FA0BAF971C9}"/>
              </a:ext>
            </a:extLst>
          </p:cNvPr>
          <p:cNvCxnSpPr>
            <a:cxnSpLocks/>
            <a:stCxn id="34" idx="2"/>
          </p:cNvCxnSpPr>
          <p:nvPr/>
        </p:nvCxnSpPr>
        <p:spPr>
          <a:xfrm rot="10800000">
            <a:off x="9322596" y="7256919"/>
            <a:ext cx="16523201" cy="2036325"/>
          </a:xfrm>
          <a:prstGeom prst="bentConnector3">
            <a:avLst>
              <a:gd name="adj1" fmla="val 80832"/>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60" name="Rectangle: Rounded Corners 59">
            <a:extLst>
              <a:ext uri="{FF2B5EF4-FFF2-40B4-BE49-F238E27FC236}">
                <a16:creationId xmlns:a16="http://schemas.microsoft.com/office/drawing/2014/main" id="{4D1B0567-58CC-F500-7154-D280E653735E}"/>
              </a:ext>
            </a:extLst>
          </p:cNvPr>
          <p:cNvSpPr/>
          <p:nvPr/>
        </p:nvSpPr>
        <p:spPr>
          <a:xfrm>
            <a:off x="26748740" y="14390376"/>
            <a:ext cx="5759113" cy="1611789"/>
          </a:xfrm>
          <a:prstGeom prst="roundRect">
            <a:avLst/>
          </a:prstGeom>
          <a:solidFill>
            <a:schemeClr val="bg1"/>
          </a:solidFill>
          <a:ln w="1016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4400" dirty="0">
                <a:solidFill>
                  <a:schemeClr val="tx1"/>
                </a:solidFill>
                <a:latin typeface="Roboto Mono" panose="00000009000000000000" pitchFamily="49" charset="0"/>
                <a:ea typeface="Roboto Mono" panose="00000009000000000000" pitchFamily="49" charset="0"/>
              </a:rPr>
              <a:t>check condition 6 &gt;= 10 is </a:t>
            </a:r>
            <a:r>
              <a:rPr lang="en-US" sz="4400" b="1" dirty="0">
                <a:solidFill>
                  <a:schemeClr val="tx1"/>
                </a:solidFill>
                <a:latin typeface="Roboto Mono" panose="00000009000000000000" pitchFamily="49" charset="0"/>
                <a:ea typeface="Roboto Mono" panose="00000009000000000000" pitchFamily="49" charset="0"/>
              </a:rPr>
              <a:t>false</a:t>
            </a:r>
            <a:endParaRPr kumimoji="0" lang="en-PH"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46" name="Oval 45">
            <a:extLst>
              <a:ext uri="{FF2B5EF4-FFF2-40B4-BE49-F238E27FC236}">
                <a16:creationId xmlns:a16="http://schemas.microsoft.com/office/drawing/2014/main" id="{8C12D312-8A7C-73A0-2B2E-0A4B5F584D85}"/>
              </a:ext>
            </a:extLst>
          </p:cNvPr>
          <p:cNvSpPr/>
          <p:nvPr/>
        </p:nvSpPr>
        <p:spPr>
          <a:xfrm>
            <a:off x="25868565" y="13901011"/>
            <a:ext cx="1224292" cy="1096407"/>
          </a:xfrm>
          <a:prstGeom prst="ellipse">
            <a:avLst/>
          </a:prstGeom>
          <a:solidFill>
            <a:schemeClr val="bg1"/>
          </a:solidFill>
          <a:ln w="762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rPr>
              <a:t>5</a:t>
            </a:r>
            <a:endParaRPr kumimoji="0" lang="en-PH" sz="6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Tree>
    <p:extLst>
      <p:ext uri="{BB962C8B-B14F-4D97-AF65-F5344CB8AC3E}">
        <p14:creationId xmlns:p14="http://schemas.microsoft.com/office/powerpoint/2010/main" val="334656941"/>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63303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while Statement Recap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While Loop and Do While Recap</a:t>
            </a:r>
          </a:p>
        </p:txBody>
      </p:sp>
      <p:sp>
        <p:nvSpPr>
          <p:cNvPr id="4" name="Rectangle 3">
            <a:extLst>
              <a:ext uri="{FF2B5EF4-FFF2-40B4-BE49-F238E27FC236}">
                <a16:creationId xmlns:a16="http://schemas.microsoft.com/office/drawing/2014/main" id="{761C0E2E-26EB-29D0-67B4-92BFE0F1BF67}"/>
              </a:ext>
            </a:extLst>
          </p:cNvPr>
          <p:cNvSpPr/>
          <p:nvPr/>
        </p:nvSpPr>
        <p:spPr>
          <a:xfrm>
            <a:off x="952497" y="2850504"/>
            <a:ext cx="23691775" cy="15080802"/>
          </a:xfrm>
          <a:prstGeom prst="rect">
            <a:avLst/>
          </a:prstGeom>
          <a:solidFill>
            <a:schemeClr val="bg1"/>
          </a:solidFill>
          <a:ln w="762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pic>
        <p:nvPicPr>
          <p:cNvPr id="6" name="Picture 5">
            <a:extLst>
              <a:ext uri="{FF2B5EF4-FFF2-40B4-BE49-F238E27FC236}">
                <a16:creationId xmlns:a16="http://schemas.microsoft.com/office/drawing/2014/main" id="{2097C5F0-7AFE-F94A-0375-DCABB6A6224F}"/>
              </a:ext>
            </a:extLst>
          </p:cNvPr>
          <p:cNvPicPr>
            <a:picLocks noChangeAspect="1"/>
          </p:cNvPicPr>
          <p:nvPr/>
        </p:nvPicPr>
        <p:blipFill>
          <a:blip r:embed="rId4"/>
          <a:stretch>
            <a:fillRect/>
          </a:stretch>
        </p:blipFill>
        <p:spPr>
          <a:xfrm>
            <a:off x="1544704" y="3474038"/>
            <a:ext cx="22740684" cy="13500323"/>
          </a:xfrm>
          <a:prstGeom prst="rect">
            <a:avLst/>
          </a:prstGeom>
        </p:spPr>
      </p:pic>
      <p:sp>
        <p:nvSpPr>
          <p:cNvPr id="8" name="Rectangle 7">
            <a:extLst>
              <a:ext uri="{FF2B5EF4-FFF2-40B4-BE49-F238E27FC236}">
                <a16:creationId xmlns:a16="http://schemas.microsoft.com/office/drawing/2014/main" id="{83A99527-6074-874A-3B87-C68244A153D8}"/>
              </a:ext>
            </a:extLst>
          </p:cNvPr>
          <p:cNvSpPr/>
          <p:nvPr/>
        </p:nvSpPr>
        <p:spPr>
          <a:xfrm flipV="1">
            <a:off x="4731930" y="12741988"/>
            <a:ext cx="5065213" cy="883672"/>
          </a:xfrm>
          <a:prstGeom prst="rect">
            <a:avLst/>
          </a:prstGeom>
          <a:noFill/>
          <a:ln w="508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Rectangle 11">
            <a:extLst>
              <a:ext uri="{FF2B5EF4-FFF2-40B4-BE49-F238E27FC236}">
                <a16:creationId xmlns:a16="http://schemas.microsoft.com/office/drawing/2014/main" id="{4B6A8224-71EE-0E8B-61EF-A2BFA58B840E}"/>
              </a:ext>
            </a:extLst>
          </p:cNvPr>
          <p:cNvSpPr/>
          <p:nvPr/>
        </p:nvSpPr>
        <p:spPr>
          <a:xfrm>
            <a:off x="4329404" y="4329403"/>
            <a:ext cx="4590661" cy="822920"/>
          </a:xfrm>
          <a:prstGeom prst="rect">
            <a:avLst/>
          </a:prstGeom>
          <a:noFill/>
          <a:ln w="508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Rectangle 14">
            <a:extLst>
              <a:ext uri="{FF2B5EF4-FFF2-40B4-BE49-F238E27FC236}">
                <a16:creationId xmlns:a16="http://schemas.microsoft.com/office/drawing/2014/main" id="{CF8E74DE-4489-9CB3-2B4A-1F44072F2656}"/>
              </a:ext>
            </a:extLst>
          </p:cNvPr>
          <p:cNvSpPr/>
          <p:nvPr/>
        </p:nvSpPr>
        <p:spPr>
          <a:xfrm>
            <a:off x="4731930" y="6845454"/>
            <a:ext cx="4590661" cy="822920"/>
          </a:xfrm>
          <a:prstGeom prst="rect">
            <a:avLst/>
          </a:prstGeom>
          <a:noFill/>
          <a:ln w="508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cxnSp>
        <p:nvCxnSpPr>
          <p:cNvPr id="17" name="Straight Arrow Connector 16">
            <a:extLst>
              <a:ext uri="{FF2B5EF4-FFF2-40B4-BE49-F238E27FC236}">
                <a16:creationId xmlns:a16="http://schemas.microsoft.com/office/drawing/2014/main" id="{1D6F6830-8389-41DF-32C3-46B824B2FB35}"/>
              </a:ext>
            </a:extLst>
          </p:cNvPr>
          <p:cNvCxnSpPr>
            <a:cxnSpLocks/>
            <a:stCxn id="13" idx="2"/>
            <a:endCxn id="12" idx="3"/>
          </p:cNvCxnSpPr>
          <p:nvPr/>
        </p:nvCxnSpPr>
        <p:spPr>
          <a:xfrm flipH="1">
            <a:off x="8920065" y="4407252"/>
            <a:ext cx="16925731" cy="333611"/>
          </a:xfrm>
          <a:prstGeom prst="straightConnector1">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1" name="Rectangle: Rounded Corners 30">
            <a:extLst>
              <a:ext uri="{FF2B5EF4-FFF2-40B4-BE49-F238E27FC236}">
                <a16:creationId xmlns:a16="http://schemas.microsoft.com/office/drawing/2014/main" id="{31E0D5B2-CBDA-1E3F-35AE-EC3A07CA53E1}"/>
              </a:ext>
            </a:extLst>
          </p:cNvPr>
          <p:cNvSpPr/>
          <p:nvPr/>
        </p:nvSpPr>
        <p:spPr>
          <a:xfrm>
            <a:off x="26748740" y="8443850"/>
            <a:ext cx="5759113" cy="1611789"/>
          </a:xfrm>
          <a:prstGeom prst="roundRect">
            <a:avLst/>
          </a:prstGeom>
          <a:solidFill>
            <a:schemeClr val="bg1"/>
          </a:solidFill>
          <a:ln w="1016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4400" dirty="0">
                <a:solidFill>
                  <a:schemeClr val="tx1"/>
                </a:solidFill>
                <a:latin typeface="Roboto Mono" panose="00000009000000000000" pitchFamily="49" charset="0"/>
                <a:ea typeface="Roboto Mono" panose="00000009000000000000" pitchFamily="49" charset="0"/>
              </a:rPr>
              <a:t>check condition 10 &lt;= 5 is </a:t>
            </a:r>
            <a:r>
              <a:rPr lang="en-US" sz="4400" b="1" dirty="0">
                <a:solidFill>
                  <a:schemeClr val="tx1"/>
                </a:solidFill>
                <a:latin typeface="Roboto Mono" panose="00000009000000000000" pitchFamily="49" charset="0"/>
                <a:ea typeface="Roboto Mono" panose="00000009000000000000" pitchFamily="49" charset="0"/>
              </a:rPr>
              <a:t>false</a:t>
            </a:r>
            <a:endParaRPr kumimoji="0" lang="en-PH"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34" name="Oval 33">
            <a:extLst>
              <a:ext uri="{FF2B5EF4-FFF2-40B4-BE49-F238E27FC236}">
                <a16:creationId xmlns:a16="http://schemas.microsoft.com/office/drawing/2014/main" id="{B9A5A055-0A97-5E5A-99F0-78FD6DFBD3EE}"/>
              </a:ext>
            </a:extLst>
          </p:cNvPr>
          <p:cNvSpPr/>
          <p:nvPr/>
        </p:nvSpPr>
        <p:spPr>
          <a:xfrm>
            <a:off x="25845796" y="8051448"/>
            <a:ext cx="1224292" cy="1096407"/>
          </a:xfrm>
          <a:prstGeom prst="ellipse">
            <a:avLst/>
          </a:prstGeom>
          <a:solidFill>
            <a:schemeClr val="bg1"/>
          </a:solidFill>
          <a:ln w="762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rPr>
              <a:t>3</a:t>
            </a:r>
            <a:endParaRPr kumimoji="0" lang="en-PH" sz="6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7" name="Rectangle: Rounded Corners 6">
            <a:extLst>
              <a:ext uri="{FF2B5EF4-FFF2-40B4-BE49-F238E27FC236}">
                <a16:creationId xmlns:a16="http://schemas.microsoft.com/office/drawing/2014/main" id="{16F9AD4F-74C3-F7D1-A60C-63762D98E5C0}"/>
              </a:ext>
            </a:extLst>
          </p:cNvPr>
          <p:cNvSpPr/>
          <p:nvPr/>
        </p:nvSpPr>
        <p:spPr>
          <a:xfrm>
            <a:off x="26748740" y="4251450"/>
            <a:ext cx="5759113" cy="1611789"/>
          </a:xfrm>
          <a:prstGeom prst="roundRect">
            <a:avLst/>
          </a:prstGeom>
          <a:solidFill>
            <a:schemeClr val="bg1"/>
          </a:solidFill>
          <a:ln w="1016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4400" dirty="0">
                <a:solidFill>
                  <a:schemeClr val="tx1"/>
                </a:solidFill>
                <a:latin typeface="Roboto Mono" panose="00000009000000000000" pitchFamily="49" charset="0"/>
                <a:ea typeface="Roboto Mono" panose="00000009000000000000" pitchFamily="49" charset="0"/>
              </a:rPr>
              <a:t>check condition 9 &lt; 15 is </a:t>
            </a:r>
            <a:r>
              <a:rPr lang="en-US" sz="4400" b="1" dirty="0">
                <a:solidFill>
                  <a:schemeClr val="tx1"/>
                </a:solidFill>
                <a:latin typeface="Roboto Mono" panose="00000009000000000000" pitchFamily="49" charset="0"/>
                <a:ea typeface="Roboto Mono" panose="00000009000000000000" pitchFamily="49" charset="0"/>
              </a:rPr>
              <a:t>true</a:t>
            </a:r>
            <a:endParaRPr kumimoji="0" lang="en-PH"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13" name="Oval 12">
            <a:extLst>
              <a:ext uri="{FF2B5EF4-FFF2-40B4-BE49-F238E27FC236}">
                <a16:creationId xmlns:a16="http://schemas.microsoft.com/office/drawing/2014/main" id="{1ED6FBA6-6A30-778F-D9B3-2621C3D31B96}"/>
              </a:ext>
            </a:extLst>
          </p:cNvPr>
          <p:cNvSpPr/>
          <p:nvPr/>
        </p:nvSpPr>
        <p:spPr>
          <a:xfrm>
            <a:off x="25845796" y="3859048"/>
            <a:ext cx="1224292" cy="1096407"/>
          </a:xfrm>
          <a:prstGeom prst="ellipse">
            <a:avLst/>
          </a:prstGeom>
          <a:solidFill>
            <a:schemeClr val="bg1"/>
          </a:solidFill>
          <a:ln w="762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rPr>
              <a:t>1</a:t>
            </a:r>
            <a:endParaRPr kumimoji="0" lang="en-PH" sz="6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26" name="Rectangle: Rounded Corners 25">
            <a:extLst>
              <a:ext uri="{FF2B5EF4-FFF2-40B4-BE49-F238E27FC236}">
                <a16:creationId xmlns:a16="http://schemas.microsoft.com/office/drawing/2014/main" id="{F2A49E03-BBE7-4236-7CB8-BDA50B6F46C4}"/>
              </a:ext>
            </a:extLst>
          </p:cNvPr>
          <p:cNvSpPr/>
          <p:nvPr/>
        </p:nvSpPr>
        <p:spPr>
          <a:xfrm>
            <a:off x="26748740" y="10676599"/>
            <a:ext cx="5759113" cy="1611789"/>
          </a:xfrm>
          <a:prstGeom prst="roundRect">
            <a:avLst/>
          </a:prstGeom>
          <a:solidFill>
            <a:schemeClr val="bg1"/>
          </a:solidFill>
          <a:ln w="1016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4400" dirty="0">
                <a:solidFill>
                  <a:schemeClr val="tx1"/>
                </a:solidFill>
                <a:latin typeface="Roboto Mono" panose="00000009000000000000" pitchFamily="49" charset="0"/>
                <a:ea typeface="Roboto Mono" panose="00000009000000000000" pitchFamily="49" charset="0"/>
              </a:rPr>
              <a:t>execute code block</a:t>
            </a:r>
            <a:endParaRPr kumimoji="0" lang="en-PH"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28" name="Oval 27">
            <a:extLst>
              <a:ext uri="{FF2B5EF4-FFF2-40B4-BE49-F238E27FC236}">
                <a16:creationId xmlns:a16="http://schemas.microsoft.com/office/drawing/2014/main" id="{F0DD9454-1E39-C2AA-534E-A587E50C6E00}"/>
              </a:ext>
            </a:extLst>
          </p:cNvPr>
          <p:cNvSpPr/>
          <p:nvPr/>
        </p:nvSpPr>
        <p:spPr>
          <a:xfrm>
            <a:off x="25845796" y="10284195"/>
            <a:ext cx="1224292" cy="1096407"/>
          </a:xfrm>
          <a:prstGeom prst="ellipse">
            <a:avLst/>
          </a:prstGeom>
          <a:solidFill>
            <a:schemeClr val="bg1"/>
          </a:solidFill>
          <a:ln w="762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rPr>
              <a:t>4</a:t>
            </a:r>
            <a:endParaRPr kumimoji="0" lang="en-PH" sz="6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41" name="Rectangle 40">
            <a:extLst>
              <a:ext uri="{FF2B5EF4-FFF2-40B4-BE49-F238E27FC236}">
                <a16:creationId xmlns:a16="http://schemas.microsoft.com/office/drawing/2014/main" id="{B654B563-CE19-46F0-4944-6F7BD74B4FDB}"/>
              </a:ext>
            </a:extLst>
          </p:cNvPr>
          <p:cNvSpPr/>
          <p:nvPr/>
        </p:nvSpPr>
        <p:spPr>
          <a:xfrm>
            <a:off x="3079102" y="11004475"/>
            <a:ext cx="16869747" cy="1055964"/>
          </a:xfrm>
          <a:prstGeom prst="rect">
            <a:avLst/>
          </a:prstGeom>
          <a:solidFill>
            <a:srgbClr val="FFFF00">
              <a:alpha val="22000"/>
            </a:srgb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3" name="Rectangle 2">
            <a:extLst>
              <a:ext uri="{FF2B5EF4-FFF2-40B4-BE49-F238E27FC236}">
                <a16:creationId xmlns:a16="http://schemas.microsoft.com/office/drawing/2014/main" id="{2E9496D1-01FB-EF38-BEFD-5CF2EEA49300}"/>
              </a:ext>
            </a:extLst>
          </p:cNvPr>
          <p:cNvSpPr/>
          <p:nvPr/>
        </p:nvSpPr>
        <p:spPr>
          <a:xfrm>
            <a:off x="3079102" y="5236613"/>
            <a:ext cx="3769567" cy="822920"/>
          </a:xfrm>
          <a:prstGeom prst="rect">
            <a:avLst/>
          </a:prstGeom>
          <a:noFill/>
          <a:ln w="508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37" name="Rectangle: Rounded Corners 36">
            <a:extLst>
              <a:ext uri="{FF2B5EF4-FFF2-40B4-BE49-F238E27FC236}">
                <a16:creationId xmlns:a16="http://schemas.microsoft.com/office/drawing/2014/main" id="{8E0C484D-21D4-2F7A-1036-992EF459568A}"/>
              </a:ext>
            </a:extLst>
          </p:cNvPr>
          <p:cNvSpPr/>
          <p:nvPr/>
        </p:nvSpPr>
        <p:spPr>
          <a:xfrm>
            <a:off x="26457943" y="2581359"/>
            <a:ext cx="6348490" cy="862648"/>
          </a:xfrm>
          <a:prstGeom prst="roundRect">
            <a:avLst/>
          </a:prstGeom>
          <a:solidFill>
            <a:schemeClr val="bg1"/>
          </a:solidFill>
          <a:ln w="1016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4400" b="1" dirty="0">
                <a:solidFill>
                  <a:schemeClr val="tx1"/>
                </a:solidFill>
                <a:latin typeface="Roboto Mono" panose="00000009000000000000" pitchFamily="49" charset="0"/>
                <a:ea typeface="Roboto Mono" panose="00000009000000000000" pitchFamily="49" charset="0"/>
              </a:rPr>
              <a:t>number = 9</a:t>
            </a:r>
            <a:endParaRPr kumimoji="0" lang="en-PH"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cxnSp>
        <p:nvCxnSpPr>
          <p:cNvPr id="38" name="Straight Arrow Connector 37">
            <a:extLst>
              <a:ext uri="{FF2B5EF4-FFF2-40B4-BE49-F238E27FC236}">
                <a16:creationId xmlns:a16="http://schemas.microsoft.com/office/drawing/2014/main" id="{816B0AD0-37C7-271D-110D-7F8A7297BE5F}"/>
              </a:ext>
            </a:extLst>
          </p:cNvPr>
          <p:cNvCxnSpPr>
            <a:cxnSpLocks/>
            <a:stCxn id="44" idx="2"/>
          </p:cNvCxnSpPr>
          <p:nvPr/>
        </p:nvCxnSpPr>
        <p:spPr>
          <a:xfrm flipH="1" flipV="1">
            <a:off x="6848669" y="5318781"/>
            <a:ext cx="18997127" cy="1455988"/>
          </a:xfrm>
          <a:prstGeom prst="straightConnector1">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9" name="Rectangle: Rounded Corners 48">
            <a:extLst>
              <a:ext uri="{FF2B5EF4-FFF2-40B4-BE49-F238E27FC236}">
                <a16:creationId xmlns:a16="http://schemas.microsoft.com/office/drawing/2014/main" id="{448E0029-F6C7-CD8D-B9D5-056F3B16F22A}"/>
              </a:ext>
            </a:extLst>
          </p:cNvPr>
          <p:cNvSpPr/>
          <p:nvPr/>
        </p:nvSpPr>
        <p:spPr>
          <a:xfrm>
            <a:off x="26748740" y="6795077"/>
            <a:ext cx="6348490" cy="862648"/>
          </a:xfrm>
          <a:prstGeom prst="roundRect">
            <a:avLst/>
          </a:prstGeom>
          <a:solidFill>
            <a:schemeClr val="bg1"/>
          </a:solidFill>
          <a:ln w="1016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4400" b="1" dirty="0">
                <a:solidFill>
                  <a:schemeClr val="tx1"/>
                </a:solidFill>
                <a:latin typeface="Roboto Mono" panose="00000009000000000000" pitchFamily="49" charset="0"/>
                <a:ea typeface="Roboto Mono" panose="00000009000000000000" pitchFamily="49" charset="0"/>
              </a:rPr>
              <a:t>number = 10</a:t>
            </a:r>
            <a:endParaRPr kumimoji="0" lang="en-PH"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44" name="Oval 43">
            <a:extLst>
              <a:ext uri="{FF2B5EF4-FFF2-40B4-BE49-F238E27FC236}">
                <a16:creationId xmlns:a16="http://schemas.microsoft.com/office/drawing/2014/main" id="{F732A8F3-BDF2-B703-EAB1-BF297FF3CD0E}"/>
              </a:ext>
            </a:extLst>
          </p:cNvPr>
          <p:cNvSpPr/>
          <p:nvPr/>
        </p:nvSpPr>
        <p:spPr>
          <a:xfrm>
            <a:off x="25845796" y="6226565"/>
            <a:ext cx="1224292" cy="1096407"/>
          </a:xfrm>
          <a:prstGeom prst="ellipse">
            <a:avLst/>
          </a:prstGeom>
          <a:solidFill>
            <a:schemeClr val="bg1"/>
          </a:solidFill>
          <a:ln w="762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rPr>
              <a:t>2</a:t>
            </a:r>
            <a:endParaRPr kumimoji="0" lang="en-PH" sz="6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cxnSp>
        <p:nvCxnSpPr>
          <p:cNvPr id="36" name="Connector: Elbow 35">
            <a:extLst>
              <a:ext uri="{FF2B5EF4-FFF2-40B4-BE49-F238E27FC236}">
                <a16:creationId xmlns:a16="http://schemas.microsoft.com/office/drawing/2014/main" id="{089082DB-F34E-5461-01CB-4FA0BAF971C9}"/>
              </a:ext>
            </a:extLst>
          </p:cNvPr>
          <p:cNvCxnSpPr>
            <a:cxnSpLocks/>
            <a:stCxn id="34" idx="2"/>
          </p:cNvCxnSpPr>
          <p:nvPr/>
        </p:nvCxnSpPr>
        <p:spPr>
          <a:xfrm rot="10800000">
            <a:off x="9322592" y="7305014"/>
            <a:ext cx="16523205" cy="1294638"/>
          </a:xfrm>
          <a:prstGeom prst="bentConnector3">
            <a:avLst>
              <a:gd name="adj1" fmla="val 80945"/>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60" name="Rectangle: Rounded Corners 59">
            <a:extLst>
              <a:ext uri="{FF2B5EF4-FFF2-40B4-BE49-F238E27FC236}">
                <a16:creationId xmlns:a16="http://schemas.microsoft.com/office/drawing/2014/main" id="{4D1B0567-58CC-F500-7154-D280E653735E}"/>
              </a:ext>
            </a:extLst>
          </p:cNvPr>
          <p:cNvSpPr/>
          <p:nvPr/>
        </p:nvSpPr>
        <p:spPr>
          <a:xfrm>
            <a:off x="26748740" y="12923491"/>
            <a:ext cx="5759113" cy="1611789"/>
          </a:xfrm>
          <a:prstGeom prst="roundRect">
            <a:avLst/>
          </a:prstGeom>
          <a:solidFill>
            <a:schemeClr val="bg1"/>
          </a:solidFill>
          <a:ln w="1016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4400" dirty="0">
                <a:solidFill>
                  <a:schemeClr val="tx1"/>
                </a:solidFill>
                <a:latin typeface="Roboto Mono" panose="00000009000000000000" pitchFamily="49" charset="0"/>
                <a:ea typeface="Roboto Mono" panose="00000009000000000000" pitchFamily="49" charset="0"/>
              </a:rPr>
              <a:t>check condition 10 &gt;= 10 is </a:t>
            </a:r>
            <a:r>
              <a:rPr lang="en-US" sz="4400" b="1" dirty="0">
                <a:solidFill>
                  <a:schemeClr val="tx1"/>
                </a:solidFill>
                <a:latin typeface="Roboto Mono" panose="00000009000000000000" pitchFamily="49" charset="0"/>
                <a:ea typeface="Roboto Mono" panose="00000009000000000000" pitchFamily="49" charset="0"/>
              </a:rPr>
              <a:t>true</a:t>
            </a:r>
            <a:endParaRPr kumimoji="0" lang="en-PH"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46" name="Oval 45">
            <a:extLst>
              <a:ext uri="{FF2B5EF4-FFF2-40B4-BE49-F238E27FC236}">
                <a16:creationId xmlns:a16="http://schemas.microsoft.com/office/drawing/2014/main" id="{8C12D312-8A7C-73A0-2B2E-0A4B5F584D85}"/>
              </a:ext>
            </a:extLst>
          </p:cNvPr>
          <p:cNvSpPr/>
          <p:nvPr/>
        </p:nvSpPr>
        <p:spPr>
          <a:xfrm>
            <a:off x="25868565" y="12434126"/>
            <a:ext cx="1224292" cy="1096407"/>
          </a:xfrm>
          <a:prstGeom prst="ellipse">
            <a:avLst/>
          </a:prstGeom>
          <a:solidFill>
            <a:schemeClr val="bg1"/>
          </a:solidFill>
          <a:ln w="762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rPr>
              <a:t>5</a:t>
            </a:r>
            <a:endParaRPr kumimoji="0" lang="en-PH" sz="6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5" name="Rectangle 4">
            <a:extLst>
              <a:ext uri="{FF2B5EF4-FFF2-40B4-BE49-F238E27FC236}">
                <a16:creationId xmlns:a16="http://schemas.microsoft.com/office/drawing/2014/main" id="{93AFC0DF-0C6A-521E-577D-A7334F0BAFD3}"/>
              </a:ext>
            </a:extLst>
          </p:cNvPr>
          <p:cNvSpPr/>
          <p:nvPr/>
        </p:nvSpPr>
        <p:spPr>
          <a:xfrm>
            <a:off x="4731929" y="13599571"/>
            <a:ext cx="17997441" cy="1796969"/>
          </a:xfrm>
          <a:prstGeom prst="rect">
            <a:avLst/>
          </a:prstGeom>
          <a:solidFill>
            <a:srgbClr val="FFFF00">
              <a:alpha val="22000"/>
            </a:srgb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cxnSp>
        <p:nvCxnSpPr>
          <p:cNvPr id="18" name="Straight Arrow Connector 17">
            <a:extLst>
              <a:ext uri="{FF2B5EF4-FFF2-40B4-BE49-F238E27FC236}">
                <a16:creationId xmlns:a16="http://schemas.microsoft.com/office/drawing/2014/main" id="{9B1B72B0-4A29-0518-EBE5-132755E74979}"/>
              </a:ext>
            </a:extLst>
          </p:cNvPr>
          <p:cNvCxnSpPr>
            <a:cxnSpLocks/>
            <a:stCxn id="28" idx="2"/>
            <a:endCxn id="41" idx="3"/>
          </p:cNvCxnSpPr>
          <p:nvPr/>
        </p:nvCxnSpPr>
        <p:spPr>
          <a:xfrm flipH="1">
            <a:off x="19948849" y="10832399"/>
            <a:ext cx="5896947" cy="700058"/>
          </a:xfrm>
          <a:prstGeom prst="straightConnector1">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5D4D9BD8-37B6-FB63-CB60-785ED620F12F}"/>
              </a:ext>
            </a:extLst>
          </p:cNvPr>
          <p:cNvCxnSpPr>
            <a:cxnSpLocks/>
            <a:stCxn id="46" idx="2"/>
            <a:endCxn id="8" idx="3"/>
          </p:cNvCxnSpPr>
          <p:nvPr/>
        </p:nvCxnSpPr>
        <p:spPr>
          <a:xfrm flipH="1">
            <a:off x="9797143" y="12982330"/>
            <a:ext cx="16071422" cy="201494"/>
          </a:xfrm>
          <a:prstGeom prst="straightConnector1">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0" name="Rectangle: Rounded Corners 39">
            <a:extLst>
              <a:ext uri="{FF2B5EF4-FFF2-40B4-BE49-F238E27FC236}">
                <a16:creationId xmlns:a16="http://schemas.microsoft.com/office/drawing/2014/main" id="{F8EF4B29-E701-0078-83E4-3F434A912637}"/>
              </a:ext>
            </a:extLst>
          </p:cNvPr>
          <p:cNvSpPr/>
          <p:nvPr/>
        </p:nvSpPr>
        <p:spPr>
          <a:xfrm>
            <a:off x="26748740" y="14956544"/>
            <a:ext cx="5759113" cy="2360930"/>
          </a:xfrm>
          <a:prstGeom prst="roundRect">
            <a:avLst/>
          </a:prstGeom>
          <a:solidFill>
            <a:schemeClr val="bg1"/>
          </a:solidFill>
          <a:ln w="1016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4400" dirty="0">
                <a:solidFill>
                  <a:schemeClr val="tx1"/>
                </a:solidFill>
                <a:latin typeface="Roboto Mono" panose="00000009000000000000" pitchFamily="49" charset="0"/>
                <a:ea typeface="Roboto Mono" panose="00000009000000000000" pitchFamily="49" charset="0"/>
              </a:rPr>
              <a:t>execute code then break exits the loop</a:t>
            </a:r>
            <a:endParaRPr kumimoji="0" lang="en-PH"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sp>
        <p:nvSpPr>
          <p:cNvPr id="43" name="Oval 42">
            <a:extLst>
              <a:ext uri="{FF2B5EF4-FFF2-40B4-BE49-F238E27FC236}">
                <a16:creationId xmlns:a16="http://schemas.microsoft.com/office/drawing/2014/main" id="{1D714348-A2CF-A150-7F33-37759128D8E6}"/>
              </a:ext>
            </a:extLst>
          </p:cNvPr>
          <p:cNvSpPr/>
          <p:nvPr/>
        </p:nvSpPr>
        <p:spPr>
          <a:xfrm>
            <a:off x="25868565" y="14841748"/>
            <a:ext cx="1224292" cy="1096407"/>
          </a:xfrm>
          <a:prstGeom prst="ellipse">
            <a:avLst/>
          </a:prstGeom>
          <a:solidFill>
            <a:schemeClr val="bg1"/>
          </a:solidFill>
          <a:ln w="762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rPr>
              <a:t>6</a:t>
            </a:r>
            <a:endParaRPr kumimoji="0" lang="en-PH" sz="6400" b="1" i="0" u="none" strike="noStrike" cap="none" spc="0" normalizeH="0" baseline="0" dirty="0">
              <a:ln>
                <a:noFill/>
              </a:ln>
              <a:solidFill>
                <a:schemeClr val="tx1"/>
              </a:solidFill>
              <a:effectLst/>
              <a:uFillTx/>
              <a:latin typeface="Roboto Mono" panose="00000009000000000000" pitchFamily="49" charset="0"/>
              <a:ea typeface="Roboto Mono" panose="00000009000000000000" pitchFamily="49" charset="0"/>
              <a:sym typeface="Helvetica Light"/>
            </a:endParaRPr>
          </a:p>
        </p:txBody>
      </p:sp>
      <p:cxnSp>
        <p:nvCxnSpPr>
          <p:cNvPr id="45" name="Straight Arrow Connector 44">
            <a:extLst>
              <a:ext uri="{FF2B5EF4-FFF2-40B4-BE49-F238E27FC236}">
                <a16:creationId xmlns:a16="http://schemas.microsoft.com/office/drawing/2014/main" id="{6A85FF86-0750-7E6A-365A-63B13518C9A5}"/>
              </a:ext>
            </a:extLst>
          </p:cNvPr>
          <p:cNvCxnSpPr>
            <a:cxnSpLocks/>
            <a:stCxn id="43" idx="2"/>
            <a:endCxn id="5" idx="3"/>
          </p:cNvCxnSpPr>
          <p:nvPr/>
        </p:nvCxnSpPr>
        <p:spPr>
          <a:xfrm flipH="1" flipV="1">
            <a:off x="22729370" y="14498056"/>
            <a:ext cx="3139195" cy="891896"/>
          </a:xfrm>
          <a:prstGeom prst="straightConnector1">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2" name="Rectangle 51">
            <a:extLst>
              <a:ext uri="{FF2B5EF4-FFF2-40B4-BE49-F238E27FC236}">
                <a16:creationId xmlns:a16="http://schemas.microsoft.com/office/drawing/2014/main" id="{4577319B-8838-26B1-EAB4-4A241C04211E}"/>
              </a:ext>
            </a:extLst>
          </p:cNvPr>
          <p:cNvSpPr/>
          <p:nvPr/>
        </p:nvSpPr>
        <p:spPr>
          <a:xfrm flipV="1">
            <a:off x="4731930" y="14460733"/>
            <a:ext cx="2564609" cy="883672"/>
          </a:xfrm>
          <a:prstGeom prst="rect">
            <a:avLst/>
          </a:prstGeom>
          <a:noFill/>
          <a:ln w="508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cxnSp>
        <p:nvCxnSpPr>
          <p:cNvPr id="53" name="Connector: Elbow 52">
            <a:extLst>
              <a:ext uri="{FF2B5EF4-FFF2-40B4-BE49-F238E27FC236}">
                <a16:creationId xmlns:a16="http://schemas.microsoft.com/office/drawing/2014/main" id="{FE8A12E9-B0FF-A115-FE07-72338BBC336C}"/>
              </a:ext>
            </a:extLst>
          </p:cNvPr>
          <p:cNvCxnSpPr>
            <a:cxnSpLocks/>
            <a:stCxn id="52" idx="0"/>
          </p:cNvCxnSpPr>
          <p:nvPr/>
        </p:nvCxnSpPr>
        <p:spPr>
          <a:xfrm rot="5400000">
            <a:off x="2731449" y="14157659"/>
            <a:ext cx="2096040" cy="4469532"/>
          </a:xfrm>
          <a:prstGeom prst="bentConnector2">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129195587"/>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63303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while and the do while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While Loop and Do While Recap</a:t>
            </a:r>
          </a:p>
        </p:txBody>
      </p:sp>
      <p:sp>
        <p:nvSpPr>
          <p:cNvPr id="11" name="Rectangle 10">
            <a:extLst>
              <a:ext uri="{FF2B5EF4-FFF2-40B4-BE49-F238E27FC236}">
                <a16:creationId xmlns:a16="http://schemas.microsoft.com/office/drawing/2014/main" id="{9A09EA73-3D51-40C6-7A53-511416A2ADFF}"/>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Now firstly, the while loop checks the condition at the start, before executing the block.</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Compare that to the do while loop, where the code is executed at least once, and then the condition is checked.</a:t>
            </a:r>
          </a:p>
        </p:txBody>
      </p:sp>
    </p:spTree>
    <p:extLst>
      <p:ext uri="{BB962C8B-B14F-4D97-AF65-F5344CB8AC3E}">
        <p14:creationId xmlns:p14="http://schemas.microsoft.com/office/powerpoint/2010/main" val="1178366419"/>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186175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Examine loop conditions carefully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While Loop and Do While Recap</a:t>
            </a:r>
          </a:p>
        </p:txBody>
      </p:sp>
      <p:sp>
        <p:nvSpPr>
          <p:cNvPr id="11" name="Rectangle 10">
            <a:extLst>
              <a:ext uri="{FF2B5EF4-FFF2-40B4-BE49-F238E27FC236}">
                <a16:creationId xmlns:a16="http://schemas.microsoft.com/office/drawing/2014/main" id="{9A09EA73-3D51-40C6-7A53-511416A2ADFF}"/>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using loops, you want to carefully examine the conditions for terminating, or continuing a loop.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Check for endless, or infinite loops.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Check for conditions where a loop will never execute.</a:t>
            </a:r>
          </a:p>
        </p:txBody>
      </p:sp>
    </p:spTree>
    <p:extLst>
      <p:ext uri="{BB962C8B-B14F-4D97-AF65-F5344CB8AC3E}">
        <p14:creationId xmlns:p14="http://schemas.microsoft.com/office/powerpoint/2010/main" val="106656780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36720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Traditional Switch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Traditional Switch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previous couple of videos, we looked at the switch statement, and how we can use it in a similar way, to an "if" statement.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talked about the traditional version, which you'll see in older applications.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We've also looked at the enhanced version, which I would recommend if you're using JDK 14 or greater, and if you also have the luxury of not having to be compatible with older versions.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video, we'll give you a chance to work out a challenge, using the traditional switch statement.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look at the slide we saw in the last video, which describes the syntax of both:</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51139347"/>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95707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Continue and Break</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While Loop and Do While Recap</a:t>
            </a:r>
          </a:p>
        </p:txBody>
      </p:sp>
      <p:sp>
        <p:nvSpPr>
          <p:cNvPr id="11" name="Rectangle 10">
            <a:extLst>
              <a:ext uri="{FF2B5EF4-FFF2-40B4-BE49-F238E27FC236}">
                <a16:creationId xmlns:a16="http://schemas.microsoft.com/office/drawing/2014/main" id="{9A09EA73-3D51-40C6-7A53-511416A2ADFF}"/>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continue and break statements both interrupt normal loop processing.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continue statement starts a new iteration, but continues to iterate through the loop.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break statement exits the loop, at the point it's executed, and no longer completes any code in the loop, and won't continue iterating any longer.</a:t>
            </a:r>
          </a:p>
        </p:txBody>
      </p:sp>
    </p:spTree>
    <p:extLst>
      <p:ext uri="{BB962C8B-B14F-4D97-AF65-F5344CB8AC3E}">
        <p14:creationId xmlns:p14="http://schemas.microsoft.com/office/powerpoint/2010/main" val="2716725150"/>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83634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Local Variables and Scope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Local Variables and Scope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past couple of videos, we've looked at many of Java's flow statements, the </a:t>
            </a:r>
            <a:r>
              <a:rPr lang="en-US" sz="6400" b="1" dirty="0">
                <a:latin typeface="Open Sans" panose="020B0606030504020204" pitchFamily="34" charset="0"/>
                <a:ea typeface="Open Sans" panose="020B0606030504020204" pitchFamily="34" charset="0"/>
                <a:cs typeface="Open Sans" panose="020B0606030504020204" pitchFamily="34" charset="0"/>
              </a:rPr>
              <a:t>switch</a:t>
            </a:r>
            <a:r>
              <a:rPr lang="en-US" sz="6400" dirty="0">
                <a:latin typeface="Open Sans" panose="020B0606030504020204" pitchFamily="34" charset="0"/>
                <a:ea typeface="Open Sans" panose="020B0606030504020204" pitchFamily="34" charset="0"/>
                <a:cs typeface="Open Sans" panose="020B0606030504020204" pitchFamily="34" charset="0"/>
              </a:rPr>
              <a:t> statement, the </a:t>
            </a:r>
            <a:r>
              <a:rPr lang="en-US" sz="6400" b="1" dirty="0">
                <a:latin typeface="Open Sans" panose="020B0606030504020204" pitchFamily="34" charset="0"/>
                <a:ea typeface="Open Sans" panose="020B0606030504020204" pitchFamily="34" charset="0"/>
                <a:cs typeface="Open Sans" panose="020B0606030504020204" pitchFamily="34" charset="0"/>
              </a:rPr>
              <a:t>for</a:t>
            </a:r>
            <a:r>
              <a:rPr lang="en-US" sz="6400" dirty="0">
                <a:latin typeface="Open Sans" panose="020B0606030504020204" pitchFamily="34" charset="0"/>
                <a:ea typeface="Open Sans" panose="020B0606030504020204" pitchFamily="34" charset="0"/>
                <a:cs typeface="Open Sans" panose="020B0606030504020204" pitchFamily="34" charset="0"/>
              </a:rPr>
              <a:t> statement, the </a:t>
            </a:r>
            <a:r>
              <a:rPr lang="en-US" sz="6400" b="1" dirty="0">
                <a:latin typeface="Open Sans" panose="020B0606030504020204" pitchFamily="34" charset="0"/>
                <a:ea typeface="Open Sans" panose="020B0606030504020204" pitchFamily="34" charset="0"/>
                <a:cs typeface="Open Sans" panose="020B0606030504020204" pitchFamily="34" charset="0"/>
              </a:rPr>
              <a:t>while</a:t>
            </a:r>
            <a:r>
              <a:rPr lang="en-US" sz="6400" dirty="0">
                <a:latin typeface="Open Sans" panose="020B0606030504020204" pitchFamily="34" charset="0"/>
                <a:ea typeface="Open Sans" panose="020B0606030504020204" pitchFamily="34" charset="0"/>
                <a:cs typeface="Open Sans" panose="020B0606030504020204" pitchFamily="34" charset="0"/>
              </a:rPr>
              <a:t> statement, as well as the </a:t>
            </a:r>
            <a:r>
              <a:rPr lang="en-US" sz="6400" b="1" dirty="0">
                <a:latin typeface="Open Sans" panose="020B0606030504020204" pitchFamily="34" charset="0"/>
                <a:ea typeface="Open Sans" panose="020B0606030504020204" pitchFamily="34" charset="0"/>
                <a:cs typeface="Open Sans" panose="020B0606030504020204" pitchFamily="34" charset="0"/>
              </a:rPr>
              <a:t>do while</a:t>
            </a:r>
            <a:r>
              <a:rPr lang="en-US" sz="6400" dirty="0">
                <a:latin typeface="Open Sans" panose="020B0606030504020204" pitchFamily="34" charset="0"/>
                <a:ea typeface="Open Sans" panose="020B0606030504020204" pitchFamily="34" charset="0"/>
                <a:cs typeface="Open Sans" panose="020B0606030504020204" pitchFamily="34" charset="0"/>
              </a:rPr>
              <a:t> statement.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previous videos, we covered the </a:t>
            </a:r>
            <a:r>
              <a:rPr lang="en-US" sz="6400" b="1" dirty="0">
                <a:latin typeface="Open Sans" panose="020B0606030504020204" pitchFamily="34" charset="0"/>
                <a:ea typeface="Open Sans" panose="020B0606030504020204" pitchFamily="34" charset="0"/>
                <a:cs typeface="Open Sans" panose="020B0606030504020204" pitchFamily="34" charset="0"/>
              </a:rPr>
              <a:t>if then else</a:t>
            </a:r>
            <a:r>
              <a:rPr lang="en-US" sz="6400" dirty="0">
                <a:latin typeface="Open Sans" panose="020B0606030504020204" pitchFamily="34" charset="0"/>
                <a:ea typeface="Open Sans" panose="020B0606030504020204" pitchFamily="34" charset="0"/>
                <a:cs typeface="Open Sans" panose="020B0606030504020204" pitchFamily="34" charset="0"/>
              </a:rPr>
              <a:t> statement.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All of these statements may, and probably will, have their own code blocks.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We've talked about code blocks quite a bit, but we haven't really talked about variables declared locally to many of these code blocks.</a:t>
            </a:r>
          </a:p>
        </p:txBody>
      </p:sp>
    </p:spTree>
    <p:extLst>
      <p:ext uri="{BB962C8B-B14F-4D97-AF65-F5344CB8AC3E}">
        <p14:creationId xmlns:p14="http://schemas.microsoft.com/office/powerpoint/2010/main" val="1992144900"/>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10826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Local Variable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Local Variables and Scope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local variable is called local, because it is available for use by the code block in which it was declared.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is also available to code blocks that are contained by a declaring block.</a:t>
            </a:r>
          </a:p>
        </p:txBody>
      </p:sp>
      <p:pic>
        <p:nvPicPr>
          <p:cNvPr id="3" name="Picture 2">
            <a:extLst>
              <a:ext uri="{FF2B5EF4-FFF2-40B4-BE49-F238E27FC236}">
                <a16:creationId xmlns:a16="http://schemas.microsoft.com/office/drawing/2014/main" id="{EA53178D-545B-B59E-D1A2-1745396D78F2}"/>
              </a:ext>
            </a:extLst>
          </p:cNvPr>
          <p:cNvPicPr>
            <a:picLocks noChangeAspect="1"/>
          </p:cNvPicPr>
          <p:nvPr/>
        </p:nvPicPr>
        <p:blipFill>
          <a:blip r:embed="rId4"/>
          <a:stretch>
            <a:fillRect/>
          </a:stretch>
        </p:blipFill>
        <p:spPr>
          <a:xfrm>
            <a:off x="2027546" y="8397554"/>
            <a:ext cx="32520909" cy="9130740"/>
          </a:xfrm>
          <a:prstGeom prst="rect">
            <a:avLst/>
          </a:prstGeom>
        </p:spPr>
      </p:pic>
    </p:spTree>
    <p:extLst>
      <p:ext uri="{BB962C8B-B14F-4D97-AF65-F5344CB8AC3E}">
        <p14:creationId xmlns:p14="http://schemas.microsoft.com/office/powerpoint/2010/main" val="2984045133"/>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403475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Scope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Local Variables and Scope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Scope describes the accessibility of a variable.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scope' means the variable can be used by an executing block or any nested blocks.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'Out of scope' means the variable is no longer available. </a:t>
            </a:r>
          </a:p>
        </p:txBody>
      </p:sp>
    </p:spTree>
    <p:extLst>
      <p:ext uri="{BB962C8B-B14F-4D97-AF65-F5344CB8AC3E}">
        <p14:creationId xmlns:p14="http://schemas.microsoft.com/office/powerpoint/2010/main" val="3885600355"/>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275462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When are Local Variables in Scope?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Local Variables and Scope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Local variables are always in scope, in the block they are declared.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They are also in scope for any nested blocks, or blocks contained within the outer block.</a:t>
            </a:r>
          </a:p>
        </p:txBody>
      </p:sp>
    </p:spTree>
    <p:extLst>
      <p:ext uri="{BB962C8B-B14F-4D97-AF65-F5344CB8AC3E}">
        <p14:creationId xmlns:p14="http://schemas.microsoft.com/office/powerpoint/2010/main" val="3726626649"/>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539477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When are Local Variables out of Scope?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Local Variables and Scope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Local variables are always out of scope, for outer blocks, or the containing blocks they are declared in.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look at an example:</a:t>
            </a:r>
          </a:p>
        </p:txBody>
      </p:sp>
      <p:pic>
        <p:nvPicPr>
          <p:cNvPr id="3" name="Picture 2">
            <a:extLst>
              <a:ext uri="{FF2B5EF4-FFF2-40B4-BE49-F238E27FC236}">
                <a16:creationId xmlns:a16="http://schemas.microsoft.com/office/drawing/2014/main" id="{CA73B8EC-AAD9-A9FA-2A0D-883CB465EFF8}"/>
              </a:ext>
            </a:extLst>
          </p:cNvPr>
          <p:cNvPicPr>
            <a:picLocks noChangeAspect="1"/>
          </p:cNvPicPr>
          <p:nvPr/>
        </p:nvPicPr>
        <p:blipFill>
          <a:blip r:embed="rId4"/>
          <a:stretch>
            <a:fillRect/>
          </a:stretch>
        </p:blipFill>
        <p:spPr>
          <a:xfrm>
            <a:off x="1980604" y="8605129"/>
            <a:ext cx="32614793" cy="7682967"/>
          </a:xfrm>
          <a:prstGeom prst="rect">
            <a:avLst/>
          </a:prstGeom>
        </p:spPr>
      </p:pic>
    </p:spTree>
    <p:extLst>
      <p:ext uri="{BB962C8B-B14F-4D97-AF65-F5344CB8AC3E}">
        <p14:creationId xmlns:p14="http://schemas.microsoft.com/office/powerpoint/2010/main" val="3185799383"/>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34339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Scope Best Practices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Local Variables and Scope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is considered best practice: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declare and initialize variables in the same place if possible.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to declare variables in the narrowest scope possible.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43021956"/>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495715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Local Variables and the For Statement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Local Variables and Scope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834939"/>
            <a:ext cx="34782670" cy="1333114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a:t>
            </a:r>
            <a:r>
              <a:rPr lang="en-US" sz="6400" b="1" dirty="0">
                <a:latin typeface="Open Sans" panose="020B0606030504020204" pitchFamily="34" charset="0"/>
                <a:ea typeface="Open Sans" panose="020B0606030504020204" pitchFamily="34" charset="0"/>
                <a:cs typeface="Open Sans" panose="020B0606030504020204" pitchFamily="34" charset="0"/>
              </a:rPr>
              <a:t>for</a:t>
            </a:r>
            <a:r>
              <a:rPr lang="en-US" sz="6400" dirty="0">
                <a:latin typeface="Open Sans" panose="020B0606030504020204" pitchFamily="34" charset="0"/>
                <a:ea typeface="Open Sans" panose="020B0606030504020204" pitchFamily="34" charset="0"/>
                <a:cs typeface="Open Sans" panose="020B0606030504020204" pitchFamily="34" charset="0"/>
              </a:rPr>
              <a:t> statement, as part of the declaration, there is an initialization part, as we've described.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case, we declared a variable, </a:t>
            </a:r>
            <a:r>
              <a:rPr lang="en-US" sz="6400" dirty="0" err="1">
                <a:latin typeface="Open Sans" panose="020B0606030504020204" pitchFamily="34" charset="0"/>
                <a:ea typeface="Open Sans" panose="020B0606030504020204" pitchFamily="34" charset="0"/>
                <a:cs typeface="Open Sans" panose="020B0606030504020204" pitchFamily="34" charset="0"/>
              </a:rPr>
              <a:t>i</a:t>
            </a:r>
            <a:r>
              <a:rPr lang="en-US" sz="6400" dirty="0">
                <a:latin typeface="Open Sans" panose="020B0606030504020204" pitchFamily="34" charset="0"/>
                <a:ea typeface="Open Sans" panose="020B0606030504020204" pitchFamily="34" charset="0"/>
                <a:cs typeface="Open Sans" panose="020B0606030504020204" pitchFamily="34" charset="0"/>
              </a:rPr>
              <a:t>, that isn't accessible outside of the loop.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because any variables declared in the </a:t>
            </a:r>
            <a:r>
              <a:rPr lang="en-US" sz="6400" dirty="0" err="1">
                <a:latin typeface="Open Sans" panose="020B0606030504020204" pitchFamily="34" charset="0"/>
                <a:ea typeface="Open Sans" panose="020B0606030504020204" pitchFamily="34" charset="0"/>
                <a:cs typeface="Open Sans" panose="020B0606030504020204" pitchFamily="34" charset="0"/>
              </a:rPr>
              <a:t>init</a:t>
            </a:r>
            <a:r>
              <a:rPr lang="en-US" sz="6400" dirty="0">
                <a:latin typeface="Open Sans" panose="020B0606030504020204" pitchFamily="34" charset="0"/>
                <a:ea typeface="Open Sans" panose="020B0606030504020204" pitchFamily="34" charset="0"/>
                <a:cs typeface="Open Sans" panose="020B0606030504020204" pitchFamily="34" charset="0"/>
              </a:rPr>
              <a:t> section, are local to the loop, meaning they exist and are accessible in memory, only while the loop is executing, and only to the loop code block.</a:t>
            </a:r>
          </a:p>
        </p:txBody>
      </p:sp>
      <p:pic>
        <p:nvPicPr>
          <p:cNvPr id="3" name="Picture 2">
            <a:extLst>
              <a:ext uri="{FF2B5EF4-FFF2-40B4-BE49-F238E27FC236}">
                <a16:creationId xmlns:a16="http://schemas.microsoft.com/office/drawing/2014/main" id="{C072827A-226E-691E-4D54-274BD1B9D053}"/>
              </a:ext>
            </a:extLst>
          </p:cNvPr>
          <p:cNvPicPr>
            <a:picLocks noChangeAspect="1"/>
          </p:cNvPicPr>
          <p:nvPr/>
        </p:nvPicPr>
        <p:blipFill>
          <a:blip r:embed="rId4"/>
          <a:stretch>
            <a:fillRect/>
          </a:stretch>
        </p:blipFill>
        <p:spPr>
          <a:xfrm>
            <a:off x="2232780" y="10480895"/>
            <a:ext cx="32110440" cy="7296298"/>
          </a:xfrm>
          <a:prstGeom prst="rect">
            <a:avLst/>
          </a:prstGeom>
        </p:spPr>
      </p:pic>
    </p:spTree>
    <p:extLst>
      <p:ext uri="{BB962C8B-B14F-4D97-AF65-F5344CB8AC3E}">
        <p14:creationId xmlns:p14="http://schemas.microsoft.com/office/powerpoint/2010/main" val="4257818167"/>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026309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Declaring variables in a switch statement block</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Local Variables and Scope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Local Variables declared in an </a:t>
            </a:r>
            <a:r>
              <a:rPr lang="en-US" sz="6400" b="1" dirty="0">
                <a:latin typeface="Open Sans" panose="020B0606030504020204" pitchFamily="34" charset="0"/>
                <a:ea typeface="Open Sans" panose="020B0606030504020204" pitchFamily="34" charset="0"/>
                <a:cs typeface="Open Sans" panose="020B0606030504020204" pitchFamily="34" charset="0"/>
              </a:rPr>
              <a:t>if</a:t>
            </a:r>
            <a:r>
              <a:rPr lang="en-US" sz="6400" dirty="0">
                <a:latin typeface="Open Sans" panose="020B0606030504020204" pitchFamily="34" charset="0"/>
                <a:ea typeface="Open Sans" panose="020B0606030504020204" pitchFamily="34" charset="0"/>
                <a:cs typeface="Open Sans" panose="020B0606030504020204" pitchFamily="34" charset="0"/>
              </a:rPr>
              <a:t> statement block, are not accessible outside of that block.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also includes other parts of the </a:t>
            </a:r>
            <a:r>
              <a:rPr lang="en-US" sz="6400" b="1" dirty="0">
                <a:latin typeface="Open Sans" panose="020B0606030504020204" pitchFamily="34" charset="0"/>
                <a:ea typeface="Open Sans" panose="020B0606030504020204" pitchFamily="34" charset="0"/>
                <a:cs typeface="Open Sans" panose="020B0606030504020204" pitchFamily="34" charset="0"/>
              </a:rPr>
              <a:t>if</a:t>
            </a:r>
            <a:r>
              <a:rPr lang="en-US" sz="6400" dirty="0">
                <a:latin typeface="Open Sans" panose="020B0606030504020204" pitchFamily="34" charset="0"/>
                <a:ea typeface="Open Sans" panose="020B0606030504020204" pitchFamily="34" charset="0"/>
                <a:cs typeface="Open Sans" panose="020B0606030504020204" pitchFamily="34" charset="0"/>
              </a:rPr>
              <a:t> statement, like the </a:t>
            </a:r>
            <a:r>
              <a:rPr lang="en-US" sz="6400" b="1" dirty="0">
                <a:latin typeface="Open Sans" panose="020B0606030504020204" pitchFamily="34" charset="0"/>
                <a:ea typeface="Open Sans" panose="020B0606030504020204" pitchFamily="34" charset="0"/>
                <a:cs typeface="Open Sans" panose="020B0606030504020204" pitchFamily="34" charset="0"/>
              </a:rPr>
              <a:t>else if</a:t>
            </a:r>
            <a:r>
              <a:rPr lang="en-US" sz="6400" dirty="0">
                <a:latin typeface="Open Sans" panose="020B0606030504020204" pitchFamily="34" charset="0"/>
                <a:ea typeface="Open Sans" panose="020B0606030504020204" pitchFamily="34" charset="0"/>
                <a:cs typeface="Open Sans" panose="020B0606030504020204" pitchFamily="34" charset="0"/>
              </a:rPr>
              <a:t> block, or the </a:t>
            </a:r>
            <a:r>
              <a:rPr lang="en-US" sz="6400" b="1" dirty="0">
                <a:latin typeface="Open Sans" panose="020B0606030504020204" pitchFamily="34" charset="0"/>
                <a:ea typeface="Open Sans" panose="020B0606030504020204" pitchFamily="34" charset="0"/>
                <a:cs typeface="Open Sans" panose="020B0606030504020204" pitchFamily="34" charset="0"/>
              </a:rPr>
              <a:t>else</a:t>
            </a:r>
            <a:r>
              <a:rPr lang="en-US" sz="6400" dirty="0">
                <a:latin typeface="Open Sans" panose="020B0606030504020204" pitchFamily="34" charset="0"/>
                <a:ea typeface="Open Sans" panose="020B0606030504020204" pitchFamily="34" charset="0"/>
                <a:cs typeface="Open Sans" panose="020B0606030504020204" pitchFamily="34" charset="0"/>
              </a:rPr>
              <a:t> block.</a:t>
            </a:r>
          </a:p>
        </p:txBody>
      </p:sp>
      <p:pic>
        <p:nvPicPr>
          <p:cNvPr id="3" name="Picture 2">
            <a:extLst>
              <a:ext uri="{FF2B5EF4-FFF2-40B4-BE49-F238E27FC236}">
                <a16:creationId xmlns:a16="http://schemas.microsoft.com/office/drawing/2014/main" id="{B63BFEB8-1FE5-3CC0-11D9-6B2338DD88F3}"/>
              </a:ext>
            </a:extLst>
          </p:cNvPr>
          <p:cNvPicPr>
            <a:picLocks noChangeAspect="1"/>
          </p:cNvPicPr>
          <p:nvPr/>
        </p:nvPicPr>
        <p:blipFill>
          <a:blip r:embed="rId4"/>
          <a:stretch>
            <a:fillRect/>
          </a:stretch>
        </p:blipFill>
        <p:spPr>
          <a:xfrm>
            <a:off x="5115996" y="7332747"/>
            <a:ext cx="26344009" cy="9986179"/>
          </a:xfrm>
          <a:prstGeom prst="rect">
            <a:avLst/>
          </a:prstGeom>
        </p:spPr>
      </p:pic>
    </p:spTree>
    <p:extLst>
      <p:ext uri="{BB962C8B-B14F-4D97-AF65-F5344CB8AC3E}">
        <p14:creationId xmlns:p14="http://schemas.microsoft.com/office/powerpoint/2010/main" val="3542341377"/>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095078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Declaring variables in a switch statement block</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Local Variables and Scope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3228394"/>
            <a:ext cx="34782670" cy="1293768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However, the </a:t>
            </a:r>
            <a:r>
              <a:rPr lang="en-US" sz="6400" b="1" dirty="0">
                <a:latin typeface="Open Sans" panose="020B0606030504020204" pitchFamily="34" charset="0"/>
                <a:ea typeface="Open Sans" panose="020B0606030504020204" pitchFamily="34" charset="0"/>
                <a:cs typeface="Open Sans" panose="020B0606030504020204" pitchFamily="34" charset="0"/>
              </a:rPr>
              <a:t>switch</a:t>
            </a:r>
            <a:r>
              <a:rPr lang="en-US" sz="6400" dirty="0">
                <a:latin typeface="Open Sans" panose="020B0606030504020204" pitchFamily="34" charset="0"/>
                <a:ea typeface="Open Sans" panose="020B0606030504020204" pitchFamily="34" charset="0"/>
                <a:cs typeface="Open Sans" panose="020B0606030504020204" pitchFamily="34" charset="0"/>
              </a:rPr>
              <a:t> statement is different from the if then </a:t>
            </a:r>
            <a:r>
              <a:rPr lang="en-US" sz="6400" b="1" dirty="0">
                <a:latin typeface="Open Sans" panose="020B0606030504020204" pitchFamily="34" charset="0"/>
                <a:ea typeface="Open Sans" panose="020B0606030504020204" pitchFamily="34" charset="0"/>
                <a:cs typeface="Open Sans" panose="020B0606030504020204" pitchFamily="34" charset="0"/>
              </a:rPr>
              <a:t>else</a:t>
            </a:r>
            <a:r>
              <a:rPr lang="en-US" sz="6400" dirty="0">
                <a:latin typeface="Open Sans" panose="020B0606030504020204" pitchFamily="34" charset="0"/>
                <a:ea typeface="Open Sans" panose="020B0606030504020204" pitchFamily="34" charset="0"/>
                <a:cs typeface="Open Sans" panose="020B0606030504020204" pitchFamily="34" charset="0"/>
              </a:rPr>
              <a:t> statement blocks.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Consider the code below:</a:t>
            </a:r>
          </a:p>
        </p:txBody>
      </p:sp>
      <p:pic>
        <p:nvPicPr>
          <p:cNvPr id="4" name="Picture 3">
            <a:extLst>
              <a:ext uri="{FF2B5EF4-FFF2-40B4-BE49-F238E27FC236}">
                <a16:creationId xmlns:a16="http://schemas.microsoft.com/office/drawing/2014/main" id="{31D64DE1-0B96-5281-21F8-F06090367DEC}"/>
              </a:ext>
            </a:extLst>
          </p:cNvPr>
          <p:cNvPicPr>
            <a:picLocks noChangeAspect="1"/>
          </p:cNvPicPr>
          <p:nvPr/>
        </p:nvPicPr>
        <p:blipFill>
          <a:blip r:embed="rId4"/>
          <a:stretch>
            <a:fillRect/>
          </a:stretch>
        </p:blipFill>
        <p:spPr>
          <a:xfrm>
            <a:off x="4711116" y="6213931"/>
            <a:ext cx="27153769" cy="11460237"/>
          </a:xfrm>
          <a:prstGeom prst="rect">
            <a:avLst/>
          </a:prstGeom>
        </p:spPr>
      </p:pic>
    </p:spTree>
    <p:extLst>
      <p:ext uri="{BB962C8B-B14F-4D97-AF65-F5344CB8AC3E}">
        <p14:creationId xmlns:p14="http://schemas.microsoft.com/office/powerpoint/2010/main" val="121448361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553091"/>
            <a:ext cx="34781958" cy="1631216"/>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600" dirty="0">
                <a:latin typeface="Open Sans" panose="020B0606030504020204" pitchFamily="34" charset="0"/>
                <a:ea typeface="Open Sans" panose="020B0606030504020204" pitchFamily="34" charset="0"/>
                <a:cs typeface="Open Sans" panose="020B0606030504020204" pitchFamily="34" charset="0"/>
              </a:rPr>
              <a:t>Traditional Switch Statement vs. Enhanced Switch Statement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Traditional Switch Challenge</a:t>
            </a:r>
          </a:p>
        </p:txBody>
      </p:sp>
      <p:graphicFrame>
        <p:nvGraphicFramePr>
          <p:cNvPr id="2" name="Table 1">
            <a:extLst>
              <a:ext uri="{FF2B5EF4-FFF2-40B4-BE49-F238E27FC236}">
                <a16:creationId xmlns:a16="http://schemas.microsoft.com/office/drawing/2014/main" id="{16A1CED0-B428-636E-E2C6-1C6CE6E0B347}"/>
              </a:ext>
            </a:extLst>
          </p:cNvPr>
          <p:cNvGraphicFramePr>
            <a:graphicFrameLocks noGrp="1"/>
          </p:cNvGraphicFramePr>
          <p:nvPr/>
        </p:nvGraphicFramePr>
        <p:xfrm>
          <a:off x="951786" y="3097763"/>
          <a:ext cx="34782670" cy="13876817"/>
        </p:xfrm>
        <a:graphic>
          <a:graphicData uri="http://schemas.openxmlformats.org/drawingml/2006/table">
            <a:tbl>
              <a:tblPr firstRow="1" bandRow="1">
                <a:tableStyleId>{5C22544A-7EE6-4342-B048-85BDC9FD1C3A}</a:tableStyleId>
              </a:tblPr>
              <a:tblGrid>
                <a:gridCol w="17373536">
                  <a:extLst>
                    <a:ext uri="{9D8B030D-6E8A-4147-A177-3AD203B41FA5}">
                      <a16:colId xmlns:a16="http://schemas.microsoft.com/office/drawing/2014/main" val="2844207666"/>
                    </a:ext>
                  </a:extLst>
                </a:gridCol>
                <a:gridCol w="17409134">
                  <a:extLst>
                    <a:ext uri="{9D8B030D-6E8A-4147-A177-3AD203B41FA5}">
                      <a16:colId xmlns:a16="http://schemas.microsoft.com/office/drawing/2014/main" val="1891655341"/>
                    </a:ext>
                  </a:extLst>
                </a:gridCol>
              </a:tblGrid>
              <a:tr h="1567543">
                <a:tc>
                  <a:txBody>
                    <a:bodyPr/>
                    <a:lstStyle/>
                    <a:p>
                      <a:pPr algn="ct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Traditional Switch Statement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Enhanced Switch Statement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8334107">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3" name="Picture 2">
            <a:extLst>
              <a:ext uri="{FF2B5EF4-FFF2-40B4-BE49-F238E27FC236}">
                <a16:creationId xmlns:a16="http://schemas.microsoft.com/office/drawing/2014/main" id="{D9E6B61A-3741-702C-5371-2F027966C34F}"/>
              </a:ext>
            </a:extLst>
          </p:cNvPr>
          <p:cNvPicPr>
            <a:picLocks noChangeAspect="1"/>
          </p:cNvPicPr>
          <p:nvPr/>
        </p:nvPicPr>
        <p:blipFill>
          <a:blip r:embed="rId4"/>
          <a:stretch>
            <a:fillRect/>
          </a:stretch>
        </p:blipFill>
        <p:spPr>
          <a:xfrm>
            <a:off x="1287302" y="5127753"/>
            <a:ext cx="16753737" cy="8295044"/>
          </a:xfrm>
          <a:prstGeom prst="rect">
            <a:avLst/>
          </a:prstGeom>
        </p:spPr>
      </p:pic>
      <p:pic>
        <p:nvPicPr>
          <p:cNvPr id="4" name="Picture 3">
            <a:extLst>
              <a:ext uri="{FF2B5EF4-FFF2-40B4-BE49-F238E27FC236}">
                <a16:creationId xmlns:a16="http://schemas.microsoft.com/office/drawing/2014/main" id="{431D1375-355F-AC75-1D66-B144F94FD2BF}"/>
              </a:ext>
            </a:extLst>
          </p:cNvPr>
          <p:cNvPicPr>
            <a:picLocks noChangeAspect="1"/>
          </p:cNvPicPr>
          <p:nvPr/>
        </p:nvPicPr>
        <p:blipFill>
          <a:blip r:embed="rId5"/>
          <a:stretch>
            <a:fillRect/>
          </a:stretch>
        </p:blipFill>
        <p:spPr>
          <a:xfrm>
            <a:off x="18534963" y="5127753"/>
            <a:ext cx="16772219" cy="4966132"/>
          </a:xfrm>
          <a:prstGeom prst="rect">
            <a:avLst/>
          </a:prstGeom>
        </p:spPr>
      </p:pic>
    </p:spTree>
    <p:extLst>
      <p:ext uri="{BB962C8B-B14F-4D97-AF65-F5344CB8AC3E}">
        <p14:creationId xmlns:p14="http://schemas.microsoft.com/office/powerpoint/2010/main" val="3615058919"/>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095078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Declaring variables in a switch statement block</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Local Variables and Scope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3228394"/>
            <a:ext cx="34782670" cy="1293768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look at another example, of code blocks and local variables, in the switch statement.</a:t>
            </a:r>
          </a:p>
        </p:txBody>
      </p:sp>
      <p:pic>
        <p:nvPicPr>
          <p:cNvPr id="3" name="Picture 2">
            <a:extLst>
              <a:ext uri="{FF2B5EF4-FFF2-40B4-BE49-F238E27FC236}">
                <a16:creationId xmlns:a16="http://schemas.microsoft.com/office/drawing/2014/main" id="{2BD2FD75-C95D-F61E-C9F9-7D9361F78B70}"/>
              </a:ext>
            </a:extLst>
          </p:cNvPr>
          <p:cNvPicPr>
            <a:picLocks noChangeAspect="1"/>
          </p:cNvPicPr>
          <p:nvPr/>
        </p:nvPicPr>
        <p:blipFill>
          <a:blip r:embed="rId4"/>
          <a:stretch>
            <a:fillRect/>
          </a:stretch>
        </p:blipFill>
        <p:spPr>
          <a:xfrm>
            <a:off x="6709762" y="4686703"/>
            <a:ext cx="23156477" cy="13392238"/>
          </a:xfrm>
          <a:prstGeom prst="rect">
            <a:avLst/>
          </a:prstGeom>
        </p:spPr>
      </p:pic>
    </p:spTree>
    <p:extLst>
      <p:ext uri="{BB962C8B-B14F-4D97-AF65-F5344CB8AC3E}">
        <p14:creationId xmlns:p14="http://schemas.microsoft.com/office/powerpoint/2010/main" val="1755308780"/>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571752"/>
            <a:ext cx="33044302" cy="1631216"/>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600" dirty="0">
                <a:latin typeface="Open Sans" panose="020B0606030504020204" pitchFamily="34" charset="0"/>
                <a:ea typeface="Open Sans" panose="020B0606030504020204" pitchFamily="34" charset="0"/>
                <a:cs typeface="Open Sans" panose="020B0606030504020204" pitchFamily="34" charset="0"/>
              </a:rPr>
              <a:t>The class, the object, static &amp; instance fields and methods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The class, the object, static &amp; instance fields and methods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previous video, we talked about local variables and scope.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Local variables are a way to store and manipulate temporary data.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addition to local variables, we can set up data to be defined, and used as part of a class, or an object.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We'll be discussing these concepts now, at a cursory level, for several reasons.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37714479"/>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571752"/>
            <a:ext cx="33044302" cy="1631216"/>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600" dirty="0">
                <a:latin typeface="Open Sans" panose="020B0606030504020204" pitchFamily="34" charset="0"/>
                <a:ea typeface="Open Sans" panose="020B0606030504020204" pitchFamily="34" charset="0"/>
                <a:cs typeface="Open Sans" panose="020B0606030504020204" pitchFamily="34" charset="0"/>
              </a:rPr>
              <a:t>The class, the object, static &amp; instance fields and methods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First, attributes on classes is another way to store data.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Second, I want to introduce you to some static methods on the wrapper classes, which are classes we previously looked at, but we haven't used any methods on these classes yet.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methods will help parse strings into numeric values.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finally, I want to introduce you to a special class for reading input, which we'll be using in the last part of this section, to create an interactive program.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Before we use that class, it will help if we understand some very basic concepts with classes.</a:t>
            </a:r>
          </a:p>
        </p:txBody>
      </p:sp>
      <p:sp>
        <p:nvSpPr>
          <p:cNvPr id="3" name="Shape 131">
            <a:extLst>
              <a:ext uri="{FF2B5EF4-FFF2-40B4-BE49-F238E27FC236}">
                <a16:creationId xmlns:a16="http://schemas.microsoft.com/office/drawing/2014/main" id="{3BFE235C-3CF1-7FC4-0246-97CD20745616}"/>
              </a:ext>
            </a:extLst>
          </p:cNvPr>
          <p:cNvSpPr/>
          <p:nvPr/>
        </p:nvSpPr>
        <p:spPr>
          <a:xfrm>
            <a:off x="952500" y="18489726"/>
            <a:ext cx="16008688" cy="1231106"/>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The class, the object, static &amp; instance fields and methods</a:t>
            </a:r>
          </a:p>
        </p:txBody>
      </p:sp>
    </p:spTree>
    <p:extLst>
      <p:ext uri="{BB962C8B-B14F-4D97-AF65-F5344CB8AC3E}">
        <p14:creationId xmlns:p14="http://schemas.microsoft.com/office/powerpoint/2010/main" val="1275277694"/>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449161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class can be described as: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custom data type.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special code block that contains methods.</a:t>
            </a:r>
          </a:p>
        </p:txBody>
      </p:sp>
      <p:sp>
        <p:nvSpPr>
          <p:cNvPr id="3" name="Shape 131">
            <a:extLst>
              <a:ext uri="{FF2B5EF4-FFF2-40B4-BE49-F238E27FC236}">
                <a16:creationId xmlns:a16="http://schemas.microsoft.com/office/drawing/2014/main" id="{DA75FD7A-6438-7F83-3C10-E467AEA033CA}"/>
              </a:ext>
            </a:extLst>
          </p:cNvPr>
          <p:cNvSpPr/>
          <p:nvPr/>
        </p:nvSpPr>
        <p:spPr>
          <a:xfrm>
            <a:off x="952500" y="18489726"/>
            <a:ext cx="16008688" cy="1231106"/>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The class, the object, static &amp; instance fields and methods</a:t>
            </a:r>
          </a:p>
        </p:txBody>
      </p:sp>
    </p:spTree>
    <p:extLst>
      <p:ext uri="{BB962C8B-B14F-4D97-AF65-F5344CB8AC3E}">
        <p14:creationId xmlns:p14="http://schemas.microsoft.com/office/powerpoint/2010/main" val="1341082543"/>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745142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class is a template for creating objects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7013"/>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TextBox 1">
            <a:extLst>
              <a:ext uri="{FF2B5EF4-FFF2-40B4-BE49-F238E27FC236}">
                <a16:creationId xmlns:a16="http://schemas.microsoft.com/office/drawing/2014/main" id="{C1E9B19C-B03F-6AB1-AD95-E1E57FB9432A}"/>
              </a:ext>
            </a:extLst>
          </p:cNvPr>
          <p:cNvSpPr txBox="1"/>
          <p:nvPr/>
        </p:nvSpPr>
        <p:spPr>
          <a:xfrm>
            <a:off x="9747439" y="3270218"/>
            <a:ext cx="4903535" cy="2595582"/>
          </a:xfrm>
          <a:prstGeom prst="rect">
            <a:avLst/>
          </a:prstGeom>
          <a:gradFill flip="none" rotWithShape="1">
            <a:gsLst>
              <a:gs pos="73000">
                <a:schemeClr val="accent1">
                  <a:lumMod val="5000"/>
                  <a:lumOff val="95000"/>
                </a:schemeClr>
              </a:gs>
              <a:gs pos="100000">
                <a:schemeClr val="accent1">
                  <a:lumMod val="45000"/>
                  <a:lumOff val="55000"/>
                </a:schemeClr>
              </a:gs>
            </a:gsLst>
            <a:lin ang="16200000" scaled="0"/>
            <a:tileRect/>
          </a:gradFill>
          <a:ln w="5715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1800"/>
              </a:spcBef>
              <a:spcAft>
                <a:spcPts val="0"/>
              </a:spcAft>
              <a:buClrTx/>
              <a:buSzTx/>
              <a:buFontTx/>
              <a:buNone/>
              <a:tabLst/>
            </a:pPr>
            <a:r>
              <a:rPr kumimoji="0" lang="en-US" sz="4400" b="0" i="0" u="none" strike="noStrike" cap="none" spc="0" normalizeH="0" baseline="0" dirty="0">
                <a:ln>
                  <a:noFill/>
                </a:ln>
                <a:solidFill>
                  <a:schemeClr val="accent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Name: ____</a:t>
            </a:r>
            <a:br>
              <a:rPr kumimoji="0" lang="en-US" sz="4400" b="0" i="0" u="none" strike="noStrike" cap="none" spc="0" normalizeH="0" baseline="0" dirty="0">
                <a:ln>
                  <a:noFill/>
                </a:ln>
                <a:solidFill>
                  <a:schemeClr val="accent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br>
            <a:r>
              <a:rPr kumimoji="0" lang="en-US" sz="4400" b="0" i="0" u="none" strike="noStrike" cap="none" spc="0" normalizeH="0" baseline="0" dirty="0">
                <a:ln>
                  <a:noFill/>
                </a:ln>
                <a:solidFill>
                  <a:schemeClr val="accent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Address: ____</a:t>
            </a:r>
          </a:p>
          <a:p>
            <a:pPr marL="0" marR="0" indent="0" algn="ctr" defTabSz="825500" rtl="0" fontAlgn="auto" latinLnBrk="0" hangingPunct="0">
              <a:lnSpc>
                <a:spcPct val="100000"/>
              </a:lnSpc>
              <a:spcBef>
                <a:spcPts val="0"/>
              </a:spcBef>
              <a:spcAft>
                <a:spcPts val="1800"/>
              </a:spcAft>
              <a:buClrTx/>
              <a:buSzTx/>
              <a:buFontTx/>
              <a:buNone/>
              <a:tabLst/>
            </a:pPr>
            <a:r>
              <a:rPr lang="en-US" sz="44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_____________</a:t>
            </a:r>
            <a:r>
              <a:rPr kumimoji="0" lang="en-US" sz="4400" b="0" i="0" u="none" strike="noStrike" cap="none" spc="0" normalizeH="0" baseline="0" dirty="0">
                <a:ln>
                  <a:noFill/>
                </a:ln>
                <a:solidFill>
                  <a:schemeClr val="accent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 </a:t>
            </a:r>
            <a:endParaRPr kumimoji="0" lang="en-PH" sz="4400" b="0" i="0" u="none" strike="noStrike" cap="none" spc="0" normalizeH="0" baseline="0" dirty="0">
              <a:ln>
                <a:noFill/>
              </a:ln>
              <a:solidFill>
                <a:schemeClr val="accent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cxnSp>
        <p:nvCxnSpPr>
          <p:cNvPr id="15" name="Connector: Elbow 14">
            <a:extLst>
              <a:ext uri="{FF2B5EF4-FFF2-40B4-BE49-F238E27FC236}">
                <a16:creationId xmlns:a16="http://schemas.microsoft.com/office/drawing/2014/main" id="{01970C9D-3C71-AB2C-68D4-EBCECEA2EADE}"/>
              </a:ext>
            </a:extLst>
          </p:cNvPr>
          <p:cNvCxnSpPr>
            <a:cxnSpLocks/>
            <a:stCxn id="2" idx="2"/>
            <a:endCxn id="18" idx="0"/>
          </p:cNvCxnSpPr>
          <p:nvPr/>
        </p:nvCxnSpPr>
        <p:spPr>
          <a:xfrm rot="5400000">
            <a:off x="6309871" y="5819552"/>
            <a:ext cx="5843089" cy="5935585"/>
          </a:xfrm>
          <a:prstGeom prst="bentConnector3">
            <a:avLst>
              <a:gd name="adj1" fmla="val 50000"/>
            </a:avLst>
          </a:prstGeom>
          <a:noFill/>
          <a:ln w="762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8" name="TextBox 17">
            <a:extLst>
              <a:ext uri="{FF2B5EF4-FFF2-40B4-BE49-F238E27FC236}">
                <a16:creationId xmlns:a16="http://schemas.microsoft.com/office/drawing/2014/main" id="{D1436692-BC30-DAA5-74E5-DD1BC86DCDED}"/>
              </a:ext>
            </a:extLst>
          </p:cNvPr>
          <p:cNvSpPr txBox="1"/>
          <p:nvPr/>
        </p:nvSpPr>
        <p:spPr>
          <a:xfrm>
            <a:off x="2783087" y="11708889"/>
            <a:ext cx="6961070" cy="2937692"/>
          </a:xfrm>
          <a:prstGeom prst="rect">
            <a:avLst/>
          </a:prstGeom>
          <a:gradFill flip="none" rotWithShape="1">
            <a:gsLst>
              <a:gs pos="73000">
                <a:schemeClr val="accent1">
                  <a:lumMod val="5000"/>
                  <a:lumOff val="95000"/>
                </a:schemeClr>
              </a:gs>
              <a:gs pos="100000">
                <a:schemeClr val="accent1">
                  <a:lumMod val="45000"/>
                  <a:lumOff val="55000"/>
                </a:schemeClr>
              </a:gs>
            </a:gsLst>
            <a:lin ang="16200000" scaled="0"/>
            <a:tileRect/>
          </a:gradFill>
          <a:ln w="5715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5400"/>
              </a:spcBef>
              <a:spcAft>
                <a:spcPts val="0"/>
              </a:spcAft>
              <a:buClrTx/>
              <a:buSzTx/>
              <a:buFontTx/>
              <a:buNone/>
              <a:tabLst/>
            </a:pPr>
            <a:r>
              <a:rPr kumimoji="0" lang="en-US" sz="4400" b="0" i="0" u="none" strike="noStrike" cap="none" spc="0" normalizeH="0" baseline="0" dirty="0">
                <a:ln>
                  <a:noFill/>
                </a:ln>
                <a:solidFill>
                  <a:schemeClr val="accent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Name: Owen</a:t>
            </a:r>
          </a:p>
          <a:p>
            <a:pPr marL="0" marR="0" indent="0" algn="ctr" defTabSz="825500" rtl="0" fontAlgn="auto" latinLnBrk="0" hangingPunct="0">
              <a:lnSpc>
                <a:spcPct val="100000"/>
              </a:lnSpc>
              <a:spcAft>
                <a:spcPts val="5400"/>
              </a:spcAft>
              <a:buClrTx/>
              <a:buSzTx/>
              <a:buFontTx/>
              <a:buNone/>
              <a:tabLst/>
            </a:pPr>
            <a:r>
              <a:rPr kumimoji="0" lang="en-US" sz="4400" b="0" i="0" u="none" strike="noStrike" cap="none" spc="0" normalizeH="0" baseline="0" dirty="0">
                <a:ln>
                  <a:noFill/>
                </a:ln>
                <a:solidFill>
                  <a:schemeClr val="accent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Address: 16 Maple Ave</a:t>
            </a:r>
            <a:endParaRPr kumimoji="0" lang="en-PH" sz="4400" b="0" i="0" u="none" strike="noStrike" cap="none" spc="0" normalizeH="0" baseline="0" dirty="0">
              <a:ln>
                <a:noFill/>
              </a:ln>
              <a:solidFill>
                <a:schemeClr val="accent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22" name="TextBox 21">
            <a:extLst>
              <a:ext uri="{FF2B5EF4-FFF2-40B4-BE49-F238E27FC236}">
                <a16:creationId xmlns:a16="http://schemas.microsoft.com/office/drawing/2014/main" id="{3C97D7F1-FA52-6BB2-7F3A-D72752AB0902}"/>
              </a:ext>
            </a:extLst>
          </p:cNvPr>
          <p:cNvSpPr txBox="1"/>
          <p:nvPr/>
        </p:nvSpPr>
        <p:spPr>
          <a:xfrm flipH="1">
            <a:off x="1511125" y="11708888"/>
            <a:ext cx="1271960" cy="2937686"/>
          </a:xfrm>
          <a:prstGeom prst="rect">
            <a:avLst/>
          </a:prstGeom>
          <a:gradFill flip="none" rotWithShape="1">
            <a:gsLst>
              <a:gs pos="75000">
                <a:srgbClr val="EFF7FF"/>
              </a:gs>
              <a:gs pos="100000">
                <a:schemeClr val="accent1">
                  <a:lumMod val="60000"/>
                  <a:lumOff val="40000"/>
                </a:schemeClr>
              </a:gs>
            </a:gsLst>
            <a:lin ang="16200000" scaled="0"/>
            <a:tileRect/>
          </a:gradFill>
          <a:ln w="5715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2400"/>
              </a:spcBef>
              <a:spcAft>
                <a:spcPts val="0"/>
              </a:spcAft>
              <a:buClrTx/>
              <a:buSzTx/>
              <a:buFontTx/>
              <a:buNone/>
              <a:tabLst/>
            </a:pPr>
            <a:endParaRPr kumimoji="0" lang="en-PH" sz="5000" b="0" i="0" u="none" strike="noStrike" cap="none" spc="0" normalizeH="0" baseline="0" dirty="0">
              <a:ln>
                <a:noFill/>
              </a:ln>
              <a:solidFill>
                <a:schemeClr val="accent1"/>
              </a:solidFill>
              <a:effectLst/>
              <a:uFillTx/>
              <a:latin typeface="+mn-lt"/>
              <a:ea typeface="+mn-ea"/>
              <a:cs typeface="+mn-cs"/>
              <a:sym typeface="Helvetica Light"/>
            </a:endParaRPr>
          </a:p>
        </p:txBody>
      </p:sp>
      <p:sp>
        <p:nvSpPr>
          <p:cNvPr id="35" name="TextBox 34">
            <a:extLst>
              <a:ext uri="{FF2B5EF4-FFF2-40B4-BE49-F238E27FC236}">
                <a16:creationId xmlns:a16="http://schemas.microsoft.com/office/drawing/2014/main" id="{55A1E8C8-2EA7-7226-3CA3-42B5A0D9EA14}"/>
              </a:ext>
            </a:extLst>
          </p:cNvPr>
          <p:cNvSpPr txBox="1"/>
          <p:nvPr/>
        </p:nvSpPr>
        <p:spPr>
          <a:xfrm flipH="1">
            <a:off x="9744157" y="11708888"/>
            <a:ext cx="1271960" cy="2937686"/>
          </a:xfrm>
          <a:prstGeom prst="rect">
            <a:avLst/>
          </a:prstGeom>
          <a:gradFill flip="none" rotWithShape="1">
            <a:gsLst>
              <a:gs pos="75000">
                <a:srgbClr val="EFF7FF"/>
              </a:gs>
              <a:gs pos="100000">
                <a:schemeClr val="accent1">
                  <a:lumMod val="60000"/>
                  <a:lumOff val="40000"/>
                </a:schemeClr>
              </a:gs>
            </a:gsLst>
            <a:lin ang="16200000" scaled="0"/>
            <a:tileRect/>
          </a:gradFill>
          <a:ln w="5715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2400"/>
              </a:spcBef>
              <a:spcAft>
                <a:spcPts val="0"/>
              </a:spcAft>
              <a:buClrTx/>
              <a:buSzTx/>
              <a:buFontTx/>
              <a:buNone/>
              <a:tabLst/>
            </a:pPr>
            <a:endParaRPr kumimoji="0" lang="en-PH" sz="5000" b="0" i="0" u="none" strike="noStrike" cap="none" spc="0" normalizeH="0" baseline="0" dirty="0">
              <a:ln>
                <a:noFill/>
              </a:ln>
              <a:solidFill>
                <a:schemeClr val="accent1"/>
              </a:solidFill>
              <a:effectLst/>
              <a:uFillTx/>
              <a:latin typeface="+mn-lt"/>
              <a:ea typeface="+mn-ea"/>
              <a:cs typeface="+mn-cs"/>
              <a:sym typeface="Helvetica Light"/>
            </a:endParaRPr>
          </a:p>
        </p:txBody>
      </p:sp>
      <p:sp>
        <p:nvSpPr>
          <p:cNvPr id="37" name="TextBox 36">
            <a:extLst>
              <a:ext uri="{FF2B5EF4-FFF2-40B4-BE49-F238E27FC236}">
                <a16:creationId xmlns:a16="http://schemas.microsoft.com/office/drawing/2014/main" id="{F9AE99F9-DBF6-879A-1688-D784789E5AA9}"/>
              </a:ext>
            </a:extLst>
          </p:cNvPr>
          <p:cNvSpPr txBox="1"/>
          <p:nvPr/>
        </p:nvSpPr>
        <p:spPr>
          <a:xfrm>
            <a:off x="13747979" y="11708882"/>
            <a:ext cx="6961070" cy="2937692"/>
          </a:xfrm>
          <a:prstGeom prst="rect">
            <a:avLst/>
          </a:prstGeom>
          <a:gradFill flip="none" rotWithShape="1">
            <a:gsLst>
              <a:gs pos="73000">
                <a:schemeClr val="accent1">
                  <a:lumMod val="5000"/>
                  <a:lumOff val="95000"/>
                </a:schemeClr>
              </a:gs>
              <a:gs pos="100000">
                <a:schemeClr val="accent1">
                  <a:lumMod val="45000"/>
                  <a:lumOff val="55000"/>
                </a:schemeClr>
              </a:gs>
            </a:gsLst>
            <a:lin ang="16200000" scaled="0"/>
            <a:tileRect/>
          </a:gradFill>
          <a:ln w="5715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5400"/>
              </a:spcBef>
              <a:spcAft>
                <a:spcPts val="0"/>
              </a:spcAft>
              <a:buClrTx/>
              <a:buSzTx/>
              <a:buFontTx/>
              <a:buNone/>
              <a:tabLst/>
            </a:pPr>
            <a:r>
              <a:rPr kumimoji="0" lang="en-US" sz="4400" b="0" i="0" u="none" strike="noStrike" cap="none" spc="0" normalizeH="0" baseline="0" dirty="0">
                <a:ln>
                  <a:noFill/>
                </a:ln>
                <a:solidFill>
                  <a:schemeClr val="accent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Name: Carole</a:t>
            </a:r>
          </a:p>
          <a:p>
            <a:pPr marL="0" marR="0" indent="0" algn="ctr" defTabSz="825500" rtl="0" fontAlgn="auto" latinLnBrk="0" hangingPunct="0">
              <a:lnSpc>
                <a:spcPct val="100000"/>
              </a:lnSpc>
              <a:spcAft>
                <a:spcPts val="5400"/>
              </a:spcAft>
              <a:buClrTx/>
              <a:buSzTx/>
              <a:buFontTx/>
              <a:buNone/>
              <a:tabLst/>
            </a:pPr>
            <a:r>
              <a:rPr kumimoji="0" lang="en-US" sz="4400" b="0" i="0" u="none" strike="noStrike" cap="none" spc="0" normalizeH="0" baseline="0" dirty="0">
                <a:ln>
                  <a:noFill/>
                </a:ln>
                <a:solidFill>
                  <a:schemeClr val="accent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Address: 50 Oak Lane</a:t>
            </a:r>
            <a:endParaRPr kumimoji="0" lang="en-PH" sz="4400" b="0" i="0" u="none" strike="noStrike" cap="none" spc="0" normalizeH="0" baseline="0" dirty="0">
              <a:ln>
                <a:noFill/>
              </a:ln>
              <a:solidFill>
                <a:schemeClr val="accent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39" name="TextBox 38">
            <a:extLst>
              <a:ext uri="{FF2B5EF4-FFF2-40B4-BE49-F238E27FC236}">
                <a16:creationId xmlns:a16="http://schemas.microsoft.com/office/drawing/2014/main" id="{2084D05D-C97F-9009-4ECE-C37FFFD06480}"/>
              </a:ext>
            </a:extLst>
          </p:cNvPr>
          <p:cNvSpPr txBox="1"/>
          <p:nvPr/>
        </p:nvSpPr>
        <p:spPr>
          <a:xfrm flipH="1">
            <a:off x="12476017" y="11708881"/>
            <a:ext cx="1271960" cy="2937686"/>
          </a:xfrm>
          <a:prstGeom prst="rect">
            <a:avLst/>
          </a:prstGeom>
          <a:gradFill flip="none" rotWithShape="1">
            <a:gsLst>
              <a:gs pos="75000">
                <a:srgbClr val="EFF7FF"/>
              </a:gs>
              <a:gs pos="100000">
                <a:schemeClr val="accent1">
                  <a:lumMod val="60000"/>
                  <a:lumOff val="40000"/>
                </a:schemeClr>
              </a:gs>
            </a:gsLst>
            <a:lin ang="16200000" scaled="0"/>
            <a:tileRect/>
          </a:gradFill>
          <a:ln w="5715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2400"/>
              </a:spcBef>
              <a:spcAft>
                <a:spcPts val="0"/>
              </a:spcAft>
              <a:buClrTx/>
              <a:buSzTx/>
              <a:buFontTx/>
              <a:buNone/>
              <a:tabLst/>
            </a:pPr>
            <a:endParaRPr kumimoji="0" lang="en-PH" sz="5000" b="0" i="0" u="none" strike="noStrike" cap="none" spc="0" normalizeH="0" baseline="0" dirty="0">
              <a:ln>
                <a:noFill/>
              </a:ln>
              <a:solidFill>
                <a:schemeClr val="accent1"/>
              </a:solidFill>
              <a:effectLst/>
              <a:uFillTx/>
              <a:latin typeface="+mn-lt"/>
              <a:ea typeface="+mn-ea"/>
              <a:cs typeface="+mn-cs"/>
              <a:sym typeface="Helvetica Light"/>
            </a:endParaRPr>
          </a:p>
        </p:txBody>
      </p:sp>
      <p:sp>
        <p:nvSpPr>
          <p:cNvPr id="41" name="TextBox 40">
            <a:extLst>
              <a:ext uri="{FF2B5EF4-FFF2-40B4-BE49-F238E27FC236}">
                <a16:creationId xmlns:a16="http://schemas.microsoft.com/office/drawing/2014/main" id="{AAD9DBAE-B802-355E-A38B-D8105997040D}"/>
              </a:ext>
            </a:extLst>
          </p:cNvPr>
          <p:cNvSpPr txBox="1"/>
          <p:nvPr/>
        </p:nvSpPr>
        <p:spPr>
          <a:xfrm flipH="1">
            <a:off x="20709049" y="11708881"/>
            <a:ext cx="1271960" cy="2937686"/>
          </a:xfrm>
          <a:prstGeom prst="rect">
            <a:avLst/>
          </a:prstGeom>
          <a:gradFill flip="none" rotWithShape="1">
            <a:gsLst>
              <a:gs pos="75000">
                <a:srgbClr val="EFF7FF"/>
              </a:gs>
              <a:gs pos="100000">
                <a:schemeClr val="accent1">
                  <a:lumMod val="60000"/>
                  <a:lumOff val="40000"/>
                </a:schemeClr>
              </a:gs>
            </a:gsLst>
            <a:lin ang="16200000" scaled="0"/>
            <a:tileRect/>
          </a:gradFill>
          <a:ln w="5715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2400"/>
              </a:spcBef>
              <a:spcAft>
                <a:spcPts val="0"/>
              </a:spcAft>
              <a:buClrTx/>
              <a:buSzTx/>
              <a:buFontTx/>
              <a:buNone/>
              <a:tabLst/>
            </a:pPr>
            <a:endParaRPr kumimoji="0" lang="en-PH" sz="5000" b="0" i="0" u="none" strike="noStrike" cap="none" spc="0" normalizeH="0" baseline="0" dirty="0">
              <a:ln>
                <a:noFill/>
              </a:ln>
              <a:solidFill>
                <a:schemeClr val="accent1"/>
              </a:solidFill>
              <a:effectLst/>
              <a:uFillTx/>
              <a:latin typeface="+mn-lt"/>
              <a:ea typeface="+mn-ea"/>
              <a:cs typeface="+mn-cs"/>
              <a:sym typeface="Helvetica Light"/>
            </a:endParaRPr>
          </a:p>
        </p:txBody>
      </p:sp>
      <p:cxnSp>
        <p:nvCxnSpPr>
          <p:cNvPr id="46" name="Connector: Elbow 45">
            <a:extLst>
              <a:ext uri="{FF2B5EF4-FFF2-40B4-BE49-F238E27FC236}">
                <a16:creationId xmlns:a16="http://schemas.microsoft.com/office/drawing/2014/main" id="{69464F99-4BF5-FE63-8078-434934A82B9B}"/>
              </a:ext>
            </a:extLst>
          </p:cNvPr>
          <p:cNvCxnSpPr>
            <a:cxnSpLocks/>
            <a:stCxn id="2" idx="2"/>
          </p:cNvCxnSpPr>
          <p:nvPr/>
        </p:nvCxnSpPr>
        <p:spPr>
          <a:xfrm rot="16200000" flipH="1">
            <a:off x="9673209" y="8391798"/>
            <a:ext cx="5948422" cy="896426"/>
          </a:xfrm>
          <a:prstGeom prst="bentConnector3">
            <a:avLst>
              <a:gd name="adj1" fmla="val 87960"/>
            </a:avLst>
          </a:prstGeom>
          <a:noFill/>
          <a:ln w="762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9" name="Connector: Elbow 58">
            <a:extLst>
              <a:ext uri="{FF2B5EF4-FFF2-40B4-BE49-F238E27FC236}">
                <a16:creationId xmlns:a16="http://schemas.microsoft.com/office/drawing/2014/main" id="{5F8A2CEC-B658-DA14-9B72-92593F34F608}"/>
              </a:ext>
            </a:extLst>
          </p:cNvPr>
          <p:cNvCxnSpPr>
            <a:cxnSpLocks/>
            <a:endCxn id="82" idx="0"/>
          </p:cNvCxnSpPr>
          <p:nvPr/>
        </p:nvCxnSpPr>
        <p:spPr>
          <a:xfrm>
            <a:off x="12199206" y="7014913"/>
            <a:ext cx="6957888" cy="927034"/>
          </a:xfrm>
          <a:prstGeom prst="bentConnector2">
            <a:avLst/>
          </a:prstGeom>
          <a:noFill/>
          <a:ln w="762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2" name="Connector: Elbow 61">
            <a:extLst>
              <a:ext uri="{FF2B5EF4-FFF2-40B4-BE49-F238E27FC236}">
                <a16:creationId xmlns:a16="http://schemas.microsoft.com/office/drawing/2014/main" id="{B8B72749-66C2-2883-A7EC-3DB805352BEF}"/>
              </a:ext>
            </a:extLst>
          </p:cNvPr>
          <p:cNvCxnSpPr>
            <a:cxnSpLocks/>
            <a:endCxn id="71" idx="0"/>
          </p:cNvCxnSpPr>
          <p:nvPr/>
        </p:nvCxnSpPr>
        <p:spPr>
          <a:xfrm>
            <a:off x="12199205" y="6349687"/>
            <a:ext cx="18783468" cy="5359188"/>
          </a:xfrm>
          <a:prstGeom prst="bentConnector2">
            <a:avLst/>
          </a:prstGeom>
          <a:noFill/>
          <a:ln w="762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1" name="TextBox 70">
            <a:extLst>
              <a:ext uri="{FF2B5EF4-FFF2-40B4-BE49-F238E27FC236}">
                <a16:creationId xmlns:a16="http://schemas.microsoft.com/office/drawing/2014/main" id="{DD04B7D0-1FF6-D9A8-2535-8EC253D72BDD}"/>
              </a:ext>
            </a:extLst>
          </p:cNvPr>
          <p:cNvSpPr txBox="1"/>
          <p:nvPr/>
        </p:nvSpPr>
        <p:spPr>
          <a:xfrm>
            <a:off x="27502138" y="11708875"/>
            <a:ext cx="6961070" cy="2937692"/>
          </a:xfrm>
          <a:prstGeom prst="rect">
            <a:avLst/>
          </a:prstGeom>
          <a:gradFill flip="none" rotWithShape="1">
            <a:gsLst>
              <a:gs pos="73000">
                <a:schemeClr val="accent1">
                  <a:lumMod val="5000"/>
                  <a:lumOff val="95000"/>
                </a:schemeClr>
              </a:gs>
              <a:gs pos="100000">
                <a:schemeClr val="accent1">
                  <a:lumMod val="45000"/>
                  <a:lumOff val="55000"/>
                </a:schemeClr>
              </a:gs>
            </a:gsLst>
            <a:lin ang="16200000" scaled="0"/>
            <a:tileRect/>
          </a:gradFill>
          <a:ln w="5715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5400"/>
              </a:spcBef>
              <a:spcAft>
                <a:spcPts val="0"/>
              </a:spcAft>
              <a:buClrTx/>
              <a:buSzTx/>
              <a:buFontTx/>
              <a:buNone/>
              <a:tabLst/>
            </a:pPr>
            <a:r>
              <a:rPr kumimoji="0" lang="en-US" sz="4400" b="0" i="0" u="none" strike="noStrike" cap="none" spc="0" normalizeH="0" baseline="0" dirty="0">
                <a:ln>
                  <a:noFill/>
                </a:ln>
                <a:solidFill>
                  <a:schemeClr val="accent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Name: George</a:t>
            </a:r>
          </a:p>
          <a:p>
            <a:pPr marL="0" marR="0" indent="0" algn="ctr" defTabSz="825500" rtl="0" fontAlgn="auto" latinLnBrk="0" hangingPunct="0">
              <a:lnSpc>
                <a:spcPct val="100000"/>
              </a:lnSpc>
              <a:spcAft>
                <a:spcPts val="5400"/>
              </a:spcAft>
              <a:buClrTx/>
              <a:buSzTx/>
              <a:buFontTx/>
              <a:buNone/>
              <a:tabLst/>
            </a:pPr>
            <a:r>
              <a:rPr kumimoji="0" lang="en-US" sz="4400" b="0" i="0" u="none" strike="noStrike" cap="none" spc="0" normalizeH="0" baseline="0" dirty="0">
                <a:ln>
                  <a:noFill/>
                </a:ln>
                <a:solidFill>
                  <a:schemeClr val="accent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Address: 2 Cedar Drive</a:t>
            </a:r>
            <a:endParaRPr kumimoji="0" lang="en-PH" sz="4400" b="0" i="0" u="none" strike="noStrike" cap="none" spc="0" normalizeH="0" baseline="0" dirty="0">
              <a:ln>
                <a:noFill/>
              </a:ln>
              <a:solidFill>
                <a:schemeClr val="accent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73" name="TextBox 72">
            <a:extLst>
              <a:ext uri="{FF2B5EF4-FFF2-40B4-BE49-F238E27FC236}">
                <a16:creationId xmlns:a16="http://schemas.microsoft.com/office/drawing/2014/main" id="{CAC7DC6F-7360-D997-ED03-7CBBD0627305}"/>
              </a:ext>
            </a:extLst>
          </p:cNvPr>
          <p:cNvSpPr txBox="1"/>
          <p:nvPr/>
        </p:nvSpPr>
        <p:spPr>
          <a:xfrm flipH="1">
            <a:off x="26230176" y="11708874"/>
            <a:ext cx="1271960" cy="2937686"/>
          </a:xfrm>
          <a:prstGeom prst="rect">
            <a:avLst/>
          </a:prstGeom>
          <a:gradFill flip="none" rotWithShape="1">
            <a:gsLst>
              <a:gs pos="75000">
                <a:srgbClr val="EFF7FF"/>
              </a:gs>
              <a:gs pos="100000">
                <a:schemeClr val="accent1">
                  <a:lumMod val="60000"/>
                  <a:lumOff val="40000"/>
                </a:schemeClr>
              </a:gs>
            </a:gsLst>
            <a:lin ang="16200000" scaled="0"/>
            <a:tileRect/>
          </a:gradFill>
          <a:ln w="5715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2400"/>
              </a:spcBef>
              <a:spcAft>
                <a:spcPts val="0"/>
              </a:spcAft>
              <a:buClrTx/>
              <a:buSzTx/>
              <a:buFontTx/>
              <a:buNone/>
              <a:tabLst/>
            </a:pPr>
            <a:endParaRPr kumimoji="0" lang="en-PH" sz="5000" b="0" i="0" u="none" strike="noStrike" cap="none" spc="0" normalizeH="0" baseline="0" dirty="0">
              <a:ln>
                <a:noFill/>
              </a:ln>
              <a:solidFill>
                <a:schemeClr val="accent1"/>
              </a:solidFill>
              <a:effectLst/>
              <a:uFillTx/>
              <a:latin typeface="+mn-lt"/>
              <a:ea typeface="+mn-ea"/>
              <a:cs typeface="+mn-cs"/>
              <a:sym typeface="Helvetica Light"/>
            </a:endParaRPr>
          </a:p>
        </p:txBody>
      </p:sp>
      <p:sp>
        <p:nvSpPr>
          <p:cNvPr id="75" name="TextBox 74">
            <a:extLst>
              <a:ext uri="{FF2B5EF4-FFF2-40B4-BE49-F238E27FC236}">
                <a16:creationId xmlns:a16="http://schemas.microsoft.com/office/drawing/2014/main" id="{0962DA82-8303-44E0-FFB8-7CA3393323F7}"/>
              </a:ext>
            </a:extLst>
          </p:cNvPr>
          <p:cNvSpPr txBox="1"/>
          <p:nvPr/>
        </p:nvSpPr>
        <p:spPr>
          <a:xfrm flipH="1">
            <a:off x="34463208" y="11708874"/>
            <a:ext cx="1271960" cy="2937686"/>
          </a:xfrm>
          <a:prstGeom prst="rect">
            <a:avLst/>
          </a:prstGeom>
          <a:gradFill flip="none" rotWithShape="1">
            <a:gsLst>
              <a:gs pos="75000">
                <a:srgbClr val="EFF7FF"/>
              </a:gs>
              <a:gs pos="100000">
                <a:schemeClr val="accent1">
                  <a:lumMod val="60000"/>
                  <a:lumOff val="40000"/>
                </a:schemeClr>
              </a:gs>
            </a:gsLst>
            <a:lin ang="16200000" scaled="0"/>
            <a:tileRect/>
          </a:gradFill>
          <a:ln w="5715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2400"/>
              </a:spcBef>
              <a:spcAft>
                <a:spcPts val="0"/>
              </a:spcAft>
              <a:buClrTx/>
              <a:buSzTx/>
              <a:buFontTx/>
              <a:buNone/>
              <a:tabLst/>
            </a:pPr>
            <a:endParaRPr kumimoji="0" lang="en-PH" sz="5000" b="0" i="0" u="none" strike="noStrike" cap="none" spc="0" normalizeH="0" baseline="0" dirty="0">
              <a:ln>
                <a:noFill/>
              </a:ln>
              <a:solidFill>
                <a:schemeClr val="accent1"/>
              </a:solidFill>
              <a:effectLst/>
              <a:uFillTx/>
              <a:latin typeface="+mn-lt"/>
              <a:ea typeface="+mn-ea"/>
              <a:cs typeface="+mn-cs"/>
              <a:sym typeface="Helvetica Light"/>
            </a:endParaRPr>
          </a:p>
        </p:txBody>
      </p:sp>
      <p:sp>
        <p:nvSpPr>
          <p:cNvPr id="82" name="TextBox 81">
            <a:extLst>
              <a:ext uri="{FF2B5EF4-FFF2-40B4-BE49-F238E27FC236}">
                <a16:creationId xmlns:a16="http://schemas.microsoft.com/office/drawing/2014/main" id="{798C7812-F16B-253D-FBE7-5C3ECD462AA0}"/>
              </a:ext>
            </a:extLst>
          </p:cNvPr>
          <p:cNvSpPr txBox="1"/>
          <p:nvPr/>
        </p:nvSpPr>
        <p:spPr>
          <a:xfrm>
            <a:off x="16705326" y="7941947"/>
            <a:ext cx="4903535" cy="2595582"/>
          </a:xfrm>
          <a:prstGeom prst="rect">
            <a:avLst/>
          </a:prstGeom>
          <a:gradFill flip="none" rotWithShape="1">
            <a:gsLst>
              <a:gs pos="73000">
                <a:schemeClr val="accent1">
                  <a:lumMod val="5000"/>
                  <a:lumOff val="95000"/>
                </a:schemeClr>
              </a:gs>
              <a:gs pos="100000">
                <a:schemeClr val="accent1">
                  <a:lumMod val="45000"/>
                  <a:lumOff val="55000"/>
                </a:schemeClr>
              </a:gs>
            </a:gsLst>
            <a:lin ang="16200000" scaled="0"/>
            <a:tileRect/>
          </a:gradFill>
          <a:ln w="5715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1800"/>
              </a:spcBef>
              <a:spcAft>
                <a:spcPts val="0"/>
              </a:spcAft>
              <a:buClrTx/>
              <a:buSzTx/>
              <a:buFontTx/>
              <a:buNone/>
              <a:tabLst/>
            </a:pPr>
            <a:r>
              <a:rPr kumimoji="0" lang="en-US" sz="4400" b="0" i="0" u="none" strike="noStrike" cap="none" spc="0" normalizeH="0" baseline="0" dirty="0">
                <a:ln>
                  <a:noFill/>
                </a:ln>
                <a:solidFill>
                  <a:schemeClr val="accent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Name: ____</a:t>
            </a:r>
            <a:br>
              <a:rPr kumimoji="0" lang="en-US" sz="4400" b="0" i="0" u="none" strike="noStrike" cap="none" spc="0" normalizeH="0" baseline="0" dirty="0">
                <a:ln>
                  <a:noFill/>
                </a:ln>
                <a:solidFill>
                  <a:schemeClr val="accent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br>
            <a:r>
              <a:rPr kumimoji="0" lang="en-US" sz="4400" b="0" i="0" u="none" strike="noStrike" cap="none" spc="0" normalizeH="0" baseline="0" dirty="0">
                <a:ln>
                  <a:noFill/>
                </a:ln>
                <a:solidFill>
                  <a:schemeClr val="accent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Address: ____</a:t>
            </a:r>
          </a:p>
          <a:p>
            <a:pPr marL="0" marR="0" indent="0" algn="ctr" defTabSz="825500" rtl="0" fontAlgn="auto" latinLnBrk="0" hangingPunct="0">
              <a:lnSpc>
                <a:spcPct val="100000"/>
              </a:lnSpc>
              <a:spcBef>
                <a:spcPts val="0"/>
              </a:spcBef>
              <a:spcAft>
                <a:spcPts val="1800"/>
              </a:spcAft>
              <a:buClrTx/>
              <a:buSzTx/>
              <a:buFontTx/>
              <a:buNone/>
              <a:tabLst/>
            </a:pPr>
            <a:r>
              <a:rPr lang="en-US" sz="44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_____________</a:t>
            </a:r>
            <a:r>
              <a:rPr kumimoji="0" lang="en-US" sz="4400" b="0" i="0" u="none" strike="noStrike" cap="none" spc="0" normalizeH="0" baseline="0" dirty="0">
                <a:ln>
                  <a:noFill/>
                </a:ln>
                <a:solidFill>
                  <a:schemeClr val="accent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 </a:t>
            </a:r>
            <a:endParaRPr kumimoji="0" lang="en-PH" sz="4400" b="0" i="0" u="none" strike="noStrike" cap="none" spc="0" normalizeH="0" baseline="0" dirty="0">
              <a:ln>
                <a:noFill/>
              </a:ln>
              <a:solidFill>
                <a:schemeClr val="accent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84" name="TextBox 83">
            <a:extLst>
              <a:ext uri="{FF2B5EF4-FFF2-40B4-BE49-F238E27FC236}">
                <a16:creationId xmlns:a16="http://schemas.microsoft.com/office/drawing/2014/main" id="{B096BB41-BA63-4DAF-4D7D-36224CD2B849}"/>
              </a:ext>
            </a:extLst>
          </p:cNvPr>
          <p:cNvSpPr txBox="1"/>
          <p:nvPr/>
        </p:nvSpPr>
        <p:spPr>
          <a:xfrm flipH="1">
            <a:off x="21608861" y="7941947"/>
            <a:ext cx="997214" cy="2595582"/>
          </a:xfrm>
          <a:prstGeom prst="rect">
            <a:avLst/>
          </a:prstGeom>
          <a:gradFill flip="none" rotWithShape="1">
            <a:gsLst>
              <a:gs pos="69000">
                <a:schemeClr val="accent1">
                  <a:lumMod val="5000"/>
                  <a:lumOff val="95000"/>
                </a:schemeClr>
              </a:gs>
              <a:gs pos="100000">
                <a:schemeClr val="accent1">
                  <a:lumMod val="45000"/>
                  <a:lumOff val="55000"/>
                </a:schemeClr>
              </a:gs>
            </a:gsLst>
            <a:lin ang="16200000" scaled="0"/>
            <a:tileRect/>
          </a:gradFill>
          <a:ln w="5715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2400"/>
              </a:spcBef>
              <a:spcAft>
                <a:spcPts val="0"/>
              </a:spcAft>
              <a:buClrTx/>
              <a:buSzTx/>
              <a:buFontTx/>
              <a:buNone/>
              <a:tabLst/>
            </a:pPr>
            <a:endParaRPr kumimoji="0" lang="en-PH" sz="5000" b="0" i="0" u="none" strike="noStrike" cap="none" spc="0" normalizeH="0" baseline="0" dirty="0">
              <a:ln>
                <a:noFill/>
              </a:ln>
              <a:solidFill>
                <a:schemeClr val="accent1"/>
              </a:solidFill>
              <a:effectLst/>
              <a:uFillTx/>
              <a:latin typeface="+mn-lt"/>
              <a:ea typeface="+mn-ea"/>
              <a:cs typeface="+mn-cs"/>
              <a:sym typeface="Helvetica Light"/>
            </a:endParaRPr>
          </a:p>
        </p:txBody>
      </p:sp>
      <p:sp>
        <p:nvSpPr>
          <p:cNvPr id="86" name="TextBox 85">
            <a:extLst>
              <a:ext uri="{FF2B5EF4-FFF2-40B4-BE49-F238E27FC236}">
                <a16:creationId xmlns:a16="http://schemas.microsoft.com/office/drawing/2014/main" id="{F83F66EE-6540-81B3-3D46-82F42C130468}"/>
              </a:ext>
            </a:extLst>
          </p:cNvPr>
          <p:cNvSpPr txBox="1"/>
          <p:nvPr/>
        </p:nvSpPr>
        <p:spPr>
          <a:xfrm flipH="1">
            <a:off x="15676557" y="7941947"/>
            <a:ext cx="1028766" cy="2595582"/>
          </a:xfrm>
          <a:prstGeom prst="rect">
            <a:avLst/>
          </a:prstGeom>
          <a:gradFill flip="none" rotWithShape="1">
            <a:gsLst>
              <a:gs pos="69000">
                <a:schemeClr val="accent1">
                  <a:lumMod val="5000"/>
                  <a:lumOff val="95000"/>
                </a:schemeClr>
              </a:gs>
              <a:gs pos="100000">
                <a:schemeClr val="accent1">
                  <a:lumMod val="45000"/>
                  <a:lumOff val="55000"/>
                </a:schemeClr>
              </a:gs>
            </a:gsLst>
            <a:lin ang="16200000" scaled="0"/>
            <a:tileRect/>
          </a:gradFill>
          <a:ln w="5715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2400"/>
              </a:spcBef>
              <a:spcAft>
                <a:spcPts val="0"/>
              </a:spcAft>
              <a:buClrTx/>
              <a:buSzTx/>
              <a:buFontTx/>
              <a:buNone/>
              <a:tabLst/>
            </a:pPr>
            <a:endParaRPr kumimoji="0" lang="en-PH" sz="5000" b="0" i="0" u="none" strike="noStrike" cap="none" spc="0" normalizeH="0" baseline="0" dirty="0">
              <a:ln>
                <a:noFill/>
              </a:ln>
              <a:solidFill>
                <a:schemeClr val="accent1"/>
              </a:solidFill>
              <a:effectLst/>
              <a:uFillTx/>
              <a:latin typeface="+mn-lt"/>
              <a:ea typeface="+mn-ea"/>
              <a:cs typeface="+mn-cs"/>
              <a:sym typeface="Helvetica Light"/>
            </a:endParaRPr>
          </a:p>
        </p:txBody>
      </p:sp>
      <p:sp>
        <p:nvSpPr>
          <p:cNvPr id="90" name="Rectangle 89">
            <a:extLst>
              <a:ext uri="{FF2B5EF4-FFF2-40B4-BE49-F238E27FC236}">
                <a16:creationId xmlns:a16="http://schemas.microsoft.com/office/drawing/2014/main" id="{EA543DEE-E51D-67DF-A7D3-CEEB2882E602}"/>
              </a:ext>
            </a:extLst>
          </p:cNvPr>
          <p:cNvSpPr/>
          <p:nvPr/>
        </p:nvSpPr>
        <p:spPr>
          <a:xfrm>
            <a:off x="16961188" y="3842852"/>
            <a:ext cx="15314194" cy="1989945"/>
          </a:xfrm>
          <a:prstGeom prst="rect">
            <a:avLst/>
          </a:prstGeom>
        </p:spPr>
        <p:txBody>
          <a:bodyPr wrap="square">
            <a:normAutofit lnSpcReduction="10000"/>
          </a:bodyPr>
          <a:lstStyle/>
          <a:p>
            <a:pPr algn="l">
              <a:spcAft>
                <a:spcPts val="5022"/>
              </a:spcAft>
            </a:pPr>
            <a:r>
              <a:rPr lang="en-US" sz="64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A class is like an empty form that gets copied and handed out</a:t>
            </a:r>
          </a:p>
        </p:txBody>
      </p:sp>
      <p:sp>
        <p:nvSpPr>
          <p:cNvPr id="92" name="Rectangle 91">
            <a:extLst>
              <a:ext uri="{FF2B5EF4-FFF2-40B4-BE49-F238E27FC236}">
                <a16:creationId xmlns:a16="http://schemas.microsoft.com/office/drawing/2014/main" id="{C8A7A5F1-1DF6-B97A-C4BE-CFA06181F561}"/>
              </a:ext>
            </a:extLst>
          </p:cNvPr>
          <p:cNvSpPr/>
          <p:nvPr/>
        </p:nvSpPr>
        <p:spPr>
          <a:xfrm>
            <a:off x="23129266" y="8257424"/>
            <a:ext cx="7661754" cy="2428852"/>
          </a:xfrm>
          <a:prstGeom prst="rect">
            <a:avLst/>
          </a:prstGeom>
        </p:spPr>
        <p:txBody>
          <a:bodyPr wrap="square">
            <a:normAutofit/>
          </a:bodyPr>
          <a:lstStyle/>
          <a:p>
            <a:pPr algn="l">
              <a:spcAft>
                <a:spcPts val="5022"/>
              </a:spcAft>
            </a:pPr>
            <a:r>
              <a:rPr lang="en-US" sz="40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Form is copied and handed out </a:t>
            </a:r>
            <a:br>
              <a:rPr lang="en-US" sz="4000" dirty="0">
                <a:solidFill>
                  <a:schemeClr val="accent1"/>
                </a:solidFill>
                <a:latin typeface="Open Sans" panose="020B0606030504020204" pitchFamily="34" charset="0"/>
                <a:ea typeface="Open Sans" panose="020B0606030504020204" pitchFamily="34" charset="0"/>
                <a:cs typeface="Open Sans" panose="020B0606030504020204" pitchFamily="34" charset="0"/>
              </a:rPr>
            </a:br>
            <a:r>
              <a:rPr lang="en-US" sz="40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So this is like Object Creation from the Class</a:t>
            </a:r>
          </a:p>
        </p:txBody>
      </p:sp>
      <p:sp>
        <p:nvSpPr>
          <p:cNvPr id="5" name="Shape 131">
            <a:extLst>
              <a:ext uri="{FF2B5EF4-FFF2-40B4-BE49-F238E27FC236}">
                <a16:creationId xmlns:a16="http://schemas.microsoft.com/office/drawing/2014/main" id="{AE23D758-18F8-5236-003D-AAB57BB74EFD}"/>
              </a:ext>
            </a:extLst>
          </p:cNvPr>
          <p:cNvSpPr/>
          <p:nvPr/>
        </p:nvSpPr>
        <p:spPr>
          <a:xfrm>
            <a:off x="952500" y="18489726"/>
            <a:ext cx="16008688" cy="1231106"/>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The class, the object, static &amp; instance fields and methods</a:t>
            </a:r>
          </a:p>
        </p:txBody>
      </p:sp>
      <p:sp>
        <p:nvSpPr>
          <p:cNvPr id="10" name="TextBox 9">
            <a:extLst>
              <a:ext uri="{FF2B5EF4-FFF2-40B4-BE49-F238E27FC236}">
                <a16:creationId xmlns:a16="http://schemas.microsoft.com/office/drawing/2014/main" id="{B79506D5-BD9B-4206-A8A5-CDFC7BC6D4CB}"/>
              </a:ext>
            </a:extLst>
          </p:cNvPr>
          <p:cNvSpPr txBox="1"/>
          <p:nvPr/>
        </p:nvSpPr>
        <p:spPr>
          <a:xfrm flipH="1">
            <a:off x="8851013" y="3270218"/>
            <a:ext cx="893143" cy="2595575"/>
          </a:xfrm>
          <a:prstGeom prst="rect">
            <a:avLst/>
          </a:prstGeom>
          <a:gradFill flip="none" rotWithShape="1">
            <a:gsLst>
              <a:gs pos="69000">
                <a:schemeClr val="accent1">
                  <a:lumMod val="5000"/>
                  <a:lumOff val="95000"/>
                </a:schemeClr>
              </a:gs>
              <a:gs pos="100000">
                <a:schemeClr val="accent1">
                  <a:lumMod val="45000"/>
                  <a:lumOff val="55000"/>
                </a:schemeClr>
              </a:gs>
            </a:gsLst>
            <a:lin ang="16200000" scaled="0"/>
            <a:tileRect/>
          </a:gradFill>
          <a:ln w="5715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2400"/>
              </a:spcBef>
              <a:spcAft>
                <a:spcPts val="0"/>
              </a:spcAft>
              <a:buClrTx/>
              <a:buSzTx/>
              <a:buFontTx/>
              <a:buNone/>
              <a:tabLst/>
            </a:pPr>
            <a:endParaRPr kumimoji="0" lang="en-PH" sz="5000" b="0" i="0" u="none" strike="noStrike" cap="none" spc="0" normalizeH="0" baseline="0" dirty="0">
              <a:ln>
                <a:noFill/>
              </a:ln>
              <a:solidFill>
                <a:schemeClr val="accent1"/>
              </a:solidFill>
              <a:effectLst/>
              <a:uFillTx/>
              <a:latin typeface="+mn-lt"/>
              <a:ea typeface="+mn-ea"/>
              <a:cs typeface="+mn-cs"/>
              <a:sym typeface="Helvetica Light"/>
            </a:endParaRPr>
          </a:p>
        </p:txBody>
      </p:sp>
      <p:sp>
        <p:nvSpPr>
          <p:cNvPr id="21" name="Rectangle 20">
            <a:extLst>
              <a:ext uri="{FF2B5EF4-FFF2-40B4-BE49-F238E27FC236}">
                <a16:creationId xmlns:a16="http://schemas.microsoft.com/office/drawing/2014/main" id="{3065D8C5-0ECC-72AE-448E-1313A540E60A}"/>
              </a:ext>
            </a:extLst>
          </p:cNvPr>
          <p:cNvSpPr/>
          <p:nvPr/>
        </p:nvSpPr>
        <p:spPr>
          <a:xfrm>
            <a:off x="3068725" y="15076637"/>
            <a:ext cx="10043272" cy="1651403"/>
          </a:xfrm>
          <a:prstGeom prst="rect">
            <a:avLst/>
          </a:prstGeom>
        </p:spPr>
        <p:txBody>
          <a:bodyPr wrap="square">
            <a:normAutofit/>
          </a:bodyPr>
          <a:lstStyle/>
          <a:p>
            <a:pPr>
              <a:spcAft>
                <a:spcPts val="5022"/>
              </a:spcAft>
            </a:pPr>
            <a:r>
              <a:rPr lang="en-US" sz="48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An object is like the form once it’s been handed out and filed in</a:t>
            </a:r>
          </a:p>
        </p:txBody>
      </p:sp>
      <p:sp>
        <p:nvSpPr>
          <p:cNvPr id="24" name="Rectangle 23">
            <a:extLst>
              <a:ext uri="{FF2B5EF4-FFF2-40B4-BE49-F238E27FC236}">
                <a16:creationId xmlns:a16="http://schemas.microsoft.com/office/drawing/2014/main" id="{ECE661A0-3F75-695F-C577-1F44077B3739}"/>
              </a:ext>
            </a:extLst>
          </p:cNvPr>
          <p:cNvSpPr/>
          <p:nvPr/>
        </p:nvSpPr>
        <p:spPr>
          <a:xfrm>
            <a:off x="23129265" y="15079745"/>
            <a:ext cx="11543289" cy="1740118"/>
          </a:xfrm>
          <a:prstGeom prst="rect">
            <a:avLst/>
          </a:prstGeom>
        </p:spPr>
        <p:txBody>
          <a:bodyPr wrap="square">
            <a:normAutofit/>
          </a:bodyPr>
          <a:lstStyle/>
          <a:p>
            <a:pPr>
              <a:spcAft>
                <a:spcPts val="5022"/>
              </a:spcAft>
            </a:pPr>
            <a:r>
              <a:rPr lang="en-US" sz="48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Each object will have unique values for the form data being collected</a:t>
            </a:r>
          </a:p>
        </p:txBody>
      </p:sp>
      <p:sp>
        <p:nvSpPr>
          <p:cNvPr id="4" name="TextBox 3">
            <a:extLst>
              <a:ext uri="{FF2B5EF4-FFF2-40B4-BE49-F238E27FC236}">
                <a16:creationId xmlns:a16="http://schemas.microsoft.com/office/drawing/2014/main" id="{15ACB30E-1A8C-9D8E-B98C-18AA34CBC28A}"/>
              </a:ext>
            </a:extLst>
          </p:cNvPr>
          <p:cNvSpPr txBox="1"/>
          <p:nvPr/>
        </p:nvSpPr>
        <p:spPr>
          <a:xfrm flipH="1">
            <a:off x="14654257" y="3270218"/>
            <a:ext cx="893143" cy="2595575"/>
          </a:xfrm>
          <a:prstGeom prst="rect">
            <a:avLst/>
          </a:prstGeom>
          <a:gradFill flip="none" rotWithShape="1">
            <a:gsLst>
              <a:gs pos="69000">
                <a:schemeClr val="accent1">
                  <a:lumMod val="5000"/>
                  <a:lumOff val="95000"/>
                </a:schemeClr>
              </a:gs>
              <a:gs pos="100000">
                <a:schemeClr val="accent1">
                  <a:lumMod val="45000"/>
                  <a:lumOff val="55000"/>
                </a:schemeClr>
              </a:gs>
            </a:gsLst>
            <a:lin ang="16200000" scaled="0"/>
            <a:tileRect/>
          </a:gradFill>
          <a:ln w="5715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2400"/>
              </a:spcBef>
              <a:spcAft>
                <a:spcPts val="0"/>
              </a:spcAft>
              <a:buClrTx/>
              <a:buSzTx/>
              <a:buFontTx/>
              <a:buNone/>
              <a:tabLst/>
            </a:pPr>
            <a:endParaRPr kumimoji="0" lang="en-PH" sz="5000" b="0" i="0" u="none" strike="noStrike" cap="none" spc="0" normalizeH="0" baseline="0" dirty="0">
              <a:ln>
                <a:noFill/>
              </a:ln>
              <a:solidFill>
                <a:schemeClr val="accent1"/>
              </a:solidFill>
              <a:effectLst/>
              <a:uFillTx/>
              <a:latin typeface="+mn-lt"/>
              <a:ea typeface="+mn-ea"/>
              <a:cs typeface="+mn-cs"/>
              <a:sym typeface="Helvetica Light"/>
            </a:endParaRPr>
          </a:p>
        </p:txBody>
      </p:sp>
    </p:spTree>
    <p:extLst>
      <p:ext uri="{BB962C8B-B14F-4D97-AF65-F5344CB8AC3E}">
        <p14:creationId xmlns:p14="http://schemas.microsoft.com/office/powerpoint/2010/main" val="4041880502"/>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644246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An Object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object is called an instance of a particular class.</a:t>
            </a:r>
          </a:p>
        </p:txBody>
      </p:sp>
      <p:sp>
        <p:nvSpPr>
          <p:cNvPr id="3" name="Shape 131">
            <a:extLst>
              <a:ext uri="{FF2B5EF4-FFF2-40B4-BE49-F238E27FC236}">
                <a16:creationId xmlns:a16="http://schemas.microsoft.com/office/drawing/2014/main" id="{DA75FD7A-6438-7F83-3C10-E467AEA033CA}"/>
              </a:ext>
            </a:extLst>
          </p:cNvPr>
          <p:cNvSpPr/>
          <p:nvPr/>
        </p:nvSpPr>
        <p:spPr>
          <a:xfrm>
            <a:off x="952500" y="18489726"/>
            <a:ext cx="16008688" cy="1231106"/>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The class, the object, static &amp; instance fields and methods</a:t>
            </a:r>
          </a:p>
        </p:txBody>
      </p:sp>
    </p:spTree>
    <p:extLst>
      <p:ext uri="{BB962C8B-B14F-4D97-AF65-F5344CB8AC3E}">
        <p14:creationId xmlns:p14="http://schemas.microsoft.com/office/powerpoint/2010/main" val="2397325156"/>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29984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 class and objects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cxnSp>
        <p:nvCxnSpPr>
          <p:cNvPr id="15" name="Connector: Elbow 14">
            <a:extLst>
              <a:ext uri="{FF2B5EF4-FFF2-40B4-BE49-F238E27FC236}">
                <a16:creationId xmlns:a16="http://schemas.microsoft.com/office/drawing/2014/main" id="{01970C9D-3C71-AB2C-68D4-EBCECEA2EADE}"/>
              </a:ext>
            </a:extLst>
          </p:cNvPr>
          <p:cNvCxnSpPr>
            <a:cxnSpLocks/>
            <a:stCxn id="7" idx="2"/>
            <a:endCxn id="17" idx="1"/>
          </p:cNvCxnSpPr>
          <p:nvPr/>
        </p:nvCxnSpPr>
        <p:spPr>
          <a:xfrm rot="5400000">
            <a:off x="12611793" y="4827097"/>
            <a:ext cx="5864589" cy="5487826"/>
          </a:xfrm>
          <a:prstGeom prst="bentConnector3">
            <a:avLst>
              <a:gd name="adj1" fmla="val 11498"/>
            </a:avLst>
          </a:prstGeom>
          <a:noFill/>
          <a:ln w="762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6" name="Connector: Elbow 45">
            <a:extLst>
              <a:ext uri="{FF2B5EF4-FFF2-40B4-BE49-F238E27FC236}">
                <a16:creationId xmlns:a16="http://schemas.microsoft.com/office/drawing/2014/main" id="{69464F99-4BF5-FE63-8078-434934A82B9B}"/>
              </a:ext>
            </a:extLst>
          </p:cNvPr>
          <p:cNvCxnSpPr>
            <a:cxnSpLocks/>
            <a:stCxn id="7" idx="2"/>
            <a:endCxn id="20" idx="7"/>
          </p:cNvCxnSpPr>
          <p:nvPr/>
        </p:nvCxnSpPr>
        <p:spPr>
          <a:xfrm rot="16200000" flipH="1">
            <a:off x="17992229" y="4934487"/>
            <a:ext cx="5700839" cy="5109296"/>
          </a:xfrm>
          <a:prstGeom prst="bentConnector3">
            <a:avLst>
              <a:gd name="adj1" fmla="val 11701"/>
            </a:avLst>
          </a:prstGeom>
          <a:noFill/>
          <a:ln w="762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Rectangle 6">
            <a:extLst>
              <a:ext uri="{FF2B5EF4-FFF2-40B4-BE49-F238E27FC236}">
                <a16:creationId xmlns:a16="http://schemas.microsoft.com/office/drawing/2014/main" id="{68E23B94-F993-E535-9911-3ADDB8D4D543}"/>
              </a:ext>
            </a:extLst>
          </p:cNvPr>
          <p:cNvSpPr/>
          <p:nvPr/>
        </p:nvSpPr>
        <p:spPr>
          <a:xfrm>
            <a:off x="14630400" y="2781797"/>
            <a:ext cx="7315200" cy="1856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spcBef>
                <a:spcPts val="3000"/>
              </a:spcBef>
              <a:spcAft>
                <a:spcPts val="3000"/>
              </a:spcAft>
              <a:buClrTx/>
              <a:buSzTx/>
              <a:buFontTx/>
              <a:buNone/>
              <a:tabLst/>
            </a:pPr>
            <a:r>
              <a:rPr kumimoji="0" lang="en-US" sz="6400" b="0" i="0" u="none" strike="noStrike" cap="none" spc="0" normalizeH="0" baseline="0" dirty="0">
                <a:ln>
                  <a:noFill/>
                </a:ln>
                <a:solidFill>
                  <a:srgbClr val="FFFFFF"/>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Class</a:t>
            </a:r>
            <a:endParaRPr kumimoji="0" lang="en-PH" sz="6400" b="0" i="0" u="none" strike="noStrike" cap="none" spc="0" normalizeH="0" baseline="0" dirty="0">
              <a:ln>
                <a:noFill/>
              </a:ln>
              <a:solidFill>
                <a:srgbClr val="FFFFFF"/>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17" name="Oval 16">
            <a:extLst>
              <a:ext uri="{FF2B5EF4-FFF2-40B4-BE49-F238E27FC236}">
                <a16:creationId xmlns:a16="http://schemas.microsoft.com/office/drawing/2014/main" id="{BFCC7A98-11DB-069C-40A2-247076040B67}"/>
              </a:ext>
            </a:extLst>
          </p:cNvPr>
          <p:cNvSpPr/>
          <p:nvPr/>
        </p:nvSpPr>
        <p:spPr>
          <a:xfrm>
            <a:off x="11928387" y="10082878"/>
            <a:ext cx="5952931" cy="2870855"/>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3600"/>
              </a:spcBef>
              <a:spcAft>
                <a:spcPts val="3600"/>
              </a:spcAft>
              <a:buClrTx/>
              <a:buSzTx/>
              <a:buFontTx/>
              <a:buNone/>
              <a:tabLst/>
            </a:pPr>
            <a:r>
              <a:rPr kumimoji="0" lang="en-US" sz="6400" b="0" i="0" u="none" strike="noStrike" cap="none" spc="0" normalizeH="0" baseline="0" dirty="0">
                <a:ln>
                  <a:noFill/>
                </a:ln>
                <a:solidFill>
                  <a:srgbClr val="FFFFFF"/>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Object</a:t>
            </a:r>
            <a:endParaRPr kumimoji="0" lang="en-PH" sz="6400" b="0" i="0" u="none" strike="noStrike" cap="none" spc="0" normalizeH="0" baseline="0" dirty="0">
              <a:ln>
                <a:noFill/>
              </a:ln>
              <a:solidFill>
                <a:srgbClr val="FFFFFF"/>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20" name="Oval 19">
            <a:extLst>
              <a:ext uri="{FF2B5EF4-FFF2-40B4-BE49-F238E27FC236}">
                <a16:creationId xmlns:a16="http://schemas.microsoft.com/office/drawing/2014/main" id="{2186BE5B-34BC-83A6-02D9-FB2C96D923F7}"/>
              </a:ext>
            </a:extLst>
          </p:cNvPr>
          <p:cNvSpPr/>
          <p:nvPr/>
        </p:nvSpPr>
        <p:spPr>
          <a:xfrm>
            <a:off x="18316152" y="9919128"/>
            <a:ext cx="5952931" cy="2870855"/>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3600"/>
              </a:spcBef>
              <a:spcAft>
                <a:spcPts val="3600"/>
              </a:spcAft>
              <a:buClrTx/>
              <a:buSzTx/>
              <a:buFontTx/>
              <a:buNone/>
              <a:tabLst/>
            </a:pPr>
            <a:r>
              <a:rPr lang="en-US" sz="6400">
                <a:solidFill>
                  <a:srgbClr val="FFFFFF"/>
                </a:solidFill>
                <a:latin typeface="Open Sans" panose="020B0606030504020204" pitchFamily="34" charset="0"/>
                <a:ea typeface="Open Sans" panose="020B0606030504020204" pitchFamily="34" charset="0"/>
                <a:cs typeface="Open Sans" panose="020B0606030504020204" pitchFamily="34" charset="0"/>
              </a:rPr>
              <a:t>I</a:t>
            </a:r>
            <a:r>
              <a:rPr kumimoji="0" lang="en-US" sz="6400" b="0" i="0" u="none" strike="noStrike" cap="none" spc="0" normalizeH="0" baseline="0">
                <a:ln>
                  <a:noFill/>
                </a:ln>
                <a:solidFill>
                  <a:srgbClr val="FFFFFF"/>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nstance</a:t>
            </a:r>
            <a:endParaRPr kumimoji="0" lang="en-PH" sz="6400" b="0" i="0" u="none" strike="noStrike" cap="none" spc="0" normalizeH="0" baseline="0" dirty="0">
              <a:ln>
                <a:noFill/>
              </a:ln>
              <a:solidFill>
                <a:srgbClr val="FFFFFF"/>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25" name="Oval 24">
            <a:extLst>
              <a:ext uri="{FF2B5EF4-FFF2-40B4-BE49-F238E27FC236}">
                <a16:creationId xmlns:a16="http://schemas.microsoft.com/office/drawing/2014/main" id="{9AFAAAB8-ACB5-F32D-BC34-0C68163FEA84}"/>
              </a:ext>
            </a:extLst>
          </p:cNvPr>
          <p:cNvSpPr/>
          <p:nvPr/>
        </p:nvSpPr>
        <p:spPr>
          <a:xfrm>
            <a:off x="15138642" y="11969771"/>
            <a:ext cx="5952931" cy="287085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3600"/>
              </a:spcBef>
              <a:spcAft>
                <a:spcPts val="3600"/>
              </a:spcAft>
              <a:buClrTx/>
              <a:buSzTx/>
              <a:buFontTx/>
              <a:buNone/>
              <a:tabLst/>
            </a:pPr>
            <a:r>
              <a:rPr kumimoji="0" lang="en-US" sz="6400" b="0" i="0" u="none" strike="noStrike" cap="none" spc="0" normalizeH="0" baseline="0" dirty="0">
                <a:ln>
                  <a:noFill/>
                </a:ln>
                <a:solidFill>
                  <a:srgbClr val="FFFFFF"/>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Object</a:t>
            </a:r>
            <a:endParaRPr kumimoji="0" lang="en-PH" sz="6400" b="0" i="0" u="none" strike="noStrike" cap="none" spc="0" normalizeH="0" baseline="0" dirty="0">
              <a:ln>
                <a:noFill/>
              </a:ln>
              <a:solidFill>
                <a:srgbClr val="FFFFFF"/>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31" name="Oval 30">
            <a:extLst>
              <a:ext uri="{FF2B5EF4-FFF2-40B4-BE49-F238E27FC236}">
                <a16:creationId xmlns:a16="http://schemas.microsoft.com/office/drawing/2014/main" id="{95652345-64DF-EBEC-E8F2-B5ED166A5EBA}"/>
              </a:ext>
            </a:extLst>
          </p:cNvPr>
          <p:cNvSpPr/>
          <p:nvPr/>
        </p:nvSpPr>
        <p:spPr>
          <a:xfrm>
            <a:off x="16961188" y="14401197"/>
            <a:ext cx="5952931" cy="287085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3600"/>
              </a:spcBef>
              <a:spcAft>
                <a:spcPts val="3600"/>
              </a:spcAft>
              <a:buClrTx/>
              <a:buSzTx/>
              <a:buFontTx/>
              <a:buNone/>
              <a:tabLst/>
            </a:pPr>
            <a:r>
              <a:rPr kumimoji="0" lang="en-US" sz="6400" b="0" i="0" u="none" strike="noStrike" cap="none" spc="0" normalizeH="0" baseline="0" dirty="0">
                <a:ln>
                  <a:noFill/>
                </a:ln>
                <a:solidFill>
                  <a:srgbClr val="FFFFFF"/>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Instance</a:t>
            </a:r>
            <a:endParaRPr kumimoji="0" lang="en-PH" sz="6400" b="0" i="0" u="none" strike="noStrike" cap="none" spc="0" normalizeH="0" baseline="0" dirty="0">
              <a:ln>
                <a:noFill/>
              </a:ln>
              <a:solidFill>
                <a:srgbClr val="FFFFFF"/>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29" name="Oval 28">
            <a:extLst>
              <a:ext uri="{FF2B5EF4-FFF2-40B4-BE49-F238E27FC236}">
                <a16:creationId xmlns:a16="http://schemas.microsoft.com/office/drawing/2014/main" id="{D3EC5976-B1B4-4334-456C-6C23C26958AD}"/>
              </a:ext>
            </a:extLst>
          </p:cNvPr>
          <p:cNvSpPr/>
          <p:nvPr/>
        </p:nvSpPr>
        <p:spPr>
          <a:xfrm>
            <a:off x="20316213" y="12300210"/>
            <a:ext cx="5952931" cy="287085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3600"/>
              </a:spcBef>
              <a:spcAft>
                <a:spcPts val="3600"/>
              </a:spcAft>
              <a:buClrTx/>
              <a:buSzTx/>
              <a:buFontTx/>
              <a:buNone/>
              <a:tabLst/>
            </a:pPr>
            <a:r>
              <a:rPr kumimoji="0" lang="en-US" sz="6400" b="0" i="0" u="none" strike="noStrike" cap="none" spc="0" normalizeH="0" baseline="0" dirty="0">
                <a:ln>
                  <a:noFill/>
                </a:ln>
                <a:solidFill>
                  <a:srgbClr val="FFFFFF"/>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Object</a:t>
            </a:r>
            <a:endParaRPr kumimoji="0" lang="en-PH" sz="6400" b="0" i="0" u="none" strike="noStrike" cap="none" spc="0" normalizeH="0" baseline="0" dirty="0">
              <a:ln>
                <a:noFill/>
              </a:ln>
              <a:solidFill>
                <a:srgbClr val="FFFFFF"/>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51" name="Rectangle 50">
            <a:extLst>
              <a:ext uri="{FF2B5EF4-FFF2-40B4-BE49-F238E27FC236}">
                <a16:creationId xmlns:a16="http://schemas.microsoft.com/office/drawing/2014/main" id="{7F0D0510-CE44-DAD7-F845-E35C2EB7C2D0}"/>
              </a:ext>
            </a:extLst>
          </p:cNvPr>
          <p:cNvSpPr/>
          <p:nvPr/>
        </p:nvSpPr>
        <p:spPr>
          <a:xfrm>
            <a:off x="13381556" y="5577179"/>
            <a:ext cx="9467102" cy="2172757"/>
          </a:xfrm>
          <a:prstGeom prst="rect">
            <a:avLst/>
          </a:prstGeom>
        </p:spPr>
        <p:txBody>
          <a:bodyPr wrap="square">
            <a:normAutofit/>
          </a:bodyPr>
          <a:lstStyle/>
          <a:p>
            <a:pPr algn="l">
              <a:spcAft>
                <a:spcPts val="5022"/>
              </a:spcAft>
            </a:pPr>
            <a:r>
              <a:rPr lang="en-US" sz="64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You create an object by ‘instantiating a </a:t>
            </a:r>
            <a:r>
              <a:rPr lang="en-US" sz="640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class’</a:t>
            </a:r>
            <a:endParaRPr lang="en-US" sz="640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3" name="Rectangle 52">
            <a:extLst>
              <a:ext uri="{FF2B5EF4-FFF2-40B4-BE49-F238E27FC236}">
                <a16:creationId xmlns:a16="http://schemas.microsoft.com/office/drawing/2014/main" id="{DE05813A-8373-FFD5-7940-3C2ED141A9B8}"/>
              </a:ext>
            </a:extLst>
          </p:cNvPr>
          <p:cNvSpPr/>
          <p:nvPr/>
        </p:nvSpPr>
        <p:spPr>
          <a:xfrm>
            <a:off x="26951866" y="9323623"/>
            <a:ext cx="8430304" cy="5292295"/>
          </a:xfrm>
          <a:prstGeom prst="rect">
            <a:avLst/>
          </a:prstGeom>
        </p:spPr>
        <p:txBody>
          <a:bodyPr wrap="square">
            <a:normAutofit/>
          </a:bodyPr>
          <a:lstStyle/>
          <a:p>
            <a:pPr algn="l">
              <a:spcAft>
                <a:spcPts val="5022"/>
              </a:spcAft>
            </a:pPr>
            <a:r>
              <a:rPr lang="en-US" sz="64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You can create many objects using a single class. Each may have unique attributes or values</a:t>
            </a:r>
          </a:p>
        </p:txBody>
      </p:sp>
      <p:sp>
        <p:nvSpPr>
          <p:cNvPr id="55" name="Rectangle 54">
            <a:extLst>
              <a:ext uri="{FF2B5EF4-FFF2-40B4-BE49-F238E27FC236}">
                <a16:creationId xmlns:a16="http://schemas.microsoft.com/office/drawing/2014/main" id="{F5D21B50-C050-71E4-1984-8ABC92F2C4FB}"/>
              </a:ext>
            </a:extLst>
          </p:cNvPr>
          <p:cNvSpPr/>
          <p:nvPr/>
        </p:nvSpPr>
        <p:spPr>
          <a:xfrm>
            <a:off x="2588709" y="14436626"/>
            <a:ext cx="9425094" cy="2290995"/>
          </a:xfrm>
          <a:prstGeom prst="rect">
            <a:avLst/>
          </a:prstGeom>
        </p:spPr>
        <p:txBody>
          <a:bodyPr wrap="square">
            <a:normAutofit/>
          </a:bodyPr>
          <a:lstStyle/>
          <a:p>
            <a:pPr algn="l">
              <a:spcAft>
                <a:spcPts val="5022"/>
              </a:spcAft>
            </a:pPr>
            <a:r>
              <a:rPr lang="en-US" sz="64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Object and instance are interchangeable terms</a:t>
            </a:r>
          </a:p>
        </p:txBody>
      </p:sp>
      <p:sp>
        <p:nvSpPr>
          <p:cNvPr id="3" name="Shape 131">
            <a:extLst>
              <a:ext uri="{FF2B5EF4-FFF2-40B4-BE49-F238E27FC236}">
                <a16:creationId xmlns:a16="http://schemas.microsoft.com/office/drawing/2014/main" id="{AF02EBDF-0654-A90F-F13C-3BF8612B4C37}"/>
              </a:ext>
            </a:extLst>
          </p:cNvPr>
          <p:cNvSpPr/>
          <p:nvPr/>
        </p:nvSpPr>
        <p:spPr>
          <a:xfrm>
            <a:off x="952500" y="18489726"/>
            <a:ext cx="16008688" cy="1231106"/>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The class, the object, static &amp; instance fields and methods</a:t>
            </a:r>
          </a:p>
        </p:txBody>
      </p:sp>
    </p:spTree>
    <p:extLst>
      <p:ext uri="{BB962C8B-B14F-4D97-AF65-F5344CB8AC3E}">
        <p14:creationId xmlns:p14="http://schemas.microsoft.com/office/powerpoint/2010/main" val="622947856"/>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430266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Declaring and instantiating a new object from a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most common way to create an object, is to use the new keyword.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new keyword creates an instance, and you can sometimes pass data, when creating an instance, to set up data on that object.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String is special because we can create a String, just by using a literal which we've seen.</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we could also use new:</a:t>
            </a:r>
          </a:p>
        </p:txBody>
      </p:sp>
      <p:pic>
        <p:nvPicPr>
          <p:cNvPr id="3" name="Picture 2">
            <a:extLst>
              <a:ext uri="{FF2B5EF4-FFF2-40B4-BE49-F238E27FC236}">
                <a16:creationId xmlns:a16="http://schemas.microsoft.com/office/drawing/2014/main" id="{471A85F6-77AD-7B66-40C4-ADB747E8FDA5}"/>
              </a:ext>
            </a:extLst>
          </p:cNvPr>
          <p:cNvPicPr>
            <a:picLocks noChangeAspect="1"/>
          </p:cNvPicPr>
          <p:nvPr/>
        </p:nvPicPr>
        <p:blipFill>
          <a:blip r:embed="rId4"/>
          <a:stretch>
            <a:fillRect/>
          </a:stretch>
        </p:blipFill>
        <p:spPr>
          <a:xfrm>
            <a:off x="952498" y="10042194"/>
            <a:ext cx="10789333" cy="1210827"/>
          </a:xfrm>
          <a:prstGeom prst="rect">
            <a:avLst/>
          </a:prstGeom>
        </p:spPr>
      </p:pic>
      <p:pic>
        <p:nvPicPr>
          <p:cNvPr id="5" name="Picture 4">
            <a:extLst>
              <a:ext uri="{FF2B5EF4-FFF2-40B4-BE49-F238E27FC236}">
                <a16:creationId xmlns:a16="http://schemas.microsoft.com/office/drawing/2014/main" id="{70A8F051-E02F-D3C9-464A-73F6039574AC}"/>
              </a:ext>
            </a:extLst>
          </p:cNvPr>
          <p:cNvPicPr>
            <a:picLocks noChangeAspect="1"/>
          </p:cNvPicPr>
          <p:nvPr/>
        </p:nvPicPr>
        <p:blipFill>
          <a:blip r:embed="rId5"/>
          <a:stretch>
            <a:fillRect/>
          </a:stretch>
        </p:blipFill>
        <p:spPr>
          <a:xfrm>
            <a:off x="952498" y="13230809"/>
            <a:ext cx="17447822" cy="1232372"/>
          </a:xfrm>
          <a:prstGeom prst="rect">
            <a:avLst/>
          </a:prstGeom>
        </p:spPr>
      </p:pic>
      <p:sp>
        <p:nvSpPr>
          <p:cNvPr id="4" name="Shape 131">
            <a:extLst>
              <a:ext uri="{FF2B5EF4-FFF2-40B4-BE49-F238E27FC236}">
                <a16:creationId xmlns:a16="http://schemas.microsoft.com/office/drawing/2014/main" id="{C6B8FA6B-AFAA-5B87-5258-10123A9ED100}"/>
              </a:ext>
            </a:extLst>
          </p:cNvPr>
          <p:cNvSpPr/>
          <p:nvPr/>
        </p:nvSpPr>
        <p:spPr>
          <a:xfrm>
            <a:off x="952500" y="18489726"/>
            <a:ext cx="16008688" cy="1231106"/>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The class, the object, static &amp; instance fields and methods</a:t>
            </a:r>
          </a:p>
        </p:txBody>
      </p:sp>
    </p:spTree>
    <p:extLst>
      <p:ext uri="{BB962C8B-B14F-4D97-AF65-F5344CB8AC3E}">
        <p14:creationId xmlns:p14="http://schemas.microsoft.com/office/powerpoint/2010/main" val="1053435362"/>
      </p:ext>
    </p:extLst>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98354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static and instance fields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graphicFrame>
        <p:nvGraphicFramePr>
          <p:cNvPr id="4" name="Table 3">
            <a:extLst>
              <a:ext uri="{FF2B5EF4-FFF2-40B4-BE49-F238E27FC236}">
                <a16:creationId xmlns:a16="http://schemas.microsoft.com/office/drawing/2014/main" id="{F2F5E31E-3B82-15C0-461C-DA1775868004}"/>
              </a:ext>
            </a:extLst>
          </p:cNvPr>
          <p:cNvGraphicFramePr>
            <a:graphicFrameLocks noGrp="1"/>
          </p:cNvGraphicFramePr>
          <p:nvPr/>
        </p:nvGraphicFramePr>
        <p:xfrm>
          <a:off x="3288131" y="3241195"/>
          <a:ext cx="29999739" cy="14046560"/>
        </p:xfrm>
        <a:graphic>
          <a:graphicData uri="http://schemas.openxmlformats.org/drawingml/2006/table">
            <a:tbl>
              <a:tblPr firstRow="1" bandRow="1">
                <a:tableStyleId>{5C22544A-7EE6-4342-B048-85BDC9FD1C3A}</a:tableStyleId>
              </a:tblPr>
              <a:tblGrid>
                <a:gridCol w="14407102">
                  <a:extLst>
                    <a:ext uri="{9D8B030D-6E8A-4147-A177-3AD203B41FA5}">
                      <a16:colId xmlns:a16="http://schemas.microsoft.com/office/drawing/2014/main" val="2844207666"/>
                    </a:ext>
                  </a:extLst>
                </a:gridCol>
                <a:gridCol w="15592637">
                  <a:extLst>
                    <a:ext uri="{9D8B030D-6E8A-4147-A177-3AD203B41FA5}">
                      <a16:colId xmlns:a16="http://schemas.microsoft.com/office/drawing/2014/main" val="1891655341"/>
                    </a:ext>
                  </a:extLst>
                </a:gridCol>
              </a:tblGrid>
              <a:tr h="1223019">
                <a:tc>
                  <a:txBody>
                    <a:bodyPr/>
                    <a:lstStyle/>
                    <a:p>
                      <a:pPr marL="180000" algn="l"/>
                      <a:r>
                        <a:rPr lang="en-US" sz="8000" dirty="0">
                          <a:solidFill>
                            <a:schemeClr val="tx1"/>
                          </a:solidFill>
                          <a:latin typeface="Open Sans" panose="020B0606030504020204" pitchFamily="34" charset="0"/>
                          <a:ea typeface="Open Sans" panose="020B0606030504020204" pitchFamily="34" charset="0"/>
                          <a:cs typeface="Open Sans" panose="020B0606030504020204" pitchFamily="34" charset="0"/>
                        </a:rPr>
                        <a:t>Static Field</a:t>
                      </a:r>
                      <a:endParaRPr lang="en-PH" sz="8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800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Instance Field</a:t>
                      </a:r>
                      <a:endParaRPr lang="en-PH" sz="8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255937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Requires ‘static’ keyword when declared on the class.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Omits ‘static’ keyword when declared on the class.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255937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 of the field is stored in special memory location and only in one place.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 of the field is not allocated any memory and has no value until the object is created.</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5047146"/>
                  </a:ext>
                </a:extLst>
              </a:tr>
              <a:tr h="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 is accessed by </a:t>
                      </a:r>
                      <a:r>
                        <a:rPr lang="en-US" sz="6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ClassName.fieldname</a:t>
                      </a:r>
                      <a:endPar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Example: </a:t>
                      </a:r>
                      <a:r>
                        <a:rPr lang="en-US" sz="6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Integer.MAX_VALUE</a:t>
                      </a:r>
                      <a:endPar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 is accessed by </a:t>
                      </a:r>
                      <a:r>
                        <a:rPr lang="en-US" sz="6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ObjectVariable.fieldname</a:t>
                      </a:r>
                      <a:endPar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Example my </a:t>
                      </a:r>
                      <a:r>
                        <a:rPr lang="en-US" sz="6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Object.myFieldName</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6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myObject</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is our variable name for an object we create and </a:t>
                      </a:r>
                      <a:r>
                        <a:rPr lang="en-US" sz="6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myFieldName</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is an attribute on the class.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24804569"/>
                  </a:ext>
                </a:extLst>
              </a:tr>
            </a:tbl>
          </a:graphicData>
        </a:graphic>
      </p:graphicFrame>
      <p:sp>
        <p:nvSpPr>
          <p:cNvPr id="3" name="Shape 131">
            <a:extLst>
              <a:ext uri="{FF2B5EF4-FFF2-40B4-BE49-F238E27FC236}">
                <a16:creationId xmlns:a16="http://schemas.microsoft.com/office/drawing/2014/main" id="{7A9013D7-F177-D11E-00C9-0AF8FC0EE7CA}"/>
              </a:ext>
            </a:extLst>
          </p:cNvPr>
          <p:cNvSpPr/>
          <p:nvPr/>
        </p:nvSpPr>
        <p:spPr>
          <a:xfrm>
            <a:off x="952500" y="18489726"/>
            <a:ext cx="16008688" cy="1231106"/>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The class, the object, static &amp; instance fields and methods</a:t>
            </a:r>
          </a:p>
        </p:txBody>
      </p:sp>
    </p:spTree>
    <p:extLst>
      <p:ext uri="{BB962C8B-B14F-4D97-AF65-F5344CB8AC3E}">
        <p14:creationId xmlns:p14="http://schemas.microsoft.com/office/powerpoint/2010/main" val="3942682927"/>
      </p:ext>
    </p:ext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27583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static and instance methods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graphicFrame>
        <p:nvGraphicFramePr>
          <p:cNvPr id="4" name="Table 3">
            <a:extLst>
              <a:ext uri="{FF2B5EF4-FFF2-40B4-BE49-F238E27FC236}">
                <a16:creationId xmlns:a16="http://schemas.microsoft.com/office/drawing/2014/main" id="{F2F5E31E-3B82-15C0-461C-DA1775868004}"/>
              </a:ext>
            </a:extLst>
          </p:cNvPr>
          <p:cNvGraphicFramePr>
            <a:graphicFrameLocks noGrp="1"/>
          </p:cNvGraphicFramePr>
          <p:nvPr/>
        </p:nvGraphicFramePr>
        <p:xfrm>
          <a:off x="3288131" y="3241195"/>
          <a:ext cx="29999739" cy="13365406"/>
        </p:xfrm>
        <a:graphic>
          <a:graphicData uri="http://schemas.openxmlformats.org/drawingml/2006/table">
            <a:tbl>
              <a:tblPr firstRow="1" bandRow="1">
                <a:tableStyleId>{5C22544A-7EE6-4342-B048-85BDC9FD1C3A}</a:tableStyleId>
              </a:tblPr>
              <a:tblGrid>
                <a:gridCol w="14407102">
                  <a:extLst>
                    <a:ext uri="{9D8B030D-6E8A-4147-A177-3AD203B41FA5}">
                      <a16:colId xmlns:a16="http://schemas.microsoft.com/office/drawing/2014/main" val="2844207666"/>
                    </a:ext>
                  </a:extLst>
                </a:gridCol>
                <a:gridCol w="15592637">
                  <a:extLst>
                    <a:ext uri="{9D8B030D-6E8A-4147-A177-3AD203B41FA5}">
                      <a16:colId xmlns:a16="http://schemas.microsoft.com/office/drawing/2014/main" val="1891655341"/>
                    </a:ext>
                  </a:extLst>
                </a:gridCol>
              </a:tblGrid>
              <a:tr h="1223019">
                <a:tc>
                  <a:txBody>
                    <a:bodyPr/>
                    <a:lstStyle/>
                    <a:p>
                      <a:pPr marL="180000" algn="l"/>
                      <a:r>
                        <a:rPr lang="en-US" sz="8000" dirty="0">
                          <a:solidFill>
                            <a:schemeClr val="tx1"/>
                          </a:solidFill>
                          <a:latin typeface="Open Sans" panose="020B0606030504020204" pitchFamily="34" charset="0"/>
                          <a:ea typeface="Open Sans" panose="020B0606030504020204" pitchFamily="34" charset="0"/>
                          <a:cs typeface="Open Sans" panose="020B0606030504020204" pitchFamily="34" charset="0"/>
                        </a:rPr>
                        <a:t>Static Method</a:t>
                      </a:r>
                      <a:endParaRPr lang="en-PH" sz="8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800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Instance Method</a:t>
                      </a:r>
                      <a:endParaRPr lang="en-PH" sz="8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255937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Requires ‘static’ keyword when declared on the class.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Omits ‘static’ keyword when declared on the class.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Method is accessed by </a:t>
                      </a:r>
                      <a:r>
                        <a:rPr lang="en-US" sz="6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ClassName.methodName</a:t>
                      </a:r>
                      <a:endPar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Example:</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Integer.</a:t>
                      </a:r>
                      <a:r>
                        <a:rPr lang="en-US" sz="6400" b="0" i="1"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parseInt</a:t>
                      </a:r>
                      <a:r>
                        <a:rPr lang="en-US" sz="6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r>
                        <a:rPr lang="en-US" sz="6400" b="1" dirty="0">
                          <a:solidFill>
                            <a:schemeClr val="accent2">
                              <a:lumMod val="75000"/>
                            </a:schemeClr>
                          </a:solidFill>
                          <a:latin typeface="Roboto Mono" panose="00000009000000000000" pitchFamily="49" charset="0"/>
                          <a:ea typeface="Roboto Mono" panose="00000009000000000000" pitchFamily="49" charset="0"/>
                          <a:cs typeface="Open Sans" panose="020B0606030504020204" pitchFamily="34" charset="0"/>
                        </a:rPr>
                        <a:t>“123”</a:t>
                      </a:r>
                      <a:r>
                        <a:rPr lang="en-US" sz="6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 method called </a:t>
                      </a:r>
                      <a:r>
                        <a:rPr lang="en-US" sz="6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parseInt</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is called directly from the Class, Integer.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Method is accessed by </a:t>
                      </a:r>
                      <a:r>
                        <a:rPr lang="en-US" sz="6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ObjectVariable.methodName</a:t>
                      </a:r>
                      <a:endPar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Example:</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1" dirty="0">
                          <a:solidFill>
                            <a:schemeClr val="accent2">
                              <a:lumMod val="75000"/>
                            </a:schemeClr>
                          </a:solidFill>
                          <a:latin typeface="Roboto Mono" panose="00000009000000000000" pitchFamily="49" charset="0"/>
                          <a:ea typeface="Roboto Mono" panose="00000009000000000000" pitchFamily="49" charset="0"/>
                          <a:cs typeface="Open Sans" panose="020B0606030504020204" pitchFamily="34" charset="0"/>
                        </a:rPr>
                        <a:t>“hello”</a:t>
                      </a:r>
                      <a:r>
                        <a:rPr lang="en-US" sz="6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r>
                        <a:rPr lang="en-US" sz="6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toUpperCase</a:t>
                      </a:r>
                      <a:r>
                        <a:rPr lang="en-US" sz="6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 method called </a:t>
                      </a:r>
                      <a:r>
                        <a:rPr lang="en-US" sz="6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toUpperCase</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is called on the instance of a String with value “hello”.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24804569"/>
                  </a:ext>
                </a:extLst>
              </a:tr>
            </a:tbl>
          </a:graphicData>
        </a:graphic>
      </p:graphicFrame>
      <p:sp>
        <p:nvSpPr>
          <p:cNvPr id="3" name="Shape 131">
            <a:extLst>
              <a:ext uri="{FF2B5EF4-FFF2-40B4-BE49-F238E27FC236}">
                <a16:creationId xmlns:a16="http://schemas.microsoft.com/office/drawing/2014/main" id="{8F57BF57-4F74-C099-14D2-50E478863470}"/>
              </a:ext>
            </a:extLst>
          </p:cNvPr>
          <p:cNvSpPr/>
          <p:nvPr/>
        </p:nvSpPr>
        <p:spPr>
          <a:xfrm>
            <a:off x="952500" y="18489726"/>
            <a:ext cx="16008688" cy="1231106"/>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The class, the object, static &amp; instance fields and methods</a:t>
            </a:r>
          </a:p>
        </p:txBody>
      </p:sp>
    </p:spTree>
    <p:extLst>
      <p:ext uri="{BB962C8B-B14F-4D97-AF65-F5344CB8AC3E}">
        <p14:creationId xmlns:p14="http://schemas.microsoft.com/office/powerpoint/2010/main" val="425072220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05751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Switch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Traditional Switch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499" y="277434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challenge, we'll be using the NATO alphabet to replace a character or letter, with NATO's standardized word for that letter.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radio transmissions, the word car, "C", "A", "R", would be read, "Charlie Able Roger", for clarity.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We'll take a single character, and return the matching word from the NATO phonetic alphabet, shown on this slide.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We'll just do this for the letters A, through E.</a:t>
            </a:r>
          </a:p>
        </p:txBody>
      </p:sp>
      <p:graphicFrame>
        <p:nvGraphicFramePr>
          <p:cNvPr id="2" name="Table 1">
            <a:extLst>
              <a:ext uri="{FF2B5EF4-FFF2-40B4-BE49-F238E27FC236}">
                <a16:creationId xmlns:a16="http://schemas.microsoft.com/office/drawing/2014/main" id="{32FA759B-8A9E-D2A0-A8B1-B719C222C034}"/>
              </a:ext>
            </a:extLst>
          </p:cNvPr>
          <p:cNvGraphicFramePr>
            <a:graphicFrameLocks noGrp="1"/>
          </p:cNvGraphicFramePr>
          <p:nvPr/>
        </p:nvGraphicFramePr>
        <p:xfrm>
          <a:off x="8145656" y="11921137"/>
          <a:ext cx="20284688" cy="5849346"/>
        </p:xfrm>
        <a:graphic>
          <a:graphicData uri="http://schemas.openxmlformats.org/drawingml/2006/table">
            <a:tbl>
              <a:tblPr firstRow="1" bandRow="1">
                <a:tableStyleId>{5C22544A-7EE6-4342-B048-85BDC9FD1C3A}</a:tableStyleId>
              </a:tblPr>
              <a:tblGrid>
                <a:gridCol w="20284688">
                  <a:extLst>
                    <a:ext uri="{9D8B030D-6E8A-4147-A177-3AD203B41FA5}">
                      <a16:colId xmlns:a16="http://schemas.microsoft.com/office/drawing/2014/main" val="2844207666"/>
                    </a:ext>
                  </a:extLst>
                </a:gridCol>
              </a:tblGrid>
              <a:tr h="5849346">
                <a:tc>
                  <a:txBody>
                    <a:bodyPr/>
                    <a:lstStyle/>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NATO phonetic alphabet </a:t>
                      </a:r>
                    </a:p>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 = Able, B = Baker, C = Charlie, D = Dog, E = Easy</a:t>
                      </a:r>
                    </a:p>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 = Fox, G = George, H = How, I = Item, J = Jig</a:t>
                      </a:r>
                    </a:p>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K = King, L = Love, M = Mike, N = Nan, O = Oboe</a:t>
                      </a:r>
                    </a:p>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 = Peter, Q = Queen, R = Roger, S = Sugar, T = Tare</a:t>
                      </a:r>
                    </a:p>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U = Uncle, V = Victor, W = William, X = X-ray, Y = Yoke, Z = Zebra</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Tree>
    <p:extLst>
      <p:ext uri="{BB962C8B-B14F-4D97-AF65-F5344CB8AC3E}">
        <p14:creationId xmlns:p14="http://schemas.microsoft.com/office/powerpoint/2010/main" val="1646801037"/>
      </p:ext>
    </p:extLst>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571752"/>
            <a:ext cx="32672406" cy="1631216"/>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600" dirty="0">
                <a:latin typeface="Open Sans" panose="020B0606030504020204" pitchFamily="34" charset="0"/>
                <a:ea typeface="Open Sans" panose="020B0606030504020204" pitchFamily="34" charset="0"/>
                <a:cs typeface="Open Sans" panose="020B0606030504020204" pitchFamily="34" charset="0"/>
              </a:rPr>
              <a:t>Parsing Values and Reading Input using </a:t>
            </a:r>
            <a:r>
              <a:rPr lang="en-US" sz="9600" dirty="0" err="1">
                <a:latin typeface="Open Sans" panose="020B0606030504020204" pitchFamily="34" charset="0"/>
                <a:ea typeface="Open Sans" panose="020B0606030504020204" pitchFamily="34" charset="0"/>
                <a:cs typeface="Open Sans" panose="020B0606030504020204" pitchFamily="34" charset="0"/>
              </a:rPr>
              <a:t>System.console</a:t>
            </a:r>
            <a:r>
              <a:rPr lang="en-US" sz="9600" dirty="0">
                <a:latin typeface="Open Sans" panose="020B0606030504020204" pitchFamily="34" charset="0"/>
                <a:ea typeface="Open Sans" panose="020B0606030504020204" pitchFamily="34" charset="0"/>
                <a:cs typeface="Open Sans" panose="020B0606030504020204" pitchFamily="34" charset="0"/>
              </a:rPr>
              <a: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Parsing Values and Reading Input using </a:t>
            </a:r>
            <a:r>
              <a:rPr lang="en-US" sz="3800" dirty="0" err="1">
                <a:latin typeface="Open Sans" panose="020B0606030504020204" pitchFamily="34" charset="0"/>
                <a:ea typeface="Open Sans" panose="020B0606030504020204" pitchFamily="34" charset="0"/>
                <a:cs typeface="Open Sans" panose="020B0606030504020204" pitchFamily="34" charset="0"/>
              </a:rPr>
              <a:t>System.console</a:t>
            </a:r>
            <a:r>
              <a:rPr lang="en-US" sz="38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last video, I talked about static and instance fields, and methods on the class.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also talked about a concept called instantiating a class, which creates an object or instance.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I'll be using both of these features in this video.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I'm going to create an interactive application where a user will enter their name and year of birth, and then the application will calculate the current age of the user.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Before we start though, let's talk about parsing data. </a:t>
            </a:r>
          </a:p>
        </p:txBody>
      </p:sp>
    </p:spTree>
    <p:extLst>
      <p:ext uri="{BB962C8B-B14F-4D97-AF65-F5344CB8AC3E}">
        <p14:creationId xmlns:p14="http://schemas.microsoft.com/office/powerpoint/2010/main" val="3293561838"/>
      </p:ext>
    </p:extLst>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571752"/>
            <a:ext cx="32672406" cy="1631216"/>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600" dirty="0">
                <a:latin typeface="Open Sans" panose="020B0606030504020204" pitchFamily="34" charset="0"/>
                <a:ea typeface="Open Sans" panose="020B0606030504020204" pitchFamily="34" charset="0"/>
                <a:cs typeface="Open Sans" panose="020B0606030504020204" pitchFamily="34" charset="0"/>
              </a:rPr>
              <a:t>Parsing Values and Reading Input using </a:t>
            </a:r>
            <a:r>
              <a:rPr lang="en-US" sz="9600" dirty="0" err="1">
                <a:latin typeface="Open Sans" panose="020B0606030504020204" pitchFamily="34" charset="0"/>
                <a:ea typeface="Open Sans" panose="020B0606030504020204" pitchFamily="34" charset="0"/>
                <a:cs typeface="Open Sans" panose="020B0606030504020204" pitchFamily="34" charset="0"/>
              </a:rPr>
              <a:t>System.console</a:t>
            </a:r>
            <a:r>
              <a:rPr lang="en-US" sz="9600" dirty="0">
                <a:latin typeface="Open Sans" panose="020B0606030504020204" pitchFamily="34" charset="0"/>
                <a:ea typeface="Open Sans" panose="020B0606030504020204" pitchFamily="34" charset="0"/>
                <a:cs typeface="Open Sans" panose="020B0606030504020204" pitchFamily="34" charset="0"/>
              </a:rPr>
              <a: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Parsing Values and Reading Input using </a:t>
            </a:r>
            <a:r>
              <a:rPr lang="en-US" sz="3800" dirty="0" err="1">
                <a:latin typeface="Open Sans" panose="020B0606030504020204" pitchFamily="34" charset="0"/>
                <a:ea typeface="Open Sans" panose="020B0606030504020204" pitchFamily="34" charset="0"/>
                <a:cs typeface="Open Sans" panose="020B0606030504020204" pitchFamily="34" charset="0"/>
              </a:rPr>
              <a:t>System.console</a:t>
            </a:r>
            <a:r>
              <a:rPr lang="en-US" sz="38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we read data in from either a file or from user input, it's common for the data to be </a:t>
            </a:r>
            <a:r>
              <a:rPr lang="en-US" sz="6400">
                <a:latin typeface="Open Sans" panose="020B0606030504020204" pitchFamily="34" charset="0"/>
                <a:ea typeface="Open Sans" panose="020B0606030504020204" pitchFamily="34" charset="0"/>
                <a:cs typeface="Open Sans" panose="020B0606030504020204" pitchFamily="34" charset="0"/>
              </a:rPr>
              <a:t>initially stored </a:t>
            </a:r>
            <a:r>
              <a:rPr lang="en-US" sz="6400" dirty="0">
                <a:latin typeface="Open Sans" panose="020B0606030504020204" pitchFamily="34" charset="0"/>
                <a:ea typeface="Open Sans" panose="020B0606030504020204" pitchFamily="34" charset="0"/>
                <a:cs typeface="Open Sans" panose="020B0606030504020204" pitchFamily="34" charset="0"/>
              </a:rPr>
              <a:t>as a String, which we'll need to convert to a numeric value.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review what happens when our numeric data is really a String.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might remember I talked about this previously when I talked about operators in Java, and how the plus symbol means something different for numeric values than it does for Strings.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might also remember that many of the other operators aren't applicable to Strings.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look at a slide we've seen before.</a:t>
            </a:r>
          </a:p>
        </p:txBody>
      </p:sp>
    </p:spTree>
    <p:extLst>
      <p:ext uri="{BB962C8B-B14F-4D97-AF65-F5344CB8AC3E}">
        <p14:creationId xmlns:p14="http://schemas.microsoft.com/office/powerpoint/2010/main" val="3608551679"/>
      </p:ext>
    </p:extLst>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Parsing Values and Reading Input using </a:t>
            </a:r>
            <a:r>
              <a:rPr lang="en-US" sz="3800" dirty="0" err="1">
                <a:latin typeface="Open Sans" panose="020B0606030504020204" pitchFamily="34" charset="0"/>
                <a:ea typeface="Open Sans" panose="020B0606030504020204" pitchFamily="34" charset="0"/>
                <a:cs typeface="Open Sans" panose="020B0606030504020204" pitchFamily="34" charset="0"/>
              </a:rPr>
              <a:t>System.console</a:t>
            </a:r>
            <a:r>
              <a:rPr lang="en-US" sz="3800" dirty="0">
                <a:latin typeface="Open Sans" panose="020B0606030504020204" pitchFamily="34" charset="0"/>
                <a:ea typeface="Open Sans" panose="020B0606030504020204" pitchFamily="34" charset="0"/>
                <a:cs typeface="Open Sans" panose="020B0606030504020204" pitchFamily="34" charset="0"/>
              </a:rPr>
              <a:t>()</a:t>
            </a:r>
          </a:p>
        </p:txBody>
      </p:sp>
      <p:sp>
        <p:nvSpPr>
          <p:cNvPr id="3" name="Shape 126">
            <a:extLst>
              <a:ext uri="{FF2B5EF4-FFF2-40B4-BE49-F238E27FC236}">
                <a16:creationId xmlns:a16="http://schemas.microsoft.com/office/drawing/2014/main" id="{09354744-03ED-0136-2261-B51196E270AF}"/>
              </a:ext>
            </a:extLst>
          </p:cNvPr>
          <p:cNvSpPr/>
          <p:nvPr/>
        </p:nvSpPr>
        <p:spPr>
          <a:xfrm>
            <a:off x="952498" y="459786"/>
            <a:ext cx="1499288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Summary of Operators</a:t>
            </a:r>
          </a:p>
        </p:txBody>
      </p:sp>
      <p:graphicFrame>
        <p:nvGraphicFramePr>
          <p:cNvPr id="5" name="Table 4">
            <a:extLst>
              <a:ext uri="{FF2B5EF4-FFF2-40B4-BE49-F238E27FC236}">
                <a16:creationId xmlns:a16="http://schemas.microsoft.com/office/drawing/2014/main" id="{6668B05C-BE32-886B-4F51-4DDD610283D9}"/>
              </a:ext>
            </a:extLst>
          </p:cNvPr>
          <p:cNvGraphicFramePr>
            <a:graphicFrameLocks noGrp="1"/>
          </p:cNvGraphicFramePr>
          <p:nvPr/>
        </p:nvGraphicFramePr>
        <p:xfrm>
          <a:off x="3499368" y="4321168"/>
          <a:ext cx="29577265" cy="11931665"/>
        </p:xfrm>
        <a:graphic>
          <a:graphicData uri="http://schemas.openxmlformats.org/drawingml/2006/table">
            <a:tbl>
              <a:tblPr firstRow="1" bandRow="1">
                <a:tableStyleId>{5C22544A-7EE6-4342-B048-85BDC9FD1C3A}</a:tableStyleId>
              </a:tblPr>
              <a:tblGrid>
                <a:gridCol w="4824586">
                  <a:extLst>
                    <a:ext uri="{9D8B030D-6E8A-4147-A177-3AD203B41FA5}">
                      <a16:colId xmlns:a16="http://schemas.microsoft.com/office/drawing/2014/main" val="2844207666"/>
                    </a:ext>
                  </a:extLst>
                </a:gridCol>
                <a:gridCol w="7095335">
                  <a:extLst>
                    <a:ext uri="{9D8B030D-6E8A-4147-A177-3AD203B41FA5}">
                      <a16:colId xmlns:a16="http://schemas.microsoft.com/office/drawing/2014/main" val="1512864860"/>
                    </a:ext>
                  </a:extLst>
                </a:gridCol>
                <a:gridCol w="5937785">
                  <a:extLst>
                    <a:ext uri="{9D8B030D-6E8A-4147-A177-3AD203B41FA5}">
                      <a16:colId xmlns:a16="http://schemas.microsoft.com/office/drawing/2014/main" val="1044849324"/>
                    </a:ext>
                  </a:extLst>
                </a:gridCol>
                <a:gridCol w="5807255">
                  <a:extLst>
                    <a:ext uri="{9D8B030D-6E8A-4147-A177-3AD203B41FA5}">
                      <a16:colId xmlns:a16="http://schemas.microsoft.com/office/drawing/2014/main" val="3132937575"/>
                    </a:ext>
                  </a:extLst>
                </a:gridCol>
                <a:gridCol w="5912304">
                  <a:extLst>
                    <a:ext uri="{9D8B030D-6E8A-4147-A177-3AD203B41FA5}">
                      <a16:colId xmlns:a16="http://schemas.microsoft.com/office/drawing/2014/main" val="1035982740"/>
                    </a:ext>
                  </a:extLst>
                </a:gridCol>
              </a:tblGrid>
              <a:tr h="2540905">
                <a:tc>
                  <a:txBody>
                    <a:bodyPr/>
                    <a:lstStyle/>
                    <a:p>
                      <a:pPr algn="ctr"/>
                      <a:r>
                        <a:rPr lang="en-US" sz="7200" dirty="0">
                          <a:solidFill>
                            <a:schemeClr val="tx1"/>
                          </a:solidFill>
                          <a:latin typeface="Open Sans" panose="020B0606030504020204" pitchFamily="34" charset="0"/>
                          <a:ea typeface="Open Sans" panose="020B0606030504020204" pitchFamily="34" charset="0"/>
                          <a:cs typeface="Open Sans" panose="020B0606030504020204" pitchFamily="34" charset="0"/>
                        </a:rPr>
                        <a:t>Operator</a:t>
                      </a:r>
                      <a:endParaRPr lang="en-PH" sz="7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7200" dirty="0">
                          <a:solidFill>
                            <a:schemeClr val="tx1"/>
                          </a:solidFill>
                          <a:latin typeface="Open Sans" panose="020B0606030504020204" pitchFamily="34" charset="0"/>
                          <a:ea typeface="Open Sans" panose="020B0606030504020204" pitchFamily="34" charset="0"/>
                          <a:cs typeface="Open Sans" panose="020B0606030504020204" pitchFamily="34" charset="0"/>
                        </a:rPr>
                        <a:t>Numeric types</a:t>
                      </a:r>
                      <a:endParaRPr lang="en-PH" sz="7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7200" dirty="0">
                          <a:solidFill>
                            <a:schemeClr val="tx1"/>
                          </a:solidFill>
                          <a:latin typeface="Open Sans" panose="020B0606030504020204" pitchFamily="34" charset="0"/>
                          <a:ea typeface="Open Sans" panose="020B0606030504020204" pitchFamily="34" charset="0"/>
                          <a:cs typeface="Open Sans" panose="020B0606030504020204" pitchFamily="34" charset="0"/>
                        </a:rPr>
                        <a:t>char</a:t>
                      </a:r>
                      <a:endParaRPr lang="en-PH" sz="7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72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boolean</a:t>
                      </a:r>
                      <a:endParaRPr lang="en-PH" sz="7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7200" dirty="0">
                          <a:solidFill>
                            <a:schemeClr val="tx1"/>
                          </a:solidFill>
                          <a:latin typeface="Open Sans" panose="020B0606030504020204" pitchFamily="34" charset="0"/>
                          <a:ea typeface="Open Sans" panose="020B0606030504020204" pitchFamily="34" charset="0"/>
                          <a:cs typeface="Open Sans" panose="020B0606030504020204" pitchFamily="34" charset="0"/>
                        </a:rPr>
                        <a:t>String</a:t>
                      </a:r>
                      <a:endParaRPr lang="en-PH" sz="7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744997">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Addition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Addition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n/a</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Concatenation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744997">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Subtraction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Subtraction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n/a</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6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n/a</a:t>
                      </a:r>
                      <a:endPar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5878375"/>
                  </a:ext>
                </a:extLst>
              </a:tr>
              <a:tr h="1744997">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Multiplication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Multiplication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6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n/a</a:t>
                      </a:r>
                      <a:endPar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6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n/a</a:t>
                      </a:r>
                      <a:endPar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3108946"/>
                  </a:ext>
                </a:extLst>
              </a:tr>
              <a:tr h="1744997">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Division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Division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6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n/a</a:t>
                      </a:r>
                      <a:endPar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6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n/a</a:t>
                      </a:r>
                      <a:endPar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69250724"/>
                  </a:ext>
                </a:extLst>
              </a:tr>
              <a:tr h="2410772">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Remainder</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(Modulus)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Remainder</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(Modulus)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n/a</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n/a</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329525"/>
                  </a:ext>
                </a:extLst>
              </a:tr>
            </a:tbl>
          </a:graphicData>
        </a:graphic>
      </p:graphicFrame>
    </p:spTree>
    <p:extLst>
      <p:ext uri="{BB962C8B-B14F-4D97-AF65-F5344CB8AC3E}">
        <p14:creationId xmlns:p14="http://schemas.microsoft.com/office/powerpoint/2010/main" val="847741440"/>
      </p:ext>
    </p:extLst>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Parsing Values and Reading Input using </a:t>
            </a:r>
            <a:r>
              <a:rPr lang="en-US" sz="3800" dirty="0" err="1">
                <a:latin typeface="Open Sans" panose="020B0606030504020204" pitchFamily="34" charset="0"/>
                <a:ea typeface="Open Sans" panose="020B0606030504020204" pitchFamily="34" charset="0"/>
                <a:cs typeface="Open Sans" panose="020B0606030504020204" pitchFamily="34" charset="0"/>
              </a:rPr>
              <a:t>System.console</a:t>
            </a:r>
            <a:r>
              <a:rPr lang="en-US" sz="3800" dirty="0">
                <a:latin typeface="Open Sans" panose="020B0606030504020204" pitchFamily="34" charset="0"/>
                <a:ea typeface="Open Sans" panose="020B0606030504020204" pitchFamily="34" charset="0"/>
                <a:cs typeface="Open Sans" panose="020B0606030504020204" pitchFamily="34" charset="0"/>
              </a:rPr>
              <a:t>()</a:t>
            </a:r>
          </a:p>
        </p:txBody>
      </p:sp>
      <p:sp>
        <p:nvSpPr>
          <p:cNvPr id="3" name="Shape 126">
            <a:extLst>
              <a:ext uri="{FF2B5EF4-FFF2-40B4-BE49-F238E27FC236}">
                <a16:creationId xmlns:a16="http://schemas.microsoft.com/office/drawing/2014/main" id="{09354744-03ED-0136-2261-B51196E270AF}"/>
              </a:ext>
            </a:extLst>
          </p:cNvPr>
          <p:cNvSpPr/>
          <p:nvPr/>
        </p:nvSpPr>
        <p:spPr>
          <a:xfrm>
            <a:off x="952498" y="459786"/>
            <a:ext cx="3412953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Wrapper methods to parse strings to numeric values</a:t>
            </a:r>
          </a:p>
        </p:txBody>
      </p:sp>
      <p:sp>
        <p:nvSpPr>
          <p:cNvPr id="4" name="Rectangle 3">
            <a:extLst>
              <a:ext uri="{FF2B5EF4-FFF2-40B4-BE49-F238E27FC236}">
                <a16:creationId xmlns:a16="http://schemas.microsoft.com/office/drawing/2014/main" id="{164B32C4-7C76-0C8C-0449-0119A66B8C04}"/>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recall, I used the wrapper classes to get min and max values.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case, I'm going to use a static method on the wrapper class to let that class do the transformation for us.</a:t>
            </a:r>
          </a:p>
        </p:txBody>
      </p:sp>
      <p:graphicFrame>
        <p:nvGraphicFramePr>
          <p:cNvPr id="7" name="Table 6">
            <a:extLst>
              <a:ext uri="{FF2B5EF4-FFF2-40B4-BE49-F238E27FC236}">
                <a16:creationId xmlns:a16="http://schemas.microsoft.com/office/drawing/2014/main" id="{5B2C2522-5D25-FEC0-AC0D-55468D7600CE}"/>
              </a:ext>
            </a:extLst>
          </p:cNvPr>
          <p:cNvGraphicFramePr>
            <a:graphicFrameLocks noGrp="1"/>
          </p:cNvGraphicFramePr>
          <p:nvPr/>
        </p:nvGraphicFramePr>
        <p:xfrm>
          <a:off x="8869626" y="8575927"/>
          <a:ext cx="18836749" cy="6030899"/>
        </p:xfrm>
        <a:graphic>
          <a:graphicData uri="http://schemas.openxmlformats.org/drawingml/2006/table">
            <a:tbl>
              <a:tblPr firstRow="1" bandRow="1">
                <a:tableStyleId>{5C22544A-7EE6-4342-B048-85BDC9FD1C3A}</a:tableStyleId>
              </a:tblPr>
              <a:tblGrid>
                <a:gridCol w="6837582">
                  <a:extLst>
                    <a:ext uri="{9D8B030D-6E8A-4147-A177-3AD203B41FA5}">
                      <a16:colId xmlns:a16="http://schemas.microsoft.com/office/drawing/2014/main" val="2844207666"/>
                    </a:ext>
                  </a:extLst>
                </a:gridCol>
                <a:gridCol w="11999167">
                  <a:extLst>
                    <a:ext uri="{9D8B030D-6E8A-4147-A177-3AD203B41FA5}">
                      <a16:colId xmlns:a16="http://schemas.microsoft.com/office/drawing/2014/main" val="1512864860"/>
                    </a:ext>
                  </a:extLst>
                </a:gridCol>
              </a:tblGrid>
              <a:tr h="2540905">
                <a:tc>
                  <a:txBody>
                    <a:bodyPr/>
                    <a:lstStyle/>
                    <a:p>
                      <a:pPr marL="180000" algn="l"/>
                      <a:r>
                        <a:rPr lang="en-US" sz="9600" b="1" dirty="0">
                          <a:solidFill>
                            <a:schemeClr val="tx1"/>
                          </a:solidFill>
                          <a:latin typeface="Open Sans" panose="020B0606030504020204" pitchFamily="34" charset="0"/>
                          <a:ea typeface="Open Sans" panose="020B0606030504020204" pitchFamily="34" charset="0"/>
                          <a:cs typeface="Open Sans" panose="020B0606030504020204" pitchFamily="34" charset="0"/>
                        </a:rPr>
                        <a:t>Wrapper</a:t>
                      </a:r>
                      <a:endParaRPr lang="en-PH" sz="96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9600" dirty="0">
                          <a:solidFill>
                            <a:schemeClr val="tx1"/>
                          </a:solidFill>
                          <a:latin typeface="Open Sans" panose="020B0606030504020204" pitchFamily="34" charset="0"/>
                          <a:ea typeface="Open Sans" panose="020B0606030504020204" pitchFamily="34" charset="0"/>
                          <a:cs typeface="Open Sans" panose="020B0606030504020204" pitchFamily="34" charset="0"/>
                        </a:rPr>
                        <a:t>Wrapper Method</a:t>
                      </a:r>
                      <a:endParaRPr lang="en-PH" sz="9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74499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8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Integer</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8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parseInt</a:t>
                      </a:r>
                      <a:r>
                        <a:rPr lang="en-US" sz="8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(String)</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74499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8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Double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8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parseDouble</a:t>
                      </a:r>
                      <a:r>
                        <a:rPr lang="en-US" sz="8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(String)</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5878375"/>
                  </a:ext>
                </a:extLst>
              </a:tr>
            </a:tbl>
          </a:graphicData>
        </a:graphic>
      </p:graphicFrame>
    </p:spTree>
    <p:extLst>
      <p:ext uri="{BB962C8B-B14F-4D97-AF65-F5344CB8AC3E}">
        <p14:creationId xmlns:p14="http://schemas.microsoft.com/office/powerpoint/2010/main" val="534840021"/>
      </p:ext>
    </p:ext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Parsing Values and Reading Input using </a:t>
            </a:r>
            <a:r>
              <a:rPr lang="en-US" sz="3800" dirty="0" err="1">
                <a:latin typeface="Open Sans" panose="020B0606030504020204" pitchFamily="34" charset="0"/>
                <a:ea typeface="Open Sans" panose="020B0606030504020204" pitchFamily="34" charset="0"/>
                <a:cs typeface="Open Sans" panose="020B0606030504020204" pitchFamily="34" charset="0"/>
              </a:rPr>
              <a:t>System.console</a:t>
            </a:r>
            <a:r>
              <a:rPr lang="en-US" sz="3800" dirty="0">
                <a:latin typeface="Open Sans" panose="020B0606030504020204" pitchFamily="34" charset="0"/>
                <a:ea typeface="Open Sans" panose="020B0606030504020204" pitchFamily="34" charset="0"/>
                <a:cs typeface="Open Sans" panose="020B0606030504020204" pitchFamily="34" charset="0"/>
              </a:rPr>
              <a:t>()</a:t>
            </a:r>
          </a:p>
        </p:txBody>
      </p:sp>
      <p:sp>
        <p:nvSpPr>
          <p:cNvPr id="3" name="Shape 126">
            <a:extLst>
              <a:ext uri="{FF2B5EF4-FFF2-40B4-BE49-F238E27FC236}">
                <a16:creationId xmlns:a16="http://schemas.microsoft.com/office/drawing/2014/main" id="{09354744-03ED-0136-2261-B51196E270AF}"/>
              </a:ext>
            </a:extLst>
          </p:cNvPr>
          <p:cNvSpPr/>
          <p:nvPr/>
        </p:nvSpPr>
        <p:spPr>
          <a:xfrm>
            <a:off x="952498" y="459786"/>
            <a:ext cx="1992853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Reading data from the console</a:t>
            </a:r>
          </a:p>
        </p:txBody>
      </p:sp>
      <p:graphicFrame>
        <p:nvGraphicFramePr>
          <p:cNvPr id="5" name="Table 4">
            <a:extLst>
              <a:ext uri="{FF2B5EF4-FFF2-40B4-BE49-F238E27FC236}">
                <a16:creationId xmlns:a16="http://schemas.microsoft.com/office/drawing/2014/main" id="{6668B05C-BE32-886B-4F51-4DDD610283D9}"/>
              </a:ext>
            </a:extLst>
          </p:cNvPr>
          <p:cNvGraphicFramePr>
            <a:graphicFrameLocks noGrp="1"/>
          </p:cNvGraphicFramePr>
          <p:nvPr/>
        </p:nvGraphicFramePr>
        <p:xfrm>
          <a:off x="952498" y="2990800"/>
          <a:ext cx="34671002" cy="14592401"/>
        </p:xfrm>
        <a:graphic>
          <a:graphicData uri="http://schemas.openxmlformats.org/drawingml/2006/table">
            <a:tbl>
              <a:tblPr firstRow="1" bandRow="1">
                <a:tableStyleId>{5C22544A-7EE6-4342-B048-85BDC9FD1C3A}</a:tableStyleId>
              </a:tblPr>
              <a:tblGrid>
                <a:gridCol w="6892091">
                  <a:extLst>
                    <a:ext uri="{9D8B030D-6E8A-4147-A177-3AD203B41FA5}">
                      <a16:colId xmlns:a16="http://schemas.microsoft.com/office/drawing/2014/main" val="2844207666"/>
                    </a:ext>
                  </a:extLst>
                </a:gridCol>
                <a:gridCol w="27778911">
                  <a:extLst>
                    <a:ext uri="{9D8B030D-6E8A-4147-A177-3AD203B41FA5}">
                      <a16:colId xmlns:a16="http://schemas.microsoft.com/office/drawing/2014/main" val="1512864860"/>
                    </a:ext>
                  </a:extLst>
                </a:gridCol>
              </a:tblGrid>
              <a:tr h="2540905">
                <a:tc>
                  <a:txBody>
                    <a:bodyPr/>
                    <a:lstStyle/>
                    <a:p>
                      <a:pPr algn="ctr"/>
                      <a:r>
                        <a:rPr lang="en-US" sz="7200" dirty="0">
                          <a:solidFill>
                            <a:schemeClr val="tx1"/>
                          </a:solidFill>
                          <a:latin typeface="Open Sans" panose="020B0606030504020204" pitchFamily="34" charset="0"/>
                          <a:ea typeface="Open Sans" panose="020B0606030504020204" pitchFamily="34" charset="0"/>
                          <a:cs typeface="Open Sans" panose="020B0606030504020204" pitchFamily="34" charset="0"/>
                        </a:rPr>
                        <a:t>Technique</a:t>
                      </a:r>
                      <a:endParaRPr lang="en-PH" sz="7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7200" dirty="0">
                          <a:solidFill>
                            <a:schemeClr val="tx1"/>
                          </a:solidFill>
                          <a:latin typeface="Open Sans" panose="020B0606030504020204" pitchFamily="34" charset="0"/>
                          <a:ea typeface="Open Sans" panose="020B0606030504020204" pitchFamily="34" charset="0"/>
                          <a:cs typeface="Open Sans" panose="020B0606030504020204" pitchFamily="34" charset="0"/>
                        </a:rPr>
                        <a:t>Description</a:t>
                      </a:r>
                      <a:endParaRPr lang="en-PH" sz="7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74499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System.in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Like </a:t>
                      </a:r>
                      <a:r>
                        <a:rPr lang="en-US" sz="6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System.out</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Java provides System.in which can read input from the console or terminal. It’s not easy to use for beginners, and lots of code has been built around it, to make it easier.</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74499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System.console</a:t>
                      </a:r>
                      <a:endPar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is Java’s solution for easier support for reading a single line and prompting user for information. Although this is easy to use, it doesn’t work </a:t>
                      </a:r>
                      <a:r>
                        <a:rPr lang="en-US" sz="6400" b="0">
                          <a:solidFill>
                            <a:schemeClr val="tx1"/>
                          </a:solidFill>
                          <a:latin typeface="Open Sans" panose="020B0606030504020204" pitchFamily="34" charset="0"/>
                          <a:ea typeface="Open Sans" panose="020B0606030504020204" pitchFamily="34" charset="0"/>
                          <a:cs typeface="Open Sans" panose="020B0606030504020204" pitchFamily="34" charset="0"/>
                        </a:rPr>
                        <a:t>with IDE’s </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because these environments disable it.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5878375"/>
                  </a:ext>
                </a:extLst>
              </a:tr>
              <a:tr h="174499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Command Line Arguments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is calling the Java program and specifying data in the call. This is very commonly used but doesn’t let us create an interactive application in a loop in Java.</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3108946"/>
                  </a:ext>
                </a:extLst>
              </a:tr>
              <a:tr h="174499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Scanner</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Scanner class was built to be a common way to read input, either using System.in or a file. For beginners, it’s much easier to understand than the bare bones System.in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69250724"/>
                  </a:ext>
                </a:extLst>
              </a:tr>
            </a:tbl>
          </a:graphicData>
        </a:graphic>
      </p:graphicFrame>
    </p:spTree>
    <p:extLst>
      <p:ext uri="{BB962C8B-B14F-4D97-AF65-F5344CB8AC3E}">
        <p14:creationId xmlns:p14="http://schemas.microsoft.com/office/powerpoint/2010/main" val="2374354556"/>
      </p:ext>
    </p:extLst>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76017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What's an exception?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Exception Handling, and Introduction to Scanner</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exception is an error that happens in code.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Some types of errors can be predicted and named.</a:t>
            </a:r>
          </a:p>
        </p:txBody>
      </p:sp>
    </p:spTree>
    <p:extLst>
      <p:ext uri="{BB962C8B-B14F-4D97-AF65-F5344CB8AC3E}">
        <p14:creationId xmlns:p14="http://schemas.microsoft.com/office/powerpoint/2010/main" val="1224990176"/>
      </p:ext>
    </p:extLst>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40779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Catching an exception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Exception Handling, and Introduction to Scanner</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exception is caught first by creating a code block around the code that gets the error.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done with the try statement code block.</a:t>
            </a:r>
          </a:p>
        </p:txBody>
      </p:sp>
    </p:spTree>
    <p:extLst>
      <p:ext uri="{BB962C8B-B14F-4D97-AF65-F5344CB8AC3E}">
        <p14:creationId xmlns:p14="http://schemas.microsoft.com/office/powerpoint/2010/main" val="120665463"/>
      </p:ext>
    </p:extLst>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96802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try statement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Exception Handling, and Introduction to Scanner</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try statement actually has two code blocks.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first is declared directly after the try keyword, and this code block ends, and is followed by the declaration of the catch keyword.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catch keyword includes the declaration of variables, in parentheses, and then has its own code block.</a:t>
            </a:r>
          </a:p>
        </p:txBody>
      </p:sp>
      <p:pic>
        <p:nvPicPr>
          <p:cNvPr id="3" name="Picture 2">
            <a:extLst>
              <a:ext uri="{FF2B5EF4-FFF2-40B4-BE49-F238E27FC236}">
                <a16:creationId xmlns:a16="http://schemas.microsoft.com/office/drawing/2014/main" id="{1DD21430-4A0B-D23D-D611-38219FC990AD}"/>
              </a:ext>
            </a:extLst>
          </p:cNvPr>
          <p:cNvPicPr>
            <a:picLocks noChangeAspect="1"/>
          </p:cNvPicPr>
          <p:nvPr/>
        </p:nvPicPr>
        <p:blipFill>
          <a:blip r:embed="rId4"/>
          <a:stretch>
            <a:fillRect/>
          </a:stretch>
        </p:blipFill>
        <p:spPr>
          <a:xfrm>
            <a:off x="6662471" y="11167135"/>
            <a:ext cx="23251058" cy="6204828"/>
          </a:xfrm>
          <a:prstGeom prst="rect">
            <a:avLst/>
          </a:prstGeom>
        </p:spPr>
      </p:pic>
    </p:spTree>
    <p:extLst>
      <p:ext uri="{BB962C8B-B14F-4D97-AF65-F5344CB8AC3E}">
        <p14:creationId xmlns:p14="http://schemas.microsoft.com/office/powerpoint/2010/main" val="3142939231"/>
      </p:ext>
    </p:extLst>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96802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Scanner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Exception Handling, and Introduction to Scanner</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Scanner class is described as a simple text scanner, which can parse primitive types and strings.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use the Scanner class, we have to create an instance of Scanner.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we're creating an object of type Scanner.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We'll use the keyword, new, to do it.</a:t>
            </a:r>
          </a:p>
        </p:txBody>
      </p:sp>
    </p:spTree>
    <p:extLst>
      <p:ext uri="{BB962C8B-B14F-4D97-AF65-F5344CB8AC3E}">
        <p14:creationId xmlns:p14="http://schemas.microsoft.com/office/powerpoint/2010/main" val="1961489304"/>
      </p:ext>
    </p:extLst>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74758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new keyword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Exception Handling, and Introduction to Scanner</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new keyword is used in what Java calls a Class Instance Creation Expression.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its simplest form, it's the word new, followed by the class name, and empty parentheses.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optionally pass arguments in those parentheses, as we saw with methods.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saw that we could do this with the String class, passing the text in the parentheses.</a:t>
            </a:r>
          </a:p>
        </p:txBody>
      </p:sp>
      <p:pic>
        <p:nvPicPr>
          <p:cNvPr id="3" name="Picture 2">
            <a:extLst>
              <a:ext uri="{FF2B5EF4-FFF2-40B4-BE49-F238E27FC236}">
                <a16:creationId xmlns:a16="http://schemas.microsoft.com/office/drawing/2014/main" id="{EB23C74D-FE66-19EF-E094-C9ED579B6C7A}"/>
              </a:ext>
            </a:extLst>
          </p:cNvPr>
          <p:cNvPicPr>
            <a:picLocks noChangeAspect="1"/>
          </p:cNvPicPr>
          <p:nvPr/>
        </p:nvPicPr>
        <p:blipFill>
          <a:blip r:embed="rId4"/>
          <a:stretch>
            <a:fillRect/>
          </a:stretch>
        </p:blipFill>
        <p:spPr>
          <a:xfrm>
            <a:off x="952498" y="7492079"/>
            <a:ext cx="22765918" cy="1169116"/>
          </a:xfrm>
          <a:prstGeom prst="rect">
            <a:avLst/>
          </a:prstGeom>
        </p:spPr>
      </p:pic>
      <p:pic>
        <p:nvPicPr>
          <p:cNvPr id="4" name="Picture 3">
            <a:extLst>
              <a:ext uri="{FF2B5EF4-FFF2-40B4-BE49-F238E27FC236}">
                <a16:creationId xmlns:a16="http://schemas.microsoft.com/office/drawing/2014/main" id="{9D1FE3AD-0CCE-E18C-ADCD-1E889EE2EB17}"/>
              </a:ext>
            </a:extLst>
          </p:cNvPr>
          <p:cNvPicPr>
            <a:picLocks noChangeAspect="1"/>
          </p:cNvPicPr>
          <p:nvPr/>
        </p:nvPicPr>
        <p:blipFill>
          <a:blip r:embed="rId5">
            <a:alphaModFix/>
          </a:blip>
          <a:stretch>
            <a:fillRect/>
          </a:stretch>
        </p:blipFill>
        <p:spPr>
          <a:xfrm>
            <a:off x="1008481" y="10765948"/>
            <a:ext cx="33683619" cy="1146858"/>
          </a:xfrm>
          <a:prstGeom prst="rect">
            <a:avLst/>
          </a:prstGeom>
        </p:spPr>
      </p:pic>
    </p:spTree>
    <p:extLst>
      <p:ext uri="{BB962C8B-B14F-4D97-AF65-F5344CB8AC3E}">
        <p14:creationId xmlns:p14="http://schemas.microsoft.com/office/powerpoint/2010/main" val="3059512285"/>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05751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Switch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Traditional Switch Challenge</a:t>
            </a:r>
          </a:p>
        </p:txBody>
      </p:sp>
      <p:sp>
        <p:nvSpPr>
          <p:cNvPr id="3" name="Rectangle 2">
            <a:extLst>
              <a:ext uri="{FF2B5EF4-FFF2-40B4-BE49-F238E27FC236}">
                <a16:creationId xmlns:a16="http://schemas.microsoft.com/office/drawing/2014/main" id="{5148675D-5ADE-F002-DA49-3CCEDCCBE469}"/>
              </a:ext>
            </a:extLst>
          </p:cNvPr>
          <p:cNvSpPr/>
          <p:nvPr/>
        </p:nvSpPr>
        <p:spPr>
          <a:xfrm>
            <a:off x="952501" y="277434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do this:</a:t>
            </a:r>
          </a:p>
          <a:p>
            <a:pPr marL="2224800" indent="-1143000" algn="l">
              <a:spcAft>
                <a:spcPts val="5022"/>
              </a:spcAft>
              <a:buFont typeface="+mj-lt"/>
              <a:buAutoNum type="arabicPeriod"/>
            </a:pPr>
            <a:r>
              <a:rPr lang="en-US" sz="6400" dirty="0">
                <a:latin typeface="Open Sans" panose="020B0606030504020204" pitchFamily="34" charset="0"/>
                <a:ea typeface="Open Sans" panose="020B0606030504020204" pitchFamily="34" charset="0"/>
                <a:cs typeface="Open Sans" panose="020B0606030504020204" pitchFamily="34" charset="0"/>
              </a:rPr>
              <a:t>Create a new char variable.</a:t>
            </a:r>
          </a:p>
          <a:p>
            <a:pPr marL="2224800" indent="-1143000" algn="l">
              <a:spcAft>
                <a:spcPts val="5022"/>
              </a:spcAft>
              <a:buFont typeface="+mj-lt"/>
              <a:buAutoNum type="arabicPeriod"/>
            </a:pPr>
            <a:r>
              <a:rPr lang="en-US" sz="6400" dirty="0">
                <a:latin typeface="Open Sans" panose="020B0606030504020204" pitchFamily="34" charset="0"/>
                <a:ea typeface="Open Sans" panose="020B0606030504020204" pitchFamily="34" charset="0"/>
                <a:cs typeface="Open Sans" panose="020B0606030504020204" pitchFamily="34" charset="0"/>
              </a:rPr>
              <a:t>Use the traditional switch statement (with a colon in case labels) that tests the value in the variable from Step 1. </a:t>
            </a:r>
          </a:p>
          <a:p>
            <a:pPr marL="3664800" indent="-114300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cases for the characters,  A, B, C, D, and E.</a:t>
            </a:r>
          </a:p>
        </p:txBody>
      </p:sp>
      <p:graphicFrame>
        <p:nvGraphicFramePr>
          <p:cNvPr id="4" name="Table 3">
            <a:extLst>
              <a:ext uri="{FF2B5EF4-FFF2-40B4-BE49-F238E27FC236}">
                <a16:creationId xmlns:a16="http://schemas.microsoft.com/office/drawing/2014/main" id="{93B14F71-E145-4C3A-1E48-CE042A72BA7B}"/>
              </a:ext>
            </a:extLst>
          </p:cNvPr>
          <p:cNvGraphicFramePr>
            <a:graphicFrameLocks noGrp="1"/>
          </p:cNvGraphicFramePr>
          <p:nvPr/>
        </p:nvGraphicFramePr>
        <p:xfrm>
          <a:off x="8145656" y="11921137"/>
          <a:ext cx="20284688" cy="5849346"/>
        </p:xfrm>
        <a:graphic>
          <a:graphicData uri="http://schemas.openxmlformats.org/drawingml/2006/table">
            <a:tbl>
              <a:tblPr firstRow="1" bandRow="1">
                <a:tableStyleId>{5C22544A-7EE6-4342-B048-85BDC9FD1C3A}</a:tableStyleId>
              </a:tblPr>
              <a:tblGrid>
                <a:gridCol w="20284688">
                  <a:extLst>
                    <a:ext uri="{9D8B030D-6E8A-4147-A177-3AD203B41FA5}">
                      <a16:colId xmlns:a16="http://schemas.microsoft.com/office/drawing/2014/main" val="2844207666"/>
                    </a:ext>
                  </a:extLst>
                </a:gridCol>
              </a:tblGrid>
              <a:tr h="5849346">
                <a:tc>
                  <a:txBody>
                    <a:bodyPr/>
                    <a:lstStyle/>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NATO phonetic alphabet </a:t>
                      </a:r>
                    </a:p>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 = Able, B = Baker, C = Charlie, D = Dog, E = Easy</a:t>
                      </a:r>
                    </a:p>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 = Fox, G = George, H = How, I = Item, J = Jig</a:t>
                      </a:r>
                    </a:p>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K = King, L = Love, M = Mike, N = Nan, O = Oboe</a:t>
                      </a:r>
                    </a:p>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 = Peter, Q = Queen, R = Roger, S = Sugar, T = Tare</a:t>
                      </a:r>
                    </a:p>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U = Uncle, V = Victor, W = William, X = X-ray, Y = Yoke, Z = Zebra</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Tree>
    <p:extLst>
      <p:ext uri="{BB962C8B-B14F-4D97-AF65-F5344CB8AC3E}">
        <p14:creationId xmlns:p14="http://schemas.microsoft.com/office/powerpoint/2010/main" val="132516268"/>
      </p:ext>
    </p:extLst>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80987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Instantiating Scanner</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Exception Handling, and Introduction to Scanner</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reading input from the console or terminal, we instantiate a scanner object using new, followed by the Scanner class name, and passing System.in, as an argument, in the parentheses.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reading input from a file, we instantiate a scanner object using new, again with the Scanner class name, but pass a File object, as an argument, in the parentheses.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File is another class provided by Java, for reading and writing files.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FE3DF26C-EE9A-F4DE-2096-65CC1F54EE4B}"/>
              </a:ext>
            </a:extLst>
          </p:cNvPr>
          <p:cNvPicPr>
            <a:picLocks noChangeAspect="1"/>
          </p:cNvPicPr>
          <p:nvPr/>
        </p:nvPicPr>
        <p:blipFill>
          <a:blip r:embed="rId4"/>
          <a:stretch>
            <a:fillRect/>
          </a:stretch>
        </p:blipFill>
        <p:spPr>
          <a:xfrm>
            <a:off x="952498" y="7753385"/>
            <a:ext cx="19987691" cy="1210729"/>
          </a:xfrm>
          <a:prstGeom prst="rect">
            <a:avLst/>
          </a:prstGeom>
        </p:spPr>
      </p:pic>
      <p:pic>
        <p:nvPicPr>
          <p:cNvPr id="7" name="Picture 6">
            <a:extLst>
              <a:ext uri="{FF2B5EF4-FFF2-40B4-BE49-F238E27FC236}">
                <a16:creationId xmlns:a16="http://schemas.microsoft.com/office/drawing/2014/main" id="{B8E7C064-8FEC-9638-C039-F43929AB6C0D}"/>
              </a:ext>
            </a:extLst>
          </p:cNvPr>
          <p:cNvPicPr>
            <a:picLocks noChangeAspect="1"/>
          </p:cNvPicPr>
          <p:nvPr/>
        </p:nvPicPr>
        <p:blipFill>
          <a:blip r:embed="rId5"/>
          <a:stretch>
            <a:fillRect/>
          </a:stretch>
        </p:blipFill>
        <p:spPr>
          <a:xfrm>
            <a:off x="952498" y="13767937"/>
            <a:ext cx="33645593" cy="1295697"/>
          </a:xfrm>
          <a:prstGeom prst="rect">
            <a:avLst/>
          </a:prstGeom>
        </p:spPr>
      </p:pic>
    </p:spTree>
    <p:extLst>
      <p:ext uri="{BB962C8B-B14F-4D97-AF65-F5344CB8AC3E}">
        <p14:creationId xmlns:p14="http://schemas.microsoft.com/office/powerpoint/2010/main" val="2436337952"/>
      </p:ext>
    </p:extLst>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78692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Using the import statement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Exception Handling, and Introduction to Scanner</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haven't talked about the import statement yet, but this statement lets us use classes from other people's code.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case, Java provides a library of code, which includes the Scanner class in a library called </a:t>
            </a:r>
            <a:r>
              <a:rPr lang="en-US" sz="6400" dirty="0" err="1">
                <a:latin typeface="Open Sans" panose="020B0606030504020204" pitchFamily="34" charset="0"/>
                <a:ea typeface="Open Sans" panose="020B0606030504020204" pitchFamily="34" charset="0"/>
                <a:cs typeface="Open Sans" panose="020B0606030504020204" pitchFamily="34" charset="0"/>
              </a:rPr>
              <a:t>java.util</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pic>
        <p:nvPicPr>
          <p:cNvPr id="3" name="Picture 2">
            <a:extLst>
              <a:ext uri="{FF2B5EF4-FFF2-40B4-BE49-F238E27FC236}">
                <a16:creationId xmlns:a16="http://schemas.microsoft.com/office/drawing/2014/main" id="{AEC1AF9D-8ED4-F56B-2AF8-65BA57BEF0BF}"/>
              </a:ext>
            </a:extLst>
          </p:cNvPr>
          <p:cNvPicPr>
            <a:picLocks noChangeAspect="1"/>
          </p:cNvPicPr>
          <p:nvPr/>
        </p:nvPicPr>
        <p:blipFill>
          <a:blip r:embed="rId4"/>
          <a:stretch>
            <a:fillRect/>
          </a:stretch>
        </p:blipFill>
        <p:spPr>
          <a:xfrm>
            <a:off x="11342224" y="9841054"/>
            <a:ext cx="13891553" cy="1083285"/>
          </a:xfrm>
          <a:prstGeom prst="rect">
            <a:avLst/>
          </a:prstGeom>
        </p:spPr>
      </p:pic>
    </p:spTree>
    <p:extLst>
      <p:ext uri="{BB962C8B-B14F-4D97-AF65-F5344CB8AC3E}">
        <p14:creationId xmlns:p14="http://schemas.microsoft.com/office/powerpoint/2010/main" val="1957584764"/>
      </p:ext>
    </p:extLst>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04953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IntelliJ Auto-import setting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Exception Handling, and Introduction to Scanner</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465301"/>
            <a:ext cx="13698473" cy="1572786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Earlier in the course, when I configured IntelliJ with a number of different settings, I recommended that you enable these two options in the Auto Import menu.</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Add unambiguous imports on the fly and </a:t>
            </a:r>
            <a:r>
              <a:rPr lang="en-US" sz="6400" dirty="0" err="1">
                <a:latin typeface="Open Sans" panose="020B0606030504020204" pitchFamily="34" charset="0"/>
                <a:ea typeface="Open Sans" panose="020B0606030504020204" pitchFamily="34" charset="0"/>
                <a:cs typeface="Open Sans" panose="020B0606030504020204" pitchFamily="34" charset="0"/>
              </a:rPr>
              <a:t>Optimise</a:t>
            </a:r>
            <a:r>
              <a:rPr lang="en-US" sz="6400" dirty="0">
                <a:latin typeface="Open Sans" panose="020B0606030504020204" pitchFamily="34" charset="0"/>
                <a:ea typeface="Open Sans" panose="020B0606030504020204" pitchFamily="34" charset="0"/>
                <a:cs typeface="Open Sans" panose="020B0606030504020204" pitchFamily="34" charset="0"/>
              </a:rPr>
              <a:t> imports on the fly.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enable these options, then IntelliJ will automatically add and/or remove import statements as required.    You almost always want to enable these options.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go back to the code so I can show you what I mean.</a:t>
            </a:r>
          </a:p>
        </p:txBody>
      </p:sp>
      <p:pic>
        <p:nvPicPr>
          <p:cNvPr id="7" name="Picture 6" descr="Graphical user interface, application&#10;&#10;Description automatically generated">
            <a:extLst>
              <a:ext uri="{FF2B5EF4-FFF2-40B4-BE49-F238E27FC236}">
                <a16:creationId xmlns:a16="http://schemas.microsoft.com/office/drawing/2014/main" id="{4A9EBE9C-78B8-76DB-7B13-EE7F43DE8E5D}"/>
              </a:ext>
            </a:extLst>
          </p:cNvPr>
          <p:cNvPicPr>
            <a:picLocks noChangeAspect="1"/>
          </p:cNvPicPr>
          <p:nvPr/>
        </p:nvPicPr>
        <p:blipFill rotWithShape="1">
          <a:blip r:embed="rId4">
            <a:extLst>
              <a:ext uri="{28A0092B-C50C-407E-A947-70E740481C1C}">
                <a14:useLocalDpi xmlns:a14="http://schemas.microsoft.com/office/drawing/2010/main" val="0"/>
              </a:ext>
            </a:extLst>
          </a:blip>
          <a:srcRect l="11984" t="443" r="12296" b="1865"/>
          <a:stretch/>
        </p:blipFill>
        <p:spPr>
          <a:xfrm>
            <a:off x="15254980" y="2855679"/>
            <a:ext cx="20480189" cy="14862643"/>
          </a:xfrm>
          <a:prstGeom prst="rect">
            <a:avLst/>
          </a:prstGeom>
        </p:spPr>
      </p:pic>
    </p:spTree>
    <p:extLst>
      <p:ext uri="{BB962C8B-B14F-4D97-AF65-F5344CB8AC3E}">
        <p14:creationId xmlns:p14="http://schemas.microsoft.com/office/powerpoint/2010/main" val="3927368599"/>
      </p:ext>
    </p:extLst>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85960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Reading User Input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Reading User Input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Alright, so we've covered a lot of ground in the last few videos.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time now for a challenge.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the Reading User Input Challenge.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08934818"/>
      </p:ext>
    </p:extLst>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85960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Reading User Input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Reading User Input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challenge, you'll read </a:t>
            </a:r>
            <a:r>
              <a:rPr lang="en-US" sz="6400" b="1" dirty="0">
                <a:latin typeface="Open Sans" panose="020B0606030504020204" pitchFamily="34" charset="0"/>
                <a:ea typeface="Open Sans" panose="020B0606030504020204" pitchFamily="34" charset="0"/>
                <a:cs typeface="Open Sans" panose="020B0606030504020204" pitchFamily="34" charset="0"/>
              </a:rPr>
              <a:t>5</a:t>
            </a:r>
            <a:r>
              <a:rPr lang="en-US" sz="6400" dirty="0">
                <a:latin typeface="Open Sans" panose="020B0606030504020204" pitchFamily="34" charset="0"/>
                <a:ea typeface="Open Sans" panose="020B0606030504020204" pitchFamily="34" charset="0"/>
                <a:cs typeface="Open Sans" panose="020B0606030504020204" pitchFamily="34" charset="0"/>
              </a:rPr>
              <a:t> valid numbers from the console entered by the user and print the sum of those ten numbers.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By valid numbers, I mean you need to check that the numbers entered are valid integers.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they are not, print out the message "</a:t>
            </a:r>
            <a:r>
              <a:rPr lang="en-US" sz="6400" b="1" dirty="0">
                <a:latin typeface="Open Sans" panose="020B0606030504020204" pitchFamily="34" charset="0"/>
                <a:ea typeface="Open Sans" panose="020B0606030504020204" pitchFamily="34" charset="0"/>
                <a:cs typeface="Open Sans" panose="020B0606030504020204" pitchFamily="34" charset="0"/>
              </a:rPr>
              <a:t>Invalid number</a:t>
            </a:r>
            <a:r>
              <a:rPr lang="en-US" sz="6400" dirty="0">
                <a:latin typeface="Open Sans" panose="020B0606030504020204" pitchFamily="34" charset="0"/>
                <a:ea typeface="Open Sans" panose="020B0606030504020204" pitchFamily="34" charset="0"/>
                <a:cs typeface="Open Sans" panose="020B0606030504020204" pitchFamily="34" charset="0"/>
              </a:rPr>
              <a:t>" to the console, but continue looping until you do have 5 valid numbers.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Before the user enters each number, prompt them with the message, "</a:t>
            </a:r>
            <a:r>
              <a:rPr lang="en-US" sz="6400" b="1" dirty="0">
                <a:latin typeface="Open Sans" panose="020B0606030504020204" pitchFamily="34" charset="0"/>
                <a:ea typeface="Open Sans" panose="020B0606030504020204" pitchFamily="34" charset="0"/>
                <a:cs typeface="Open Sans" panose="020B0606030504020204" pitchFamily="34" charset="0"/>
              </a:rPr>
              <a:t>Enter number #x:</a:t>
            </a:r>
            <a:r>
              <a:rPr lang="en-US" sz="6400" dirty="0">
                <a:latin typeface="Open Sans" panose="020B0606030504020204" pitchFamily="34" charset="0"/>
                <a:ea typeface="Open Sans" panose="020B0606030504020204" pitchFamily="34" charset="0"/>
                <a:cs typeface="Open Sans" panose="020B0606030504020204" pitchFamily="34" charset="0"/>
              </a:rPr>
              <a:t>", where </a:t>
            </a:r>
            <a:r>
              <a:rPr lang="en-US" sz="6400" b="1" dirty="0">
                <a:latin typeface="Open Sans" panose="020B0606030504020204" pitchFamily="34" charset="0"/>
                <a:ea typeface="Open Sans" panose="020B0606030504020204" pitchFamily="34" charset="0"/>
                <a:cs typeface="Open Sans" panose="020B0606030504020204" pitchFamily="34" charset="0"/>
              </a:rPr>
              <a:t>x</a:t>
            </a:r>
            <a:r>
              <a:rPr lang="en-US" sz="6400" dirty="0">
                <a:latin typeface="Open Sans" panose="020B0606030504020204" pitchFamily="34" charset="0"/>
                <a:ea typeface="Open Sans" panose="020B0606030504020204" pitchFamily="34" charset="0"/>
                <a:cs typeface="Open Sans" panose="020B0606030504020204" pitchFamily="34" charset="0"/>
              </a:rPr>
              <a:t> represents the count </a:t>
            </a:r>
            <a:r>
              <a:rPr lang="en-US" sz="6400" b="1" dirty="0">
                <a:latin typeface="Open Sans" panose="020B0606030504020204" pitchFamily="34" charset="0"/>
                <a:ea typeface="Open Sans" panose="020B0606030504020204" pitchFamily="34" charset="0"/>
                <a:cs typeface="Open Sans" panose="020B0606030504020204" pitchFamily="34" charset="0"/>
              </a:rPr>
              <a:t>1, 2, 3,</a:t>
            </a:r>
            <a:r>
              <a:rPr lang="en-US" sz="6400" dirty="0">
                <a:latin typeface="Open Sans" panose="020B0606030504020204" pitchFamily="34" charset="0"/>
                <a:ea typeface="Open Sans" panose="020B0606030504020204" pitchFamily="34" charset="0"/>
                <a:cs typeface="Open Sans" panose="020B0606030504020204" pitchFamily="34" charset="0"/>
              </a:rPr>
              <a:t> etc.</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As an example, the first message would look something like, "</a:t>
            </a:r>
            <a:r>
              <a:rPr lang="en-US" sz="6400" b="1" dirty="0">
                <a:latin typeface="Open Sans" panose="020B0606030504020204" pitchFamily="34" charset="0"/>
                <a:ea typeface="Open Sans" panose="020B0606030504020204" pitchFamily="34" charset="0"/>
                <a:cs typeface="Open Sans" panose="020B0606030504020204" pitchFamily="34" charset="0"/>
              </a:rPr>
              <a:t>Enter number #1:</a:t>
            </a:r>
            <a:r>
              <a:rPr lang="en-US" sz="6400" dirty="0">
                <a:latin typeface="Open Sans" panose="020B0606030504020204" pitchFamily="34" charset="0"/>
                <a:ea typeface="Open Sans" panose="020B0606030504020204" pitchFamily="34" charset="0"/>
                <a:cs typeface="Open Sans" panose="020B0606030504020204" pitchFamily="34" charset="0"/>
              </a:rPr>
              <a:t>", the next, "</a:t>
            </a:r>
            <a:r>
              <a:rPr lang="en-US" sz="6400" b="1" dirty="0">
                <a:latin typeface="Open Sans" panose="020B0606030504020204" pitchFamily="34" charset="0"/>
                <a:ea typeface="Open Sans" panose="020B0606030504020204" pitchFamily="34" charset="0"/>
                <a:cs typeface="Open Sans" panose="020B0606030504020204" pitchFamily="34" charset="0"/>
              </a:rPr>
              <a:t>Enter number #2:</a:t>
            </a:r>
            <a:r>
              <a:rPr lang="en-US" sz="6400" dirty="0">
                <a:latin typeface="Open Sans" panose="020B0606030504020204" pitchFamily="34" charset="0"/>
                <a:ea typeface="Open Sans" panose="020B0606030504020204" pitchFamily="34" charset="0"/>
                <a:cs typeface="Open Sans" panose="020B0606030504020204" pitchFamily="34" charset="0"/>
              </a:rPr>
              <a:t>", and so on.</a:t>
            </a:r>
          </a:p>
        </p:txBody>
      </p:sp>
    </p:spTree>
    <p:extLst>
      <p:ext uri="{BB962C8B-B14F-4D97-AF65-F5344CB8AC3E}">
        <p14:creationId xmlns:p14="http://schemas.microsoft.com/office/powerpoint/2010/main" val="2587822230"/>
      </p:ext>
    </p:extLst>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25738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Min and Max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Min and Max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Alright. So, it's time for your next challenge.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the minimum and maximum challenge.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challenge is similar to the last one in some ways.</a:t>
            </a:r>
          </a:p>
        </p:txBody>
      </p:sp>
    </p:spTree>
    <p:extLst>
      <p:ext uri="{BB962C8B-B14F-4D97-AF65-F5344CB8AC3E}">
        <p14:creationId xmlns:p14="http://schemas.microsoft.com/office/powerpoint/2010/main" val="1860444271"/>
      </p:ext>
    </p:extLst>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25738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Min and Max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Min and Max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311624"/>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be using an endless loop which:</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Prompts the user to enter a number or any character to quit.</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Validates if the user-entered data really is a number. You can choose either an integer or double validation method.</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If the user-entered data is not a number, quit the loop.</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Keep track of the minimum number entered.</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Keep track of the maximum number entered.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the user has previously entered a set of numbers (or even just one), display the minimum and maximum number that the user entered.</a:t>
            </a:r>
          </a:p>
        </p:txBody>
      </p:sp>
    </p:spTree>
    <p:extLst>
      <p:ext uri="{BB962C8B-B14F-4D97-AF65-F5344CB8AC3E}">
        <p14:creationId xmlns:p14="http://schemas.microsoft.com/office/powerpoint/2010/main" val="643497705"/>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935</TotalTime>
  <Words>6545</Words>
  <Application>Microsoft Office PowerPoint</Application>
  <PresentationFormat>Custom</PresentationFormat>
  <Paragraphs>814</Paragraphs>
  <Slides>96</Slides>
  <Notes>96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96</vt:i4>
      </vt:variant>
    </vt:vector>
  </HeadingPairs>
  <TitlesOfParts>
    <vt:vector size="104" baseType="lpstr">
      <vt:lpstr>Arial</vt:lpstr>
      <vt:lpstr>Helvetica</vt:lpstr>
      <vt:lpstr>Helvetica Light</vt:lpstr>
      <vt:lpstr>Helvetica Neue</vt:lpstr>
      <vt:lpstr>Helvetica Neue Light</vt:lpstr>
      <vt:lpstr>Open Sans</vt:lpstr>
      <vt:lpstr>Roboto Mono</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Vargas, Antonio</cp:lastModifiedBy>
  <cp:revision>190</cp:revision>
  <dcterms:modified xsi:type="dcterms:W3CDTF">2024-12-26T02:01:30Z</dcterms:modified>
</cp:coreProperties>
</file>