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745" r:id="rId2"/>
    <p:sldId id="746" r:id="rId3"/>
    <p:sldId id="747" r:id="rId4"/>
    <p:sldId id="748" r:id="rId5"/>
    <p:sldId id="749" r:id="rId6"/>
    <p:sldId id="750" r:id="rId7"/>
    <p:sldId id="751" r:id="rId8"/>
    <p:sldId id="752" r:id="rId9"/>
    <p:sldId id="753" r:id="rId10"/>
    <p:sldId id="754" r:id="rId11"/>
    <p:sldId id="755" r:id="rId12"/>
    <p:sldId id="756" r:id="rId13"/>
    <p:sldId id="757" r:id="rId14"/>
    <p:sldId id="758" r:id="rId15"/>
    <p:sldId id="759" r:id="rId16"/>
    <p:sldId id="760" r:id="rId17"/>
    <p:sldId id="761" r:id="rId18"/>
    <p:sldId id="762" r:id="rId19"/>
    <p:sldId id="763" r:id="rId20"/>
    <p:sldId id="764" r:id="rId21"/>
    <p:sldId id="765" r:id="rId22"/>
    <p:sldId id="766" r:id="rId23"/>
    <p:sldId id="767" r:id="rId24"/>
    <p:sldId id="768" r:id="rId25"/>
    <p:sldId id="769" r:id="rId26"/>
    <p:sldId id="770" r:id="rId27"/>
    <p:sldId id="771" r:id="rId28"/>
    <p:sldId id="772" r:id="rId29"/>
    <p:sldId id="773" r:id="rId30"/>
    <p:sldId id="774" r:id="rId31"/>
    <p:sldId id="775" r:id="rId32"/>
    <p:sldId id="776" r:id="rId33"/>
    <p:sldId id="777" r:id="rId34"/>
    <p:sldId id="778" r:id="rId35"/>
    <p:sldId id="779" r:id="rId36"/>
    <p:sldId id="780" r:id="rId37"/>
    <p:sldId id="781" r:id="rId38"/>
    <p:sldId id="782" r:id="rId39"/>
    <p:sldId id="783" r:id="rId40"/>
    <p:sldId id="784" r:id="rId41"/>
    <p:sldId id="785" r:id="rId42"/>
    <p:sldId id="786" r:id="rId43"/>
    <p:sldId id="787" r:id="rId44"/>
    <p:sldId id="788" r:id="rId45"/>
    <p:sldId id="789" r:id="rId46"/>
    <p:sldId id="790" r:id="rId47"/>
    <p:sldId id="791" r:id="rId48"/>
    <p:sldId id="792" r:id="rId49"/>
    <p:sldId id="793" r:id="rId50"/>
    <p:sldId id="794" r:id="rId51"/>
    <p:sldId id="795" r:id="rId52"/>
    <p:sldId id="796" r:id="rId53"/>
    <p:sldId id="797" r:id="rId54"/>
    <p:sldId id="798" r:id="rId55"/>
    <p:sldId id="799" r:id="rId56"/>
    <p:sldId id="800" r:id="rId57"/>
    <p:sldId id="801" r:id="rId58"/>
    <p:sldId id="802" r:id="rId59"/>
    <p:sldId id="803" r:id="rId60"/>
    <p:sldId id="804" r:id="rId61"/>
    <p:sldId id="805" r:id="rId62"/>
    <p:sldId id="806" r:id="rId63"/>
    <p:sldId id="807" r:id="rId64"/>
    <p:sldId id="808" r:id="rId65"/>
    <p:sldId id="809" r:id="rId66"/>
    <p:sldId id="810" r:id="rId67"/>
    <p:sldId id="811" r:id="rId68"/>
    <p:sldId id="812" r:id="rId69"/>
    <p:sldId id="813" r:id="rId70"/>
    <p:sldId id="814" r:id="rId71"/>
    <p:sldId id="815" r:id="rId72"/>
    <p:sldId id="816" r:id="rId73"/>
    <p:sldId id="817" r:id="rId74"/>
    <p:sldId id="818" r:id="rId75"/>
    <p:sldId id="819" r:id="rId76"/>
    <p:sldId id="820" r:id="rId77"/>
    <p:sldId id="821" r:id="rId78"/>
    <p:sldId id="822" r:id="rId79"/>
    <p:sldId id="823" r:id="rId80"/>
    <p:sldId id="824" r:id="rId81"/>
    <p:sldId id="825" r:id="rId82"/>
    <p:sldId id="826" r:id="rId83"/>
    <p:sldId id="827" r:id="rId8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331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7075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714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15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140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0138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4327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13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5569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4681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54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553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363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6000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613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8587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988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4591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710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6030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262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6493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622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3905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4248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93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8351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3808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25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280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476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117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536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60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941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76423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2521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8986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999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0847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94361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95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41935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595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96262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38475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105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34552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905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5934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443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82446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73158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42044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310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57319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09541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11702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53105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97481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68743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499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0494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8009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3440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07167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554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0661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Composition, Encapsulation, and Polymorphism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promised, this is part 2 of the object-oriented programming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now covered the basics of object-oriented programming.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now time, to look at the remaining 3 major components of object-oriented programming.</a:t>
            </a:r>
          </a:p>
        </p:txBody>
      </p:sp>
    </p:spTree>
    <p:extLst>
      <p:ext uri="{BB962C8B-B14F-4D97-AF65-F5344CB8AC3E}">
        <p14:creationId xmlns:p14="http://schemas.microsoft.com/office/powerpoint/2010/main" val="10972690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87786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Composition is creating a whole from different parts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built this personal computer, by passing objects, to the constructor, like assembling the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actually hide the functionality further.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we're not going to allow the </a:t>
            </a:r>
            <a:r>
              <a:rPr lang="en-US" sz="6400" b="1" dirty="0">
                <a:latin typeface="Open Sans" panose="020B0606030504020204" pitchFamily="34" charset="0"/>
                <a:ea typeface="Open Sans" panose="020B0606030504020204" pitchFamily="34" charset="0"/>
                <a:cs typeface="Open Sans" panose="020B0606030504020204" pitchFamily="34" charset="0"/>
              </a:rPr>
              <a:t>calling program</a:t>
            </a:r>
            <a:r>
              <a:rPr lang="en-US" sz="6400" dirty="0">
                <a:latin typeface="Open Sans" panose="020B0606030504020204" pitchFamily="34" charset="0"/>
                <a:ea typeface="Open Sans" panose="020B0606030504020204" pitchFamily="34" charset="0"/>
                <a:cs typeface="Open Sans" panose="020B0606030504020204" pitchFamily="34" charset="0"/>
              </a:rPr>
              <a:t>, to </a:t>
            </a:r>
            <a:r>
              <a:rPr lang="en-US" sz="6400" b="1" dirty="0">
                <a:latin typeface="Open Sans" panose="020B0606030504020204" pitchFamily="34" charset="0"/>
                <a:ea typeface="Open Sans" panose="020B0606030504020204" pitchFamily="34" charset="0"/>
                <a:cs typeface="Open Sans" panose="020B0606030504020204" pitchFamily="34" charset="0"/>
              </a:rPr>
              <a:t>access those objects</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the parts</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directly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don't want anybody to access the Monitor, Motherboard, or </a:t>
            </a:r>
            <a:r>
              <a:rPr lang="en-US" sz="6400" dirty="0" err="1">
                <a:latin typeface="Open Sans" panose="020B0606030504020204" pitchFamily="34" charset="0"/>
                <a:ea typeface="Open Sans" panose="020B0606030504020204" pitchFamily="34" charset="0"/>
                <a:cs typeface="Open Sans" panose="020B0606030504020204" pitchFamily="34" charset="0"/>
              </a:rPr>
              <a:t>ComputerCase</a:t>
            </a:r>
            <a:r>
              <a:rPr lang="en-US" sz="6400" dirty="0">
                <a:latin typeface="Open Sans" panose="020B0606030504020204" pitchFamily="34" charset="0"/>
                <a:ea typeface="Open Sans" panose="020B0606030504020204" pitchFamily="34" charset="0"/>
                <a:cs typeface="Open Sans" panose="020B0606030504020204" pitchFamily="34" charset="0"/>
              </a:rPr>
              <a:t> directly.</a:t>
            </a:r>
          </a:p>
        </p:txBody>
      </p:sp>
    </p:spTree>
    <p:extLst>
      <p:ext uri="{BB962C8B-B14F-4D97-AF65-F5344CB8AC3E}">
        <p14:creationId xmlns:p14="http://schemas.microsoft.com/office/powerpoint/2010/main" val="8353686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158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Composition or Inheritance or Both?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a general rule, when you're designing your programs in Java, you probably want to look at composition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of the experts will tell you, that as a rule, look at using composition before implementing inheritance.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saw in this example, we actually used both.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our parts were able to inherit a set of attributes, like the manufacturer and model.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didn't have to know anything about these parts, to get Personal Computer to do something. </a:t>
            </a:r>
          </a:p>
        </p:txBody>
      </p:sp>
    </p:spTree>
    <p:extLst>
      <p:ext uri="{BB962C8B-B14F-4D97-AF65-F5344CB8AC3E}">
        <p14:creationId xmlns:p14="http://schemas.microsoft.com/office/powerpoint/2010/main" val="14381187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58363"/>
            <a:ext cx="34081446" cy="150810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Why is Composition preferred over Inheritance in many designs?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reasons composition is preferred over inheritance: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Composition is more flexible. You can add parts in, or remove them, and these changes are less likely to have a downstream effect.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Composition provides functional reuse outside of the class hierarchy, meaning classes can share attributes &amp; behavior, by having similar components, instead of inheriting functionality from a parent or base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Java's inheritance breaks encapsulation, because subclasses may need direct access to a parent's state or behavior. </a:t>
            </a:r>
          </a:p>
        </p:txBody>
      </p:sp>
    </p:spTree>
    <p:extLst>
      <p:ext uri="{BB962C8B-B14F-4D97-AF65-F5344CB8AC3E}">
        <p14:creationId xmlns:p14="http://schemas.microsoft.com/office/powerpoint/2010/main" val="236307885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Inheritance is less flexible.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Adding a class to, or removing a class from, a class hierarchy, may impact all subclasses from that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a new subclass may not need all the functionality or attributes of its parent class.</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2045271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is Inheritance less flexible?</a:t>
            </a:r>
          </a:p>
        </p:txBody>
      </p:sp>
    </p:spTree>
    <p:extLst>
      <p:ext uri="{BB962C8B-B14F-4D97-AF65-F5344CB8AC3E}">
        <p14:creationId xmlns:p14="http://schemas.microsoft.com/office/powerpoint/2010/main" val="27656023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43A905-72E2-51DF-ADB2-5857ED68C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0212" y="3463124"/>
            <a:ext cx="18063287" cy="13852393"/>
          </a:xfrm>
          <a:prstGeom prst="rect">
            <a:avLst/>
          </a:prstGeom>
          <a:noFill/>
          <a:extLst>
            <a:ext uri="{909E8E84-426E-40DD-AFC4-6F175D3DCCD1}">
              <a14:hiddenFill xmlns:a14="http://schemas.microsoft.com/office/drawing/2010/main">
                <a:solidFill>
                  <a:srgbClr val="FFFFFF"/>
                </a:solidFill>
              </a14:hiddenFill>
            </a:ext>
          </a:extLst>
        </p:spPr>
      </p:pic>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156966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Adding a Digital Product</a:t>
            </a:r>
          </a:p>
        </p:txBody>
      </p:sp>
      <p:sp>
        <p:nvSpPr>
          <p:cNvPr id="3" name="Rectangle 2">
            <a:extLst>
              <a:ext uri="{FF2B5EF4-FFF2-40B4-BE49-F238E27FC236}">
                <a16:creationId xmlns:a16="http://schemas.microsoft.com/office/drawing/2014/main" id="{9A8EDF9A-C2E7-475D-8A7F-123C5C651EE9}"/>
              </a:ext>
            </a:extLst>
          </p:cNvPr>
          <p:cNvSpPr/>
          <p:nvPr/>
        </p:nvSpPr>
        <p:spPr>
          <a:xfrm>
            <a:off x="952501" y="4285904"/>
            <a:ext cx="16008687" cy="133116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we want to include digital products, like software products, in our product inventory.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Should Digital Product inherit from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show the model with Digital Product, inheriting from our current definition of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do this, this should mean Digital Product has Product's attributes, but this isn't true now.</a:t>
            </a:r>
          </a:p>
        </p:txBody>
      </p:sp>
    </p:spTree>
    <p:extLst>
      <p:ext uri="{BB962C8B-B14F-4D97-AF65-F5344CB8AC3E}">
        <p14:creationId xmlns:p14="http://schemas.microsoft.com/office/powerpoint/2010/main" val="12845830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43A905-72E2-51DF-ADB2-5857ED68C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0212" y="3463124"/>
            <a:ext cx="18063287" cy="13852393"/>
          </a:xfrm>
          <a:prstGeom prst="rect">
            <a:avLst/>
          </a:prstGeom>
          <a:noFill/>
          <a:extLst>
            <a:ext uri="{909E8E84-426E-40DD-AFC4-6F175D3DCCD1}">
              <a14:hiddenFill xmlns:a14="http://schemas.microsoft.com/office/drawing/2010/main">
                <a:solidFill>
                  <a:srgbClr val="FFFFFF"/>
                </a:solidFill>
              </a14:hiddenFill>
            </a:ext>
          </a:extLst>
        </p:spPr>
      </p:pic>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156966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Adding a Digital Product</a:t>
            </a:r>
          </a:p>
        </p:txBody>
      </p:sp>
      <p:sp>
        <p:nvSpPr>
          <p:cNvPr id="3" name="Rectangle 2">
            <a:extLst>
              <a:ext uri="{FF2B5EF4-FFF2-40B4-BE49-F238E27FC236}">
                <a16:creationId xmlns:a16="http://schemas.microsoft.com/office/drawing/2014/main" id="{9A8EDF9A-C2E7-475D-8A7F-123C5C651EE9}"/>
              </a:ext>
            </a:extLst>
          </p:cNvPr>
          <p:cNvSpPr/>
          <p:nvPr/>
        </p:nvSpPr>
        <p:spPr>
          <a:xfrm>
            <a:off x="952501" y="4285904"/>
            <a:ext cx="16008687" cy="133116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digital product wouldn't really have width, height, and depth, so this model isn't a good representation of what we want to build.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would be better if we didn't have those three attributes on Product, but instead used composition to include them on certain products, but not all products.</a:t>
            </a:r>
          </a:p>
        </p:txBody>
      </p:sp>
    </p:spTree>
    <p:extLst>
      <p:ext uri="{BB962C8B-B14F-4D97-AF65-F5344CB8AC3E}">
        <p14:creationId xmlns:p14="http://schemas.microsoft.com/office/powerpoint/2010/main" val="77669383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1466908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Revised Class Diagram</a:t>
            </a:r>
          </a:p>
        </p:txBody>
      </p:sp>
      <p:sp>
        <p:nvSpPr>
          <p:cNvPr id="3" name="Rectangle 2">
            <a:extLst>
              <a:ext uri="{FF2B5EF4-FFF2-40B4-BE49-F238E27FC236}">
                <a16:creationId xmlns:a16="http://schemas.microsoft.com/office/drawing/2014/main" id="{9A8EDF9A-C2E7-475D-8A7F-123C5C651EE9}"/>
              </a:ext>
            </a:extLst>
          </p:cNvPr>
          <p:cNvSpPr/>
          <p:nvPr/>
        </p:nvSpPr>
        <p:spPr>
          <a:xfrm>
            <a:off x="952502" y="4285904"/>
            <a:ext cx="16566458" cy="133116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this revised class diagram.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haven't completely removed the class hierarchy, but we've made the base class, Product more generic.</a:t>
            </a:r>
          </a:p>
        </p:txBody>
      </p:sp>
      <p:sp>
        <p:nvSpPr>
          <p:cNvPr id="5" name="Rectangle 4">
            <a:extLst>
              <a:ext uri="{FF2B5EF4-FFF2-40B4-BE49-F238E27FC236}">
                <a16:creationId xmlns:a16="http://schemas.microsoft.com/office/drawing/2014/main" id="{B0B48222-A3A3-72AC-E70D-B26AC7F8D557}"/>
              </a:ext>
            </a:extLst>
          </p:cNvPr>
          <p:cNvSpPr/>
          <p:nvPr/>
        </p:nvSpPr>
        <p:spPr>
          <a:xfrm>
            <a:off x="17877453" y="11383347"/>
            <a:ext cx="5243804"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a:extLst>
              <a:ext uri="{FF2B5EF4-FFF2-40B4-BE49-F238E27FC236}">
                <a16:creationId xmlns:a16="http://schemas.microsoft.com/office/drawing/2014/main" id="{F7DE7E5E-DD61-B1D0-9061-C0ACBBD6F57F}"/>
              </a:ext>
            </a:extLst>
          </p:cNvPr>
          <p:cNvSpPr/>
          <p:nvPr/>
        </p:nvSpPr>
        <p:spPr>
          <a:xfrm>
            <a:off x="17877453" y="13100180"/>
            <a:ext cx="5243804" cy="2215646"/>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TextBox 6">
            <a:extLst>
              <a:ext uri="{FF2B5EF4-FFF2-40B4-BE49-F238E27FC236}">
                <a16:creationId xmlns:a16="http://schemas.microsoft.com/office/drawing/2014/main" id="{8752CFAB-1DE6-9290-B8D1-53A8D1148145}"/>
              </a:ext>
            </a:extLst>
          </p:cNvPr>
          <p:cNvSpPr txBox="1"/>
          <p:nvPr/>
        </p:nvSpPr>
        <p:spPr>
          <a:xfrm>
            <a:off x="18399817" y="13135407"/>
            <a:ext cx="2724689"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width: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height: int</a:t>
            </a:r>
          </a:p>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depth: int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11" name="Straight Connector 10">
            <a:extLst>
              <a:ext uri="{FF2B5EF4-FFF2-40B4-BE49-F238E27FC236}">
                <a16:creationId xmlns:a16="http://schemas.microsoft.com/office/drawing/2014/main" id="{52B5493C-E617-C4D9-3300-70AE065B99B6}"/>
              </a:ext>
            </a:extLst>
          </p:cNvPr>
          <p:cNvCxnSpPr>
            <a:cxnSpLocks/>
          </p:cNvCxnSpPr>
          <p:nvPr/>
        </p:nvCxnSpPr>
        <p:spPr>
          <a:xfrm>
            <a:off x="17989419" y="15084659"/>
            <a:ext cx="4870581"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32607DF8-7BA2-AEA9-9F69-BB31AA5CC660}"/>
              </a:ext>
            </a:extLst>
          </p:cNvPr>
          <p:cNvSpPr txBox="1"/>
          <p:nvPr/>
        </p:nvSpPr>
        <p:spPr>
          <a:xfrm>
            <a:off x="17951089" y="11846652"/>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Dimensions</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6" name="Rectangle 15">
            <a:extLst>
              <a:ext uri="{FF2B5EF4-FFF2-40B4-BE49-F238E27FC236}">
                <a16:creationId xmlns:a16="http://schemas.microsoft.com/office/drawing/2014/main" id="{5EE7D27B-B063-462A-75ED-5C2B9FEAE8A0}"/>
              </a:ext>
            </a:extLst>
          </p:cNvPr>
          <p:cNvSpPr/>
          <p:nvPr/>
        </p:nvSpPr>
        <p:spPr>
          <a:xfrm>
            <a:off x="25475680" y="10431625"/>
            <a:ext cx="9532776"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Rectangle 20">
            <a:extLst>
              <a:ext uri="{FF2B5EF4-FFF2-40B4-BE49-F238E27FC236}">
                <a16:creationId xmlns:a16="http://schemas.microsoft.com/office/drawing/2014/main" id="{FAF60F73-BF27-F4C3-BFB3-029F5D7A024B}"/>
              </a:ext>
            </a:extLst>
          </p:cNvPr>
          <p:cNvSpPr/>
          <p:nvPr/>
        </p:nvSpPr>
        <p:spPr>
          <a:xfrm>
            <a:off x="25475681" y="12148458"/>
            <a:ext cx="9532776" cy="3825550"/>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TextBox 17">
            <a:extLst>
              <a:ext uri="{FF2B5EF4-FFF2-40B4-BE49-F238E27FC236}">
                <a16:creationId xmlns:a16="http://schemas.microsoft.com/office/drawing/2014/main" id="{5684219B-2911-9935-081E-72D7A350BA36}"/>
              </a:ext>
            </a:extLst>
          </p:cNvPr>
          <p:cNvSpPr txBox="1"/>
          <p:nvPr/>
        </p:nvSpPr>
        <p:spPr>
          <a:xfrm>
            <a:off x="25968185" y="12204441"/>
            <a:ext cx="6547131"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ramSlots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cardSlots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bios: S</a:t>
            </a:r>
            <a:r>
              <a:rPr lang="en-US" sz="4000" dirty="0">
                <a:latin typeface="Open Sans" panose="020B0606030504020204" pitchFamily="34" charset="0"/>
                <a:ea typeface="Open Sans" panose="020B0606030504020204" pitchFamily="34" charset="0"/>
                <a:cs typeface="Open Sans" panose="020B0606030504020204" pitchFamily="34" charset="0"/>
              </a:rPr>
              <a:t>tring</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d</a:t>
            </a:r>
            <a:r>
              <a:rPr kumimoji="0" lang="en-US" sz="40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imensions:Dimensions</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19" name="Straight Connector 18">
            <a:extLst>
              <a:ext uri="{FF2B5EF4-FFF2-40B4-BE49-F238E27FC236}">
                <a16:creationId xmlns:a16="http://schemas.microsoft.com/office/drawing/2014/main" id="{6ED7736C-ED16-E399-372C-C7AAFC0D5A3B}"/>
              </a:ext>
            </a:extLst>
          </p:cNvPr>
          <p:cNvCxnSpPr>
            <a:cxnSpLocks/>
          </p:cNvCxnSpPr>
          <p:nvPr/>
        </p:nvCxnSpPr>
        <p:spPr>
          <a:xfrm>
            <a:off x="25587646" y="14924924"/>
            <a:ext cx="9159554"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501660C9-AA33-7599-20BB-205FC567D50B}"/>
              </a:ext>
            </a:extLst>
          </p:cNvPr>
          <p:cNvSpPr txBox="1"/>
          <p:nvPr/>
        </p:nvSpPr>
        <p:spPr>
          <a:xfrm>
            <a:off x="25549317" y="10894930"/>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Motherboard</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3" name="TextBox 22">
            <a:extLst>
              <a:ext uri="{FF2B5EF4-FFF2-40B4-BE49-F238E27FC236}">
                <a16:creationId xmlns:a16="http://schemas.microsoft.com/office/drawing/2014/main" id="{D4949F62-8002-6DCE-22B1-A64200CBA6D3}"/>
              </a:ext>
            </a:extLst>
          </p:cNvPr>
          <p:cNvSpPr txBox="1"/>
          <p:nvPr/>
        </p:nvSpPr>
        <p:spPr>
          <a:xfrm>
            <a:off x="25968185" y="15104193"/>
            <a:ext cx="861541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loadProgram</a:t>
            </a:r>
            <a:r>
              <a:rPr lang="en-US" sz="4000" dirty="0">
                <a:latin typeface="Open Sans" panose="020B0606030504020204" pitchFamily="34" charset="0"/>
                <a:ea typeface="Open Sans" panose="020B0606030504020204" pitchFamily="34" charset="0"/>
                <a:cs typeface="Open Sans" panose="020B0606030504020204" pitchFamily="34" charset="0"/>
              </a:rPr>
              <a:t>(String </a:t>
            </a:r>
            <a:r>
              <a:rPr lang="en-US" sz="4000" dirty="0" err="1">
                <a:latin typeface="Open Sans" panose="020B0606030504020204" pitchFamily="34" charset="0"/>
                <a:ea typeface="Open Sans" panose="020B0606030504020204" pitchFamily="34" charset="0"/>
                <a:cs typeface="Open Sans" panose="020B0606030504020204" pitchFamily="34" charset="0"/>
              </a:rPr>
              <a:t>programName</a:t>
            </a:r>
            <a:r>
              <a:rPr lang="en-US" sz="4000" dirty="0">
                <a:latin typeface="Open Sans" panose="020B0606030504020204" pitchFamily="34" charset="0"/>
                <a:ea typeface="Open Sans" panose="020B0606030504020204" pitchFamily="34" charset="0"/>
                <a:cs typeface="Open Sans" panose="020B0606030504020204" pitchFamily="34" charset="0"/>
              </a:rPr>
              <a: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24" name="Rectangle 23">
            <a:extLst>
              <a:ext uri="{FF2B5EF4-FFF2-40B4-BE49-F238E27FC236}">
                <a16:creationId xmlns:a16="http://schemas.microsoft.com/office/drawing/2014/main" id="{8BB8B93B-1DB6-ACFB-F841-CABFE0019E8D}"/>
              </a:ext>
            </a:extLst>
          </p:cNvPr>
          <p:cNvSpPr/>
          <p:nvPr/>
        </p:nvSpPr>
        <p:spPr>
          <a:xfrm>
            <a:off x="25475680" y="5120981"/>
            <a:ext cx="9346164" cy="1660850"/>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Rectangle 24">
            <a:extLst>
              <a:ext uri="{FF2B5EF4-FFF2-40B4-BE49-F238E27FC236}">
                <a16:creationId xmlns:a16="http://schemas.microsoft.com/office/drawing/2014/main" id="{6083DF3B-65F6-7179-4244-ECB8F2669CBE}"/>
              </a:ext>
            </a:extLst>
          </p:cNvPr>
          <p:cNvSpPr/>
          <p:nvPr/>
        </p:nvSpPr>
        <p:spPr>
          <a:xfrm>
            <a:off x="25475681" y="6781831"/>
            <a:ext cx="9346826" cy="1628189"/>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TextBox 25">
            <a:extLst>
              <a:ext uri="{FF2B5EF4-FFF2-40B4-BE49-F238E27FC236}">
                <a16:creationId xmlns:a16="http://schemas.microsoft.com/office/drawing/2014/main" id="{C67B7EDA-650E-3745-665E-99621A320EAE}"/>
              </a:ext>
            </a:extLst>
          </p:cNvPr>
          <p:cNvSpPr txBox="1"/>
          <p:nvPr/>
        </p:nvSpPr>
        <p:spPr>
          <a:xfrm>
            <a:off x="25913208" y="6851738"/>
            <a:ext cx="768725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model: String</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manufacturer: String</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7" name="Straight Connector 26">
            <a:extLst>
              <a:ext uri="{FF2B5EF4-FFF2-40B4-BE49-F238E27FC236}">
                <a16:creationId xmlns:a16="http://schemas.microsoft.com/office/drawing/2014/main" id="{8E5A463D-154E-53F8-DEF0-C8C19306C588}"/>
              </a:ext>
            </a:extLst>
          </p:cNvPr>
          <p:cNvCxnSpPr>
            <a:cxnSpLocks/>
          </p:cNvCxnSpPr>
          <p:nvPr/>
        </p:nvCxnSpPr>
        <p:spPr>
          <a:xfrm>
            <a:off x="25752490" y="8199630"/>
            <a:ext cx="8831112"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0E0415B9-E6DE-6E2A-D954-93ABD09729E7}"/>
              </a:ext>
            </a:extLst>
          </p:cNvPr>
          <p:cNvSpPr txBox="1"/>
          <p:nvPr/>
        </p:nvSpPr>
        <p:spPr>
          <a:xfrm>
            <a:off x="25604292" y="5584285"/>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Product</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32" name="Straight Arrow Connector 31">
            <a:extLst>
              <a:ext uri="{FF2B5EF4-FFF2-40B4-BE49-F238E27FC236}">
                <a16:creationId xmlns:a16="http://schemas.microsoft.com/office/drawing/2014/main" id="{28ED3B4B-732C-1EE0-8716-D3B766464FE6}"/>
              </a:ext>
            </a:extLst>
          </p:cNvPr>
          <p:cNvCxnSpPr>
            <a:cxnSpLocks/>
          </p:cNvCxnSpPr>
          <p:nvPr/>
        </p:nvCxnSpPr>
        <p:spPr>
          <a:xfrm flipV="1">
            <a:off x="30231183" y="8410020"/>
            <a:ext cx="0" cy="2021605"/>
          </a:xfrm>
          <a:prstGeom prst="straightConnector1">
            <a:avLst/>
          </a:prstGeom>
          <a:noFill/>
          <a:ln w="120650" cap="flat" cmpd="sng">
            <a:solidFill>
              <a:schemeClr val="tx1"/>
            </a:solidFill>
            <a:prstDash val="solid"/>
            <a:miter lim="400000"/>
            <a:headEnd type="none" w="sm" len="med"/>
            <a:tailEnd type="triangle" w="lg" len="lg"/>
          </a:ln>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D14B4974-1867-E7F9-2C3F-8014015C5ADE}"/>
              </a:ext>
            </a:extLst>
          </p:cNvPr>
          <p:cNvSpPr txBox="1"/>
          <p:nvPr/>
        </p:nvSpPr>
        <p:spPr>
          <a:xfrm>
            <a:off x="27745161" y="8757873"/>
            <a:ext cx="2127529"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Inherits</a:t>
            </a:r>
          </a:p>
          <a:p>
            <a:pPr marL="0" marR="0" indent="0"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t>
            </a:r>
            <a:r>
              <a:rPr lang="en-US" sz="4000" dirty="0">
                <a:latin typeface="Open Sans" panose="020B0606030504020204" pitchFamily="34" charset="0"/>
                <a:ea typeface="Open Sans" panose="020B0606030504020204" pitchFamily="34" charset="0"/>
                <a:cs typeface="Open Sans" panose="020B0606030504020204" pitchFamily="34" charset="0"/>
              </a:rPr>
              <a:t>IS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35" name="Straight Arrow Connector 34">
            <a:extLst>
              <a:ext uri="{FF2B5EF4-FFF2-40B4-BE49-F238E27FC236}">
                <a16:creationId xmlns:a16="http://schemas.microsoft.com/office/drawing/2014/main" id="{4F045CAF-77A6-5DF3-15FA-F095CC7C894B}"/>
              </a:ext>
            </a:extLst>
          </p:cNvPr>
          <p:cNvCxnSpPr>
            <a:cxnSpLocks/>
          </p:cNvCxnSpPr>
          <p:nvPr/>
        </p:nvCxnSpPr>
        <p:spPr>
          <a:xfrm>
            <a:off x="23121257" y="13135407"/>
            <a:ext cx="2108719" cy="0"/>
          </a:xfrm>
          <a:prstGeom prst="straightConnector1">
            <a:avLst/>
          </a:prstGeom>
          <a:noFill/>
          <a:ln w="120650" cap="flat" cmpd="sng">
            <a:solidFill>
              <a:schemeClr val="tx1"/>
            </a:solidFill>
            <a:prstDash val="solid"/>
            <a:miter lim="400000"/>
            <a:headEnd type="none" w="sm" len="med"/>
            <a:tailEnd type="diamond" w="lg" len="lg"/>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34483D9F-FEEA-5474-AE94-A6E1D69C2BF9}"/>
              </a:ext>
            </a:extLst>
          </p:cNvPr>
          <p:cNvSpPr txBox="1"/>
          <p:nvPr/>
        </p:nvSpPr>
        <p:spPr>
          <a:xfrm>
            <a:off x="23160604" y="12137101"/>
            <a:ext cx="212752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(HAS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Tree>
    <p:extLst>
      <p:ext uri="{BB962C8B-B14F-4D97-AF65-F5344CB8AC3E}">
        <p14:creationId xmlns:p14="http://schemas.microsoft.com/office/powerpoint/2010/main" val="375887699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1466908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Revised Class Diagram</a:t>
            </a:r>
          </a:p>
        </p:txBody>
      </p:sp>
      <p:sp>
        <p:nvSpPr>
          <p:cNvPr id="26" name="Rectangle 25">
            <a:extLst>
              <a:ext uri="{FF2B5EF4-FFF2-40B4-BE49-F238E27FC236}">
                <a16:creationId xmlns:a16="http://schemas.microsoft.com/office/drawing/2014/main" id="{889A38D3-4C5E-ECAE-42D7-04FCBCB8C3E4}"/>
              </a:ext>
            </a:extLst>
          </p:cNvPr>
          <p:cNvSpPr/>
          <p:nvPr/>
        </p:nvSpPr>
        <p:spPr>
          <a:xfrm>
            <a:off x="952502" y="4285904"/>
            <a:ext cx="16566458" cy="133116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removed the width, height, and depth attributes from Product, and made a new class, Dimensions, with those attributes.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we've added an attribute to Motherboard, which is dimensions, which has those attributes.</a:t>
            </a:r>
          </a:p>
        </p:txBody>
      </p:sp>
      <p:sp>
        <p:nvSpPr>
          <p:cNvPr id="27" name="Rectangle 26">
            <a:extLst>
              <a:ext uri="{FF2B5EF4-FFF2-40B4-BE49-F238E27FC236}">
                <a16:creationId xmlns:a16="http://schemas.microsoft.com/office/drawing/2014/main" id="{D17C3DEC-CD55-A0CE-1B90-A6A5F0146CB1}"/>
              </a:ext>
            </a:extLst>
          </p:cNvPr>
          <p:cNvSpPr/>
          <p:nvPr/>
        </p:nvSpPr>
        <p:spPr>
          <a:xfrm>
            <a:off x="17877453" y="11383347"/>
            <a:ext cx="5243804"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Rectangle 27">
            <a:extLst>
              <a:ext uri="{FF2B5EF4-FFF2-40B4-BE49-F238E27FC236}">
                <a16:creationId xmlns:a16="http://schemas.microsoft.com/office/drawing/2014/main" id="{6003002C-05AF-B33C-D767-C439CC54A7A7}"/>
              </a:ext>
            </a:extLst>
          </p:cNvPr>
          <p:cNvSpPr/>
          <p:nvPr/>
        </p:nvSpPr>
        <p:spPr>
          <a:xfrm>
            <a:off x="17877453" y="13100180"/>
            <a:ext cx="5243804" cy="2215646"/>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TextBox 28">
            <a:extLst>
              <a:ext uri="{FF2B5EF4-FFF2-40B4-BE49-F238E27FC236}">
                <a16:creationId xmlns:a16="http://schemas.microsoft.com/office/drawing/2014/main" id="{19923EBB-9B92-9AA6-1665-2276862C320B}"/>
              </a:ext>
            </a:extLst>
          </p:cNvPr>
          <p:cNvSpPr txBox="1"/>
          <p:nvPr/>
        </p:nvSpPr>
        <p:spPr>
          <a:xfrm>
            <a:off x="18399817" y="13135407"/>
            <a:ext cx="2724689"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width: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height: int</a:t>
            </a:r>
          </a:p>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depth: int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30" name="Straight Connector 29">
            <a:extLst>
              <a:ext uri="{FF2B5EF4-FFF2-40B4-BE49-F238E27FC236}">
                <a16:creationId xmlns:a16="http://schemas.microsoft.com/office/drawing/2014/main" id="{C2078857-2AF2-6738-7E4A-0D940127F1DB}"/>
              </a:ext>
            </a:extLst>
          </p:cNvPr>
          <p:cNvCxnSpPr>
            <a:cxnSpLocks/>
          </p:cNvCxnSpPr>
          <p:nvPr/>
        </p:nvCxnSpPr>
        <p:spPr>
          <a:xfrm>
            <a:off x="17989419" y="15084659"/>
            <a:ext cx="4870581"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81A7FEC5-EC5C-6AFC-9944-E14DD97BF77C}"/>
              </a:ext>
            </a:extLst>
          </p:cNvPr>
          <p:cNvSpPr txBox="1"/>
          <p:nvPr/>
        </p:nvSpPr>
        <p:spPr>
          <a:xfrm>
            <a:off x="17951089" y="11846652"/>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Dimensions</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32" name="Rectangle 31">
            <a:extLst>
              <a:ext uri="{FF2B5EF4-FFF2-40B4-BE49-F238E27FC236}">
                <a16:creationId xmlns:a16="http://schemas.microsoft.com/office/drawing/2014/main" id="{601ED54A-CB3A-6DF7-BDB2-5EFCC83EF8B8}"/>
              </a:ext>
            </a:extLst>
          </p:cNvPr>
          <p:cNvSpPr/>
          <p:nvPr/>
        </p:nvSpPr>
        <p:spPr>
          <a:xfrm>
            <a:off x="25475680" y="10431625"/>
            <a:ext cx="9532776"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Rectangle 32">
            <a:extLst>
              <a:ext uri="{FF2B5EF4-FFF2-40B4-BE49-F238E27FC236}">
                <a16:creationId xmlns:a16="http://schemas.microsoft.com/office/drawing/2014/main" id="{44EE2D33-405B-24F7-61AF-382442DB8A50}"/>
              </a:ext>
            </a:extLst>
          </p:cNvPr>
          <p:cNvSpPr/>
          <p:nvPr/>
        </p:nvSpPr>
        <p:spPr>
          <a:xfrm>
            <a:off x="25475681" y="12148458"/>
            <a:ext cx="9532776" cy="3825550"/>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TextBox 33">
            <a:extLst>
              <a:ext uri="{FF2B5EF4-FFF2-40B4-BE49-F238E27FC236}">
                <a16:creationId xmlns:a16="http://schemas.microsoft.com/office/drawing/2014/main" id="{518F8800-C644-A6EC-3195-77D035DDB939}"/>
              </a:ext>
            </a:extLst>
          </p:cNvPr>
          <p:cNvSpPr txBox="1"/>
          <p:nvPr/>
        </p:nvSpPr>
        <p:spPr>
          <a:xfrm>
            <a:off x="25968185" y="12204441"/>
            <a:ext cx="6547131"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ramSlots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cardSlots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bios: S</a:t>
            </a:r>
            <a:r>
              <a:rPr lang="en-US" sz="4000" dirty="0">
                <a:latin typeface="Open Sans" panose="020B0606030504020204" pitchFamily="34" charset="0"/>
                <a:ea typeface="Open Sans" panose="020B0606030504020204" pitchFamily="34" charset="0"/>
                <a:cs typeface="Open Sans" panose="020B0606030504020204" pitchFamily="34" charset="0"/>
              </a:rPr>
              <a:t>tring</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d</a:t>
            </a:r>
            <a:r>
              <a:rPr kumimoji="0" lang="en-US" sz="40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imensions:Dimensions</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35" name="Straight Connector 34">
            <a:extLst>
              <a:ext uri="{FF2B5EF4-FFF2-40B4-BE49-F238E27FC236}">
                <a16:creationId xmlns:a16="http://schemas.microsoft.com/office/drawing/2014/main" id="{B0C11C78-2A77-61E9-3B51-58E54BED1CC3}"/>
              </a:ext>
            </a:extLst>
          </p:cNvPr>
          <p:cNvCxnSpPr>
            <a:cxnSpLocks/>
          </p:cNvCxnSpPr>
          <p:nvPr/>
        </p:nvCxnSpPr>
        <p:spPr>
          <a:xfrm>
            <a:off x="25587646" y="14924924"/>
            <a:ext cx="9159554"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8A0B88A0-C8E6-38E3-F844-E11150E592D5}"/>
              </a:ext>
            </a:extLst>
          </p:cNvPr>
          <p:cNvSpPr txBox="1"/>
          <p:nvPr/>
        </p:nvSpPr>
        <p:spPr>
          <a:xfrm>
            <a:off x="25549317" y="10894930"/>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Motherboard</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37" name="TextBox 36">
            <a:extLst>
              <a:ext uri="{FF2B5EF4-FFF2-40B4-BE49-F238E27FC236}">
                <a16:creationId xmlns:a16="http://schemas.microsoft.com/office/drawing/2014/main" id="{ED2302C1-2B36-0FC9-6FD0-228FC40EB4FD}"/>
              </a:ext>
            </a:extLst>
          </p:cNvPr>
          <p:cNvSpPr txBox="1"/>
          <p:nvPr/>
        </p:nvSpPr>
        <p:spPr>
          <a:xfrm>
            <a:off x="25968185" y="15104193"/>
            <a:ext cx="861541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loadProgram</a:t>
            </a:r>
            <a:r>
              <a:rPr lang="en-US" sz="4000" dirty="0">
                <a:latin typeface="Open Sans" panose="020B0606030504020204" pitchFamily="34" charset="0"/>
                <a:ea typeface="Open Sans" panose="020B0606030504020204" pitchFamily="34" charset="0"/>
                <a:cs typeface="Open Sans" panose="020B0606030504020204" pitchFamily="34" charset="0"/>
              </a:rPr>
              <a:t>(String </a:t>
            </a:r>
            <a:r>
              <a:rPr lang="en-US" sz="4000" dirty="0" err="1">
                <a:latin typeface="Open Sans" panose="020B0606030504020204" pitchFamily="34" charset="0"/>
                <a:ea typeface="Open Sans" panose="020B0606030504020204" pitchFamily="34" charset="0"/>
                <a:cs typeface="Open Sans" panose="020B0606030504020204" pitchFamily="34" charset="0"/>
              </a:rPr>
              <a:t>programName</a:t>
            </a:r>
            <a:r>
              <a:rPr lang="en-US" sz="4000" dirty="0">
                <a:latin typeface="Open Sans" panose="020B0606030504020204" pitchFamily="34" charset="0"/>
                <a:ea typeface="Open Sans" panose="020B0606030504020204" pitchFamily="34" charset="0"/>
                <a:cs typeface="Open Sans" panose="020B0606030504020204" pitchFamily="34" charset="0"/>
              </a:rPr>
              <a: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38" name="Rectangle 37">
            <a:extLst>
              <a:ext uri="{FF2B5EF4-FFF2-40B4-BE49-F238E27FC236}">
                <a16:creationId xmlns:a16="http://schemas.microsoft.com/office/drawing/2014/main" id="{A7211E34-8A61-8E9F-1E08-DAAE451D5475}"/>
              </a:ext>
            </a:extLst>
          </p:cNvPr>
          <p:cNvSpPr/>
          <p:nvPr/>
        </p:nvSpPr>
        <p:spPr>
          <a:xfrm>
            <a:off x="25475680" y="5120981"/>
            <a:ext cx="9346164" cy="1660850"/>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9" name="Rectangle 38">
            <a:extLst>
              <a:ext uri="{FF2B5EF4-FFF2-40B4-BE49-F238E27FC236}">
                <a16:creationId xmlns:a16="http://schemas.microsoft.com/office/drawing/2014/main" id="{B5F4D139-6922-3619-337F-73A4CE8C6E19}"/>
              </a:ext>
            </a:extLst>
          </p:cNvPr>
          <p:cNvSpPr/>
          <p:nvPr/>
        </p:nvSpPr>
        <p:spPr>
          <a:xfrm>
            <a:off x="25475681" y="6781831"/>
            <a:ext cx="9346826" cy="1628189"/>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TextBox 39">
            <a:extLst>
              <a:ext uri="{FF2B5EF4-FFF2-40B4-BE49-F238E27FC236}">
                <a16:creationId xmlns:a16="http://schemas.microsoft.com/office/drawing/2014/main" id="{F3EAA2E8-AFA4-38D5-662D-D07FDD6872BA}"/>
              </a:ext>
            </a:extLst>
          </p:cNvPr>
          <p:cNvSpPr txBox="1"/>
          <p:nvPr/>
        </p:nvSpPr>
        <p:spPr>
          <a:xfrm>
            <a:off x="25913208" y="6851738"/>
            <a:ext cx="768725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model: String</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manufacturer: String</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41" name="Straight Connector 40">
            <a:extLst>
              <a:ext uri="{FF2B5EF4-FFF2-40B4-BE49-F238E27FC236}">
                <a16:creationId xmlns:a16="http://schemas.microsoft.com/office/drawing/2014/main" id="{B023CCF2-23DC-56A9-FD7D-BE97B6DA5D65}"/>
              </a:ext>
            </a:extLst>
          </p:cNvPr>
          <p:cNvCxnSpPr>
            <a:cxnSpLocks/>
          </p:cNvCxnSpPr>
          <p:nvPr/>
        </p:nvCxnSpPr>
        <p:spPr>
          <a:xfrm>
            <a:off x="25752490" y="8199630"/>
            <a:ext cx="8831112"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3CAE22AF-0708-CDB4-E12C-EED385049477}"/>
              </a:ext>
            </a:extLst>
          </p:cNvPr>
          <p:cNvSpPr txBox="1"/>
          <p:nvPr/>
        </p:nvSpPr>
        <p:spPr>
          <a:xfrm>
            <a:off x="25604292" y="5584285"/>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Product</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43" name="Straight Arrow Connector 42">
            <a:extLst>
              <a:ext uri="{FF2B5EF4-FFF2-40B4-BE49-F238E27FC236}">
                <a16:creationId xmlns:a16="http://schemas.microsoft.com/office/drawing/2014/main" id="{77E370A8-0073-A50E-938F-38D7A519B573}"/>
              </a:ext>
            </a:extLst>
          </p:cNvPr>
          <p:cNvCxnSpPr>
            <a:cxnSpLocks/>
          </p:cNvCxnSpPr>
          <p:nvPr/>
        </p:nvCxnSpPr>
        <p:spPr>
          <a:xfrm flipV="1">
            <a:off x="30231183" y="8410020"/>
            <a:ext cx="0" cy="2021605"/>
          </a:xfrm>
          <a:prstGeom prst="straightConnector1">
            <a:avLst/>
          </a:prstGeom>
          <a:noFill/>
          <a:ln w="120650" cap="flat" cmpd="sng">
            <a:solidFill>
              <a:schemeClr val="tx1"/>
            </a:solidFill>
            <a:prstDash val="solid"/>
            <a:miter lim="400000"/>
            <a:headEnd type="none" w="sm" len="med"/>
            <a:tailEnd type="triangle" w="lg" len="lg"/>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D778E1AD-1F56-9CE2-0330-7911FD595E82}"/>
              </a:ext>
            </a:extLst>
          </p:cNvPr>
          <p:cNvSpPr txBox="1"/>
          <p:nvPr/>
        </p:nvSpPr>
        <p:spPr>
          <a:xfrm>
            <a:off x="27745161" y="8757873"/>
            <a:ext cx="2127529"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Inherits</a:t>
            </a:r>
          </a:p>
          <a:p>
            <a:pPr marL="0" marR="0" indent="0"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t>
            </a:r>
            <a:r>
              <a:rPr lang="en-US" sz="4000" dirty="0">
                <a:latin typeface="Open Sans" panose="020B0606030504020204" pitchFamily="34" charset="0"/>
                <a:ea typeface="Open Sans" panose="020B0606030504020204" pitchFamily="34" charset="0"/>
                <a:cs typeface="Open Sans" panose="020B0606030504020204" pitchFamily="34" charset="0"/>
              </a:rPr>
              <a:t>IS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45" name="Straight Arrow Connector 44">
            <a:extLst>
              <a:ext uri="{FF2B5EF4-FFF2-40B4-BE49-F238E27FC236}">
                <a16:creationId xmlns:a16="http://schemas.microsoft.com/office/drawing/2014/main" id="{074EF1F2-5340-0A39-6888-79F3A4F70E81}"/>
              </a:ext>
            </a:extLst>
          </p:cNvPr>
          <p:cNvCxnSpPr>
            <a:cxnSpLocks/>
          </p:cNvCxnSpPr>
          <p:nvPr/>
        </p:nvCxnSpPr>
        <p:spPr>
          <a:xfrm>
            <a:off x="23121257" y="13135407"/>
            <a:ext cx="2108719" cy="0"/>
          </a:xfrm>
          <a:prstGeom prst="straightConnector1">
            <a:avLst/>
          </a:prstGeom>
          <a:noFill/>
          <a:ln w="120650" cap="flat" cmpd="sng">
            <a:solidFill>
              <a:schemeClr val="tx1"/>
            </a:solidFill>
            <a:prstDash val="solid"/>
            <a:miter lim="400000"/>
            <a:headEnd type="none" w="sm" len="med"/>
            <a:tailEnd type="diamond" w="lg" len="lg"/>
          </a:ln>
          <a:effectLst/>
          <a:sp3d/>
        </p:spPr>
        <p:style>
          <a:lnRef idx="0">
            <a:scrgbClr r="0" g="0" b="0"/>
          </a:lnRef>
          <a:fillRef idx="0">
            <a:scrgbClr r="0" g="0" b="0"/>
          </a:fillRef>
          <a:effectRef idx="0">
            <a:scrgbClr r="0" g="0" b="0"/>
          </a:effectRef>
          <a:fontRef idx="none"/>
        </p:style>
      </p:cxnSp>
      <p:sp>
        <p:nvSpPr>
          <p:cNvPr id="46" name="TextBox 45">
            <a:extLst>
              <a:ext uri="{FF2B5EF4-FFF2-40B4-BE49-F238E27FC236}">
                <a16:creationId xmlns:a16="http://schemas.microsoft.com/office/drawing/2014/main" id="{68250C22-3479-63D2-2088-766CD4233CAE}"/>
              </a:ext>
            </a:extLst>
          </p:cNvPr>
          <p:cNvSpPr txBox="1"/>
          <p:nvPr/>
        </p:nvSpPr>
        <p:spPr>
          <a:xfrm>
            <a:off x="23160604" y="12137101"/>
            <a:ext cx="212752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(HAS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Tree>
    <p:extLst>
      <p:ext uri="{BB962C8B-B14F-4D97-AF65-F5344CB8AC3E}">
        <p14:creationId xmlns:p14="http://schemas.microsoft.com/office/powerpoint/2010/main" val="151628350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2" name="Shape 126">
            <a:extLst>
              <a:ext uri="{FF2B5EF4-FFF2-40B4-BE49-F238E27FC236}">
                <a16:creationId xmlns:a16="http://schemas.microsoft.com/office/drawing/2014/main" id="{3F2AB1E3-1CA7-3547-F275-DAF24066F793}"/>
              </a:ext>
            </a:extLst>
          </p:cNvPr>
          <p:cNvSpPr/>
          <p:nvPr/>
        </p:nvSpPr>
        <p:spPr>
          <a:xfrm>
            <a:off x="952498" y="459786"/>
            <a:ext cx="1466908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Revised Class Diagram</a:t>
            </a:r>
          </a:p>
        </p:txBody>
      </p:sp>
      <p:sp>
        <p:nvSpPr>
          <p:cNvPr id="4" name="Rectangle 3">
            <a:extLst>
              <a:ext uri="{FF2B5EF4-FFF2-40B4-BE49-F238E27FC236}">
                <a16:creationId xmlns:a16="http://schemas.microsoft.com/office/drawing/2014/main" id="{858B56B1-222F-44BD-5F1E-7D6753ABB6EE}"/>
              </a:ext>
            </a:extLst>
          </p:cNvPr>
          <p:cNvSpPr/>
          <p:nvPr/>
        </p:nvSpPr>
        <p:spPr>
          <a:xfrm>
            <a:off x="952502" y="4285904"/>
            <a:ext cx="16566458" cy="1331162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Is this a better model?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it's more flexible.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design allows for future enhancements to be made, like the addition of the subclass Digital Product, without causing problems for existing code, that may already be extending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pulling width, height, and depth, into a dimension class, we can use composition, to apply those attributes to any product.</a:t>
            </a:r>
          </a:p>
        </p:txBody>
      </p:sp>
      <p:sp>
        <p:nvSpPr>
          <p:cNvPr id="5" name="Rectangle 4">
            <a:extLst>
              <a:ext uri="{FF2B5EF4-FFF2-40B4-BE49-F238E27FC236}">
                <a16:creationId xmlns:a16="http://schemas.microsoft.com/office/drawing/2014/main" id="{8FDF4445-F6DA-008E-C1E7-8069C2AFEE40}"/>
              </a:ext>
            </a:extLst>
          </p:cNvPr>
          <p:cNvSpPr/>
          <p:nvPr/>
        </p:nvSpPr>
        <p:spPr>
          <a:xfrm>
            <a:off x="17877453" y="11383347"/>
            <a:ext cx="5243804"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Rectangle 5">
            <a:extLst>
              <a:ext uri="{FF2B5EF4-FFF2-40B4-BE49-F238E27FC236}">
                <a16:creationId xmlns:a16="http://schemas.microsoft.com/office/drawing/2014/main" id="{55611D37-7C74-688C-3877-320333CC28FA}"/>
              </a:ext>
            </a:extLst>
          </p:cNvPr>
          <p:cNvSpPr/>
          <p:nvPr/>
        </p:nvSpPr>
        <p:spPr>
          <a:xfrm>
            <a:off x="17877453" y="13100180"/>
            <a:ext cx="5243804" cy="2215646"/>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TextBox 6">
            <a:extLst>
              <a:ext uri="{FF2B5EF4-FFF2-40B4-BE49-F238E27FC236}">
                <a16:creationId xmlns:a16="http://schemas.microsoft.com/office/drawing/2014/main" id="{09763EB3-A242-4722-0E0B-DD4F28762F07}"/>
              </a:ext>
            </a:extLst>
          </p:cNvPr>
          <p:cNvSpPr txBox="1"/>
          <p:nvPr/>
        </p:nvSpPr>
        <p:spPr>
          <a:xfrm>
            <a:off x="18399817" y="13135407"/>
            <a:ext cx="2724689"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width: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height: int</a:t>
            </a:r>
          </a:p>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depth: int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8" name="Straight Connector 7">
            <a:extLst>
              <a:ext uri="{FF2B5EF4-FFF2-40B4-BE49-F238E27FC236}">
                <a16:creationId xmlns:a16="http://schemas.microsoft.com/office/drawing/2014/main" id="{80378C52-B4D2-A3B4-B65A-EBD71015C0B7}"/>
              </a:ext>
            </a:extLst>
          </p:cNvPr>
          <p:cNvCxnSpPr>
            <a:cxnSpLocks/>
          </p:cNvCxnSpPr>
          <p:nvPr/>
        </p:nvCxnSpPr>
        <p:spPr>
          <a:xfrm>
            <a:off x="17989419" y="15084659"/>
            <a:ext cx="4870581"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D2630763-B0B2-2218-E3BE-CF73E3BD61F8}"/>
              </a:ext>
            </a:extLst>
          </p:cNvPr>
          <p:cNvSpPr txBox="1"/>
          <p:nvPr/>
        </p:nvSpPr>
        <p:spPr>
          <a:xfrm>
            <a:off x="17951089" y="11846652"/>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Dimensions</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2" name="Rectangle 11">
            <a:extLst>
              <a:ext uri="{FF2B5EF4-FFF2-40B4-BE49-F238E27FC236}">
                <a16:creationId xmlns:a16="http://schemas.microsoft.com/office/drawing/2014/main" id="{DBF87109-0A3F-1D9B-564B-9590B40A054E}"/>
              </a:ext>
            </a:extLst>
          </p:cNvPr>
          <p:cNvSpPr/>
          <p:nvPr/>
        </p:nvSpPr>
        <p:spPr>
          <a:xfrm>
            <a:off x="25475680" y="10431625"/>
            <a:ext cx="9532776" cy="1716833"/>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D9C4E289-EB2A-7F82-165F-86BEAC085F27}"/>
              </a:ext>
            </a:extLst>
          </p:cNvPr>
          <p:cNvSpPr/>
          <p:nvPr/>
        </p:nvSpPr>
        <p:spPr>
          <a:xfrm>
            <a:off x="25475681" y="12148458"/>
            <a:ext cx="9532776" cy="3825550"/>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TextBox 13">
            <a:extLst>
              <a:ext uri="{FF2B5EF4-FFF2-40B4-BE49-F238E27FC236}">
                <a16:creationId xmlns:a16="http://schemas.microsoft.com/office/drawing/2014/main" id="{13DB6273-7F29-5B9E-C867-897D7218B7E6}"/>
              </a:ext>
            </a:extLst>
          </p:cNvPr>
          <p:cNvSpPr txBox="1"/>
          <p:nvPr/>
        </p:nvSpPr>
        <p:spPr>
          <a:xfrm>
            <a:off x="25968185" y="12204441"/>
            <a:ext cx="6547131"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ramSlots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cardSlots</a:t>
            </a:r>
            <a:r>
              <a:rPr lang="en-US" sz="4000" dirty="0">
                <a:latin typeface="Open Sans" panose="020B0606030504020204" pitchFamily="34" charset="0"/>
                <a:ea typeface="Open Sans" panose="020B0606030504020204" pitchFamily="34" charset="0"/>
                <a:cs typeface="Open Sans" panose="020B0606030504020204" pitchFamily="34" charset="0"/>
              </a:rPr>
              <a:t>: int</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bios: S</a:t>
            </a:r>
            <a:r>
              <a:rPr lang="en-US" sz="4000" dirty="0">
                <a:latin typeface="Open Sans" panose="020B0606030504020204" pitchFamily="34" charset="0"/>
                <a:ea typeface="Open Sans" panose="020B0606030504020204" pitchFamily="34" charset="0"/>
                <a:cs typeface="Open Sans" panose="020B0606030504020204" pitchFamily="34" charset="0"/>
              </a:rPr>
              <a:t>tring</a:t>
            </a:r>
          </a:p>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d</a:t>
            </a:r>
            <a:r>
              <a:rPr kumimoji="0" lang="en-US" sz="40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imensions:Dimensions</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15" name="Straight Connector 14">
            <a:extLst>
              <a:ext uri="{FF2B5EF4-FFF2-40B4-BE49-F238E27FC236}">
                <a16:creationId xmlns:a16="http://schemas.microsoft.com/office/drawing/2014/main" id="{5E172BF4-33FE-8087-7E06-95E838FA85D7}"/>
              </a:ext>
            </a:extLst>
          </p:cNvPr>
          <p:cNvCxnSpPr>
            <a:cxnSpLocks/>
          </p:cNvCxnSpPr>
          <p:nvPr/>
        </p:nvCxnSpPr>
        <p:spPr>
          <a:xfrm>
            <a:off x="25587646" y="14924924"/>
            <a:ext cx="9159554"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92BC4B1-C54D-D91C-546F-CCC71A260D47}"/>
              </a:ext>
            </a:extLst>
          </p:cNvPr>
          <p:cNvSpPr txBox="1"/>
          <p:nvPr/>
        </p:nvSpPr>
        <p:spPr>
          <a:xfrm>
            <a:off x="25549317" y="10894930"/>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Motherboard</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7" name="TextBox 16">
            <a:extLst>
              <a:ext uri="{FF2B5EF4-FFF2-40B4-BE49-F238E27FC236}">
                <a16:creationId xmlns:a16="http://schemas.microsoft.com/office/drawing/2014/main" id="{9D5EF81B-6653-C045-413D-9324BF6F2134}"/>
              </a:ext>
            </a:extLst>
          </p:cNvPr>
          <p:cNvSpPr txBox="1"/>
          <p:nvPr/>
        </p:nvSpPr>
        <p:spPr>
          <a:xfrm>
            <a:off x="25968185" y="15104193"/>
            <a:ext cx="861541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err="1">
                <a:latin typeface="Open Sans" panose="020B0606030504020204" pitchFamily="34" charset="0"/>
                <a:ea typeface="Open Sans" panose="020B0606030504020204" pitchFamily="34" charset="0"/>
                <a:cs typeface="Open Sans" panose="020B0606030504020204" pitchFamily="34" charset="0"/>
              </a:rPr>
              <a:t>loadProgram</a:t>
            </a:r>
            <a:r>
              <a:rPr lang="en-US" sz="4000" dirty="0">
                <a:latin typeface="Open Sans" panose="020B0606030504020204" pitchFamily="34" charset="0"/>
                <a:ea typeface="Open Sans" panose="020B0606030504020204" pitchFamily="34" charset="0"/>
                <a:cs typeface="Open Sans" panose="020B0606030504020204" pitchFamily="34" charset="0"/>
              </a:rPr>
              <a:t>(String </a:t>
            </a:r>
            <a:r>
              <a:rPr lang="en-US" sz="4000" dirty="0" err="1">
                <a:latin typeface="Open Sans" panose="020B0606030504020204" pitchFamily="34" charset="0"/>
                <a:ea typeface="Open Sans" panose="020B0606030504020204" pitchFamily="34" charset="0"/>
                <a:cs typeface="Open Sans" panose="020B0606030504020204" pitchFamily="34" charset="0"/>
              </a:rPr>
              <a:t>programName</a:t>
            </a:r>
            <a:r>
              <a:rPr lang="en-US" sz="4000" dirty="0">
                <a:latin typeface="Open Sans" panose="020B0606030504020204" pitchFamily="34" charset="0"/>
                <a:ea typeface="Open Sans" panose="020B0606030504020204" pitchFamily="34" charset="0"/>
                <a:cs typeface="Open Sans" panose="020B0606030504020204" pitchFamily="34" charset="0"/>
              </a:rPr>
              <a:t>)</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8" name="Rectangle 17">
            <a:extLst>
              <a:ext uri="{FF2B5EF4-FFF2-40B4-BE49-F238E27FC236}">
                <a16:creationId xmlns:a16="http://schemas.microsoft.com/office/drawing/2014/main" id="{A9D6B6CE-A9C4-F986-6A35-89961022E5D1}"/>
              </a:ext>
            </a:extLst>
          </p:cNvPr>
          <p:cNvSpPr/>
          <p:nvPr/>
        </p:nvSpPr>
        <p:spPr>
          <a:xfrm>
            <a:off x="25475680" y="5120981"/>
            <a:ext cx="9346164" cy="1660850"/>
          </a:xfrm>
          <a:prstGeom prst="rect">
            <a:avLst/>
          </a:prstGeom>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Rectangle 18">
            <a:extLst>
              <a:ext uri="{FF2B5EF4-FFF2-40B4-BE49-F238E27FC236}">
                <a16:creationId xmlns:a16="http://schemas.microsoft.com/office/drawing/2014/main" id="{9B777F0B-D952-6597-7CAB-09B772B39558}"/>
              </a:ext>
            </a:extLst>
          </p:cNvPr>
          <p:cNvSpPr/>
          <p:nvPr/>
        </p:nvSpPr>
        <p:spPr>
          <a:xfrm>
            <a:off x="25475681" y="6781831"/>
            <a:ext cx="9346826" cy="1628189"/>
          </a:xfrm>
          <a:prstGeom prst="rect">
            <a:avLst/>
          </a:prstGeom>
          <a:solidFill>
            <a:srgbClr val="F2F2F2"/>
          </a:solidFill>
          <a:ln w="381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TextBox 19">
            <a:extLst>
              <a:ext uri="{FF2B5EF4-FFF2-40B4-BE49-F238E27FC236}">
                <a16:creationId xmlns:a16="http://schemas.microsoft.com/office/drawing/2014/main" id="{DFB2EC8A-886D-5F09-FC8F-DC9225418F5C}"/>
              </a:ext>
            </a:extLst>
          </p:cNvPr>
          <p:cNvSpPr txBox="1"/>
          <p:nvPr/>
        </p:nvSpPr>
        <p:spPr>
          <a:xfrm>
            <a:off x="25913208" y="6851738"/>
            <a:ext cx="768725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model: String</a:t>
            </a:r>
          </a:p>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manufacturer: String</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1" name="Straight Connector 20">
            <a:extLst>
              <a:ext uri="{FF2B5EF4-FFF2-40B4-BE49-F238E27FC236}">
                <a16:creationId xmlns:a16="http://schemas.microsoft.com/office/drawing/2014/main" id="{BC9C6DEB-4AF7-5B84-5370-C518EF3032A0}"/>
              </a:ext>
            </a:extLst>
          </p:cNvPr>
          <p:cNvCxnSpPr>
            <a:cxnSpLocks/>
          </p:cNvCxnSpPr>
          <p:nvPr/>
        </p:nvCxnSpPr>
        <p:spPr>
          <a:xfrm>
            <a:off x="25752490" y="8199630"/>
            <a:ext cx="8831112"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946A7A05-1A65-A56C-A8F4-583C9FD46C29}"/>
              </a:ext>
            </a:extLst>
          </p:cNvPr>
          <p:cNvSpPr txBox="1"/>
          <p:nvPr/>
        </p:nvSpPr>
        <p:spPr>
          <a:xfrm>
            <a:off x="25604292" y="5584285"/>
            <a:ext cx="494724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dirty="0">
                <a:latin typeface="Open Sans" panose="020B0606030504020204" pitchFamily="34" charset="0"/>
                <a:ea typeface="Open Sans" panose="020B0606030504020204" pitchFamily="34" charset="0"/>
                <a:cs typeface="Open Sans" panose="020B0606030504020204" pitchFamily="34" charset="0"/>
              </a:rPr>
              <a:t>Product</a:t>
            </a:r>
            <a:endParaRPr kumimoji="0" lang="en-PH" sz="4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3" name="Straight Arrow Connector 22">
            <a:extLst>
              <a:ext uri="{FF2B5EF4-FFF2-40B4-BE49-F238E27FC236}">
                <a16:creationId xmlns:a16="http://schemas.microsoft.com/office/drawing/2014/main" id="{11878436-BAA9-2230-8E99-906E81AC6F8D}"/>
              </a:ext>
            </a:extLst>
          </p:cNvPr>
          <p:cNvCxnSpPr>
            <a:cxnSpLocks/>
          </p:cNvCxnSpPr>
          <p:nvPr/>
        </p:nvCxnSpPr>
        <p:spPr>
          <a:xfrm flipV="1">
            <a:off x="30231183" y="8410020"/>
            <a:ext cx="0" cy="2021605"/>
          </a:xfrm>
          <a:prstGeom prst="straightConnector1">
            <a:avLst/>
          </a:prstGeom>
          <a:noFill/>
          <a:ln w="120650" cap="flat" cmpd="sng">
            <a:solidFill>
              <a:schemeClr val="tx1"/>
            </a:solidFill>
            <a:prstDash val="solid"/>
            <a:miter lim="400000"/>
            <a:headEnd type="none" w="sm" len="med"/>
            <a:tailEnd type="triangle" w="lg" len="lg"/>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B29185AA-74C5-7AFA-820A-E7BB647EC84C}"/>
              </a:ext>
            </a:extLst>
          </p:cNvPr>
          <p:cNvSpPr txBox="1"/>
          <p:nvPr/>
        </p:nvSpPr>
        <p:spPr>
          <a:xfrm>
            <a:off x="27745161" y="8757873"/>
            <a:ext cx="2127529"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Inherits</a:t>
            </a:r>
          </a:p>
          <a:p>
            <a:pPr marL="0" marR="0" indent="0"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a:t>
            </a:r>
            <a:r>
              <a:rPr lang="en-US" sz="4000" dirty="0">
                <a:latin typeface="Open Sans" panose="020B0606030504020204" pitchFamily="34" charset="0"/>
                <a:ea typeface="Open Sans" panose="020B0606030504020204" pitchFamily="34" charset="0"/>
                <a:cs typeface="Open Sans" panose="020B0606030504020204" pitchFamily="34" charset="0"/>
              </a:rPr>
              <a:t>IS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5" name="Straight Arrow Connector 24">
            <a:extLst>
              <a:ext uri="{FF2B5EF4-FFF2-40B4-BE49-F238E27FC236}">
                <a16:creationId xmlns:a16="http://schemas.microsoft.com/office/drawing/2014/main" id="{21C67331-53EF-8A75-952E-89A42475D742}"/>
              </a:ext>
            </a:extLst>
          </p:cNvPr>
          <p:cNvCxnSpPr>
            <a:cxnSpLocks/>
          </p:cNvCxnSpPr>
          <p:nvPr/>
        </p:nvCxnSpPr>
        <p:spPr>
          <a:xfrm>
            <a:off x="23121257" y="13135407"/>
            <a:ext cx="2108719" cy="0"/>
          </a:xfrm>
          <a:prstGeom prst="straightConnector1">
            <a:avLst/>
          </a:prstGeom>
          <a:noFill/>
          <a:ln w="120650" cap="flat" cmpd="sng">
            <a:solidFill>
              <a:schemeClr val="tx1"/>
            </a:solidFill>
            <a:prstDash val="solid"/>
            <a:miter lim="400000"/>
            <a:headEnd type="none" w="sm" len="med"/>
            <a:tailEnd type="diamond" w="lg" len="lg"/>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97D92678-B0E5-CE00-CC82-108AB2D36006}"/>
              </a:ext>
            </a:extLst>
          </p:cNvPr>
          <p:cNvSpPr txBox="1"/>
          <p:nvPr/>
        </p:nvSpPr>
        <p:spPr>
          <a:xfrm>
            <a:off x="23160604" y="12137101"/>
            <a:ext cx="212752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dirty="0">
                <a:latin typeface="Open Sans" panose="020B0606030504020204" pitchFamily="34" charset="0"/>
                <a:ea typeface="Open Sans" panose="020B0606030504020204" pitchFamily="34" charset="0"/>
                <a:cs typeface="Open Sans" panose="020B0606030504020204" pitchFamily="34" charset="0"/>
              </a:rPr>
              <a:t>(HAS A)</a:t>
            </a:r>
            <a:endParaRPr kumimoji="0" lang="en-PH" sz="40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Tree>
    <p:extLst>
      <p:ext uri="{BB962C8B-B14F-4D97-AF65-F5344CB8AC3E}">
        <p14:creationId xmlns:p14="http://schemas.microsoft.com/office/powerpoint/2010/main" val="16788797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462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Composition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25314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need to create an application for controlling a smart kitchen.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smart kitchen will have several appliances.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appliances will be Internet Of Things (IoT) devices, which can be programmed.</a:t>
            </a:r>
          </a:p>
        </p:txBody>
      </p:sp>
      <p:pic>
        <p:nvPicPr>
          <p:cNvPr id="3" name="Picture 2" descr="Diagram&#10;&#10;Description automatically generated">
            <a:extLst>
              <a:ext uri="{FF2B5EF4-FFF2-40B4-BE49-F238E27FC236}">
                <a16:creationId xmlns:a16="http://schemas.microsoft.com/office/drawing/2014/main" id="{7FD9B49B-5971-9601-A4F6-69DD889ABC30}"/>
              </a:ext>
            </a:extLst>
          </p:cNvPr>
          <p:cNvPicPr>
            <a:picLocks noChangeAspect="1"/>
          </p:cNvPicPr>
          <p:nvPr/>
        </p:nvPicPr>
        <p:blipFill rotWithShape="1">
          <a:blip r:embed="rId4">
            <a:extLst>
              <a:ext uri="{28A0092B-C50C-407E-A947-70E740481C1C}">
                <a14:useLocalDpi xmlns:a14="http://schemas.microsoft.com/office/drawing/2010/main" val="0"/>
              </a:ext>
            </a:extLst>
          </a:blip>
          <a:srcRect l="1946" t="6968" r="2377" b="3510"/>
          <a:stretch/>
        </p:blipFill>
        <p:spPr>
          <a:xfrm>
            <a:off x="17516254" y="4654789"/>
            <a:ext cx="18218913" cy="11264422"/>
          </a:xfrm>
          <a:prstGeom prst="rect">
            <a:avLst/>
          </a:prstGeom>
        </p:spPr>
      </p:pic>
    </p:spTree>
    <p:extLst>
      <p:ext uri="{BB962C8B-B14F-4D97-AF65-F5344CB8AC3E}">
        <p14:creationId xmlns:p14="http://schemas.microsoft.com/office/powerpoint/2010/main" val="422844006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06619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Composition, Encapsulation, and Polymorphism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a:t>
            </a:r>
            <a:r>
              <a:rPr lang="en-US" sz="6400" b="1" dirty="0">
                <a:latin typeface="Open Sans" panose="020B0606030504020204" pitchFamily="34" charset="0"/>
                <a:ea typeface="Open Sans" panose="020B0606030504020204" pitchFamily="34" charset="0"/>
                <a:cs typeface="Open Sans" panose="020B0606030504020204" pitchFamily="34" charset="0"/>
              </a:rPr>
              <a:t>Composition</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Polymorphism</a:t>
            </a:r>
            <a:r>
              <a:rPr lang="en-US" sz="6400" dirty="0">
                <a:latin typeface="Open Sans" panose="020B0606030504020204" pitchFamily="34" charset="0"/>
                <a:ea typeface="Open Sans" panose="020B0606030504020204" pitchFamily="34" charset="0"/>
                <a:cs typeface="Open Sans" panose="020B0606030504020204" pitchFamily="34" charset="0"/>
              </a:rPr>
              <a:t>, and also </a:t>
            </a:r>
            <a:r>
              <a:rPr lang="en-US" sz="6400" b="1" dirty="0">
                <a:latin typeface="Open Sans" panose="020B0606030504020204" pitchFamily="34" charset="0"/>
                <a:ea typeface="Open Sans" panose="020B0606030504020204" pitchFamily="34" charset="0"/>
                <a:cs typeface="Open Sans" panose="020B0606030504020204" pitchFamily="34" charset="0"/>
              </a:rPr>
              <a:t>Encapsulation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the end of this section, you should have a solid overview of what these concepts are, and also how to apply them to your programs.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make a start on that right </a:t>
            </a:r>
            <a:r>
              <a:rPr lang="en-US" sz="6400">
                <a:latin typeface="Open Sans" panose="020B0606030504020204" pitchFamily="34" charset="0"/>
                <a:ea typeface="Open Sans" panose="020B0606030504020204" pitchFamily="34" charset="0"/>
                <a:cs typeface="Open Sans" panose="020B0606030504020204" pitchFamily="34" charset="0"/>
              </a:rPr>
              <a:t>now.</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6739334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462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Composition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67"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your job to write the code, to enable your Smart Kitchen application, to execute certain jobs.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Methods on your </a:t>
            </a:r>
            <a:r>
              <a:rPr lang="en-US" sz="6400" dirty="0" err="1">
                <a:latin typeface="Open Sans" panose="020B0606030504020204" pitchFamily="34" charset="0"/>
                <a:ea typeface="Open Sans" panose="020B0606030504020204" pitchFamily="34" charset="0"/>
                <a:cs typeface="Open Sans" panose="020B0606030504020204" pitchFamily="34" charset="0"/>
              </a:rPr>
              <a:t>SmartKitchen</a:t>
            </a:r>
            <a:r>
              <a:rPr lang="en-US" sz="6400" dirty="0">
                <a:latin typeface="Open Sans" panose="020B0606030504020204" pitchFamily="34" charset="0"/>
                <a:ea typeface="Open Sans" panose="020B0606030504020204" pitchFamily="34" charset="0"/>
                <a:cs typeface="Open Sans" panose="020B0606030504020204" pitchFamily="34" charset="0"/>
              </a:rPr>
              <a:t> class, will determine what work needs to be done:</a:t>
            </a:r>
          </a:p>
          <a:p>
            <a:pPr marL="857250" indent="-857250" algn="l">
              <a:spcAft>
                <a:spcPts val="5022"/>
              </a:spcAft>
              <a:buFont typeface="Arial" panose="020B0604020202020204" pitchFamily="34" charset="0"/>
              <a:buChar char="•"/>
            </a:pPr>
            <a:r>
              <a:rPr lang="en-US" sz="6400" dirty="0" err="1">
                <a:latin typeface="Roboto Mono" panose="00000009000000000000" pitchFamily="49" charset="0"/>
                <a:ea typeface="Roboto Mono" panose="00000009000000000000" pitchFamily="49" charset="0"/>
                <a:cs typeface="Open Sans" panose="020B0606030504020204" pitchFamily="34" charset="0"/>
              </a:rPr>
              <a:t>addWater</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will set the Coffee Maker's </a:t>
            </a:r>
            <a:r>
              <a:rPr lang="en-US" sz="6400" dirty="0" err="1">
                <a:latin typeface="Roboto Mono" panose="00000009000000000000" pitchFamily="49" charset="0"/>
                <a:ea typeface="Roboto Mono" panose="00000009000000000000" pitchFamily="49" charset="0"/>
                <a:cs typeface="Open Sans" panose="020B0606030504020204" pitchFamily="34" charset="0"/>
              </a:rPr>
              <a:t>hasWorkToDo</a:t>
            </a:r>
            <a:r>
              <a:rPr lang="en-US" sz="6400" dirty="0">
                <a:latin typeface="Open Sans" panose="020B0606030504020204" pitchFamily="34" charset="0"/>
                <a:ea typeface="Open Sans" panose="020B0606030504020204" pitchFamily="34" charset="0"/>
                <a:cs typeface="Open Sans" panose="020B0606030504020204" pitchFamily="34" charset="0"/>
              </a:rPr>
              <a:t> field to true.</a:t>
            </a:r>
          </a:p>
          <a:p>
            <a:pPr marL="857250" indent="-857250" algn="l">
              <a:spcAft>
                <a:spcPts val="5022"/>
              </a:spcAft>
              <a:buFont typeface="Arial" panose="020B0604020202020204" pitchFamily="34" charset="0"/>
              <a:buChar char="•"/>
            </a:pPr>
            <a:r>
              <a:rPr lang="en-US" sz="6400" dirty="0" err="1">
                <a:latin typeface="Roboto Mono" panose="00000009000000000000" pitchFamily="49" charset="0"/>
                <a:ea typeface="Roboto Mono" panose="00000009000000000000" pitchFamily="49" charset="0"/>
                <a:cs typeface="Open Sans" panose="020B0606030504020204" pitchFamily="34" charset="0"/>
              </a:rPr>
              <a:t>pourMilk</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will set Refrigerator's </a:t>
            </a:r>
            <a:r>
              <a:rPr lang="en-US" sz="6400" dirty="0" err="1">
                <a:latin typeface="Roboto Mono" panose="00000009000000000000" pitchFamily="49" charset="0"/>
                <a:ea typeface="Roboto Mono" panose="00000009000000000000" pitchFamily="49" charset="0"/>
                <a:cs typeface="Open Sans" panose="020B0606030504020204" pitchFamily="34" charset="0"/>
              </a:rPr>
              <a:t>hasWorkToDo</a:t>
            </a:r>
            <a:r>
              <a:rPr lang="en-US" sz="6400" dirty="0">
                <a:latin typeface="Open Sans" panose="020B0606030504020204" pitchFamily="34" charset="0"/>
                <a:ea typeface="Open Sans" panose="020B0606030504020204" pitchFamily="34" charset="0"/>
                <a:cs typeface="Open Sans" panose="020B0606030504020204" pitchFamily="34" charset="0"/>
              </a:rPr>
              <a:t> to true.</a:t>
            </a:r>
          </a:p>
          <a:p>
            <a:pPr marL="857250" indent="-857250" algn="l">
              <a:spcAft>
                <a:spcPts val="5022"/>
              </a:spcAft>
              <a:buFont typeface="Arial" panose="020B0604020202020204" pitchFamily="34" charset="0"/>
              <a:buChar char="•"/>
            </a:pPr>
            <a:r>
              <a:rPr lang="en-US" sz="6400" dirty="0" err="1">
                <a:latin typeface="Roboto Mono" panose="00000009000000000000" pitchFamily="49" charset="0"/>
                <a:ea typeface="Roboto Mono" panose="00000009000000000000" pitchFamily="49" charset="0"/>
                <a:cs typeface="Open Sans" panose="020B0606030504020204" pitchFamily="34" charset="0"/>
              </a:rPr>
              <a:t>loadDishwasher</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will set the </a:t>
            </a:r>
            <a:r>
              <a:rPr lang="en-US" sz="6400" dirty="0" err="1">
                <a:latin typeface="Roboto Mono" panose="00000009000000000000" pitchFamily="49" charset="0"/>
                <a:ea typeface="Roboto Mono" panose="00000009000000000000" pitchFamily="49" charset="0"/>
                <a:cs typeface="Open Sans" panose="020B0606030504020204" pitchFamily="34" charset="0"/>
              </a:rPr>
              <a:t>hasWorkToDo</a:t>
            </a:r>
            <a:r>
              <a:rPr lang="en-US" sz="6400" dirty="0">
                <a:latin typeface="Open Sans" panose="020B0606030504020204" pitchFamily="34" charset="0"/>
                <a:ea typeface="Open Sans" panose="020B0606030504020204" pitchFamily="34" charset="0"/>
                <a:cs typeface="Open Sans" panose="020B0606030504020204" pitchFamily="34" charset="0"/>
              </a:rPr>
              <a:t> flag to true, on that appliance.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you could have a single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setKitchenState</a:t>
            </a:r>
            <a:r>
              <a:rPr lang="en-US" sz="6400" dirty="0">
                <a:latin typeface="Open Sans" panose="020B0606030504020204" pitchFamily="34" charset="0"/>
                <a:ea typeface="Open Sans" panose="020B0606030504020204" pitchFamily="34" charset="0"/>
                <a:cs typeface="Open Sans" panose="020B0606030504020204" pitchFamily="34" charset="0"/>
              </a:rPr>
              <a:t>, that takes three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values, which could combine the three methods above.</a:t>
            </a:r>
          </a:p>
        </p:txBody>
      </p:sp>
    </p:spTree>
    <p:extLst>
      <p:ext uri="{BB962C8B-B14F-4D97-AF65-F5344CB8AC3E}">
        <p14:creationId xmlns:p14="http://schemas.microsoft.com/office/powerpoint/2010/main" val="175959903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462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Composition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67"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execute the work needed to be done by the appliances, you'll implement this in two ways: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your application will access each appliance (by using a getter), and execute a method.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appliance methods are </a:t>
            </a:r>
            <a:r>
              <a:rPr lang="en-US" sz="6400" dirty="0" err="1">
                <a:latin typeface="Roboto Mono" panose="00000009000000000000" pitchFamily="49" charset="0"/>
                <a:ea typeface="Roboto Mono" panose="00000009000000000000" pitchFamily="49" charset="0"/>
                <a:cs typeface="Open Sans" panose="020B0606030504020204" pitchFamily="34" charset="0"/>
              </a:rPr>
              <a:t>orderFood</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on Refrigerator, </a:t>
            </a:r>
            <a:r>
              <a:rPr lang="en-US" sz="6400" dirty="0" err="1">
                <a:latin typeface="Roboto Mono" panose="00000009000000000000" pitchFamily="49" charset="0"/>
                <a:ea typeface="Roboto Mono" panose="00000009000000000000" pitchFamily="49" charset="0"/>
                <a:cs typeface="Open Sans" panose="020B0606030504020204" pitchFamily="34" charset="0"/>
              </a:rPr>
              <a:t>doDishes</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on </a:t>
            </a:r>
            <a:r>
              <a:rPr lang="en-US" sz="6400" dirty="0" err="1">
                <a:latin typeface="Open Sans" panose="020B0606030504020204" pitchFamily="34" charset="0"/>
                <a:ea typeface="Open Sans" panose="020B0606030504020204" pitchFamily="34" charset="0"/>
                <a:cs typeface="Open Sans" panose="020B0606030504020204" pitchFamily="34" charset="0"/>
              </a:rPr>
              <a:t>DishWasher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Roboto Mono" panose="00000009000000000000" pitchFamily="49" charset="0"/>
                <a:ea typeface="Roboto Mono" panose="00000009000000000000" pitchFamily="49" charset="0"/>
                <a:cs typeface="Open Sans" panose="020B0606030504020204" pitchFamily="34" charset="0"/>
              </a:rPr>
              <a:t>brewCoffee</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on </a:t>
            </a:r>
            <a:r>
              <a:rPr lang="en-US" sz="6400" dirty="0" err="1">
                <a:latin typeface="Open Sans" panose="020B0606030504020204" pitchFamily="34" charset="0"/>
                <a:ea typeface="Open Sans" panose="020B0606030504020204" pitchFamily="34" charset="0"/>
                <a:cs typeface="Open Sans" panose="020B0606030504020204" pitchFamily="34" charset="0"/>
              </a:rPr>
              <a:t>CoffeeMaker</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These methods should check the </a:t>
            </a:r>
            <a:r>
              <a:rPr lang="en-US" sz="6400" dirty="0" err="1">
                <a:latin typeface="Roboto Mono" panose="00000009000000000000" pitchFamily="49" charset="0"/>
                <a:ea typeface="Roboto Mono" panose="00000009000000000000" pitchFamily="49" charset="0"/>
                <a:cs typeface="Open Sans" panose="020B0606030504020204" pitchFamily="34" charset="0"/>
              </a:rPr>
              <a:t>hasWorkToDo</a:t>
            </a:r>
            <a:r>
              <a:rPr lang="en-US" sz="6400" dirty="0">
                <a:latin typeface="Open Sans" panose="020B0606030504020204" pitchFamily="34" charset="0"/>
                <a:ea typeface="Open Sans" panose="020B0606030504020204" pitchFamily="34" charset="0"/>
                <a:cs typeface="Open Sans" panose="020B0606030504020204" pitchFamily="34" charset="0"/>
              </a:rPr>
              <a:t> flag, and if true, print a message out, about what work is being done.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Second, your application won't access the appliances directly.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should call </a:t>
            </a:r>
            <a:r>
              <a:rPr lang="en-US" sz="6400" dirty="0" err="1">
                <a:latin typeface="Roboto Mono" panose="00000009000000000000" pitchFamily="49" charset="0"/>
                <a:ea typeface="Roboto Mono" panose="00000009000000000000" pitchFamily="49" charset="0"/>
                <a:cs typeface="Open Sans" panose="020B0606030504020204" pitchFamily="34" charset="0"/>
              </a:rPr>
              <a:t>doKitchenWork</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which delegates the work, to any of its appliances.</a:t>
            </a:r>
          </a:p>
        </p:txBody>
      </p:sp>
    </p:spTree>
    <p:extLst>
      <p:ext uri="{BB962C8B-B14F-4D97-AF65-F5344CB8AC3E}">
        <p14:creationId xmlns:p14="http://schemas.microsoft.com/office/powerpoint/2010/main" val="365663396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0458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does Encapsulation Mean?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Java, encapsulation means hiding things, by making them private, or inaccessible.</a:t>
            </a:r>
          </a:p>
        </p:txBody>
      </p:sp>
    </p:spTree>
    <p:extLst>
      <p:ext uri="{BB962C8B-B14F-4D97-AF65-F5344CB8AC3E}">
        <p14:creationId xmlns:p14="http://schemas.microsoft.com/office/powerpoint/2010/main" val="165004657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799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hide things?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would we want to hide things in Java?</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 make the interface simpler, we may want to hide unnecessary details.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 protect the integrity of data on an object, we may hide or restrict access to some of the data and operations.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 decouple the published interface from the internal details of the class, we may hide actual names and types of class members.</a:t>
            </a:r>
          </a:p>
        </p:txBody>
      </p:sp>
    </p:spTree>
    <p:extLst>
      <p:ext uri="{BB962C8B-B14F-4D97-AF65-F5344CB8AC3E}">
        <p14:creationId xmlns:p14="http://schemas.microsoft.com/office/powerpoint/2010/main" val="345958439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7468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do we mean by interface here?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Although Java has a type called interface, that's not what we're talking about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talk about a class's public or published interface, we're really talking about the class members that are exposed to, or can be accessed by, the calling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Everything else in the class is internal, or private to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application programming interface, or API, is the public contract, that tells others how to use the class.</a:t>
            </a:r>
          </a:p>
        </p:txBody>
      </p:sp>
    </p:spTree>
    <p:extLst>
      <p:ext uri="{BB962C8B-B14F-4D97-AF65-F5344CB8AC3E}">
        <p14:creationId xmlns:p14="http://schemas.microsoft.com/office/powerpoint/2010/main" val="425761843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B4195-A0A9-4BB2-129E-B452DE1A9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4042" y="2363483"/>
            <a:ext cx="14047916" cy="8905246"/>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105782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Player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823512"/>
            <a:ext cx="34782670" cy="710778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model for a Player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Player will have three variables: name, health, and weapon.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this class will have three methods, </a:t>
            </a:r>
            <a:r>
              <a:rPr lang="en-US" sz="6400" dirty="0" err="1">
                <a:latin typeface="Open Sans" panose="020B0606030504020204" pitchFamily="34" charset="0"/>
                <a:ea typeface="Open Sans" panose="020B0606030504020204" pitchFamily="34" charset="0"/>
                <a:cs typeface="Open Sans" panose="020B0606030504020204" pitchFamily="34" charset="0"/>
              </a:rPr>
              <a:t>loseHealth</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restoreHealth</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healthRemaining</a:t>
            </a:r>
            <a:r>
              <a:rPr lang="en-US" sz="6400" dirty="0">
                <a:latin typeface="Open Sans" panose="020B0606030504020204" pitchFamily="34" charset="0"/>
                <a:ea typeface="Open Sans" panose="020B0606030504020204" pitchFamily="34" charset="0"/>
                <a:cs typeface="Open Sans" panose="020B0606030504020204" pitchFamily="34" charset="0"/>
              </a:rPr>
              <a:t>(), which I'll explain in a bit.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we're going to create this class without using encapsulation.</a:t>
            </a:r>
          </a:p>
        </p:txBody>
      </p:sp>
    </p:spTree>
    <p:extLst>
      <p:ext uri="{BB962C8B-B14F-4D97-AF65-F5344CB8AC3E}">
        <p14:creationId xmlns:p14="http://schemas.microsoft.com/office/powerpoint/2010/main" val="269798397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7203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Problem One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Allowing direct access to data on an object, can potentially bypass checks, and additional processing, your class has in place to manage the data.</a:t>
            </a:r>
          </a:p>
        </p:txBody>
      </p:sp>
    </p:spTree>
    <p:extLst>
      <p:ext uri="{BB962C8B-B14F-4D97-AF65-F5344CB8AC3E}">
        <p14:creationId xmlns:p14="http://schemas.microsoft.com/office/powerpoint/2010/main" val="322687678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7203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Problem Two</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Allowing direct access to fields, means calling code would need to change, when you edit any of the fields.</a:t>
            </a:r>
          </a:p>
        </p:txBody>
      </p:sp>
    </p:spTree>
    <p:extLst>
      <p:ext uri="{BB962C8B-B14F-4D97-AF65-F5344CB8AC3E}">
        <p14:creationId xmlns:p14="http://schemas.microsoft.com/office/powerpoint/2010/main" val="350148060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5106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Problem Three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Omitting a constructor, that would accept initialization data, may mean the calling code is responsible for setting up this data, on the new object.</a:t>
            </a:r>
          </a:p>
        </p:txBody>
      </p:sp>
    </p:spTree>
    <p:extLst>
      <p:ext uri="{BB962C8B-B14F-4D97-AF65-F5344CB8AC3E}">
        <p14:creationId xmlns:p14="http://schemas.microsoft.com/office/powerpoint/2010/main" val="218979273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90413"/>
            <a:ext cx="32799043"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The problems when classes aren't properly encapsulated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Allowing direct access to data on an object, can bypass checks and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encourages an interdependency, or coupling, between the calling code and the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previous example, we showed that changing a field name, broke the calling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also showed, that the calling code had to take on the responsibility, for properly initializing a new Player.</a:t>
            </a:r>
          </a:p>
        </p:txBody>
      </p:sp>
    </p:spTree>
    <p:extLst>
      <p:ext uri="{BB962C8B-B14F-4D97-AF65-F5344CB8AC3E}">
        <p14:creationId xmlns:p14="http://schemas.microsoft.com/office/powerpoint/2010/main" val="96580858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7569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Composition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now to talk about composition.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Composition is another component of object-oriented programming.</a:t>
            </a:r>
          </a:p>
        </p:txBody>
      </p:sp>
    </p:spTree>
    <p:extLst>
      <p:ext uri="{BB962C8B-B14F-4D97-AF65-F5344CB8AC3E}">
        <p14:creationId xmlns:p14="http://schemas.microsoft.com/office/powerpoint/2010/main" val="377509860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really one of the huge benefits of encapsulation, is that you're not actually affecting any other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sort of like a black box in many ways.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a:t>
            </a:r>
            <a:r>
              <a:rPr lang="en-US" sz="6400" dirty="0" err="1">
                <a:latin typeface="Open Sans" panose="020B0606030504020204" pitchFamily="34" charset="0"/>
                <a:ea typeface="Open Sans" panose="020B0606030504020204" pitchFamily="34" charset="0"/>
                <a:cs typeface="Open Sans" panose="020B0606030504020204" pitchFamily="34" charset="0"/>
              </a:rPr>
              <a:t>EnhancedPlayer</a:t>
            </a:r>
            <a:r>
              <a:rPr lang="en-US" sz="6400" dirty="0">
                <a:latin typeface="Open Sans" panose="020B0606030504020204" pitchFamily="34" charset="0"/>
                <a:ea typeface="Open Sans" panose="020B0606030504020204" pitchFamily="34" charset="0"/>
                <a:cs typeface="Open Sans" panose="020B0606030504020204" pitchFamily="34" charset="0"/>
              </a:rPr>
              <a:t> class has more control over it's data.</a:t>
            </a:r>
          </a:p>
        </p:txBody>
      </p:sp>
      <p:sp>
        <p:nvSpPr>
          <p:cNvPr id="2" name="Shape 126">
            <a:extLst>
              <a:ext uri="{FF2B5EF4-FFF2-40B4-BE49-F238E27FC236}">
                <a16:creationId xmlns:a16="http://schemas.microsoft.com/office/drawing/2014/main" id="{03A399C8-A045-B847-EFF1-A95A174B96B4}"/>
              </a:ext>
            </a:extLst>
          </p:cNvPr>
          <p:cNvSpPr/>
          <p:nvPr/>
        </p:nvSpPr>
        <p:spPr>
          <a:xfrm>
            <a:off x="952498" y="459786"/>
            <a:ext cx="165077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Benefits of Encapsulation</a:t>
            </a:r>
          </a:p>
        </p:txBody>
      </p:sp>
    </p:spTree>
    <p:extLst>
      <p:ext uri="{BB962C8B-B14F-4D97-AF65-F5344CB8AC3E}">
        <p14:creationId xmlns:p14="http://schemas.microsoft.com/office/powerpoint/2010/main" val="381222529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why we want to use encapsulation.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protect the members of the class, and some methods, from external access.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prevents calling code from bypassing the rules and constraints, we've built into the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create a new instance, it's initialized with valid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likewise, we're also making sure that there's no direct access to the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why you want to always use encapsulation.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something that you should really get used to.</a:t>
            </a:r>
          </a:p>
        </p:txBody>
      </p:sp>
      <p:sp>
        <p:nvSpPr>
          <p:cNvPr id="2" name="Shape 126">
            <a:extLst>
              <a:ext uri="{FF2B5EF4-FFF2-40B4-BE49-F238E27FC236}">
                <a16:creationId xmlns:a16="http://schemas.microsoft.com/office/drawing/2014/main" id="{03A399C8-A045-B847-EFF1-A95A174B96B4}"/>
              </a:ext>
            </a:extLst>
          </p:cNvPr>
          <p:cNvSpPr/>
          <p:nvPr/>
        </p:nvSpPr>
        <p:spPr>
          <a:xfrm>
            <a:off x="952498" y="459786"/>
            <a:ext cx="115512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Staying in Control</a:t>
            </a:r>
          </a:p>
        </p:txBody>
      </p:sp>
    </p:spTree>
    <p:extLst>
      <p:ext uri="{BB962C8B-B14F-4D97-AF65-F5344CB8AC3E}">
        <p14:creationId xmlns:p14="http://schemas.microsoft.com/office/powerpoint/2010/main" val="130340553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create an encapsulated class, you want to:</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constructors for object initialization, which enforces that only objects with valid data will get created.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the private access modifier for your fields.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setter and getter methods sparingly, and only as needed.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access modifiers that aren't private, only for the methods that the calling code needs to use.</a:t>
            </a:r>
          </a:p>
        </p:txBody>
      </p:sp>
      <p:sp>
        <p:nvSpPr>
          <p:cNvPr id="2" name="Shape 126">
            <a:extLst>
              <a:ext uri="{FF2B5EF4-FFF2-40B4-BE49-F238E27FC236}">
                <a16:creationId xmlns:a16="http://schemas.microsoft.com/office/drawing/2014/main" id="{03A399C8-A045-B847-EFF1-A95A174B96B4}"/>
              </a:ext>
            </a:extLst>
          </p:cNvPr>
          <p:cNvSpPr/>
          <p:nvPr/>
        </p:nvSpPr>
        <p:spPr>
          <a:xfrm>
            <a:off x="952498" y="459786"/>
            <a:ext cx="158168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Principles</a:t>
            </a:r>
          </a:p>
        </p:txBody>
      </p:sp>
    </p:spTree>
    <p:extLst>
      <p:ext uri="{BB962C8B-B14F-4D97-AF65-F5344CB8AC3E}">
        <p14:creationId xmlns:p14="http://schemas.microsoft.com/office/powerpoint/2010/main" val="364417189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799186"/>
            <a:ext cx="22989849" cy="151321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need to create a class named Printer.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fields on this class are going to be:</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which is the percentage of how much toner level is left.</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which is the count of total pages printed by the Printer.</a:t>
            </a:r>
          </a:p>
          <a:p>
            <a:pPr marL="85725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duplex</a:t>
            </a:r>
            <a:r>
              <a:rPr lang="en-US" sz="6400" dirty="0">
                <a:latin typeface="Open Sans" panose="020B0606030504020204" pitchFamily="34" charset="0"/>
                <a:ea typeface="Open Sans" panose="020B0606030504020204" pitchFamily="34" charset="0"/>
                <a:cs typeface="Open Sans" panose="020B0606030504020204" pitchFamily="34" charset="0"/>
              </a:rPr>
              <a:t>, which is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indicator.  If true, it can print on 2 sides of a single sheet of paper.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initialize your printer, by specifying a starting toner amount, and whether the printer is duplex or not.</a:t>
            </a:r>
          </a:p>
        </p:txBody>
      </p:sp>
      <p:pic>
        <p:nvPicPr>
          <p:cNvPr id="4" name="Picture 3" descr="Table&#10;&#10;Description automatically generated with medium confidence">
            <a:extLst>
              <a:ext uri="{FF2B5EF4-FFF2-40B4-BE49-F238E27FC236}">
                <a16:creationId xmlns:a16="http://schemas.microsoft.com/office/drawing/2014/main" id="{54BD0B1F-DC61-08CB-ACBE-55AE723D857E}"/>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24163592" y="6436820"/>
            <a:ext cx="11796584" cy="7710688"/>
          </a:xfrm>
          <a:prstGeom prst="rect">
            <a:avLst/>
          </a:prstGeom>
        </p:spPr>
      </p:pic>
    </p:spTree>
    <p:extLst>
      <p:ext uri="{BB962C8B-B14F-4D97-AF65-F5344CB8AC3E}">
        <p14:creationId xmlns:p14="http://schemas.microsoft.com/office/powerpoint/2010/main" val="192759122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Printer class, you want to create two methods, which the calling code should be able to access.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are:</a:t>
            </a:r>
          </a:p>
          <a:p>
            <a:pPr marL="857250" indent="-857250" algn="l">
              <a:spcAft>
                <a:spcPts val="5022"/>
              </a:spcAft>
              <a:buFont typeface="Arial" panose="020B0604020202020204" pitchFamily="34" charset="0"/>
              <a:buChar char="•"/>
            </a:pPr>
            <a:r>
              <a:rPr lang="en-US" sz="6400" dirty="0">
                <a:latin typeface="Roboto Mono" panose="00000009000000000000" pitchFamily="49" charset="0"/>
                <a:ea typeface="Roboto Mono" panose="00000009000000000000" pitchFamily="49" charset="0"/>
                <a:cs typeface="Open Sans" panose="020B0606030504020204" pitchFamily="34" charset="0"/>
              </a:rPr>
              <a:t>addToner()</a:t>
            </a:r>
            <a:r>
              <a:rPr lang="en-US" sz="6400" dirty="0">
                <a:latin typeface="Open Sans" panose="020B0606030504020204" pitchFamily="34" charset="0"/>
                <a:ea typeface="Open Sans" panose="020B0606030504020204" pitchFamily="34" charset="0"/>
                <a:cs typeface="Open Sans" panose="020B0606030504020204" pitchFamily="34" charset="0"/>
              </a:rPr>
              <a:t> which takes a tonerAmount argument.</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tonerAmount is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field.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should never exceed 100 percent, or ever get below 0 percent.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the amount being added makes the level fall outside that range, return a -1 from the method, otherwise return the actual toner level.</a:t>
            </a:r>
          </a:p>
        </p:txBody>
      </p:sp>
    </p:spTree>
    <p:extLst>
      <p:ext uri="{BB962C8B-B14F-4D97-AF65-F5344CB8AC3E}">
        <p14:creationId xmlns:p14="http://schemas.microsoft.com/office/powerpoint/2010/main" val="188774291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Roboto Mono" panose="00000009000000000000" pitchFamily="49" charset="0"/>
                <a:ea typeface="Roboto Mono" panose="00000009000000000000" pitchFamily="49" charset="0"/>
                <a:cs typeface="Open Sans" panose="020B0606030504020204" pitchFamily="34" charset="0"/>
              </a:rPr>
              <a:t>printPages()</a:t>
            </a:r>
            <a:r>
              <a:rPr lang="en-US" sz="6400" dirty="0">
                <a:latin typeface="Open Sans" panose="020B0606030504020204" pitchFamily="34" charset="0"/>
                <a:ea typeface="Open Sans" panose="020B0606030504020204" pitchFamily="34" charset="0"/>
                <a:cs typeface="Open Sans" panose="020B0606030504020204" pitchFamily="34" charset="0"/>
              </a:rPr>
              <a:t> which should take pages to be printed as the argument.</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should determine how many sheets of paper, will be printed based on the duplex value, and return this sheet number from the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sheet number should also be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variable.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it's a duplex printer, print a message that it's a duplex printer.</a:t>
            </a:r>
          </a:p>
        </p:txBody>
      </p:sp>
    </p:spTree>
    <p:extLst>
      <p:ext uri="{BB962C8B-B14F-4D97-AF65-F5344CB8AC3E}">
        <p14:creationId xmlns:p14="http://schemas.microsoft.com/office/powerpoint/2010/main" val="332831627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5619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Polymorphism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Simply stated, polymorphism, means many forms.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 does this apply to code?</a:t>
            </a:r>
          </a:p>
        </p:txBody>
      </p:sp>
    </p:spTree>
    <p:extLst>
      <p:ext uri="{BB962C8B-B14F-4D97-AF65-F5344CB8AC3E}">
        <p14:creationId xmlns:p14="http://schemas.microsoft.com/office/powerpoint/2010/main" val="60175391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5619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Polymorphism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to call a method, but at runtime, this method's behavior can be different, for different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behavior that occurs, while the program is executing, depends on the runtime type of the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 runtime type, might be different from the declared type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declared type has to have some kind of relationship to the runtime type, and inheritance is one way to establish this relationship.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other ways, but in this video, we'll talk about how to use inheritance, to support polymorphism.</a:t>
            </a:r>
          </a:p>
        </p:txBody>
      </p:sp>
      <p:sp>
        <p:nvSpPr>
          <p:cNvPr id="2" name="Shape 131">
            <a:extLst>
              <a:ext uri="{FF2B5EF4-FFF2-40B4-BE49-F238E27FC236}">
                <a16:creationId xmlns:a16="http://schemas.microsoft.com/office/drawing/2014/main" id="{B75707BF-9FC1-34AE-08F5-069253EBD5D5}"/>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1</a:t>
            </a:r>
          </a:p>
        </p:txBody>
      </p:sp>
    </p:spTree>
    <p:extLst>
      <p:ext uri="{BB962C8B-B14F-4D97-AF65-F5344CB8AC3E}">
        <p14:creationId xmlns:p14="http://schemas.microsoft.com/office/powerpoint/2010/main" val="331710018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F2E6FE-63BC-4A45-CA69-4B2F97FC6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759" y="4062676"/>
            <a:ext cx="18213355" cy="12448649"/>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90617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Movie Genres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70182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time, we're going to look at a polymorphism example, using movies.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have a base class of Movie, which has the title of the movie.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Movie will have one method, </a:t>
            </a:r>
            <a:r>
              <a:rPr lang="en-US" sz="6400" dirty="0" err="1">
                <a:latin typeface="Open Sans" panose="020B0606030504020204" pitchFamily="34" charset="0"/>
                <a:ea typeface="Open Sans" panose="020B0606030504020204" pitchFamily="34" charset="0"/>
                <a:cs typeface="Open Sans" panose="020B0606030504020204" pitchFamily="34" charset="0"/>
              </a:rPr>
              <a:t>watchMovie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31">
            <a:extLst>
              <a:ext uri="{FF2B5EF4-FFF2-40B4-BE49-F238E27FC236}">
                <a16:creationId xmlns:a16="http://schemas.microsoft.com/office/drawing/2014/main" id="{60ABF670-CCEB-AEC5-044B-8A35FEC3245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1</a:t>
            </a:r>
          </a:p>
        </p:txBody>
      </p:sp>
    </p:spTree>
    <p:extLst>
      <p:ext uri="{BB962C8B-B14F-4D97-AF65-F5344CB8AC3E}">
        <p14:creationId xmlns:p14="http://schemas.microsoft.com/office/powerpoint/2010/main" val="72357300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EF1339A-A820-2E4D-9C5F-532E0D3A1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759" y="4062676"/>
            <a:ext cx="18213355" cy="12448649"/>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90617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Movie Genres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765274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have 3 subclasses, each a different kind of movie.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have an Adventure film, a Comedy, and a Science Fiction movie.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different categories, so we'll use these as the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these will override, and implement unique behavior, for the </a:t>
            </a:r>
            <a:r>
              <a:rPr lang="en-US" sz="6400" dirty="0" err="1">
                <a:latin typeface="Open Sans" panose="020B0606030504020204" pitchFamily="34" charset="0"/>
                <a:ea typeface="Open Sans" panose="020B0606030504020204" pitchFamily="34" charset="0"/>
                <a:cs typeface="Open Sans" panose="020B0606030504020204" pitchFamily="34" charset="0"/>
              </a:rPr>
              <a:t>watchMovie</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3" name="Shape 131">
            <a:extLst>
              <a:ext uri="{FF2B5EF4-FFF2-40B4-BE49-F238E27FC236}">
                <a16:creationId xmlns:a16="http://schemas.microsoft.com/office/drawing/2014/main" id="{478DA672-14A2-4069-26C9-C787F0DCB48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1</a:t>
            </a:r>
          </a:p>
        </p:txBody>
      </p:sp>
    </p:spTree>
    <p:extLst>
      <p:ext uri="{BB962C8B-B14F-4D97-AF65-F5344CB8AC3E}">
        <p14:creationId xmlns:p14="http://schemas.microsoft.com/office/powerpoint/2010/main" val="292452780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C65E0B8-54DC-1F39-57D2-98A85A080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8778" y="2724541"/>
            <a:ext cx="20867303" cy="11793890"/>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747961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Inheritance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321698"/>
            <a:ext cx="14476277" cy="146096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instance, we have a base class called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our computer parts are going to inherit from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our parts will then have the same set of attributes, a manufacturer and model, and dimensions, the width, height, and depth in other words.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these items are products, a particular type of Product.</a:t>
            </a:r>
          </a:p>
        </p:txBody>
      </p:sp>
    </p:spTree>
    <p:extLst>
      <p:ext uri="{BB962C8B-B14F-4D97-AF65-F5344CB8AC3E}">
        <p14:creationId xmlns:p14="http://schemas.microsoft.com/office/powerpoint/2010/main" val="58666244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22899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Imports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2</a:t>
            </a:r>
          </a:p>
        </p:txBody>
      </p:sp>
      <p:sp>
        <p:nvSpPr>
          <p:cNvPr id="2" name="Rectangle 1">
            <a:extLst>
              <a:ext uri="{FF2B5EF4-FFF2-40B4-BE49-F238E27FC236}">
                <a16:creationId xmlns:a16="http://schemas.microsoft.com/office/drawing/2014/main" id="{31F7E1B7-2D5C-7A07-1AFF-5C6E8A13460B}"/>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Exception handling video in section 6, I showed you how to manually add import lines.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I still have Auto Imports enabled, you just saw how IntelliJ added the import for me automatically.  Pretty nice, right?</a:t>
            </a:r>
          </a:p>
        </p:txBody>
      </p:sp>
    </p:spTree>
    <p:extLst>
      <p:ext uri="{BB962C8B-B14F-4D97-AF65-F5344CB8AC3E}">
        <p14:creationId xmlns:p14="http://schemas.microsoft.com/office/powerpoint/2010/main" val="325555870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43691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Polymorphism in action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35602"/>
            <a:ext cx="34782670" cy="153382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 was polymorphism in action.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the ability to execute different behavior, for different types, which are determined at runtime.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yet we did it with just two statements, in the main method, as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enables you to write generic code, based on the base class, or a parent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this code, in the main method, is extendable, meaning it doesn't have to change, as new subclasses become available.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can handle any instances that are a Movie, or a subclass of movie, that are returned from the factory method.</a:t>
            </a:r>
          </a:p>
        </p:txBody>
      </p:sp>
      <p:pic>
        <p:nvPicPr>
          <p:cNvPr id="3" name="Picture 2">
            <a:extLst>
              <a:ext uri="{FF2B5EF4-FFF2-40B4-BE49-F238E27FC236}">
                <a16:creationId xmlns:a16="http://schemas.microsoft.com/office/drawing/2014/main" id="{83FAB1F6-809A-43B1-7CB2-2D541C8A76CD}"/>
              </a:ext>
            </a:extLst>
          </p:cNvPr>
          <p:cNvPicPr>
            <a:picLocks noChangeAspect="1"/>
          </p:cNvPicPr>
          <p:nvPr/>
        </p:nvPicPr>
        <p:blipFill>
          <a:blip r:embed="rId4"/>
          <a:stretch>
            <a:fillRect/>
          </a:stretch>
        </p:blipFill>
        <p:spPr>
          <a:xfrm>
            <a:off x="877854" y="8363985"/>
            <a:ext cx="24333462" cy="2342732"/>
          </a:xfrm>
          <a:prstGeom prst="rect">
            <a:avLst/>
          </a:prstGeom>
        </p:spPr>
      </p:pic>
    </p:spTree>
    <p:extLst>
      <p:ext uri="{BB962C8B-B14F-4D97-AF65-F5344CB8AC3E}">
        <p14:creationId xmlns:p14="http://schemas.microsoft.com/office/powerpoint/2010/main" val="4284789312"/>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012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var?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var, is a special contextual keyword in Java, that lets our code take advantage of Local Variable Type Inference.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var as the type, we're telling Java to figure out the compile-time type for us.</a:t>
            </a:r>
          </a:p>
        </p:txBody>
      </p:sp>
    </p:spTree>
    <p:extLst>
      <p:ext uri="{BB962C8B-B14F-4D97-AF65-F5344CB8AC3E}">
        <p14:creationId xmlns:p14="http://schemas.microsoft.com/office/powerpoint/2010/main" val="289137973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 Type Inference (LVTI)</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 Type Inference was introduced in Java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benefits is to help with the readability of the code, and to reduce boilerplate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Local Variable Type Inference for a reason, because: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field declarations on a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method signatures, either as a parameter type or a return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without an assignment, because the type can't be inferred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assigned a null literal, again because a type can't be inferred in that case.</a:t>
            </a:r>
          </a:p>
        </p:txBody>
      </p:sp>
    </p:spTree>
    <p:extLst>
      <p:ext uri="{BB962C8B-B14F-4D97-AF65-F5344CB8AC3E}">
        <p14:creationId xmlns:p14="http://schemas.microsoft.com/office/powerpoint/2010/main" val="105753292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still confused about the difference between run time and compile time typing?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compile time type as the </a:t>
            </a:r>
            <a:r>
              <a:rPr lang="en-US" sz="6400" b="1" dirty="0">
                <a:latin typeface="Open Sans" panose="020B0606030504020204" pitchFamily="34" charset="0"/>
                <a:ea typeface="Open Sans" panose="020B0606030504020204" pitchFamily="34" charset="0"/>
                <a:cs typeface="Open Sans" panose="020B0606030504020204" pitchFamily="34" charset="0"/>
              </a:rPr>
              <a:t>declared</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declared either as a variable reference, or a method return type, or a method parameter,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LVTI, we don't declare a type for the compiled reference type, it gets inferred, but the byte code is the same, as if we had declared it.</a:t>
            </a:r>
          </a:p>
        </p:txBody>
      </p:sp>
    </p:spTree>
    <p:extLst>
      <p:ext uri="{BB962C8B-B14F-4D97-AF65-F5344CB8AC3E}">
        <p14:creationId xmlns:p14="http://schemas.microsoft.com/office/powerpoint/2010/main" val="223212253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0272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cases, the compile time type, is the declared type to the left of the assignment operator.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returned on the right side of the assignment operator, from whatever expression or method is executed, sometimes can only be determined at runtime, when the code is executing conditionally, through the statements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assign a runtime instance, to a different compile time type, only if certain rules are followed.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course, up to now, we've looked at only one rule that applies, and that's the inheritance rule.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to a variable of the same type, or a parent type, or a parent's parent type, including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 the ultimate base class.</a:t>
            </a:r>
          </a:p>
        </p:txBody>
      </p:sp>
    </p:spTree>
    <p:extLst>
      <p:ext uri="{BB962C8B-B14F-4D97-AF65-F5344CB8AC3E}">
        <p14:creationId xmlns:p14="http://schemas.microsoft.com/office/powerpoint/2010/main" val="149612442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are runtime types different than compile time </a:t>
            </a:r>
            <a:r>
              <a:rPr lang="en-US" sz="6400">
                <a:latin typeface="Open Sans" panose="020B0606030504020204" pitchFamily="34" charset="0"/>
                <a:ea typeface="Open Sans" panose="020B0606030504020204" pitchFamily="34" charset="0"/>
                <a:cs typeface="Open Sans" panose="020B0606030504020204" pitchFamily="34" charset="0"/>
              </a:rPr>
              <a:t>types?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once, in a more generic fashion, like the code we started this lecture with.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those two lines of code, using a single compile time type of Movie, actually supported four different runtime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type was able to execute behavior unique to the class.</a:t>
            </a:r>
          </a:p>
        </p:txBody>
      </p:sp>
    </p:spTree>
    <p:extLst>
      <p:ext uri="{BB962C8B-B14F-4D97-AF65-F5344CB8AC3E}">
        <p14:creationId xmlns:p14="http://schemas.microsoft.com/office/powerpoint/2010/main" val="131860887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Evaluating what the runtime type is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100" dirty="0">
                <a:latin typeface="Open Sans" panose="020B0606030504020204" pitchFamily="34" charset="0"/>
                <a:ea typeface="Open Sans" panose="020B0606030504020204" pitchFamily="34" charset="0"/>
                <a:cs typeface="Open Sans" panose="020B0606030504020204" pitchFamily="34" charset="0"/>
              </a:rPr>
              <a:t>Testing the runtime type using the instanceof operator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how do we test what the runtime type, of a variable really is at runtime, if the declared type is something else?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test to see what type the actual object is, at runtime, in several different ways.</a:t>
            </a:r>
          </a:p>
        </p:txBody>
      </p:sp>
    </p:spTree>
    <p:extLst>
      <p:ext uri="{BB962C8B-B14F-4D97-AF65-F5344CB8AC3E}">
        <p14:creationId xmlns:p14="http://schemas.microsoft.com/office/powerpoint/2010/main" val="131201053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169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instanceof operator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100" dirty="0">
                <a:latin typeface="Open Sans" panose="020B0606030504020204" pitchFamily="34" charset="0"/>
                <a:ea typeface="Open Sans" panose="020B0606030504020204" pitchFamily="34" charset="0"/>
                <a:cs typeface="Open Sans" panose="020B0606030504020204" pitchFamily="34" charset="0"/>
              </a:rPr>
              <a:t>Testing the runtime type using the instanceof operator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a:latin typeface="Roboto Mono" panose="00000009000000000000" pitchFamily="49" charset="0"/>
                <a:ea typeface="Roboto Mono" panose="00000009000000000000" pitchFamily="49" charset="0"/>
                <a:cs typeface="Open Sans" panose="020B0606030504020204" pitchFamily="34" charset="0"/>
              </a:rPr>
              <a:t>instanceof</a:t>
            </a:r>
            <a:r>
              <a:rPr lang="en-US" sz="6400" dirty="0">
                <a:latin typeface="Open Sans" panose="020B0606030504020204" pitchFamily="34" charset="0"/>
                <a:ea typeface="Open Sans" panose="020B0606030504020204" pitchFamily="34" charset="0"/>
                <a:cs typeface="Open Sans" panose="020B0606030504020204" pitchFamily="34" charset="0"/>
              </a:rPr>
              <a:t> operator, lets you test the type of an object or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reference variable you are testing, is the left operand.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type you are testing for, is the right operand.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see that Adventure is not in quotes, meaning we're not testing the type name, but the actual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operator returns </a:t>
            </a:r>
            <a:r>
              <a:rPr lang="en-US" sz="6400" dirty="0">
                <a:latin typeface="Roboto Mono" panose="00000009000000000000" pitchFamily="49" charset="0"/>
                <a:ea typeface="Roboto Mono" panose="00000009000000000000" pitchFamily="49" charset="0"/>
                <a:cs typeface="Open Sans" panose="020B0606030504020204" pitchFamily="34" charset="0"/>
              </a:rPr>
              <a:t>true</a:t>
            </a:r>
            <a:r>
              <a:rPr lang="en-US" sz="6400" dirty="0">
                <a:latin typeface="Open Sans" panose="020B0606030504020204" pitchFamily="34" charset="0"/>
                <a:ea typeface="Open Sans" panose="020B0606030504020204" pitchFamily="34" charset="0"/>
                <a:cs typeface="Open Sans" panose="020B0606030504020204" pitchFamily="34" charset="0"/>
              </a:rPr>
              <a:t>, if </a:t>
            </a:r>
            <a:r>
              <a:rPr lang="en-US" sz="6400" dirty="0" err="1">
                <a:latin typeface="Open Sans" panose="020B0606030504020204" pitchFamily="34" charset="0"/>
                <a:ea typeface="Open Sans" panose="020B0606030504020204" pitchFamily="34" charset="0"/>
                <a:cs typeface="Open Sans" panose="020B0606030504020204" pitchFamily="34" charset="0"/>
              </a:rPr>
              <a:t>unknownObject</a:t>
            </a:r>
            <a:r>
              <a:rPr lang="en-US" sz="6400" dirty="0">
                <a:latin typeface="Open Sans" panose="020B0606030504020204" pitchFamily="34" charset="0"/>
                <a:ea typeface="Open Sans" panose="020B0606030504020204" pitchFamily="34" charset="0"/>
                <a:cs typeface="Open Sans" panose="020B0606030504020204" pitchFamily="34" charset="0"/>
              </a:rPr>
              <a:t> is an instance of Adventure.</a:t>
            </a:r>
          </a:p>
        </p:txBody>
      </p:sp>
      <p:pic>
        <p:nvPicPr>
          <p:cNvPr id="3" name="Picture 2">
            <a:extLst>
              <a:ext uri="{FF2B5EF4-FFF2-40B4-BE49-F238E27FC236}">
                <a16:creationId xmlns:a16="http://schemas.microsoft.com/office/drawing/2014/main" id="{D2D7B168-3306-3202-BDD6-291A3CC282AF}"/>
              </a:ext>
            </a:extLst>
          </p:cNvPr>
          <p:cNvPicPr>
            <a:picLocks noChangeAspect="1"/>
          </p:cNvPicPr>
          <p:nvPr/>
        </p:nvPicPr>
        <p:blipFill>
          <a:blip r:embed="rId4"/>
          <a:stretch>
            <a:fillRect/>
          </a:stretch>
        </p:blipFill>
        <p:spPr>
          <a:xfrm>
            <a:off x="952498" y="9641636"/>
            <a:ext cx="21169465" cy="1524010"/>
          </a:xfrm>
          <a:prstGeom prst="rect">
            <a:avLst/>
          </a:prstGeom>
        </p:spPr>
      </p:pic>
    </p:spTree>
    <p:extLst>
      <p:ext uri="{BB962C8B-B14F-4D97-AF65-F5344CB8AC3E}">
        <p14:creationId xmlns:p14="http://schemas.microsoft.com/office/powerpoint/2010/main" val="127017814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33655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Pattern Matching for the instanceof Operator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100" dirty="0">
                <a:latin typeface="Open Sans" panose="020B0606030504020204" pitchFamily="34" charset="0"/>
                <a:ea typeface="Open Sans" panose="020B0606030504020204" pitchFamily="34" charset="0"/>
                <a:cs typeface="Open Sans" panose="020B0606030504020204" pitchFamily="34" charset="0"/>
              </a:rPr>
              <a:t>Testing the runtime type using the instanceof operator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JVM can identify that the object matches the type, it can extract data from the object, without casting.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operator, the object can be assigned to a binding variable, which here is called </a:t>
            </a:r>
            <a:r>
              <a:rPr lang="en-US" sz="6400" dirty="0" err="1">
                <a:latin typeface="Open Sans" panose="020B0606030504020204" pitchFamily="34" charset="0"/>
                <a:ea typeface="Open Sans" panose="020B0606030504020204" pitchFamily="34" charset="0"/>
                <a:cs typeface="Open Sans" panose="020B0606030504020204" pitchFamily="34" charset="0"/>
              </a:rPr>
              <a:t>syfy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our example: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t>
            </a:r>
            <a:r>
              <a:rPr lang="en-US" sz="6400" dirty="0" err="1">
                <a:latin typeface="Open Sans" panose="020B0606030504020204" pitchFamily="34" charset="0"/>
                <a:ea typeface="Open Sans" panose="020B0606030504020204" pitchFamily="34" charset="0"/>
                <a:cs typeface="Open Sans" panose="020B0606030504020204" pitchFamily="34" charset="0"/>
              </a:rPr>
              <a:t>syfy</a:t>
            </a:r>
            <a:r>
              <a:rPr lang="en-US" sz="6400" dirty="0">
                <a:latin typeface="Open Sans" panose="020B0606030504020204" pitchFamily="34" charset="0"/>
                <a:ea typeface="Open Sans" panose="020B0606030504020204" pitchFamily="34" charset="0"/>
                <a:cs typeface="Open Sans" panose="020B0606030504020204" pitchFamily="34" charset="0"/>
              </a:rPr>
              <a:t> (if the instanceof method returns true) is already typed as a </a:t>
            </a:r>
            <a:r>
              <a:rPr lang="en-US" sz="6400" dirty="0" err="1">
                <a:latin typeface="Open Sans" panose="020B0606030504020204" pitchFamily="34" charset="0"/>
                <a:ea typeface="Open Sans" panose="020B0606030504020204" pitchFamily="34" charset="0"/>
                <a:cs typeface="Open Sans" panose="020B0606030504020204" pitchFamily="34" charset="0"/>
              </a:rPr>
              <a:t>ScienceFiction</a:t>
            </a:r>
            <a:r>
              <a:rPr lang="en-US" sz="6400" dirty="0">
                <a:latin typeface="Open Sans" panose="020B0606030504020204" pitchFamily="34" charset="0"/>
                <a:ea typeface="Open Sans" panose="020B0606030504020204" pitchFamily="34" charset="0"/>
                <a:cs typeface="Open Sans" panose="020B0606030504020204" pitchFamily="34" charset="0"/>
              </a:rPr>
              <a:t> variable.</a:t>
            </a:r>
          </a:p>
        </p:txBody>
      </p:sp>
      <p:pic>
        <p:nvPicPr>
          <p:cNvPr id="4" name="Picture 3">
            <a:extLst>
              <a:ext uri="{FF2B5EF4-FFF2-40B4-BE49-F238E27FC236}">
                <a16:creationId xmlns:a16="http://schemas.microsoft.com/office/drawing/2014/main" id="{B82221C9-03F6-4DA5-7F9A-2F04C365F2DE}"/>
              </a:ext>
            </a:extLst>
          </p:cNvPr>
          <p:cNvPicPr>
            <a:picLocks noChangeAspect="1"/>
          </p:cNvPicPr>
          <p:nvPr/>
        </p:nvPicPr>
        <p:blipFill>
          <a:blip r:embed="rId4"/>
          <a:stretch>
            <a:fillRect/>
          </a:stretch>
        </p:blipFill>
        <p:spPr>
          <a:xfrm>
            <a:off x="952497" y="10823154"/>
            <a:ext cx="27408390" cy="1404950"/>
          </a:xfrm>
          <a:prstGeom prst="rect">
            <a:avLst/>
          </a:prstGeom>
        </p:spPr>
      </p:pic>
    </p:spTree>
    <p:extLst>
      <p:ext uri="{BB962C8B-B14F-4D97-AF65-F5344CB8AC3E}">
        <p14:creationId xmlns:p14="http://schemas.microsoft.com/office/powerpoint/2010/main" val="96006669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427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Inheritance vs. Composition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Inheritance defines an </a:t>
            </a:r>
            <a:r>
              <a:rPr lang="en-US" sz="6400" b="1" dirty="0">
                <a:latin typeface="Open Sans" panose="020B0606030504020204" pitchFamily="34" charset="0"/>
                <a:ea typeface="Open Sans" panose="020B0606030504020204" pitchFamily="34" charset="0"/>
                <a:cs typeface="Open Sans" panose="020B0606030504020204" pitchFamily="34" charset="0"/>
              </a:rPr>
              <a:t>IS A</a:t>
            </a:r>
            <a:r>
              <a:rPr lang="en-US" sz="6400" dirty="0">
                <a:latin typeface="Open Sans" panose="020B0606030504020204" pitchFamily="34" charset="0"/>
                <a:ea typeface="Open Sans" panose="020B0606030504020204" pitchFamily="34" charset="0"/>
                <a:cs typeface="Open Sans" panose="020B0606030504020204" pitchFamily="34" charset="0"/>
              </a:rPr>
              <a:t> relationship.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Composition defines a </a:t>
            </a:r>
            <a:r>
              <a:rPr lang="en-US" sz="6400" b="1" dirty="0">
                <a:latin typeface="Open Sans" panose="020B0606030504020204" pitchFamily="34" charset="0"/>
                <a:ea typeface="Open Sans" panose="020B0606030504020204" pitchFamily="34" charset="0"/>
                <a:cs typeface="Open Sans" panose="020B0606030504020204" pitchFamily="34" charset="0"/>
              </a:rPr>
              <a:t>HAS A</a:t>
            </a:r>
            <a:r>
              <a:rPr lang="en-US" sz="6400" dirty="0">
                <a:latin typeface="Open Sans" panose="020B0606030504020204" pitchFamily="34" charset="0"/>
                <a:ea typeface="Open Sans" panose="020B0606030504020204" pitchFamily="34" charset="0"/>
                <a:cs typeface="Open Sans" panose="020B0606030504020204" pitchFamily="34" charset="0"/>
              </a:rPr>
              <a:t> relationship.</a:t>
            </a:r>
          </a:p>
        </p:txBody>
      </p:sp>
      <p:sp>
        <p:nvSpPr>
          <p:cNvPr id="2" name="Rectangle 1">
            <a:extLst>
              <a:ext uri="{FF2B5EF4-FFF2-40B4-BE49-F238E27FC236}">
                <a16:creationId xmlns:a16="http://schemas.microsoft.com/office/drawing/2014/main" id="{FFD27208-D706-48ED-52DF-D3E7C5276D39}"/>
              </a:ext>
            </a:extLst>
          </p:cNvPr>
          <p:cNvSpPr/>
          <p:nvPr/>
        </p:nvSpPr>
        <p:spPr>
          <a:xfrm>
            <a:off x="952497" y="3856337"/>
            <a:ext cx="34782667" cy="349371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098580"/>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800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Polymorphism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Challenge Exercise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Polymorphism Challenge video.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said, that polymorphism really just means many forms.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we want to do in this challenge, is have our runtime code execute different behavior, for different objects.</a:t>
            </a:r>
          </a:p>
        </p:txBody>
      </p:sp>
    </p:spTree>
    <p:extLst>
      <p:ext uri="{BB962C8B-B14F-4D97-AF65-F5344CB8AC3E}">
        <p14:creationId xmlns:p14="http://schemas.microsoft.com/office/powerpoint/2010/main" val="3084977397"/>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2F302-D1FE-9D8A-BE07-10D36C6D0DDD}"/>
              </a:ext>
            </a:extLst>
          </p:cNvPr>
          <p:cNvPicPr>
            <a:picLocks noChangeAspect="1"/>
          </p:cNvPicPr>
          <p:nvPr/>
        </p:nvPicPr>
        <p:blipFill>
          <a:blip r:embed="rId3"/>
          <a:stretch>
            <a:fillRect/>
          </a:stretch>
        </p:blipFill>
        <p:spPr>
          <a:xfrm>
            <a:off x="17733799" y="4999429"/>
            <a:ext cx="18626820" cy="10575143"/>
          </a:xfrm>
          <a:prstGeom prst="rect">
            <a:avLst/>
          </a:prstGeom>
        </p:spPr>
      </p:pic>
      <p:sp>
        <p:nvSpPr>
          <p:cNvPr id="126" name="Shape 126"/>
          <p:cNvSpPr/>
          <p:nvPr/>
        </p:nvSpPr>
        <p:spPr>
          <a:xfrm>
            <a:off x="952498" y="459786"/>
            <a:ext cx="242005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Challenge, the Car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8"/>
            <a:ext cx="16477083" cy="146490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talk about what I want you to do in this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a base class, Car, with one field, description, and three methods, </a:t>
            </a:r>
            <a:r>
              <a:rPr lang="en-US" sz="6400" dirty="0" err="1">
                <a:latin typeface="Open Sans" panose="020B0606030504020204" pitchFamily="34" charset="0"/>
                <a:ea typeface="Open Sans" panose="020B0606030504020204" pitchFamily="34" charset="0"/>
                <a:cs typeface="Open Sans" panose="020B0606030504020204" pitchFamily="34" charset="0"/>
              </a:rPr>
              <a:t>startEngine</a:t>
            </a:r>
            <a:r>
              <a:rPr lang="en-US" sz="6400" dirty="0">
                <a:latin typeface="Open Sans" panose="020B0606030504020204" pitchFamily="34" charset="0"/>
                <a:ea typeface="Open Sans" panose="020B0606030504020204" pitchFamily="34" charset="0"/>
                <a:cs typeface="Open Sans" panose="020B0606030504020204" pitchFamily="34" charset="0"/>
              </a:rPr>
              <a:t>(), drive() and </a:t>
            </a:r>
            <a:r>
              <a:rPr lang="en-US" sz="6400" dirty="0" err="1">
                <a:latin typeface="Open Sans" panose="020B0606030504020204" pitchFamily="34" charset="0"/>
                <a:ea typeface="Open Sans" panose="020B0606030504020204" pitchFamily="34" charset="0"/>
                <a:cs typeface="Open Sans" panose="020B0606030504020204" pitchFamily="34" charset="0"/>
              </a:rPr>
              <a:t>runEngine</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two methods should be declared as public.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a:t>
            </a:r>
            <a:r>
              <a:rPr lang="en-US" sz="6400" dirty="0" err="1">
                <a:latin typeface="Open Sans" panose="020B0606030504020204" pitchFamily="34" charset="0"/>
                <a:ea typeface="Open Sans" panose="020B0606030504020204" pitchFamily="34" charset="0"/>
                <a:cs typeface="Open Sans" panose="020B0606030504020204" pitchFamily="34" charset="0"/>
              </a:rPr>
              <a:t>runEngine</a:t>
            </a:r>
            <a:r>
              <a:rPr lang="en-US" sz="6400" dirty="0">
                <a:latin typeface="Open Sans" panose="020B0606030504020204" pitchFamily="34" charset="0"/>
                <a:ea typeface="Open Sans" panose="020B0606030504020204" pitchFamily="34" charset="0"/>
                <a:cs typeface="Open Sans" panose="020B0606030504020204" pitchFamily="34" charset="0"/>
              </a:rPr>
              <a:t> however, is protected, and it will only get called from the drive method in Car.</a:t>
            </a:r>
          </a:p>
        </p:txBody>
      </p:sp>
      <p:sp>
        <p:nvSpPr>
          <p:cNvPr id="3" name="Shape 131">
            <a:extLst>
              <a:ext uri="{FF2B5EF4-FFF2-40B4-BE49-F238E27FC236}">
                <a16:creationId xmlns:a16="http://schemas.microsoft.com/office/drawing/2014/main" id="{18D229CC-D183-2C75-C4E1-23AC63831A3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Challenge Exercise</a:t>
            </a:r>
          </a:p>
        </p:txBody>
      </p:sp>
    </p:spTree>
    <p:extLst>
      <p:ext uri="{BB962C8B-B14F-4D97-AF65-F5344CB8AC3E}">
        <p14:creationId xmlns:p14="http://schemas.microsoft.com/office/powerpoint/2010/main" val="389682819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2F302-D1FE-9D8A-BE07-10D36C6D0DDD}"/>
              </a:ext>
            </a:extLst>
          </p:cNvPr>
          <p:cNvPicPr>
            <a:picLocks noChangeAspect="1"/>
          </p:cNvPicPr>
          <p:nvPr/>
        </p:nvPicPr>
        <p:blipFill>
          <a:blip r:embed="rId3"/>
          <a:stretch>
            <a:fillRect/>
          </a:stretch>
        </p:blipFill>
        <p:spPr>
          <a:xfrm>
            <a:off x="17733799" y="4999429"/>
            <a:ext cx="18626820" cy="10575143"/>
          </a:xfrm>
          <a:prstGeom prst="rect">
            <a:avLst/>
          </a:prstGeom>
        </p:spPr>
      </p:pic>
      <p:sp>
        <p:nvSpPr>
          <p:cNvPr id="126" name="Shape 126"/>
          <p:cNvSpPr/>
          <p:nvPr/>
        </p:nvSpPr>
        <p:spPr>
          <a:xfrm>
            <a:off x="952498" y="459786"/>
            <a:ext cx="242005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Challenge, the Car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8"/>
            <a:ext cx="16477083" cy="146490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here, we've given you three types of subclasses, or three types of cars that you might find on the road.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have the </a:t>
            </a:r>
            <a:r>
              <a:rPr lang="en-US" sz="6400" dirty="0" err="1">
                <a:latin typeface="Open Sans" panose="020B0606030504020204" pitchFamily="34" charset="0"/>
                <a:ea typeface="Open Sans" panose="020B0606030504020204" pitchFamily="34" charset="0"/>
                <a:cs typeface="Open Sans" panose="020B0606030504020204" pitchFamily="34" charset="0"/>
              </a:rPr>
              <a:t>GasPoweredCar</a:t>
            </a:r>
            <a:r>
              <a:rPr lang="en-US" sz="6400" dirty="0">
                <a:latin typeface="Open Sans" panose="020B0606030504020204" pitchFamily="34" charset="0"/>
                <a:ea typeface="Open Sans" panose="020B0606030504020204" pitchFamily="34" charset="0"/>
                <a:cs typeface="Open Sans" panose="020B0606030504020204" pitchFamily="34" charset="0"/>
              </a:rPr>
              <a:t>, the </a:t>
            </a:r>
            <a:r>
              <a:rPr lang="en-US" sz="6400" dirty="0" err="1">
                <a:latin typeface="Open Sans" panose="020B0606030504020204" pitchFamily="34" charset="0"/>
                <a:ea typeface="Open Sans" panose="020B0606030504020204" pitchFamily="34" charset="0"/>
                <a:cs typeface="Open Sans" panose="020B0606030504020204" pitchFamily="34" charset="0"/>
              </a:rPr>
              <a:t>ElectricCar</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HybridCar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imagine that these three subclasses, might have different ways to start their engine, or drive, depending on their engine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each of these classes might have different variables or fields, that might be used in those methods.</a:t>
            </a:r>
          </a:p>
        </p:txBody>
      </p:sp>
      <p:sp>
        <p:nvSpPr>
          <p:cNvPr id="3" name="Shape 131">
            <a:extLst>
              <a:ext uri="{FF2B5EF4-FFF2-40B4-BE49-F238E27FC236}">
                <a16:creationId xmlns:a16="http://schemas.microsoft.com/office/drawing/2014/main" id="{F14A32C0-6B47-42FC-ABBF-6377B3C875EE}"/>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Challenge Exercise</a:t>
            </a:r>
          </a:p>
        </p:txBody>
      </p:sp>
    </p:spTree>
    <p:extLst>
      <p:ext uri="{BB962C8B-B14F-4D97-AF65-F5344CB8AC3E}">
        <p14:creationId xmlns:p14="http://schemas.microsoft.com/office/powerpoint/2010/main" val="330258742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2F302-D1FE-9D8A-BE07-10D36C6D0DDD}"/>
              </a:ext>
            </a:extLst>
          </p:cNvPr>
          <p:cNvPicPr>
            <a:picLocks noChangeAspect="1"/>
          </p:cNvPicPr>
          <p:nvPr/>
        </p:nvPicPr>
        <p:blipFill>
          <a:blip r:embed="rId3"/>
          <a:stretch>
            <a:fillRect/>
          </a:stretch>
        </p:blipFill>
        <p:spPr>
          <a:xfrm>
            <a:off x="17733799" y="4999429"/>
            <a:ext cx="18626820" cy="10575143"/>
          </a:xfrm>
          <a:prstGeom prst="rect">
            <a:avLst/>
          </a:prstGeom>
        </p:spPr>
      </p:pic>
      <p:sp>
        <p:nvSpPr>
          <p:cNvPr id="126" name="Shape 126"/>
          <p:cNvSpPr/>
          <p:nvPr/>
        </p:nvSpPr>
        <p:spPr>
          <a:xfrm>
            <a:off x="952498" y="459786"/>
            <a:ext cx="242005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Challenge, the Car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8"/>
            <a:ext cx="16477083" cy="14649056"/>
          </a:xfrm>
          <a:prstGeom prst="rect">
            <a:avLst/>
          </a:prstGeom>
        </p:spPr>
        <p:txBody>
          <a:bodyPr wrap="square">
            <a:normAutofit/>
          </a:bodyPr>
          <a:lstStyle/>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It's </a:t>
            </a:r>
            <a:r>
              <a:rPr lang="en-US" sz="6400" dirty="0">
                <a:latin typeface="Open Sans" panose="020B0606030504020204" pitchFamily="34" charset="0"/>
                <a:ea typeface="Open Sans" panose="020B0606030504020204" pitchFamily="34" charset="0"/>
                <a:cs typeface="Open Sans" panose="020B0606030504020204" pitchFamily="34" charset="0"/>
              </a:rPr>
              <a:t>your job, to create this class structure in Java, and override some, or maybe all, of these methods appropriately.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you'll write code in a Main class and main method, that creates an instance of each of these classes, and that executes different behavior for each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least one method should print the type of the runtime object.</a:t>
            </a:r>
          </a:p>
        </p:txBody>
      </p:sp>
      <p:sp>
        <p:nvSpPr>
          <p:cNvPr id="3" name="Shape 131">
            <a:extLst>
              <a:ext uri="{FF2B5EF4-FFF2-40B4-BE49-F238E27FC236}">
                <a16:creationId xmlns:a16="http://schemas.microsoft.com/office/drawing/2014/main" id="{5088A3A1-41FA-F94C-5609-50D868DB5E06}"/>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Challenge Exercise</a:t>
            </a:r>
          </a:p>
        </p:txBody>
      </p:sp>
    </p:spTree>
    <p:extLst>
      <p:ext uri="{BB962C8B-B14F-4D97-AF65-F5344CB8AC3E}">
        <p14:creationId xmlns:p14="http://schemas.microsoft.com/office/powerpoint/2010/main" val="33722091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2005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Challenge, the Car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Polymorphism Challenge Exercise, Part 2</a:t>
            </a:r>
          </a:p>
        </p:txBody>
      </p:sp>
      <p:pic>
        <p:nvPicPr>
          <p:cNvPr id="3" name="Picture 2" descr="Diagram&#10;&#10;Description automatically generated">
            <a:extLst>
              <a:ext uri="{FF2B5EF4-FFF2-40B4-BE49-F238E27FC236}">
                <a16:creationId xmlns:a16="http://schemas.microsoft.com/office/drawing/2014/main" id="{01A5A479-071B-8977-4170-E590E5CD2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857" y="3369606"/>
            <a:ext cx="24368286" cy="13834788"/>
          </a:xfrm>
          <a:prstGeom prst="rect">
            <a:avLst/>
          </a:prstGeom>
        </p:spPr>
      </p:pic>
    </p:spTree>
    <p:extLst>
      <p:ext uri="{BB962C8B-B14F-4D97-AF65-F5344CB8AC3E}">
        <p14:creationId xmlns:p14="http://schemas.microsoft.com/office/powerpoint/2010/main" val="151509499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02381"/>
            <a:ext cx="34430900" cy="150810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Welcome to the Object-Oriented Programming Master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Congratulations, you've made it to the </a:t>
            </a:r>
            <a:r>
              <a:rPr lang="en-US" sz="6400" b="1" dirty="0">
                <a:latin typeface="Open Sans" panose="020B0606030504020204" pitchFamily="34" charset="0"/>
                <a:ea typeface="Open Sans" panose="020B0606030504020204" pitchFamily="34" charset="0"/>
                <a:cs typeface="Open Sans" panose="020B0606030504020204" pitchFamily="34" charset="0"/>
              </a:rPr>
              <a:t>object-oriented programming</a:t>
            </a:r>
            <a:r>
              <a:rPr lang="en-US" sz="6400" dirty="0">
                <a:latin typeface="Open Sans" panose="020B0606030504020204" pitchFamily="34" charset="0"/>
                <a:ea typeface="Open Sans" panose="020B0606030504020204" pitchFamily="34" charset="0"/>
                <a:cs typeface="Open Sans" panose="020B0606030504020204" pitchFamily="34" charset="0"/>
              </a:rPr>
              <a:t> master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we're going to build a complete application, using all the </a:t>
            </a:r>
            <a:r>
              <a:rPr lang="en-US" sz="6400" b="1" dirty="0">
                <a:latin typeface="Open Sans" panose="020B0606030504020204" pitchFamily="34" charset="0"/>
                <a:ea typeface="Open Sans" panose="020B0606030504020204" pitchFamily="34" charset="0"/>
                <a:cs typeface="Open Sans" panose="020B0606030504020204" pitchFamily="34" charset="0"/>
              </a:rPr>
              <a:t>principles of object-oriented programming</a:t>
            </a:r>
            <a:r>
              <a:rPr lang="en-US" sz="6400" dirty="0">
                <a:latin typeface="Open Sans" panose="020B0606030504020204" pitchFamily="34" charset="0"/>
                <a:ea typeface="Open Sans" panose="020B0606030504020204" pitchFamily="34" charset="0"/>
                <a:cs typeface="Open Sans" panose="020B0606030504020204" pitchFamily="34" charset="0"/>
              </a:rPr>
              <a:t>, we've covered in the last two sections of this course.</a:t>
            </a:r>
          </a:p>
        </p:txBody>
      </p:sp>
    </p:spTree>
    <p:extLst>
      <p:ext uri="{BB962C8B-B14F-4D97-AF65-F5344CB8AC3E}">
        <p14:creationId xmlns:p14="http://schemas.microsoft.com/office/powerpoint/2010/main" val="4135082143"/>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632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Bill runs a fast food hamburger restaurant, and sells hamburger meals.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His meal orders are composed of three items, the hamburger, the drink, and the side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application lets Bill select the type of burgers, and some of the additional items, or extras, that can be added to the burgers, as well as the actual pricing.</a:t>
            </a:r>
          </a:p>
        </p:txBody>
      </p:sp>
    </p:spTree>
    <p:extLst>
      <p:ext uri="{BB962C8B-B14F-4D97-AF65-F5344CB8AC3E}">
        <p14:creationId xmlns:p14="http://schemas.microsoft.com/office/powerpoint/2010/main" val="88612685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272401713"/>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252864392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main method should have code to do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default meal, that uses the no arguments constructor.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burger, and the drink and side item of your choice, with up to 3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deluxe burger, where all items, drink, side item and toppings up to 5 extra toppings, are included in the burger price.</a:t>
            </a:r>
          </a:p>
        </p:txBody>
      </p:sp>
    </p:spTree>
    <p:extLst>
      <p:ext uri="{BB962C8B-B14F-4D97-AF65-F5344CB8AC3E}">
        <p14:creationId xmlns:p14="http://schemas.microsoft.com/office/powerpoint/2010/main" val="148948971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F96FF8-FEA1-2A7A-6CC2-B9771D20D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0" y="2977954"/>
            <a:ext cx="18064065" cy="12699674"/>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1777409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Inheritance vs Composition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8380528" cy="126996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keep this diagram simple, </a:t>
            </a:r>
            <a:r>
              <a:rPr lang="en-US" sz="6400" dirty="0" err="1">
                <a:latin typeface="Open Sans" panose="020B0606030504020204" pitchFamily="34" charset="0"/>
                <a:ea typeface="Open Sans" panose="020B0606030504020204" pitchFamily="34" charset="0"/>
                <a:cs typeface="Open Sans" panose="020B0606030504020204" pitchFamily="34" charset="0"/>
              </a:rPr>
              <a:t>PersonalComputer</a:t>
            </a:r>
            <a:r>
              <a:rPr lang="en-US" sz="6400" dirty="0">
                <a:latin typeface="Open Sans" panose="020B0606030504020204" pitchFamily="34" charset="0"/>
                <a:ea typeface="Open Sans" panose="020B0606030504020204" pitchFamily="34" charset="0"/>
                <a:cs typeface="Open Sans" panose="020B0606030504020204" pitchFamily="34" charset="0"/>
              </a:rPr>
              <a:t> inherits from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 Personal Computer, in addition to being a product, is actually made up of other parts.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Composition is actually modeling parts, and those parts make up a greater whole.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we're going to model the personal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we're modeling the </a:t>
            </a:r>
            <a:r>
              <a:rPr lang="en-US" sz="6400" b="1" dirty="0">
                <a:latin typeface="Open Sans" panose="020B0606030504020204" pitchFamily="34" charset="0"/>
                <a:ea typeface="Open Sans" panose="020B0606030504020204" pitchFamily="34" charset="0"/>
                <a:cs typeface="Open Sans" panose="020B0606030504020204" pitchFamily="34" charset="0"/>
              </a:rPr>
              <a:t>has a </a:t>
            </a:r>
            <a:r>
              <a:rPr lang="en-US" sz="6400" dirty="0">
                <a:latin typeface="Open Sans" panose="020B0606030504020204" pitchFamily="34" charset="0"/>
                <a:ea typeface="Open Sans" panose="020B0606030504020204" pitchFamily="34" charset="0"/>
                <a:cs typeface="Open Sans" panose="020B0606030504020204" pitchFamily="34" charset="0"/>
              </a:rPr>
              <a:t>relationship, with the motherboard, the case, and the monitor.</a:t>
            </a:r>
          </a:p>
        </p:txBody>
      </p:sp>
    </p:spTree>
    <p:extLst>
      <p:ext uri="{BB962C8B-B14F-4D97-AF65-F5344CB8AC3E}">
        <p14:creationId xmlns:p14="http://schemas.microsoft.com/office/powerpoint/2010/main" val="382248004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each meal order, you'll want to perform these functions: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some additional toppings to the burger.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 the size of the drink.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itemized list. This should include the price of the burger, any extra toppings, the drink price based on size, and the side item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total due amount for the meal.</a:t>
            </a:r>
          </a:p>
        </p:txBody>
      </p:sp>
    </p:spTree>
    <p:extLst>
      <p:ext uri="{BB962C8B-B14F-4D97-AF65-F5344CB8AC3E}">
        <p14:creationId xmlns:p14="http://schemas.microsoft.com/office/powerpoint/2010/main" val="1957079841"/>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614730927"/>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3841632070"/>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here is the diagram of my design.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doesn't include the </a:t>
            </a:r>
            <a:r>
              <a:rPr lang="en-US" sz="6400" dirty="0" err="1">
                <a:latin typeface="Open Sans" panose="020B0606030504020204" pitchFamily="34" charset="0"/>
                <a:ea typeface="Open Sans" panose="020B0606030504020204" pitchFamily="34" charset="0"/>
                <a:cs typeface="Open Sans" panose="020B0606030504020204" pitchFamily="34" charset="0"/>
              </a:rPr>
              <a:t>DeluxeBurger</a:t>
            </a:r>
            <a:r>
              <a:rPr lang="en-US" sz="6400" dirty="0">
                <a:latin typeface="Open Sans" panose="020B0606030504020204" pitchFamily="34" charset="0"/>
                <a:ea typeface="Open Sans" panose="020B0606030504020204" pitchFamily="34" charset="0"/>
                <a:cs typeface="Open Sans" panose="020B0606030504020204" pitchFamily="34" charset="0"/>
              </a:rPr>
              <a:t> class.  We'll look at that a bit later.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uses </a:t>
            </a:r>
            <a:r>
              <a:rPr lang="en-US" sz="6400" b="1" dirty="0">
                <a:latin typeface="Open Sans" panose="020B0606030504020204" pitchFamily="34" charset="0"/>
                <a:ea typeface="Open Sans" panose="020B0606030504020204" pitchFamily="34" charset="0"/>
                <a:cs typeface="Open Sans" panose="020B0606030504020204" pitchFamily="34" charset="0"/>
              </a:rPr>
              <a:t>composition</a:t>
            </a:r>
            <a:r>
              <a:rPr lang="en-US" sz="6400" dirty="0">
                <a:latin typeface="Open Sans" panose="020B0606030504020204" pitchFamily="34" charset="0"/>
                <a:ea typeface="Open Sans" panose="020B0606030504020204" pitchFamily="34" charset="0"/>
                <a:cs typeface="Open Sans" panose="020B0606030504020204" pitchFamily="34" charset="0"/>
              </a:rPr>
              <a:t> in this design. It's composed of a burger, as well as drink and side, which will just be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a:t>
            </a:r>
            <a:r>
              <a:rPr lang="en-US" sz="6400" b="1" dirty="0">
                <a:latin typeface="Open Sans" panose="020B0606030504020204" pitchFamily="34" charset="0"/>
                <a:ea typeface="Open Sans" panose="020B0606030504020204" pitchFamily="34" charset="0"/>
                <a:cs typeface="Open Sans" panose="020B0606030504020204" pitchFamily="34" charset="0"/>
              </a:rPr>
              <a:t>inheritance</a:t>
            </a:r>
            <a:r>
              <a:rPr lang="en-US" sz="6400" dirty="0">
                <a:latin typeface="Open Sans" panose="020B0606030504020204" pitchFamily="34" charset="0"/>
                <a:ea typeface="Open Sans" panose="020B0606030504020204" pitchFamily="34" charset="0"/>
                <a:cs typeface="Open Sans" panose="020B0606030504020204" pitchFamily="34" charset="0"/>
              </a:rPr>
              <a:t> for the Item and Burger relationships, which means Burger is an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Item has a name, type, price or base price, and a size.</a:t>
            </a:r>
          </a:p>
        </p:txBody>
      </p:sp>
    </p:spTree>
    <p:extLst>
      <p:ext uri="{BB962C8B-B14F-4D97-AF65-F5344CB8AC3E}">
        <p14:creationId xmlns:p14="http://schemas.microsoft.com/office/powerpoint/2010/main" val="110878860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has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getBasePrice</a:t>
            </a:r>
            <a:r>
              <a:rPr lang="en-US" sz="6400" dirty="0">
                <a:latin typeface="Open Sans" panose="020B0606030504020204" pitchFamily="34" charset="0"/>
                <a:ea typeface="Open Sans" panose="020B0606030504020204" pitchFamily="34" charset="0"/>
                <a:cs typeface="Open Sans" panose="020B0606030504020204" pitchFamily="34" charset="0"/>
              </a:rPr>
              <a:t>, which is really just a getter method for the price, but the name is more descriptive.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also has </a:t>
            </a:r>
            <a:r>
              <a:rPr lang="en-US" sz="6400" dirty="0" err="1">
                <a:latin typeface="Open Sans" panose="020B0606030504020204" pitchFamily="34" charset="0"/>
                <a:ea typeface="Open Sans" panose="020B0606030504020204" pitchFamily="34" charset="0"/>
                <a:cs typeface="Open Sans" panose="020B0606030504020204" pitchFamily="34" charset="0"/>
              </a:rPr>
              <a:t>getAdjustedPrice</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printItem</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will exhibit different behavior, based on the runtime type, and we know that's </a:t>
            </a:r>
            <a:r>
              <a:rPr lang="en-US" sz="6400" b="1" dirty="0">
                <a:latin typeface="Open Sans" panose="020B0606030504020204" pitchFamily="34" charset="0"/>
                <a:ea typeface="Open Sans" panose="020B0606030504020204" pitchFamily="34" charset="0"/>
                <a:cs typeface="Open Sans" panose="020B0606030504020204" pitchFamily="34" charset="0"/>
              </a:rPr>
              <a:t>polymorphism</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114600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burger, the toppings or extras are individual attributes, and also have the type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We're going to use 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to hide some of the implementation details from the calling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we're going to use </a:t>
            </a:r>
            <a:r>
              <a:rPr lang="en-US" sz="6400" b="1" dirty="0">
                <a:latin typeface="Open Sans" panose="020B0606030504020204" pitchFamily="34" charset="0"/>
                <a:ea typeface="Open Sans" panose="020B0606030504020204" pitchFamily="34" charset="0"/>
                <a:cs typeface="Open Sans" panose="020B0606030504020204" pitchFamily="34" charset="0"/>
              </a:rPr>
              <a:t>encapsulation</a:t>
            </a:r>
            <a:r>
              <a:rPr lang="en-US" sz="6400" dirty="0">
                <a:latin typeface="Open Sans" panose="020B0606030504020204" pitchFamily="34" charset="0"/>
                <a:ea typeface="Open Sans" panose="020B0606030504020204" pitchFamily="34" charset="0"/>
                <a:cs typeface="Open Sans" panose="020B0606030504020204" pitchFamily="34" charset="0"/>
              </a:rPr>
              <a:t> techniques on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and Item.</a:t>
            </a:r>
          </a:p>
        </p:txBody>
      </p:sp>
    </p:spTree>
    <p:extLst>
      <p:ext uri="{BB962C8B-B14F-4D97-AF65-F5344CB8AC3E}">
        <p14:creationId xmlns:p14="http://schemas.microsoft.com/office/powerpoint/2010/main" val="1058490870"/>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D95295C-F6E1-D5F4-A695-A32D4B7B5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947" y="2554877"/>
            <a:ext cx="19136106" cy="12725590"/>
          </a:xfrm>
          <a:prstGeom prst="rect">
            <a:avLst/>
          </a:prstGeom>
        </p:spPr>
      </p:pic>
      <p:sp>
        <p:nvSpPr>
          <p:cNvPr id="126" name="Shape 126"/>
          <p:cNvSpPr/>
          <p:nvPr/>
        </p:nvSpPr>
        <p:spPr>
          <a:xfrm>
            <a:off x="952498" y="459786"/>
            <a:ext cx="142571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want to build out the Burger class, which we are saying extends the Item class.</a:t>
            </a:r>
          </a:p>
        </p:txBody>
      </p:sp>
    </p:spTree>
    <p:extLst>
      <p:ext uri="{BB962C8B-B14F-4D97-AF65-F5344CB8AC3E}">
        <p14:creationId xmlns:p14="http://schemas.microsoft.com/office/powerpoint/2010/main" val="12811556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6542C5D-2CFA-0289-55DB-44A9C8129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8577" y="3661946"/>
            <a:ext cx="15519190" cy="13250108"/>
          </a:xfrm>
          <a:prstGeom prst="rect">
            <a:avLst/>
          </a:prstGeom>
        </p:spPr>
      </p:pic>
      <p:sp>
        <p:nvSpPr>
          <p:cNvPr id="126" name="Shape 126"/>
          <p:cNvSpPr/>
          <p:nvPr/>
        </p:nvSpPr>
        <p:spPr>
          <a:xfrm>
            <a:off x="952498" y="571752"/>
            <a:ext cx="32781410"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Bills Burger Challenge with the Bonus - the </a:t>
            </a:r>
            <a:r>
              <a:rPr lang="en-US" sz="9600" dirty="0" err="1">
                <a:latin typeface="Open Sans" panose="020B0606030504020204" pitchFamily="34" charset="0"/>
                <a:ea typeface="Open Sans" panose="020B0606030504020204" pitchFamily="34" charset="0"/>
                <a:cs typeface="Open Sans" panose="020B0606030504020204" pitchFamily="34" charset="0"/>
              </a:rPr>
              <a:t>DeluxeBurger</a:t>
            </a:r>
            <a:endParaRPr lang="en-US" sz="9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The Bonus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901500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so in the last video, we created all the classes for a default meal order, and provided methods for adding toppings and customizing a drink size.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 want to create a burger subclass, the </a:t>
            </a:r>
            <a:r>
              <a:rPr lang="en-US" sz="6400" dirty="0" err="1">
                <a:latin typeface="Open Sans" panose="020B0606030504020204" pitchFamily="34" charset="0"/>
                <a:ea typeface="Open Sans" panose="020B0606030504020204" pitchFamily="34" charset="0"/>
                <a:cs typeface="Open Sans" panose="020B0606030504020204" pitchFamily="34" charset="0"/>
              </a:rPr>
              <a:t>DeluxeBurger</a:t>
            </a:r>
            <a:r>
              <a:rPr lang="en-US" sz="6400" dirty="0">
                <a:latin typeface="Open Sans" panose="020B0606030504020204" pitchFamily="34" charset="0"/>
                <a:ea typeface="Open Sans" panose="020B0606030504020204" pitchFamily="34" charset="0"/>
                <a:cs typeface="Open Sans" panose="020B0606030504020204" pitchFamily="34" charset="0"/>
              </a:rPr>
              <a:t>, which has two additional toppings, so a total of five.</a:t>
            </a:r>
          </a:p>
        </p:txBody>
      </p:sp>
    </p:spTree>
    <p:extLst>
      <p:ext uri="{BB962C8B-B14F-4D97-AF65-F5344CB8AC3E}">
        <p14:creationId xmlns:p14="http://schemas.microsoft.com/office/powerpoint/2010/main" val="1474394688"/>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41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Organizing Java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this point in the class, we haven't created a lot of classes, so we haven't had to think much about organizing those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the course progresses, we're going to be using more and more of Java's libraries, and our applications are going to get more complex.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feels like a good time to talk about the package and import statements, in more detail.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talked briefly about import statements, when we used the Scanner class, and we mentioned packages when we talked about access modifiers.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 want to focus on what a package is, why we'll be switching to using it from this period forward, and how to access classes in different packages.</a:t>
            </a:r>
          </a:p>
        </p:txBody>
      </p:sp>
    </p:spTree>
    <p:extLst>
      <p:ext uri="{BB962C8B-B14F-4D97-AF65-F5344CB8AC3E}">
        <p14:creationId xmlns:p14="http://schemas.microsoft.com/office/powerpoint/2010/main" val="1470287133"/>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46624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package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per the Oracle Java Documentation: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package is a namespace that organizes a set of related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a package corresponds to a folder or directory, on the operating system, but this isn't a requirement.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using an IDE, like IntelliJ, we don't have to worry about how packages and classes are stored on the file system.</a:t>
            </a:r>
          </a:p>
        </p:txBody>
      </p:sp>
    </p:spTree>
    <p:extLst>
      <p:ext uri="{BB962C8B-B14F-4D97-AF65-F5344CB8AC3E}">
        <p14:creationId xmlns:p14="http://schemas.microsoft.com/office/powerpoint/2010/main" val="303592297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2260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Parts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2887452"/>
            <a:ext cx="34782670" cy="500572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the 3 classes that will make up the personal computer.</a:t>
            </a:r>
          </a:p>
        </p:txBody>
      </p:sp>
      <p:pic>
        <p:nvPicPr>
          <p:cNvPr id="3074" name="Picture 2">
            <a:extLst>
              <a:ext uri="{FF2B5EF4-FFF2-40B4-BE49-F238E27FC236}">
                <a16:creationId xmlns:a16="http://schemas.microsoft.com/office/drawing/2014/main" id="{D6A3FF4C-BC18-914A-41C9-22AB126E7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399" y="2855588"/>
            <a:ext cx="19971203" cy="975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23621"/>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4662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package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package structure is hierarchical, meaning you group types in a tree fashion.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any </a:t>
            </a:r>
            <a:r>
              <a:rPr lang="en-US" sz="6400">
                <a:latin typeface="Open Sans" panose="020B0606030504020204" pitchFamily="34" charset="0"/>
                <a:ea typeface="Open Sans" panose="020B0606030504020204" pitchFamily="34" charset="0"/>
                <a:cs typeface="Open Sans" panose="020B0606030504020204" pitchFamily="34" charset="0"/>
              </a:rPr>
              <a:t>legal Java </a:t>
            </a:r>
            <a:r>
              <a:rPr lang="en-US" sz="6400" dirty="0">
                <a:latin typeface="Open Sans" panose="020B0606030504020204" pitchFamily="34" charset="0"/>
                <a:ea typeface="Open Sans" panose="020B0606030504020204" pitchFamily="34" charset="0"/>
                <a:cs typeface="Open Sans" panose="020B0606030504020204" pitchFamily="34" charset="0"/>
              </a:rPr>
              <a:t>identifier for your package names, but common practice has package names as all lower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period separates the hierarchical level of the package.</a:t>
            </a:r>
          </a:p>
        </p:txBody>
      </p:sp>
    </p:spTree>
    <p:extLst>
      <p:ext uri="{BB962C8B-B14F-4D97-AF65-F5344CB8AC3E}">
        <p14:creationId xmlns:p14="http://schemas.microsoft.com/office/powerpoint/2010/main" val="3955636147"/>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B0A83B3-E956-CBFC-1113-8AD5BBAF0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321" y="7654426"/>
            <a:ext cx="20513358" cy="10643294"/>
          </a:xfrm>
          <a:prstGeom prst="rect">
            <a:avLst/>
          </a:prstGeom>
        </p:spPr>
      </p:pic>
      <p:sp>
        <p:nvSpPr>
          <p:cNvPr id="126" name="Shape 126"/>
          <p:cNvSpPr/>
          <p:nvPr/>
        </p:nvSpPr>
        <p:spPr>
          <a:xfrm>
            <a:off x="952498" y="459786"/>
            <a:ext cx="909223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packages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now, you're familiar with two of Java's packages, </a:t>
            </a:r>
            <a:r>
              <a:rPr lang="en-US" sz="6400" dirty="0" err="1">
                <a:latin typeface="Open Sans" panose="020B0606030504020204" pitchFamily="34" charset="0"/>
                <a:ea typeface="Open Sans" panose="020B0606030504020204" pitchFamily="34" charset="0"/>
                <a:cs typeface="Open Sans" panose="020B0606030504020204" pitchFamily="34" charset="0"/>
              </a:rPr>
              <a:t>java.lang</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we show these two packages, with some of the classes we've used to date, or will use shortly, shown within these packages.</a:t>
            </a:r>
          </a:p>
        </p:txBody>
      </p:sp>
    </p:spTree>
    <p:extLst>
      <p:ext uri="{BB962C8B-B14F-4D97-AF65-F5344CB8AC3E}">
        <p14:creationId xmlns:p14="http://schemas.microsoft.com/office/powerpoint/2010/main" val="3867899586"/>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BAC657-6EFD-4669-C6BD-58F4B87E5593}"/>
              </a:ext>
            </a:extLst>
          </p:cNvPr>
          <p:cNvPicPr>
            <a:picLocks noChangeAspect="1"/>
          </p:cNvPicPr>
          <p:nvPr/>
        </p:nvPicPr>
        <p:blipFill>
          <a:blip r:embed="rId3"/>
          <a:stretch>
            <a:fillRect/>
          </a:stretch>
        </p:blipFill>
        <p:spPr>
          <a:xfrm>
            <a:off x="14582580" y="6714014"/>
            <a:ext cx="21040919" cy="7145973"/>
          </a:xfrm>
          <a:prstGeom prst="rect">
            <a:avLst/>
          </a:prstGeom>
        </p:spPr>
      </p:pic>
      <p:sp>
        <p:nvSpPr>
          <p:cNvPr id="126" name="Shape 126"/>
          <p:cNvSpPr/>
          <p:nvPr/>
        </p:nvSpPr>
        <p:spPr>
          <a:xfrm>
            <a:off x="952498" y="833011"/>
            <a:ext cx="3466173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Using classes from packages other than </a:t>
            </a:r>
            <a:r>
              <a:rPr lang="en-US" sz="8000" dirty="0" err="1">
                <a:latin typeface="Open Sans" panose="020B0606030504020204" pitchFamily="34" charset="0"/>
                <a:ea typeface="Open Sans" panose="020B0606030504020204" pitchFamily="34" charset="0"/>
                <a:cs typeface="Open Sans" panose="020B0606030504020204" pitchFamily="34" charset="0"/>
              </a:rPr>
              <a:t>java.lang</a:t>
            </a:r>
            <a:r>
              <a:rPr lang="en-US" sz="8000" dirty="0">
                <a:latin typeface="Open Sans" panose="020B0606030504020204" pitchFamily="34" charset="0"/>
                <a:ea typeface="Open Sans" panose="020B0606030504020204" pitchFamily="34" charset="0"/>
                <a:cs typeface="Open Sans" panose="020B0606030504020204" pitchFamily="34" charset="0"/>
              </a:rPr>
              <a:t> - the import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36510"/>
            <a:ext cx="13248691" cy="1505666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remember, when we used the Scanner class or the Random class, we were required to use an import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show you an example of using the Scanner class in this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import statement has to be declared before any class or type declarations, but after any package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code, we don't have a package statement, so the import statement must be the first statement in the code.</a:t>
            </a:r>
          </a:p>
        </p:txBody>
      </p:sp>
    </p:spTree>
    <p:extLst>
      <p:ext uri="{BB962C8B-B14F-4D97-AF65-F5344CB8AC3E}">
        <p14:creationId xmlns:p14="http://schemas.microsoft.com/office/powerpoint/2010/main" val="237693548"/>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7708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Multiple import statements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no limit to the number of import statements you can have.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shows two import statements, one for the Random class, and one for the Scanner class.</a:t>
            </a:r>
          </a:p>
        </p:txBody>
      </p:sp>
      <p:pic>
        <p:nvPicPr>
          <p:cNvPr id="4" name="Picture 3">
            <a:extLst>
              <a:ext uri="{FF2B5EF4-FFF2-40B4-BE49-F238E27FC236}">
                <a16:creationId xmlns:a16="http://schemas.microsoft.com/office/drawing/2014/main" id="{1C896D1A-2CD4-A482-44EF-3762DC2B0C7D}"/>
              </a:ext>
            </a:extLst>
          </p:cNvPr>
          <p:cNvPicPr>
            <a:picLocks noChangeAspect="1"/>
          </p:cNvPicPr>
          <p:nvPr/>
        </p:nvPicPr>
        <p:blipFill>
          <a:blip r:embed="rId4"/>
          <a:stretch>
            <a:fillRect/>
          </a:stretch>
        </p:blipFill>
        <p:spPr>
          <a:xfrm>
            <a:off x="7765143" y="8644257"/>
            <a:ext cx="21045714" cy="8898858"/>
          </a:xfrm>
          <a:prstGeom prst="rect">
            <a:avLst/>
          </a:prstGeom>
        </p:spPr>
      </p:pic>
    </p:spTree>
    <p:extLst>
      <p:ext uri="{BB962C8B-B14F-4D97-AF65-F5344CB8AC3E}">
        <p14:creationId xmlns:p14="http://schemas.microsoft.com/office/powerpoint/2010/main" val="1196204697"/>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74743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import statements with wildcards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we could use a wildcard, with the asterisks character, with the import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following code, we're telling Java to import all classes from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 with the use of the asterisks, after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 reference.</a:t>
            </a:r>
          </a:p>
        </p:txBody>
      </p:sp>
      <p:pic>
        <p:nvPicPr>
          <p:cNvPr id="3" name="Picture 2">
            <a:extLst>
              <a:ext uri="{FF2B5EF4-FFF2-40B4-BE49-F238E27FC236}">
                <a16:creationId xmlns:a16="http://schemas.microsoft.com/office/drawing/2014/main" id="{627E774F-1356-4B4B-EC16-6C29AEE2635F}"/>
              </a:ext>
            </a:extLst>
          </p:cNvPr>
          <p:cNvPicPr>
            <a:picLocks noChangeAspect="1"/>
          </p:cNvPicPr>
          <p:nvPr/>
        </p:nvPicPr>
        <p:blipFill>
          <a:blip r:embed="rId4"/>
          <a:stretch>
            <a:fillRect/>
          </a:stretch>
        </p:blipFill>
        <p:spPr>
          <a:xfrm>
            <a:off x="7740286" y="9562459"/>
            <a:ext cx="21095428" cy="7970856"/>
          </a:xfrm>
          <a:prstGeom prst="rect">
            <a:avLst/>
          </a:prstGeom>
        </p:spPr>
      </p:pic>
    </p:spTree>
    <p:extLst>
      <p:ext uri="{BB962C8B-B14F-4D97-AF65-F5344CB8AC3E}">
        <p14:creationId xmlns:p14="http://schemas.microsoft.com/office/powerpoint/2010/main" val="315738277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7287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the purpose of packages?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Packages let us re-use common class names across different libraries or applications, and provide a way to identify the correct class, either with an import statement, or a qualifying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you might have a package for utility classes, that can provide common functionality, for all of your classes to access.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Packages let us organize our classes by functionality, or relationships.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Packages also let us encapsulate our classes, from classes in other packages.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you might have a package of tightly coupled classes, that should only be accessed by each other, but not by the outside world, as an example.</a:t>
            </a:r>
          </a:p>
        </p:txBody>
      </p:sp>
    </p:spTree>
    <p:extLst>
      <p:ext uri="{BB962C8B-B14F-4D97-AF65-F5344CB8AC3E}">
        <p14:creationId xmlns:p14="http://schemas.microsoft.com/office/powerpoint/2010/main" val="124068911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987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would a package name look like?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seen that Java starts their package names with java, in some of the examples we've looked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However, it is common practice, to use the reverse domain name to start your own package naming conventions.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company is abccompany.com for example, your package prefixes would be </a:t>
            </a:r>
            <a:r>
              <a:rPr lang="en-US" sz="6400" dirty="0" err="1">
                <a:latin typeface="Open Sans" panose="020B0606030504020204" pitchFamily="34" charset="0"/>
                <a:ea typeface="Open Sans" panose="020B0606030504020204" pitchFamily="34" charset="0"/>
                <a:cs typeface="Open Sans" panose="020B0606030504020204" pitchFamily="34" charset="0"/>
              </a:rPr>
              <a:t>com.abccompany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rest of the course, I'll be using </a:t>
            </a:r>
            <a:r>
              <a:rPr lang="en-US" sz="6400" dirty="0" err="1">
                <a:latin typeface="Open Sans" panose="020B0606030504020204" pitchFamily="34" charset="0"/>
                <a:ea typeface="Open Sans" panose="020B0606030504020204" pitchFamily="34" charset="0"/>
                <a:cs typeface="Open Sans" panose="020B0606030504020204" pitchFamily="34" charset="0"/>
              </a:rPr>
              <a:t>dev.lpa</a:t>
            </a:r>
            <a:r>
              <a:rPr lang="en-US" sz="6400" dirty="0">
                <a:latin typeface="Open Sans" panose="020B0606030504020204" pitchFamily="34" charset="0"/>
                <a:ea typeface="Open Sans" panose="020B0606030504020204" pitchFamily="34" charset="0"/>
                <a:cs typeface="Open Sans" panose="020B0606030504020204" pitchFamily="34" charset="0"/>
              </a:rPr>
              <a:t>, which is the reverse domain, of my Learn Programming Academy development company.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package name hierarchy is separated by periods.</a:t>
            </a:r>
          </a:p>
        </p:txBody>
      </p:sp>
    </p:spTree>
    <p:extLst>
      <p:ext uri="{BB962C8B-B14F-4D97-AF65-F5344CB8AC3E}">
        <p14:creationId xmlns:p14="http://schemas.microsoft.com/office/powerpoint/2010/main" val="2190247236"/>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198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the package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328601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package statement needs to be the first statement in the code, with the exception of comments.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package statement comes before any import statements.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package statement, because a class or type can only be in a single package.</a:t>
            </a:r>
          </a:p>
        </p:txBody>
      </p:sp>
      <p:pic>
        <p:nvPicPr>
          <p:cNvPr id="3" name="Picture 2">
            <a:extLst>
              <a:ext uri="{FF2B5EF4-FFF2-40B4-BE49-F238E27FC236}">
                <a16:creationId xmlns:a16="http://schemas.microsoft.com/office/drawing/2014/main" id="{3E09CE81-A6D3-0C87-7647-C50DC731B3A3}"/>
              </a:ext>
            </a:extLst>
          </p:cNvPr>
          <p:cNvPicPr>
            <a:picLocks noChangeAspect="1"/>
          </p:cNvPicPr>
          <p:nvPr/>
        </p:nvPicPr>
        <p:blipFill>
          <a:blip r:embed="rId4"/>
          <a:stretch>
            <a:fillRect/>
          </a:stretch>
        </p:blipFill>
        <p:spPr>
          <a:xfrm>
            <a:off x="14706026" y="5373572"/>
            <a:ext cx="21029142" cy="9826857"/>
          </a:xfrm>
          <a:prstGeom prst="rect">
            <a:avLst/>
          </a:prstGeom>
        </p:spPr>
      </p:pic>
    </p:spTree>
    <p:extLst>
      <p:ext uri="{BB962C8B-B14F-4D97-AF65-F5344CB8AC3E}">
        <p14:creationId xmlns:p14="http://schemas.microsoft.com/office/powerpoint/2010/main" val="1723409766"/>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C8CFF3-C9F1-EF42-557F-A2C0D851F709}"/>
              </a:ext>
            </a:extLst>
          </p:cNvPr>
          <p:cNvPicPr>
            <a:picLocks noChangeAspect="1"/>
          </p:cNvPicPr>
          <p:nvPr/>
        </p:nvPicPr>
        <p:blipFill>
          <a:blip r:embed="rId3"/>
          <a:stretch>
            <a:fillRect/>
          </a:stretch>
        </p:blipFill>
        <p:spPr>
          <a:xfrm>
            <a:off x="14706026" y="5373572"/>
            <a:ext cx="21029142" cy="9826857"/>
          </a:xfrm>
          <a:prstGeom prst="rect">
            <a:avLst/>
          </a:prstGeom>
        </p:spPr>
      </p:pic>
      <p:sp>
        <p:nvSpPr>
          <p:cNvPr id="126" name="Shape 126"/>
          <p:cNvSpPr/>
          <p:nvPr/>
        </p:nvSpPr>
        <p:spPr>
          <a:xfrm>
            <a:off x="952498" y="459786"/>
            <a:ext cx="2498761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Fully Qualified Class Name (FQCN)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041784"/>
            <a:ext cx="13472626" cy="145744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code, we created a class called Main.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class's fully qualified class name (FQCN) consists of the package name and the class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this class's fully qualified name is, </a:t>
            </a:r>
            <a:r>
              <a:rPr lang="en-US" sz="6400" dirty="0" err="1">
                <a:latin typeface="Open Sans" panose="020B0606030504020204" pitchFamily="34" charset="0"/>
                <a:ea typeface="Open Sans" panose="020B0606030504020204" pitchFamily="34" charset="0"/>
                <a:cs typeface="Open Sans" panose="020B0606030504020204" pitchFamily="34" charset="0"/>
              </a:rPr>
              <a:t>dev.lpa.package_one.Main</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51441747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C8CFF3-C9F1-EF42-557F-A2C0D851F709}"/>
              </a:ext>
            </a:extLst>
          </p:cNvPr>
          <p:cNvPicPr>
            <a:picLocks noChangeAspect="1"/>
          </p:cNvPicPr>
          <p:nvPr/>
        </p:nvPicPr>
        <p:blipFill>
          <a:blip r:embed="rId3"/>
          <a:stretch>
            <a:fillRect/>
          </a:stretch>
        </p:blipFill>
        <p:spPr>
          <a:xfrm>
            <a:off x="14706026" y="5373572"/>
            <a:ext cx="21029142" cy="9826857"/>
          </a:xfrm>
          <a:prstGeom prst="rect">
            <a:avLst/>
          </a:prstGeom>
        </p:spPr>
      </p:pic>
      <p:sp>
        <p:nvSpPr>
          <p:cNvPr id="126" name="Shape 126"/>
          <p:cNvSpPr/>
          <p:nvPr/>
        </p:nvSpPr>
        <p:spPr>
          <a:xfrm>
            <a:off x="952498" y="459786"/>
            <a:ext cx="24987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Fully Qualified Class Name (FQCN)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041784"/>
            <a:ext cx="13472626" cy="145744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unlikely this class, with it's fully qualified name, will have a naming conflict, with a Main class in another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another example, the fully qualified class name of the Scanner class in this code, is </a:t>
            </a:r>
            <a:r>
              <a:rPr lang="en-US" sz="6400" dirty="0" err="1">
                <a:latin typeface="Open Sans" panose="020B0606030504020204" pitchFamily="34" charset="0"/>
                <a:ea typeface="Open Sans" panose="020B0606030504020204" pitchFamily="34" charset="0"/>
                <a:cs typeface="Open Sans" panose="020B0606030504020204" pitchFamily="34" charset="0"/>
              </a:rPr>
              <a:t>java.util.Scanner</a:t>
            </a:r>
            <a:r>
              <a:rPr lang="en-US" sz="6400">
                <a:latin typeface="Open Sans" panose="020B0606030504020204" pitchFamily="34" charset="0"/>
                <a:ea typeface="Open Sans" panose="020B0606030504020204" pitchFamily="34" charset="0"/>
                <a:cs typeface="Open Sans" panose="020B0606030504020204" pitchFamily="34" charset="0"/>
              </a:rPr>
              <a:t>.</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199182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FD75400-10D6-DE79-066A-6F127FD5C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1957" y="2717064"/>
            <a:ext cx="8992086" cy="11405546"/>
          </a:xfrm>
          <a:prstGeom prst="rect">
            <a:avLst/>
          </a:prstGeom>
          <a:noFill/>
          <a:extLst>
            <a:ext uri="{909E8E84-426E-40DD-AFC4-6F175D3DCCD1}">
              <a14:hiddenFill xmlns:a14="http://schemas.microsoft.com/office/drawing/2010/main">
                <a:solidFill>
                  <a:srgbClr val="FFFFFF"/>
                </a:solidFill>
              </a14:hiddenFill>
            </a:ext>
          </a:extLst>
        </p:spPr>
      </p:pic>
      <p:sp>
        <p:nvSpPr>
          <p:cNvPr id="126" name="Shape 126"/>
          <p:cNvSpPr/>
          <p:nvPr/>
        </p:nvSpPr>
        <p:spPr>
          <a:xfrm>
            <a:off x="952498" y="459786"/>
            <a:ext cx="1232869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PersonalComputer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3866908"/>
            <a:ext cx="34782670" cy="40262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be our personal computer, and we've said it inherits from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 also has 3 fields, which are classes, these are Monitor, Motherboard, and </a:t>
            </a:r>
            <a:r>
              <a:rPr lang="en-US" sz="6400" dirty="0" err="1">
                <a:latin typeface="Open Sans" panose="020B0606030504020204" pitchFamily="34" charset="0"/>
                <a:ea typeface="Open Sans" panose="020B0606030504020204" pitchFamily="34" charset="0"/>
                <a:cs typeface="Open Sans" panose="020B0606030504020204" pitchFamily="34" charset="0"/>
              </a:rPr>
              <a:t>ComputerCase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54398795"/>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873329"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The Fully Qualified Class Name vs the import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3041784"/>
            <a:ext cx="34782667" cy="145744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fully qualified class name, instead of the import statement as we show you here,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does not use the import statement, but instead, where the Scanner class is referenced, the fully qualified class name is used.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B0D0C9EB-4ED7-7CCF-A1B1-7B29B5A7AD20}"/>
              </a:ext>
            </a:extLst>
          </p:cNvPr>
          <p:cNvPicPr>
            <a:picLocks noChangeAspect="1"/>
          </p:cNvPicPr>
          <p:nvPr/>
        </p:nvPicPr>
        <p:blipFill>
          <a:blip r:embed="rId4"/>
          <a:stretch>
            <a:fillRect/>
          </a:stretch>
        </p:blipFill>
        <p:spPr>
          <a:xfrm>
            <a:off x="3448286" y="8764843"/>
            <a:ext cx="29679429" cy="8020572"/>
          </a:xfrm>
          <a:prstGeom prst="rect">
            <a:avLst/>
          </a:prstGeom>
        </p:spPr>
      </p:pic>
    </p:spTree>
    <p:extLst>
      <p:ext uri="{BB962C8B-B14F-4D97-AF65-F5344CB8AC3E}">
        <p14:creationId xmlns:p14="http://schemas.microsoft.com/office/powerpoint/2010/main" val="2547138783"/>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873329" cy="176971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The Fully Qualified Class Name vs the import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3041784"/>
            <a:ext cx="34782667" cy="145744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imagine this could get tedious, if you have to use the type often in your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Later in the course, we'll talk about using a combination of the import statement, and the fully qualified class name, to resolve conflicts.</a:t>
            </a:r>
          </a:p>
        </p:txBody>
      </p:sp>
      <p:pic>
        <p:nvPicPr>
          <p:cNvPr id="3" name="Picture 2">
            <a:extLst>
              <a:ext uri="{FF2B5EF4-FFF2-40B4-BE49-F238E27FC236}">
                <a16:creationId xmlns:a16="http://schemas.microsoft.com/office/drawing/2014/main" id="{B0D0C9EB-4ED7-7CCF-A1B1-7B29B5A7AD20}"/>
              </a:ext>
            </a:extLst>
          </p:cNvPr>
          <p:cNvPicPr>
            <a:picLocks noChangeAspect="1"/>
          </p:cNvPicPr>
          <p:nvPr/>
        </p:nvPicPr>
        <p:blipFill>
          <a:blip r:embed="rId4"/>
          <a:stretch>
            <a:fillRect/>
          </a:stretch>
        </p:blipFill>
        <p:spPr>
          <a:xfrm>
            <a:off x="3448286" y="8764843"/>
            <a:ext cx="29679429" cy="8020572"/>
          </a:xfrm>
          <a:prstGeom prst="rect">
            <a:avLst/>
          </a:prstGeom>
        </p:spPr>
      </p:pic>
    </p:spTree>
    <p:extLst>
      <p:ext uri="{BB962C8B-B14F-4D97-AF65-F5344CB8AC3E}">
        <p14:creationId xmlns:p14="http://schemas.microsoft.com/office/powerpoint/2010/main" val="4227807870"/>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4CC03E-E1F3-286F-C55C-029A26168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3168" y="4693937"/>
            <a:ext cx="15208898" cy="11186127"/>
          </a:xfrm>
          <a:prstGeom prst="rect">
            <a:avLst/>
          </a:prstGeom>
        </p:spPr>
      </p:pic>
      <p:sp>
        <p:nvSpPr>
          <p:cNvPr id="126" name="Shape 126"/>
          <p:cNvSpPr/>
          <p:nvPr/>
        </p:nvSpPr>
        <p:spPr>
          <a:xfrm>
            <a:off x="952498" y="459786"/>
            <a:ext cx="187198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the package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5" name="Rectangle 4">
            <a:extLst>
              <a:ext uri="{FF2B5EF4-FFF2-40B4-BE49-F238E27FC236}">
                <a16:creationId xmlns:a16="http://schemas.microsoft.com/office/drawing/2014/main" id="{527D1C70-9535-D77B-92A6-A184F899DAFD}"/>
              </a:ext>
            </a:extLst>
          </p:cNvPr>
          <p:cNvSpPr/>
          <p:nvPr/>
        </p:nvSpPr>
        <p:spPr>
          <a:xfrm>
            <a:off x="952501" y="4285904"/>
            <a:ext cx="217768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slide, we're showing two classes from our previous challenge, in the unnamed or default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where classes are implicitly placed, if we don't specify a package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your applications, you should always specify a package statement, and avoid using the default or unnamed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Although that's all we've been using up until now, it has some disadvantages when you work in a true development environment.</a:t>
            </a:r>
          </a:p>
        </p:txBody>
      </p:sp>
    </p:spTree>
    <p:extLst>
      <p:ext uri="{BB962C8B-B14F-4D97-AF65-F5344CB8AC3E}">
        <p14:creationId xmlns:p14="http://schemas.microsoft.com/office/powerpoint/2010/main" val="2914178537"/>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4CC03E-E1F3-286F-C55C-029A26168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3168" y="4693937"/>
            <a:ext cx="15208898" cy="11186127"/>
          </a:xfrm>
          <a:prstGeom prst="rect">
            <a:avLst/>
          </a:prstGeom>
        </p:spPr>
      </p:pic>
      <p:sp>
        <p:nvSpPr>
          <p:cNvPr id="126" name="Shape 126"/>
          <p:cNvSpPr/>
          <p:nvPr/>
        </p:nvSpPr>
        <p:spPr>
          <a:xfrm>
            <a:off x="952498" y="459786"/>
            <a:ext cx="187198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the package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Organizing Java Classes, Packages and Import Statements</a:t>
            </a:r>
          </a:p>
        </p:txBody>
      </p:sp>
      <p:sp>
        <p:nvSpPr>
          <p:cNvPr id="5" name="Rectangle 4">
            <a:extLst>
              <a:ext uri="{FF2B5EF4-FFF2-40B4-BE49-F238E27FC236}">
                <a16:creationId xmlns:a16="http://schemas.microsoft.com/office/drawing/2014/main" id="{527D1C70-9535-D77B-92A6-A184F899DAFD}"/>
              </a:ext>
            </a:extLst>
          </p:cNvPr>
          <p:cNvSpPr/>
          <p:nvPr/>
        </p:nvSpPr>
        <p:spPr>
          <a:xfrm>
            <a:off x="952501" y="4285904"/>
            <a:ext cx="217768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disadvantage is you can't import types from the default package into other classes, outside of the default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you can't qualify the name, if it's in the default package, and you can't import classes from the default package.</a:t>
            </a:r>
          </a:p>
        </p:txBody>
      </p:sp>
    </p:spTree>
    <p:extLst>
      <p:ext uri="{BB962C8B-B14F-4D97-AF65-F5344CB8AC3E}">
        <p14:creationId xmlns:p14="http://schemas.microsoft.com/office/powerpoint/2010/main" val="313486248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756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Composition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Composition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started talking about </a:t>
            </a:r>
            <a:r>
              <a:rPr lang="en-US" sz="6400" b="1" dirty="0">
                <a:latin typeface="Open Sans" panose="020B0606030504020204" pitchFamily="34" charset="0"/>
                <a:ea typeface="Open Sans" panose="020B0606030504020204" pitchFamily="34" charset="0"/>
                <a:cs typeface="Open Sans" panose="020B0606030504020204" pitchFamily="34" charset="0"/>
              </a:rPr>
              <a:t>composition</a:t>
            </a:r>
            <a:r>
              <a:rPr lang="en-US" sz="6400" dirty="0">
                <a:latin typeface="Open Sans" panose="020B0606030504020204" pitchFamily="34" charset="0"/>
                <a:ea typeface="Open Sans" panose="020B0606030504020204" pitchFamily="34" charset="0"/>
                <a:cs typeface="Open Sans" panose="020B0606030504020204" pitchFamily="34" charset="0"/>
              </a:rPr>
              <a:t>, and compared it to inheritance.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Inheritance is a way to reuse functionality and attributes.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Composition is a way to make the combination of classes, act like a single coherent object.</a:t>
            </a:r>
          </a:p>
        </p:txBody>
      </p:sp>
    </p:spTree>
    <p:extLst>
      <p:ext uri="{BB962C8B-B14F-4D97-AF65-F5344CB8AC3E}">
        <p14:creationId xmlns:p14="http://schemas.microsoft.com/office/powerpoint/2010/main" val="416304151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938</TotalTime>
  <Words>6459</Words>
  <Application>Microsoft Office PowerPoint</Application>
  <PresentationFormat>Custom</PresentationFormat>
  <Paragraphs>607</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2024-12-26T02:04:12Z</dcterms:modified>
</cp:coreProperties>
</file>