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8"/>
  </p:notesMasterIdLst>
  <p:sldIdLst>
    <p:sldId id="828" r:id="rId2"/>
    <p:sldId id="829" r:id="rId3"/>
    <p:sldId id="830" r:id="rId4"/>
    <p:sldId id="831" r:id="rId5"/>
    <p:sldId id="832" r:id="rId6"/>
    <p:sldId id="833" r:id="rId7"/>
    <p:sldId id="834" r:id="rId8"/>
    <p:sldId id="835" r:id="rId9"/>
    <p:sldId id="836" r:id="rId10"/>
    <p:sldId id="837" r:id="rId11"/>
    <p:sldId id="838" r:id="rId12"/>
    <p:sldId id="839" r:id="rId13"/>
    <p:sldId id="840" r:id="rId14"/>
    <p:sldId id="841" r:id="rId15"/>
    <p:sldId id="842" r:id="rId16"/>
    <p:sldId id="843" r:id="rId17"/>
    <p:sldId id="844" r:id="rId18"/>
    <p:sldId id="845" r:id="rId19"/>
    <p:sldId id="846" r:id="rId20"/>
    <p:sldId id="847" r:id="rId21"/>
    <p:sldId id="848" r:id="rId22"/>
    <p:sldId id="849" r:id="rId23"/>
    <p:sldId id="850" r:id="rId24"/>
    <p:sldId id="851" r:id="rId25"/>
    <p:sldId id="852" r:id="rId26"/>
    <p:sldId id="853" r:id="rId27"/>
    <p:sldId id="854" r:id="rId28"/>
    <p:sldId id="855" r:id="rId29"/>
    <p:sldId id="856" r:id="rId30"/>
    <p:sldId id="857" r:id="rId31"/>
    <p:sldId id="858" r:id="rId32"/>
    <p:sldId id="859" r:id="rId33"/>
    <p:sldId id="860" r:id="rId34"/>
    <p:sldId id="861" r:id="rId35"/>
    <p:sldId id="862" r:id="rId36"/>
    <p:sldId id="863" r:id="rId37"/>
    <p:sldId id="864" r:id="rId38"/>
    <p:sldId id="865" r:id="rId39"/>
    <p:sldId id="866" r:id="rId40"/>
    <p:sldId id="867" r:id="rId41"/>
    <p:sldId id="868" r:id="rId42"/>
    <p:sldId id="869" r:id="rId43"/>
    <p:sldId id="870" r:id="rId44"/>
    <p:sldId id="871" r:id="rId45"/>
    <p:sldId id="872" r:id="rId46"/>
    <p:sldId id="873" r:id="rId47"/>
    <p:sldId id="874" r:id="rId48"/>
    <p:sldId id="875" r:id="rId49"/>
    <p:sldId id="876" r:id="rId50"/>
    <p:sldId id="877" r:id="rId51"/>
    <p:sldId id="878" r:id="rId52"/>
    <p:sldId id="879" r:id="rId53"/>
    <p:sldId id="880" r:id="rId54"/>
    <p:sldId id="881" r:id="rId55"/>
    <p:sldId id="882" r:id="rId56"/>
    <p:sldId id="883" r:id="rId57"/>
    <p:sldId id="884" r:id="rId58"/>
    <p:sldId id="885" r:id="rId59"/>
    <p:sldId id="886" r:id="rId60"/>
    <p:sldId id="887" r:id="rId61"/>
    <p:sldId id="888" r:id="rId62"/>
    <p:sldId id="889" r:id="rId63"/>
    <p:sldId id="890" r:id="rId64"/>
    <p:sldId id="891" r:id="rId65"/>
    <p:sldId id="892" r:id="rId66"/>
    <p:sldId id="893" r:id="rId67"/>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A8F9"/>
    <a:srgbClr val="FFFFFF"/>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4660"/>
  </p:normalViewPr>
  <p:slideViewPr>
    <p:cSldViewPr snapToGrid="0">
      <p:cViewPr varScale="1">
        <p:scale>
          <a:sx n="26" d="100"/>
          <a:sy n="26" d="100"/>
        </p:scale>
        <p:origin x="38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82264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40345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5632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65007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290590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220198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421241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05956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298063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890449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291105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171755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772891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05448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178480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977711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2299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064699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73330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22596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325535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112034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712972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323177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931617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74958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814753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101393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839754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978166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868012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946089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41902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37637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256045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31728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961226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2848464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369554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783711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426220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1284020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389126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39546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9571036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2184820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720793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3676913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5951130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4893783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70511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05788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66039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94311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5.xml"/><Relationship Id="rId5" Type="http://schemas.openxmlformats.org/officeDocument/2006/relationships/image" Target="../media/image29.png"/><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5.xml"/><Relationship Id="rId5" Type="http://schemas.openxmlformats.org/officeDocument/2006/relationships/image" Target="../media/image31.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5.xml"/><Relationship Id="rId5" Type="http://schemas.openxmlformats.org/officeDocument/2006/relationships/image" Target="../media/image33.png"/><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5.xml"/><Relationship Id="rId5" Type="http://schemas.openxmlformats.org/officeDocument/2006/relationships/image" Target="../media/image35.png"/><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5.xml"/><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5.xml"/><Relationship Id="rId4" Type="http://schemas.openxmlformats.org/officeDocument/2006/relationships/image" Target="../media/image37.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9.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5.xml"/><Relationship Id="rId5" Type="http://schemas.openxmlformats.org/officeDocument/2006/relationships/image" Target="../media/image42.png"/><Relationship Id="rId4" Type="http://schemas.openxmlformats.org/officeDocument/2006/relationships/image" Target="../media/image41.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5.xml"/><Relationship Id="rId5" Type="http://schemas.openxmlformats.org/officeDocument/2006/relationships/image" Target="../media/image42.png"/><Relationship Id="rId4" Type="http://schemas.openxmlformats.org/officeDocument/2006/relationships/image" Target="../media/image41.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5.xml"/><Relationship Id="rId5" Type="http://schemas.openxmlformats.org/officeDocument/2006/relationships/image" Target="../media/image42.png"/><Relationship Id="rId4" Type="http://schemas.openxmlformats.org/officeDocument/2006/relationships/image" Target="../media/image41.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5.xml"/><Relationship Id="rId4" Type="http://schemas.openxmlformats.org/officeDocument/2006/relationships/image" Target="../media/image43.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5.xml"/><Relationship Id="rId4" Type="http://schemas.openxmlformats.org/officeDocument/2006/relationships/image" Target="../media/image44.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5.xml"/><Relationship Id="rId4" Type="http://schemas.openxmlformats.org/officeDocument/2006/relationships/image" Target="../media/image45.png"/></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5.xml"/><Relationship Id="rId5" Type="http://schemas.openxmlformats.org/officeDocument/2006/relationships/image" Target="../media/image47.png"/><Relationship Id="rId4" Type="http://schemas.openxmlformats.org/officeDocument/2006/relationships/image" Target="../media/image46.png"/></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5.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5.xml"/><Relationship Id="rId4" Type="http://schemas.openxmlformats.org/officeDocument/2006/relationships/image" Target="../media/image51.png"/></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5.xml"/><Relationship Id="rId4" Type="http://schemas.openxmlformats.org/officeDocument/2006/relationships/image" Target="../media/image52.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5.xml"/><Relationship Id="rId4" Type="http://schemas.openxmlformats.org/officeDocument/2006/relationships/image" Target="../media/image5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266051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Introduction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Welcome to the Arrays section of the Java Master Class, and congratulations for making it this far.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 hope that as you are progressing through more and more of the course, that your feeling more confident, and getting better at writing Java code.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There's still a lot to learn, and I'll admit, that some of my most favorite features of Java, are still ahead.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last two sections, we learned about different ways to create classes, which can have any number and type of data elements.</a:t>
            </a:r>
          </a:p>
        </p:txBody>
      </p:sp>
    </p:spTree>
    <p:extLst>
      <p:ext uri="{BB962C8B-B14F-4D97-AF65-F5344CB8AC3E}">
        <p14:creationId xmlns:p14="http://schemas.microsoft.com/office/powerpoint/2010/main" val="429415228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249220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array initializer</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dirty="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3676263"/>
            <a:ext cx="34782670" cy="14255043"/>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array initializer, makes the job of instantiating and initializing a small array, much easier.</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example, you can see we still use the new keyword, and have int, with the square brackets.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here we specify the values, we want the array to be initialized to, in a comma delimited list, in curly braces.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Because these values are specified, the length of the array can be determined, so we don't specify the size in the square brackets.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actually, Java provides an even simpler way to do this.</a:t>
            </a:r>
          </a:p>
        </p:txBody>
      </p:sp>
      <p:graphicFrame>
        <p:nvGraphicFramePr>
          <p:cNvPr id="2" name="Table 1">
            <a:extLst>
              <a:ext uri="{FF2B5EF4-FFF2-40B4-BE49-F238E27FC236}">
                <a16:creationId xmlns:a16="http://schemas.microsoft.com/office/drawing/2014/main" id="{18C81C33-5E4B-7EB0-5489-0F9EA648F7E6}"/>
              </a:ext>
            </a:extLst>
          </p:cNvPr>
          <p:cNvGraphicFramePr>
            <a:graphicFrameLocks noGrp="1"/>
          </p:cNvGraphicFramePr>
          <p:nvPr/>
        </p:nvGraphicFramePr>
        <p:xfrm>
          <a:off x="952497" y="5166656"/>
          <a:ext cx="22989854" cy="2961303"/>
        </p:xfrm>
        <a:graphic>
          <a:graphicData uri="http://schemas.openxmlformats.org/drawingml/2006/table">
            <a:tbl>
              <a:tblPr firstRow="1" bandRow="1">
                <a:tableStyleId>{5C22544A-7EE6-4342-B048-85BDC9FD1C3A}</a:tableStyleId>
              </a:tblPr>
              <a:tblGrid>
                <a:gridCol w="22989854">
                  <a:extLst>
                    <a:ext uri="{9D8B030D-6E8A-4147-A177-3AD203B41FA5}">
                      <a16:colId xmlns:a16="http://schemas.microsoft.com/office/drawing/2014/main" val="2844207666"/>
                    </a:ext>
                  </a:extLst>
                </a:gridCol>
              </a:tblGrid>
              <a:tr h="1300454">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The array initializer</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660849">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5" name="Picture 4">
            <a:extLst>
              <a:ext uri="{FF2B5EF4-FFF2-40B4-BE49-F238E27FC236}">
                <a16:creationId xmlns:a16="http://schemas.microsoft.com/office/drawing/2014/main" id="{C7359176-46F7-55AF-9FA9-1DC0625237CF}"/>
              </a:ext>
            </a:extLst>
          </p:cNvPr>
          <p:cNvPicPr>
            <a:picLocks noChangeAspect="1"/>
          </p:cNvPicPr>
          <p:nvPr/>
        </p:nvPicPr>
        <p:blipFill>
          <a:blip r:embed="rId4"/>
          <a:stretch>
            <a:fillRect/>
          </a:stretch>
        </p:blipFill>
        <p:spPr>
          <a:xfrm>
            <a:off x="1175440" y="6803337"/>
            <a:ext cx="22469640" cy="1033470"/>
          </a:xfrm>
          <a:prstGeom prst="rect">
            <a:avLst/>
          </a:prstGeom>
        </p:spPr>
      </p:pic>
    </p:spTree>
    <p:extLst>
      <p:ext uri="{BB962C8B-B14F-4D97-AF65-F5344CB8AC3E}">
        <p14:creationId xmlns:p14="http://schemas.microsoft.com/office/powerpoint/2010/main" val="472944480"/>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799163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array initializer as an anonymous array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dirty="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3676263"/>
            <a:ext cx="34782670" cy="14255043"/>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 allows us to drop </a:t>
            </a:r>
            <a:r>
              <a:rPr lang="en-US" sz="6400" b="1" dirty="0">
                <a:latin typeface="Open Sans" panose="020B0606030504020204" pitchFamily="34" charset="0"/>
                <a:ea typeface="Open Sans" panose="020B0606030504020204" pitchFamily="34" charset="0"/>
                <a:cs typeface="Open Sans" panose="020B0606030504020204" pitchFamily="34" charset="0"/>
              </a:rPr>
              <a:t>new </a:t>
            </a:r>
            <a:r>
              <a:rPr lang="en-US" sz="6400" b="1">
                <a:latin typeface="Open Sans" panose="020B0606030504020204" pitchFamily="34" charset="0"/>
                <a:ea typeface="Open Sans" panose="020B0606030504020204" pitchFamily="34" charset="0"/>
                <a:cs typeface="Open Sans" panose="020B0606030504020204" pitchFamily="34" charset="0"/>
              </a:rPr>
              <a:t>int[]</a:t>
            </a:r>
            <a:r>
              <a:rPr lang="en-US" sz="6400">
                <a:latin typeface="Open Sans" panose="020B0606030504020204" pitchFamily="34" charset="0"/>
                <a:ea typeface="Open Sans" panose="020B0606030504020204" pitchFamily="34" charset="0"/>
                <a:cs typeface="Open Sans" panose="020B0606030504020204" pitchFamily="34" charset="0"/>
              </a:rPr>
              <a:t>, </a:t>
            </a:r>
            <a:r>
              <a:rPr lang="en-US" sz="6400" dirty="0">
                <a:latin typeface="Open Sans" panose="020B0606030504020204" pitchFamily="34" charset="0"/>
                <a:ea typeface="Open Sans" panose="020B0606030504020204" pitchFamily="34" charset="0"/>
                <a:cs typeface="Open Sans" panose="020B0606030504020204" pitchFamily="34" charset="0"/>
              </a:rPr>
              <a:t>from the expression, as we show here.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known as an anonymous array.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Here we're showing examples for both an int array, as well as a String array.</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anonymous array initializer, can only be used in a declaration statement.</a:t>
            </a:r>
          </a:p>
        </p:txBody>
      </p:sp>
      <p:graphicFrame>
        <p:nvGraphicFramePr>
          <p:cNvPr id="2" name="Table 1">
            <a:extLst>
              <a:ext uri="{FF2B5EF4-FFF2-40B4-BE49-F238E27FC236}">
                <a16:creationId xmlns:a16="http://schemas.microsoft.com/office/drawing/2014/main" id="{18C81C33-5E4B-7EB0-5489-0F9EA648F7E6}"/>
              </a:ext>
            </a:extLst>
          </p:cNvPr>
          <p:cNvGraphicFramePr>
            <a:graphicFrameLocks noGrp="1"/>
          </p:cNvGraphicFramePr>
          <p:nvPr/>
        </p:nvGraphicFramePr>
        <p:xfrm>
          <a:off x="952497" y="8339064"/>
          <a:ext cx="26404858" cy="4622152"/>
        </p:xfrm>
        <a:graphic>
          <a:graphicData uri="http://schemas.openxmlformats.org/drawingml/2006/table">
            <a:tbl>
              <a:tblPr firstRow="1" bandRow="1">
                <a:tableStyleId>{5C22544A-7EE6-4342-B048-85BDC9FD1C3A}</a:tableStyleId>
              </a:tblPr>
              <a:tblGrid>
                <a:gridCol w="26404858">
                  <a:extLst>
                    <a:ext uri="{9D8B030D-6E8A-4147-A177-3AD203B41FA5}">
                      <a16:colId xmlns:a16="http://schemas.microsoft.com/office/drawing/2014/main" val="2844207666"/>
                    </a:ext>
                  </a:extLst>
                </a:gridCol>
              </a:tblGrid>
              <a:tr h="1300454">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The array initializer</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660849">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660849">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4290271"/>
                  </a:ext>
                </a:extLst>
              </a:tr>
            </a:tbl>
          </a:graphicData>
        </a:graphic>
      </p:graphicFrame>
      <p:pic>
        <p:nvPicPr>
          <p:cNvPr id="7" name="Picture 6">
            <a:extLst>
              <a:ext uri="{FF2B5EF4-FFF2-40B4-BE49-F238E27FC236}">
                <a16:creationId xmlns:a16="http://schemas.microsoft.com/office/drawing/2014/main" id="{C1097FCA-F01F-D1CC-71BD-90C659EB6749}"/>
              </a:ext>
            </a:extLst>
          </p:cNvPr>
          <p:cNvPicPr>
            <a:picLocks noChangeAspect="1"/>
          </p:cNvPicPr>
          <p:nvPr/>
        </p:nvPicPr>
        <p:blipFill>
          <a:blip r:embed="rId4"/>
          <a:stretch>
            <a:fillRect/>
          </a:stretch>
        </p:blipFill>
        <p:spPr>
          <a:xfrm>
            <a:off x="1147014" y="9926942"/>
            <a:ext cx="18619129" cy="1083478"/>
          </a:xfrm>
          <a:prstGeom prst="rect">
            <a:avLst/>
          </a:prstGeom>
        </p:spPr>
      </p:pic>
      <p:pic>
        <p:nvPicPr>
          <p:cNvPr id="12" name="Picture 11">
            <a:extLst>
              <a:ext uri="{FF2B5EF4-FFF2-40B4-BE49-F238E27FC236}">
                <a16:creationId xmlns:a16="http://schemas.microsoft.com/office/drawing/2014/main" id="{FAF4B483-28B9-54F5-5F1F-F58B8744A7C5}"/>
              </a:ext>
            </a:extLst>
          </p:cNvPr>
          <p:cNvPicPr>
            <a:picLocks noChangeAspect="1"/>
          </p:cNvPicPr>
          <p:nvPr/>
        </p:nvPicPr>
        <p:blipFill>
          <a:blip r:embed="rId5"/>
          <a:stretch>
            <a:fillRect/>
          </a:stretch>
        </p:blipFill>
        <p:spPr>
          <a:xfrm>
            <a:off x="1147014" y="11635488"/>
            <a:ext cx="25903427" cy="1000132"/>
          </a:xfrm>
          <a:prstGeom prst="rect">
            <a:avLst/>
          </a:prstGeom>
        </p:spPr>
      </p:pic>
    </p:spTree>
    <p:extLst>
      <p:ext uri="{BB962C8B-B14F-4D97-AF65-F5344CB8AC3E}">
        <p14:creationId xmlns:p14="http://schemas.microsoft.com/office/powerpoint/2010/main" val="3988859389"/>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43371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What is an array, really?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Part 2</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array is a special class in Java.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still a class.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array, like all other classes, ultimately inherits from </a:t>
            </a:r>
            <a:r>
              <a:rPr lang="en-US" sz="6400" dirty="0" err="1">
                <a:latin typeface="Open Sans" panose="020B0606030504020204" pitchFamily="34" charset="0"/>
                <a:ea typeface="Open Sans" panose="020B0606030504020204" pitchFamily="34" charset="0"/>
                <a:cs typeface="Open Sans" panose="020B0606030504020204" pitchFamily="34" charset="0"/>
              </a:rPr>
              <a:t>java.lang.Object</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7687593"/>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967479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 initialization and default element values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Part 2</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you don't use an array initializer statement, all array elements get initialized to the default value for that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primitive types, this is </a:t>
            </a:r>
            <a:r>
              <a:rPr lang="en-US" sz="6400" b="1" dirty="0">
                <a:latin typeface="Open Sans" panose="020B0606030504020204" pitchFamily="34" charset="0"/>
                <a:ea typeface="Open Sans" panose="020B0606030504020204" pitchFamily="34" charset="0"/>
                <a:cs typeface="Open Sans" panose="020B0606030504020204" pitchFamily="34" charset="0"/>
              </a:rPr>
              <a:t>zero</a:t>
            </a:r>
            <a:r>
              <a:rPr lang="en-US" sz="6400" dirty="0">
                <a:latin typeface="Open Sans" panose="020B0606030504020204" pitchFamily="34" charset="0"/>
                <a:ea typeface="Open Sans" panose="020B0606030504020204" pitchFamily="34" charset="0"/>
                <a:cs typeface="Open Sans" panose="020B0606030504020204" pitchFamily="34" charset="0"/>
              </a:rPr>
              <a:t> for any kind of </a:t>
            </a:r>
            <a:r>
              <a:rPr lang="en-US" sz="6400" b="1" dirty="0">
                <a:latin typeface="Open Sans" panose="020B0606030504020204" pitchFamily="34" charset="0"/>
                <a:ea typeface="Open Sans" panose="020B0606030504020204" pitchFamily="34" charset="0"/>
                <a:cs typeface="Open Sans" panose="020B0606030504020204" pitchFamily="34" charset="0"/>
              </a:rPr>
              <a:t>numeric primitive</a:t>
            </a:r>
            <a:r>
              <a:rPr lang="en-US" sz="6400" dirty="0">
                <a:latin typeface="Open Sans" panose="020B0606030504020204" pitchFamily="34" charset="0"/>
                <a:ea typeface="Open Sans" panose="020B0606030504020204" pitchFamily="34" charset="0"/>
                <a:cs typeface="Open Sans" panose="020B0606030504020204" pitchFamily="34" charset="0"/>
              </a:rPr>
              <a:t>, like int, double or short.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a:t>
            </a:r>
            <a:r>
              <a:rPr lang="en-US" sz="6400" b="1" dirty="0" err="1">
                <a:latin typeface="Open Sans" panose="020B0606030504020204" pitchFamily="34" charset="0"/>
                <a:ea typeface="Open Sans" panose="020B0606030504020204" pitchFamily="34" charset="0"/>
                <a:cs typeface="Open Sans" panose="020B0606030504020204" pitchFamily="34" charset="0"/>
              </a:rPr>
              <a:t>booleans</a:t>
            </a:r>
            <a:r>
              <a:rPr lang="en-US" sz="6400" dirty="0">
                <a:latin typeface="Open Sans" panose="020B0606030504020204" pitchFamily="34" charset="0"/>
                <a:ea typeface="Open Sans" panose="020B0606030504020204" pitchFamily="34" charset="0"/>
                <a:cs typeface="Open Sans" panose="020B0606030504020204" pitchFamily="34" charset="0"/>
              </a:rPr>
              <a:t>, the default value will be </a:t>
            </a:r>
            <a:r>
              <a:rPr lang="en-US" sz="6400" b="1" dirty="0">
                <a:latin typeface="Open Sans" panose="020B0606030504020204" pitchFamily="34" charset="0"/>
                <a:ea typeface="Open Sans" panose="020B0606030504020204" pitchFamily="34" charset="0"/>
                <a:cs typeface="Open Sans" panose="020B0606030504020204" pitchFamily="34" charset="0"/>
              </a:rPr>
              <a:t>false</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for any </a:t>
            </a:r>
            <a:r>
              <a:rPr lang="en-US" sz="6400" b="1" dirty="0">
                <a:latin typeface="Open Sans" panose="020B0606030504020204" pitchFamily="34" charset="0"/>
                <a:ea typeface="Open Sans" panose="020B0606030504020204" pitchFamily="34" charset="0"/>
                <a:cs typeface="Open Sans" panose="020B0606030504020204" pitchFamily="34" charset="0"/>
              </a:rPr>
              <a:t>class</a:t>
            </a:r>
            <a:r>
              <a:rPr lang="en-US" sz="6400" dirty="0">
                <a:latin typeface="Open Sans" panose="020B0606030504020204" pitchFamily="34" charset="0"/>
                <a:ea typeface="Open Sans" panose="020B0606030504020204" pitchFamily="34" charset="0"/>
                <a:cs typeface="Open Sans" panose="020B0606030504020204" pitchFamily="34" charset="0"/>
              </a:rPr>
              <a:t> type, the elements will be initialized to </a:t>
            </a:r>
            <a:r>
              <a:rPr lang="en-US" sz="6400" b="1" dirty="0">
                <a:latin typeface="Open Sans" panose="020B0606030504020204" pitchFamily="34" charset="0"/>
                <a:ea typeface="Open Sans" panose="020B0606030504020204" pitchFamily="34" charset="0"/>
                <a:cs typeface="Open Sans" panose="020B0606030504020204" pitchFamily="34" charset="0"/>
              </a:rPr>
              <a:t>null</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999673834"/>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765661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Enhanced For Loop, the For Each Loop</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Part 2</a:t>
            </a:r>
          </a:p>
        </p:txBody>
      </p:sp>
      <p:graphicFrame>
        <p:nvGraphicFramePr>
          <p:cNvPr id="2" name="Table 1">
            <a:extLst>
              <a:ext uri="{FF2B5EF4-FFF2-40B4-BE49-F238E27FC236}">
                <a16:creationId xmlns:a16="http://schemas.microsoft.com/office/drawing/2014/main" id="{E1CCD412-B5D8-7CA9-2205-0EEED4879521}"/>
              </a:ext>
            </a:extLst>
          </p:cNvPr>
          <p:cNvGraphicFramePr>
            <a:graphicFrameLocks noGrp="1"/>
          </p:cNvGraphicFramePr>
          <p:nvPr/>
        </p:nvGraphicFramePr>
        <p:xfrm>
          <a:off x="3144610" y="10007971"/>
          <a:ext cx="30286780" cy="4849090"/>
        </p:xfrm>
        <a:graphic>
          <a:graphicData uri="http://schemas.openxmlformats.org/drawingml/2006/table">
            <a:tbl>
              <a:tblPr firstRow="1" bandRow="1">
                <a:tableStyleId>{5C22544A-7EE6-4342-B048-85BDC9FD1C3A}</a:tableStyleId>
              </a:tblPr>
              <a:tblGrid>
                <a:gridCol w="14480723">
                  <a:extLst>
                    <a:ext uri="{9D8B030D-6E8A-4147-A177-3AD203B41FA5}">
                      <a16:colId xmlns:a16="http://schemas.microsoft.com/office/drawing/2014/main" val="2844207666"/>
                    </a:ext>
                  </a:extLst>
                </a:gridCol>
                <a:gridCol w="15806057">
                  <a:extLst>
                    <a:ext uri="{9D8B030D-6E8A-4147-A177-3AD203B41FA5}">
                      <a16:colId xmlns:a16="http://schemas.microsoft.com/office/drawing/2014/main" val="1891655341"/>
                    </a:ext>
                  </a:extLst>
                </a:gridCol>
              </a:tblGrid>
              <a:tr h="1300454">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Enhanced For Loop</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Basic For Loop</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354863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6" name="Picture 5">
            <a:extLst>
              <a:ext uri="{FF2B5EF4-FFF2-40B4-BE49-F238E27FC236}">
                <a16:creationId xmlns:a16="http://schemas.microsoft.com/office/drawing/2014/main" id="{826510CB-8414-4714-6D52-130946CF5343}"/>
              </a:ext>
            </a:extLst>
          </p:cNvPr>
          <p:cNvPicPr>
            <a:picLocks noChangeAspect="1"/>
          </p:cNvPicPr>
          <p:nvPr/>
        </p:nvPicPr>
        <p:blipFill>
          <a:blip r:embed="rId4"/>
          <a:stretch>
            <a:fillRect/>
          </a:stretch>
        </p:blipFill>
        <p:spPr>
          <a:xfrm>
            <a:off x="3353380" y="11760151"/>
            <a:ext cx="13835164" cy="2683688"/>
          </a:xfrm>
          <a:prstGeom prst="rect">
            <a:avLst/>
          </a:prstGeom>
        </p:spPr>
      </p:pic>
      <p:sp>
        <p:nvSpPr>
          <p:cNvPr id="3" name="Rectangle 2">
            <a:extLst>
              <a:ext uri="{FF2B5EF4-FFF2-40B4-BE49-F238E27FC236}">
                <a16:creationId xmlns:a16="http://schemas.microsoft.com/office/drawing/2014/main" id="{187B5184-787C-CC0F-96BB-1D90FBBA8105}"/>
              </a:ext>
            </a:extLst>
          </p:cNvPr>
          <p:cNvSpPr/>
          <p:nvPr/>
        </p:nvSpPr>
        <p:spPr>
          <a:xfrm>
            <a:off x="952501" y="4285904"/>
            <a:ext cx="34782670" cy="13764058"/>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loop was designed to walk through elements in an array, or some other type of collection.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processes </a:t>
            </a:r>
            <a:r>
              <a:rPr lang="en-US" sz="6400" b="1" dirty="0">
                <a:latin typeface="Open Sans" panose="020B0606030504020204" pitchFamily="34" charset="0"/>
                <a:ea typeface="Open Sans" panose="020B0606030504020204" pitchFamily="34" charset="0"/>
                <a:cs typeface="Open Sans" panose="020B0606030504020204" pitchFamily="34" charset="0"/>
              </a:rPr>
              <a:t>one element at a time</a:t>
            </a:r>
            <a:r>
              <a:rPr lang="en-US" sz="6400" dirty="0">
                <a:latin typeface="Open Sans" panose="020B0606030504020204" pitchFamily="34" charset="0"/>
                <a:ea typeface="Open Sans" panose="020B0606030504020204" pitchFamily="34" charset="0"/>
                <a:cs typeface="Open Sans" panose="020B0606030504020204" pitchFamily="34" charset="0"/>
              </a:rPr>
              <a:t>, from the </a:t>
            </a:r>
            <a:r>
              <a:rPr lang="en-US" sz="6400" b="1" dirty="0">
                <a:latin typeface="Open Sans" panose="020B0606030504020204" pitchFamily="34" charset="0"/>
                <a:ea typeface="Open Sans" panose="020B0606030504020204" pitchFamily="34" charset="0"/>
                <a:cs typeface="Open Sans" panose="020B0606030504020204" pitchFamily="34" charset="0"/>
              </a:rPr>
              <a:t>first</a:t>
            </a:r>
            <a:r>
              <a:rPr lang="en-US" sz="6400" dirty="0">
                <a:latin typeface="Open Sans" panose="020B0606030504020204" pitchFamily="34" charset="0"/>
                <a:ea typeface="Open Sans" panose="020B0606030504020204" pitchFamily="34" charset="0"/>
                <a:cs typeface="Open Sans" panose="020B0606030504020204" pitchFamily="34" charset="0"/>
              </a:rPr>
              <a:t> element to the </a:t>
            </a:r>
            <a:r>
              <a:rPr lang="en-US" sz="6400" b="1" dirty="0">
                <a:latin typeface="Open Sans" panose="020B0606030504020204" pitchFamily="34" charset="0"/>
                <a:ea typeface="Open Sans" panose="020B0606030504020204" pitchFamily="34" charset="0"/>
                <a:cs typeface="Open Sans" panose="020B0606030504020204" pitchFamily="34" charset="0"/>
              </a:rPr>
              <a:t>last</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Here I show you the syntax for the two types of for loop statements, side by side.</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enhanced for loop only has two components, vs. 3, defined in the parentheses after the for keyword.</a:t>
            </a:r>
          </a:p>
        </p:txBody>
      </p:sp>
      <p:pic>
        <p:nvPicPr>
          <p:cNvPr id="11" name="Picture 10">
            <a:extLst>
              <a:ext uri="{FF2B5EF4-FFF2-40B4-BE49-F238E27FC236}">
                <a16:creationId xmlns:a16="http://schemas.microsoft.com/office/drawing/2014/main" id="{F46580F4-8988-54A0-3FB4-F6CC3BAAD3CE}"/>
              </a:ext>
            </a:extLst>
          </p:cNvPr>
          <p:cNvPicPr>
            <a:picLocks noChangeAspect="1"/>
          </p:cNvPicPr>
          <p:nvPr/>
        </p:nvPicPr>
        <p:blipFill>
          <a:blip r:embed="rId5"/>
          <a:stretch>
            <a:fillRect/>
          </a:stretch>
        </p:blipFill>
        <p:spPr>
          <a:xfrm>
            <a:off x="17837493" y="11749823"/>
            <a:ext cx="15202012" cy="2667021"/>
          </a:xfrm>
          <a:prstGeom prst="rect">
            <a:avLst/>
          </a:prstGeom>
        </p:spPr>
      </p:pic>
    </p:spTree>
    <p:extLst>
      <p:ext uri="{BB962C8B-B14F-4D97-AF65-F5344CB8AC3E}">
        <p14:creationId xmlns:p14="http://schemas.microsoft.com/office/powerpoint/2010/main" val="431212543"/>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765661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Enhanced For Loop, the For Each Loop</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Part 2</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8154954"/>
            <a:ext cx="34782670" cy="9700085"/>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important to notice, that the separator character between components, is a </a:t>
            </a:r>
            <a:r>
              <a:rPr lang="en-US" sz="6400" b="1" dirty="0">
                <a:latin typeface="Open Sans" panose="020B0606030504020204" pitchFamily="34" charset="0"/>
                <a:ea typeface="Open Sans" panose="020B0606030504020204" pitchFamily="34" charset="0"/>
                <a:cs typeface="Open Sans" panose="020B0606030504020204" pitchFamily="34" charset="0"/>
              </a:rPr>
              <a:t>colon</a:t>
            </a:r>
            <a:r>
              <a:rPr lang="en-US" sz="6400" dirty="0">
                <a:latin typeface="Open Sans" panose="020B0606030504020204" pitchFamily="34" charset="0"/>
                <a:ea typeface="Open Sans" panose="020B0606030504020204" pitchFamily="34" charset="0"/>
                <a:cs typeface="Open Sans" panose="020B0606030504020204" pitchFamily="34" charset="0"/>
              </a:rPr>
              <a:t>, and not a semi-colon, for the Enhanced For Loop.</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b="1" dirty="0">
                <a:latin typeface="Open Sans" panose="020B0606030504020204" pitchFamily="34" charset="0"/>
                <a:ea typeface="Open Sans" panose="020B0606030504020204" pitchFamily="34" charset="0"/>
                <a:cs typeface="Open Sans" panose="020B0606030504020204" pitchFamily="34" charset="0"/>
              </a:rPr>
              <a:t>first</a:t>
            </a:r>
            <a:r>
              <a:rPr lang="en-US" sz="6400" dirty="0">
                <a:latin typeface="Open Sans" panose="020B0606030504020204" pitchFamily="34" charset="0"/>
                <a:ea typeface="Open Sans" panose="020B0606030504020204" pitchFamily="34" charset="0"/>
                <a:cs typeface="Open Sans" panose="020B0606030504020204" pitchFamily="34" charset="0"/>
              </a:rPr>
              <a:t> part is a </a:t>
            </a:r>
            <a:r>
              <a:rPr lang="en-US" sz="6400" b="1" dirty="0">
                <a:latin typeface="Open Sans" panose="020B0606030504020204" pitchFamily="34" charset="0"/>
                <a:ea typeface="Open Sans" panose="020B0606030504020204" pitchFamily="34" charset="0"/>
                <a:cs typeface="Open Sans" panose="020B0606030504020204" pitchFamily="34" charset="0"/>
              </a:rPr>
              <a:t>declaration expression</a:t>
            </a:r>
            <a:r>
              <a:rPr lang="en-US" sz="6400" dirty="0">
                <a:latin typeface="Open Sans" panose="020B0606030504020204" pitchFamily="34" charset="0"/>
                <a:ea typeface="Open Sans" panose="020B0606030504020204" pitchFamily="34" charset="0"/>
                <a:cs typeface="Open Sans" panose="020B0606030504020204" pitchFamily="34" charset="0"/>
              </a:rPr>
              <a:t>, which includes the type and a variable name. This is usually a local variable with the same type as an element in the array.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the </a:t>
            </a:r>
            <a:r>
              <a:rPr lang="en-US" sz="6400" b="1" dirty="0">
                <a:latin typeface="Open Sans" panose="020B0606030504020204" pitchFamily="34" charset="0"/>
                <a:ea typeface="Open Sans" panose="020B0606030504020204" pitchFamily="34" charset="0"/>
                <a:cs typeface="Open Sans" panose="020B0606030504020204" pitchFamily="34" charset="0"/>
              </a:rPr>
              <a:t>second</a:t>
            </a:r>
            <a:r>
              <a:rPr lang="en-US" sz="6400" dirty="0">
                <a:latin typeface="Open Sans" panose="020B0606030504020204" pitchFamily="34" charset="0"/>
                <a:ea typeface="Open Sans" panose="020B0606030504020204" pitchFamily="34" charset="0"/>
                <a:cs typeface="Open Sans" panose="020B0606030504020204" pitchFamily="34" charset="0"/>
              </a:rPr>
              <a:t> component is the </a:t>
            </a:r>
            <a:r>
              <a:rPr lang="en-US" sz="6400" b="1" dirty="0">
                <a:latin typeface="Open Sans" panose="020B0606030504020204" pitchFamily="34" charset="0"/>
                <a:ea typeface="Open Sans" panose="020B0606030504020204" pitchFamily="34" charset="0"/>
                <a:cs typeface="Open Sans" panose="020B0606030504020204" pitchFamily="34" charset="0"/>
              </a:rPr>
              <a:t>array</a:t>
            </a:r>
            <a:r>
              <a:rPr lang="en-US" sz="6400" dirty="0">
                <a:latin typeface="Open Sans" panose="020B0606030504020204" pitchFamily="34" charset="0"/>
                <a:ea typeface="Open Sans" panose="020B0606030504020204" pitchFamily="34" charset="0"/>
                <a:cs typeface="Open Sans" panose="020B0606030504020204" pitchFamily="34" charset="0"/>
              </a:rPr>
              <a:t>, or some other collection variable.</a:t>
            </a:r>
          </a:p>
        </p:txBody>
      </p:sp>
      <p:graphicFrame>
        <p:nvGraphicFramePr>
          <p:cNvPr id="2" name="Table 1">
            <a:extLst>
              <a:ext uri="{FF2B5EF4-FFF2-40B4-BE49-F238E27FC236}">
                <a16:creationId xmlns:a16="http://schemas.microsoft.com/office/drawing/2014/main" id="{E1CCD412-B5D8-7CA9-2205-0EEED4879521}"/>
              </a:ext>
            </a:extLst>
          </p:cNvPr>
          <p:cNvGraphicFramePr>
            <a:graphicFrameLocks noGrp="1"/>
          </p:cNvGraphicFramePr>
          <p:nvPr/>
        </p:nvGraphicFramePr>
        <p:xfrm>
          <a:off x="3144610" y="2857996"/>
          <a:ext cx="30286780" cy="4849090"/>
        </p:xfrm>
        <a:graphic>
          <a:graphicData uri="http://schemas.openxmlformats.org/drawingml/2006/table">
            <a:tbl>
              <a:tblPr firstRow="1" bandRow="1">
                <a:tableStyleId>{5C22544A-7EE6-4342-B048-85BDC9FD1C3A}</a:tableStyleId>
              </a:tblPr>
              <a:tblGrid>
                <a:gridCol w="14480723">
                  <a:extLst>
                    <a:ext uri="{9D8B030D-6E8A-4147-A177-3AD203B41FA5}">
                      <a16:colId xmlns:a16="http://schemas.microsoft.com/office/drawing/2014/main" val="2844207666"/>
                    </a:ext>
                  </a:extLst>
                </a:gridCol>
                <a:gridCol w="15806057">
                  <a:extLst>
                    <a:ext uri="{9D8B030D-6E8A-4147-A177-3AD203B41FA5}">
                      <a16:colId xmlns:a16="http://schemas.microsoft.com/office/drawing/2014/main" val="1891655341"/>
                    </a:ext>
                  </a:extLst>
                </a:gridCol>
              </a:tblGrid>
              <a:tr h="1300454">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Enhanced For Loop</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Basic For Loop</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354863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6" name="Picture 5">
            <a:extLst>
              <a:ext uri="{FF2B5EF4-FFF2-40B4-BE49-F238E27FC236}">
                <a16:creationId xmlns:a16="http://schemas.microsoft.com/office/drawing/2014/main" id="{826510CB-8414-4714-6D52-130946CF5343}"/>
              </a:ext>
            </a:extLst>
          </p:cNvPr>
          <p:cNvPicPr>
            <a:picLocks noChangeAspect="1"/>
          </p:cNvPicPr>
          <p:nvPr/>
        </p:nvPicPr>
        <p:blipFill>
          <a:blip r:embed="rId4"/>
          <a:stretch>
            <a:fillRect/>
          </a:stretch>
        </p:blipFill>
        <p:spPr>
          <a:xfrm>
            <a:off x="3353380" y="4610176"/>
            <a:ext cx="13835164" cy="2683688"/>
          </a:xfrm>
          <a:prstGeom prst="rect">
            <a:avLst/>
          </a:prstGeom>
        </p:spPr>
      </p:pic>
      <p:pic>
        <p:nvPicPr>
          <p:cNvPr id="11" name="Picture 10">
            <a:extLst>
              <a:ext uri="{FF2B5EF4-FFF2-40B4-BE49-F238E27FC236}">
                <a16:creationId xmlns:a16="http://schemas.microsoft.com/office/drawing/2014/main" id="{F46580F4-8988-54A0-3FB4-F6CC3BAAD3CE}"/>
              </a:ext>
            </a:extLst>
          </p:cNvPr>
          <p:cNvPicPr>
            <a:picLocks noChangeAspect="1"/>
          </p:cNvPicPr>
          <p:nvPr/>
        </p:nvPicPr>
        <p:blipFill>
          <a:blip r:embed="rId5"/>
          <a:stretch>
            <a:fillRect/>
          </a:stretch>
        </p:blipFill>
        <p:spPr>
          <a:xfrm>
            <a:off x="17837493" y="4599848"/>
            <a:ext cx="15202012" cy="2667021"/>
          </a:xfrm>
          <a:prstGeom prst="rect">
            <a:avLst/>
          </a:prstGeom>
        </p:spPr>
      </p:pic>
    </p:spTree>
    <p:extLst>
      <p:ext uri="{BB962C8B-B14F-4D97-AF65-F5344CB8AC3E}">
        <p14:creationId xmlns:p14="http://schemas.microsoft.com/office/powerpoint/2010/main" val="1717862598"/>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965649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err="1">
                <a:latin typeface="Open Sans" panose="020B0606030504020204" pitchFamily="34" charset="0"/>
                <a:ea typeface="Open Sans" panose="020B0606030504020204" pitchFamily="34" charset="0"/>
                <a:cs typeface="Open Sans" panose="020B0606030504020204" pitchFamily="34" charset="0"/>
              </a:rPr>
              <a:t>java.util.Arrays</a:t>
            </a:r>
            <a:endParaRPr lang="en-US" sz="108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Part 2</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Java's array type is very basic, it comes with very little built-in functionality.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has a single property or field, named length.</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it inherits </a:t>
            </a:r>
            <a:r>
              <a:rPr lang="en-US" sz="6400" dirty="0" err="1">
                <a:latin typeface="Open Sans" panose="020B0606030504020204" pitchFamily="34" charset="0"/>
                <a:ea typeface="Open Sans" panose="020B0606030504020204" pitchFamily="34" charset="0"/>
                <a:cs typeface="Open Sans" panose="020B0606030504020204" pitchFamily="34" charset="0"/>
              </a:rPr>
              <a:t>java.util.Object's</a:t>
            </a:r>
            <a:r>
              <a:rPr lang="en-US" sz="6400" dirty="0">
                <a:latin typeface="Open Sans" panose="020B0606030504020204" pitchFamily="34" charset="0"/>
                <a:ea typeface="Open Sans" panose="020B0606030504020204" pitchFamily="34" charset="0"/>
                <a:cs typeface="Open Sans" panose="020B0606030504020204" pitchFamily="34" charset="0"/>
              </a:rPr>
              <a:t> functionality.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 provides a helper class named </a:t>
            </a:r>
            <a:r>
              <a:rPr lang="en-US" sz="6400" dirty="0" err="1">
                <a:latin typeface="Open Sans" panose="020B0606030504020204" pitchFamily="34" charset="0"/>
                <a:ea typeface="Open Sans" panose="020B0606030504020204" pitchFamily="34" charset="0"/>
                <a:cs typeface="Open Sans" panose="020B0606030504020204" pitchFamily="34" charset="0"/>
              </a:rPr>
              <a:t>java.util.Arrays</a:t>
            </a:r>
            <a:r>
              <a:rPr lang="en-US" sz="6400" dirty="0">
                <a:latin typeface="Open Sans" panose="020B0606030504020204" pitchFamily="34" charset="0"/>
                <a:ea typeface="Open Sans" panose="020B0606030504020204" pitchFamily="34" charset="0"/>
                <a:cs typeface="Open Sans" panose="020B0606030504020204" pitchFamily="34" charset="0"/>
              </a:rPr>
              <a:t>, providing common functionality, you'd want for many array operations.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are static methods on Arrays, so are class methods, not instance methods.</a:t>
            </a:r>
          </a:p>
        </p:txBody>
      </p:sp>
    </p:spTree>
    <p:extLst>
      <p:ext uri="{BB962C8B-B14F-4D97-AF65-F5344CB8AC3E}">
        <p14:creationId xmlns:p14="http://schemas.microsoft.com/office/powerpoint/2010/main" val="4077397966"/>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341459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Printing elements in an array using </a:t>
            </a:r>
            <a:r>
              <a:rPr lang="en-US" sz="10800" dirty="0" err="1">
                <a:latin typeface="Open Sans" panose="020B0606030504020204" pitchFamily="34" charset="0"/>
                <a:ea typeface="Open Sans" panose="020B0606030504020204" pitchFamily="34" charset="0"/>
                <a:cs typeface="Open Sans" panose="020B0606030504020204" pitchFamily="34" charset="0"/>
              </a:rPr>
              <a:t>Arrays.toString</a:t>
            </a:r>
            <a:r>
              <a:rPr lang="en-US" sz="10800" dirty="0">
                <a:latin typeface="Open Sans" panose="020B0606030504020204" pitchFamily="34" charset="0"/>
                <a:ea typeface="Open Sans" panose="020B0606030504020204" pitchFamily="34" charset="0"/>
                <a:cs typeface="Open Sans" panose="020B0606030504020204" pitchFamily="34" charset="0"/>
              </a:rPr>
              <a: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Part 2</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dirty="0" err="1">
                <a:latin typeface="Open Sans" panose="020B0606030504020204" pitchFamily="34" charset="0"/>
                <a:ea typeface="Open Sans" panose="020B0606030504020204" pitchFamily="34" charset="0"/>
                <a:cs typeface="Open Sans" panose="020B0606030504020204" pitchFamily="34" charset="0"/>
              </a:rPr>
              <a:t>toString</a:t>
            </a:r>
            <a:r>
              <a:rPr lang="en-US" sz="6400" dirty="0">
                <a:latin typeface="Open Sans" panose="020B0606030504020204" pitchFamily="34" charset="0"/>
                <a:ea typeface="Open Sans" panose="020B0606030504020204" pitchFamily="34" charset="0"/>
                <a:cs typeface="Open Sans" panose="020B0606030504020204" pitchFamily="34" charset="0"/>
              </a:rPr>
              <a:t> method on this helper class, prints out all the array elements, comma delimited, and contained in square brackets.</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output from this method is shown here, conceptually.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prints the element at index 0 first, followed by a comma, then element at index 1 next, comma, and so on, until all elements are printed.</a:t>
            </a:r>
          </a:p>
        </p:txBody>
      </p:sp>
      <p:pic>
        <p:nvPicPr>
          <p:cNvPr id="3" name="Picture 2">
            <a:extLst>
              <a:ext uri="{FF2B5EF4-FFF2-40B4-BE49-F238E27FC236}">
                <a16:creationId xmlns:a16="http://schemas.microsoft.com/office/drawing/2014/main" id="{F83B0D49-E0F6-D0D8-B69E-E08BBB53E503}"/>
              </a:ext>
            </a:extLst>
          </p:cNvPr>
          <p:cNvPicPr>
            <a:picLocks noChangeAspect="1"/>
          </p:cNvPicPr>
          <p:nvPr/>
        </p:nvPicPr>
        <p:blipFill>
          <a:blip r:embed="rId4"/>
          <a:stretch>
            <a:fillRect/>
          </a:stretch>
        </p:blipFill>
        <p:spPr>
          <a:xfrm>
            <a:off x="952498" y="6857999"/>
            <a:ext cx="25069982" cy="933457"/>
          </a:xfrm>
          <a:prstGeom prst="rect">
            <a:avLst/>
          </a:prstGeom>
        </p:spPr>
      </p:pic>
      <p:pic>
        <p:nvPicPr>
          <p:cNvPr id="5" name="Picture 4">
            <a:extLst>
              <a:ext uri="{FF2B5EF4-FFF2-40B4-BE49-F238E27FC236}">
                <a16:creationId xmlns:a16="http://schemas.microsoft.com/office/drawing/2014/main" id="{88332DA2-D575-CEA9-590D-ABE22636B7A0}"/>
              </a:ext>
            </a:extLst>
          </p:cNvPr>
          <p:cNvPicPr>
            <a:picLocks noChangeAspect="1"/>
          </p:cNvPicPr>
          <p:nvPr/>
        </p:nvPicPr>
        <p:blipFill>
          <a:blip r:embed="rId5"/>
          <a:stretch>
            <a:fillRect/>
          </a:stretch>
        </p:blipFill>
        <p:spPr>
          <a:xfrm>
            <a:off x="952498" y="12782545"/>
            <a:ext cx="13418444" cy="933457"/>
          </a:xfrm>
          <a:prstGeom prst="rect">
            <a:avLst/>
          </a:prstGeom>
        </p:spPr>
      </p:pic>
    </p:spTree>
    <p:extLst>
      <p:ext uri="{BB962C8B-B14F-4D97-AF65-F5344CB8AC3E}">
        <p14:creationId xmlns:p14="http://schemas.microsoft.com/office/powerpoint/2010/main" val="2616051315"/>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061508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Why use arrays?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Using </a:t>
            </a:r>
            <a:r>
              <a:rPr lang="en-US" sz="4500" dirty="0" err="1">
                <a:latin typeface="Open Sans" panose="020B0606030504020204" pitchFamily="34" charset="0"/>
                <a:ea typeface="Open Sans" panose="020B0606030504020204" pitchFamily="34" charset="0"/>
                <a:cs typeface="Open Sans" panose="020B0606030504020204" pitchFamily="34" charset="0"/>
              </a:rPr>
              <a:t>java.util.Arrays</a:t>
            </a:r>
            <a:r>
              <a:rPr lang="en-US" sz="4500" dirty="0">
                <a:latin typeface="Open Sans" panose="020B0606030504020204" pitchFamily="34" charset="0"/>
                <a:ea typeface="Open Sans" panose="020B0606030504020204" pitchFamily="34" charset="0"/>
                <a:cs typeface="Open Sans" panose="020B0606030504020204" pitchFamily="34" charset="0"/>
              </a:rPr>
              <a:t> (sort, fill, </a:t>
            </a:r>
            <a:r>
              <a:rPr lang="en-US" sz="4500" dirty="0" err="1">
                <a:latin typeface="Open Sans" panose="020B0606030504020204" pitchFamily="34" charset="0"/>
                <a:ea typeface="Open Sans" panose="020B0606030504020204" pitchFamily="34" charset="0"/>
                <a:cs typeface="Open Sans" panose="020B0606030504020204" pitchFamily="34" charset="0"/>
              </a:rPr>
              <a:t>copyOf</a:t>
            </a:r>
            <a:r>
              <a:rPr lang="en-US" sz="4500" dirty="0">
                <a:latin typeface="Open Sans" panose="020B0606030504020204" pitchFamily="34" charset="0"/>
                <a:ea typeface="Open Sans" panose="020B0606030504020204" pitchFamily="34" charset="0"/>
                <a:cs typeface="Open Sans" panose="020B0606030504020204" pitchFamily="34" charset="0"/>
              </a:rPr>
              <a:t> )</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use arrays to manage many items of the same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Some common behavior for arrays would be sorting, initializing values, copying the array, and finding an element.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an array, this behavior isn't on the array instance itself, but it's provided on a helper class, </a:t>
            </a:r>
            <a:r>
              <a:rPr lang="en-US" sz="6400" dirty="0" err="1">
                <a:latin typeface="Open Sans" panose="020B0606030504020204" pitchFamily="34" charset="0"/>
                <a:ea typeface="Open Sans" panose="020B0606030504020204" pitchFamily="34" charset="0"/>
                <a:cs typeface="Open Sans" panose="020B0606030504020204" pitchFamily="34" charset="0"/>
              </a:rPr>
              <a:t>java.util.Arrays</a:t>
            </a:r>
            <a:r>
              <a:rPr lang="en-US" sz="6400">
                <a:latin typeface="Open Sans" panose="020B0606030504020204" pitchFamily="34" charset="0"/>
                <a:ea typeface="Open Sans" panose="020B0606030504020204" pitchFamily="34" charset="0"/>
                <a:cs typeface="Open Sans" panose="020B0606030504020204" pitchFamily="34" charset="0"/>
              </a:rPr>
              <a:t>.</a:t>
            </a: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633136726"/>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042272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Finding a match</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123384"/>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300" dirty="0">
                <a:latin typeface="Open Sans" panose="020B0606030504020204" pitchFamily="34" charset="0"/>
                <a:ea typeface="Open Sans" panose="020B0606030504020204" pitchFamily="34" charset="0"/>
                <a:cs typeface="Open Sans" panose="020B0606030504020204" pitchFamily="34" charset="0"/>
              </a:rPr>
              <a:t>Finding a Match, Using a Binary Search and testing equality of arrays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 are different algorithms for searching and matching elements in lists.</a:t>
            </a:r>
          </a:p>
        </p:txBody>
      </p:sp>
    </p:spTree>
    <p:extLst>
      <p:ext uri="{BB962C8B-B14F-4D97-AF65-F5344CB8AC3E}">
        <p14:creationId xmlns:p14="http://schemas.microsoft.com/office/powerpoint/2010/main" val="3036437334"/>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266051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Introduction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What we haven't really discussed though, is a way to have multiple values, all of the same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had a taste of this kind of problem, in the Bills Burger challenge.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had several toppings for our burger, and we had to create individual attributes. This led to inefficient code and other limitations. For example, what if we needed ten toppings?  There are much better ways to handle this.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 provides us with many types of containers, to store multiple values of the same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start with the most basic, which is the array, and that's what this section will cover.</a:t>
            </a:r>
          </a:p>
        </p:txBody>
      </p:sp>
    </p:spTree>
    <p:extLst>
      <p:ext uri="{BB962C8B-B14F-4D97-AF65-F5344CB8AC3E}">
        <p14:creationId xmlns:p14="http://schemas.microsoft.com/office/powerpoint/2010/main" val="1324528248"/>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72678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Searching Sequentially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123384"/>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300" dirty="0">
                <a:latin typeface="Open Sans" panose="020B0606030504020204" pitchFamily="34" charset="0"/>
                <a:ea typeface="Open Sans" panose="020B0606030504020204" pitchFamily="34" charset="0"/>
                <a:cs typeface="Open Sans" panose="020B0606030504020204" pitchFamily="34" charset="0"/>
              </a:rPr>
              <a:t>Finding a Match, Using a Binary Search and testing equality of arrays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hopefully imagine if you were going to start writing code to do this, you might start looping from start to finish, and check each element, to see it </a:t>
            </a:r>
            <a:r>
              <a:rPr lang="en-US" sz="6400" dirty="0" err="1">
                <a:latin typeface="Open Sans" panose="020B0606030504020204" pitchFamily="34" charset="0"/>
                <a:ea typeface="Open Sans" panose="020B0606030504020204" pitchFamily="34" charset="0"/>
                <a:cs typeface="Open Sans" panose="020B0606030504020204" pitchFamily="34" charset="0"/>
              </a:rPr>
              <a:t>it</a:t>
            </a:r>
            <a:r>
              <a:rPr lang="en-US" sz="6400" dirty="0">
                <a:latin typeface="Open Sans" panose="020B0606030504020204" pitchFamily="34" charset="0"/>
                <a:ea typeface="Open Sans" panose="020B0606030504020204" pitchFamily="34" charset="0"/>
                <a:cs typeface="Open Sans" panose="020B0606030504020204" pitchFamily="34" charset="0"/>
              </a:rPr>
              <a:t> equals what you're looking for.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 find a match, you'd stop looping, and return that a match was found, either with the position you found the element at, or just a </a:t>
            </a:r>
            <a:r>
              <a:rPr lang="en-US" sz="6400" dirty="0" err="1">
                <a:latin typeface="Open Sans" panose="020B0606030504020204" pitchFamily="34" charset="0"/>
                <a:ea typeface="Open Sans" panose="020B0606030504020204" pitchFamily="34" charset="0"/>
                <a:cs typeface="Open Sans" panose="020B0606030504020204" pitchFamily="34" charset="0"/>
              </a:rPr>
              <a:t>boolean</a:t>
            </a:r>
            <a:r>
              <a:rPr lang="en-US" sz="6400" dirty="0">
                <a:latin typeface="Open Sans" panose="020B0606030504020204" pitchFamily="34" charset="0"/>
                <a:ea typeface="Open Sans" panose="020B0606030504020204" pitchFamily="34" charset="0"/>
                <a:cs typeface="Open Sans" panose="020B0606030504020204" pitchFamily="34" charset="0"/>
              </a:rPr>
              <a:t> value, true if it was found, and false if not.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called a </a:t>
            </a:r>
            <a:r>
              <a:rPr lang="en-US" sz="6400" b="1" dirty="0">
                <a:latin typeface="Open Sans" panose="020B0606030504020204" pitchFamily="34" charset="0"/>
                <a:ea typeface="Open Sans" panose="020B0606030504020204" pitchFamily="34" charset="0"/>
                <a:cs typeface="Open Sans" panose="020B0606030504020204" pitchFamily="34" charset="0"/>
              </a:rPr>
              <a:t>linear search</a:t>
            </a:r>
            <a:r>
              <a:rPr lang="en-US" sz="6400" dirty="0">
                <a:latin typeface="Open Sans" panose="020B0606030504020204" pitchFamily="34" charset="0"/>
                <a:ea typeface="Open Sans" panose="020B0606030504020204" pitchFamily="34" charset="0"/>
                <a:cs typeface="Open Sans" panose="020B0606030504020204" pitchFamily="34" charset="0"/>
              </a:rPr>
              <a:t>, or </a:t>
            </a:r>
            <a:r>
              <a:rPr lang="en-US" sz="6400" b="1" dirty="0">
                <a:latin typeface="Open Sans" panose="020B0606030504020204" pitchFamily="34" charset="0"/>
                <a:ea typeface="Open Sans" panose="020B0606030504020204" pitchFamily="34" charset="0"/>
                <a:cs typeface="Open Sans" panose="020B0606030504020204" pitchFamily="34" charset="0"/>
              </a:rPr>
              <a:t>sequential</a:t>
            </a:r>
            <a:r>
              <a:rPr lang="en-US" sz="6400" dirty="0">
                <a:latin typeface="Open Sans" panose="020B0606030504020204" pitchFamily="34" charset="0"/>
                <a:ea typeface="Open Sans" panose="020B0606030504020204" pitchFamily="34" charset="0"/>
                <a:cs typeface="Open Sans" panose="020B0606030504020204" pitchFamily="34" charset="0"/>
              </a:rPr>
              <a:t>, because you're stepping through the elements, one after another.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your elements are sorted though, using this type of linear search, is unnecessarily inefficient. </a:t>
            </a:r>
          </a:p>
        </p:txBody>
      </p:sp>
    </p:spTree>
    <p:extLst>
      <p:ext uri="{BB962C8B-B14F-4D97-AF65-F5344CB8AC3E}">
        <p14:creationId xmlns:p14="http://schemas.microsoft.com/office/powerpoint/2010/main" val="2997770335"/>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07651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Using intervals to Search</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123384"/>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300" dirty="0">
                <a:latin typeface="Open Sans" panose="020B0606030504020204" pitchFamily="34" charset="0"/>
                <a:ea typeface="Open Sans" panose="020B0606030504020204" pitchFamily="34" charset="0"/>
                <a:cs typeface="Open Sans" panose="020B0606030504020204" pitchFamily="34" charset="0"/>
              </a:rPr>
              <a:t>Finding a Match, Using a Binary Search and testing equality of arrays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split each section up, testing the values at the boundaries, and based on that, split again into smaller sections, narrowing the number of elements to test, each time.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type of searching, in software, is called </a:t>
            </a:r>
            <a:r>
              <a:rPr lang="en-US" sz="6400" b="1" dirty="0">
                <a:latin typeface="Open Sans" panose="020B0606030504020204" pitchFamily="34" charset="0"/>
                <a:ea typeface="Open Sans" panose="020B0606030504020204" pitchFamily="34" charset="0"/>
                <a:cs typeface="Open Sans" panose="020B0606030504020204" pitchFamily="34" charset="0"/>
              </a:rPr>
              <a:t>interval searching</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Within these two categories, sequential and interval, there are numerous existing algorithms in each.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One of the most common interval searches, is the </a:t>
            </a:r>
            <a:r>
              <a:rPr lang="en-US" sz="6400" b="1" dirty="0">
                <a:latin typeface="Open Sans" panose="020B0606030504020204" pitchFamily="34" charset="0"/>
                <a:ea typeface="Open Sans" panose="020B0606030504020204" pitchFamily="34" charset="0"/>
                <a:cs typeface="Open Sans" panose="020B0606030504020204" pitchFamily="34" charset="0"/>
              </a:rPr>
              <a:t>binary search</a:t>
            </a:r>
            <a:r>
              <a:rPr lang="en-US" sz="6400" dirty="0">
                <a:latin typeface="Open Sans" panose="020B0606030504020204" pitchFamily="34" charset="0"/>
                <a:ea typeface="Open Sans" panose="020B0606030504020204" pitchFamily="34" charset="0"/>
                <a:cs typeface="Open Sans" panose="020B0606030504020204" pitchFamily="34" charset="0"/>
              </a:rPr>
              <a:t>, which is why Java provides this search, on so many of it's collection classes.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search, </a:t>
            </a:r>
            <a:r>
              <a:rPr lang="en-US" sz="6400" b="1" dirty="0">
                <a:latin typeface="Open Sans" panose="020B0606030504020204" pitchFamily="34" charset="0"/>
                <a:ea typeface="Open Sans" panose="020B0606030504020204" pitchFamily="34" charset="0"/>
                <a:cs typeface="Open Sans" panose="020B0606030504020204" pitchFamily="34" charset="0"/>
              </a:rPr>
              <a:t>intervals</a:t>
            </a:r>
            <a:r>
              <a:rPr lang="en-US" sz="6400" dirty="0">
                <a:latin typeface="Open Sans" panose="020B0606030504020204" pitchFamily="34" charset="0"/>
                <a:ea typeface="Open Sans" panose="020B0606030504020204" pitchFamily="34" charset="0"/>
                <a:cs typeface="Open Sans" panose="020B0606030504020204" pitchFamily="34" charset="0"/>
              </a:rPr>
              <a:t> are continually </a:t>
            </a:r>
            <a:r>
              <a:rPr lang="en-US" sz="6400" b="1" dirty="0">
                <a:latin typeface="Open Sans" panose="020B0606030504020204" pitchFamily="34" charset="0"/>
                <a:ea typeface="Open Sans" panose="020B0606030504020204" pitchFamily="34" charset="0"/>
                <a:cs typeface="Open Sans" panose="020B0606030504020204" pitchFamily="34" charset="0"/>
              </a:rPr>
              <a:t>split into two</a:t>
            </a:r>
            <a:r>
              <a:rPr lang="en-US" sz="6400" dirty="0">
                <a:latin typeface="Open Sans" panose="020B0606030504020204" pitchFamily="34" charset="0"/>
                <a:ea typeface="Open Sans" panose="020B0606030504020204" pitchFamily="34" charset="0"/>
                <a:cs typeface="Open Sans" panose="020B0606030504020204" pitchFamily="34" charset="0"/>
              </a:rPr>
              <a:t>, hence the word binary.</a:t>
            </a:r>
          </a:p>
        </p:txBody>
      </p:sp>
    </p:spTree>
    <p:extLst>
      <p:ext uri="{BB962C8B-B14F-4D97-AF65-F5344CB8AC3E}">
        <p14:creationId xmlns:p14="http://schemas.microsoft.com/office/powerpoint/2010/main" val="3940172757"/>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48446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err="1">
                <a:latin typeface="Open Sans" panose="020B0606030504020204" pitchFamily="34" charset="0"/>
                <a:ea typeface="Open Sans" panose="020B0606030504020204" pitchFamily="34" charset="0"/>
                <a:cs typeface="Open Sans" panose="020B0606030504020204" pitchFamily="34" charset="0"/>
              </a:rPr>
              <a:t>Arrays.binarySearch</a:t>
            </a:r>
            <a:r>
              <a:rPr lang="en-US" sz="10800" dirty="0">
                <a:latin typeface="Open Sans" panose="020B0606030504020204" pitchFamily="34" charset="0"/>
                <a:ea typeface="Open Sans" panose="020B0606030504020204" pitchFamily="34" charset="0"/>
                <a:cs typeface="Open Sans" panose="020B0606030504020204" pitchFamily="34" charset="0"/>
              </a:rPr>
              <a:t> </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123384"/>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300" dirty="0">
                <a:latin typeface="Open Sans" panose="020B0606030504020204" pitchFamily="34" charset="0"/>
                <a:ea typeface="Open Sans" panose="020B0606030504020204" pitchFamily="34" charset="0"/>
                <a:cs typeface="Open Sans" panose="020B0606030504020204" pitchFamily="34" charset="0"/>
              </a:rPr>
              <a:t>Finding a Match, Using a Binary Search and testing equality of arrays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static method, </a:t>
            </a:r>
            <a:r>
              <a:rPr lang="en-US" sz="6400" dirty="0" err="1">
                <a:latin typeface="Open Sans" panose="020B0606030504020204" pitchFamily="34" charset="0"/>
                <a:ea typeface="Open Sans" panose="020B0606030504020204" pitchFamily="34" charset="0"/>
                <a:cs typeface="Open Sans" panose="020B0606030504020204" pitchFamily="34" charset="0"/>
              </a:rPr>
              <a:t>binarySearch</a:t>
            </a:r>
            <a:r>
              <a:rPr lang="en-US" sz="6400" dirty="0">
                <a:latin typeface="Open Sans" panose="020B0606030504020204" pitchFamily="34" charset="0"/>
                <a:ea typeface="Open Sans" panose="020B0606030504020204" pitchFamily="34" charset="0"/>
                <a:cs typeface="Open Sans" panose="020B0606030504020204" pitchFamily="34" charset="0"/>
              </a:rPr>
              <a:t>, is on the Arrays class.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 use this method, to test if a value is already in our array, but there are some </a:t>
            </a:r>
            <a:r>
              <a:rPr lang="en-US" sz="6400" b="1" dirty="0">
                <a:latin typeface="Open Sans" panose="020B0606030504020204" pitchFamily="34" charset="0"/>
                <a:ea typeface="Open Sans" panose="020B0606030504020204" pitchFamily="34" charset="0"/>
                <a:cs typeface="Open Sans" panose="020B0606030504020204" pitchFamily="34" charset="0"/>
              </a:rPr>
              <a:t>important</a:t>
            </a:r>
            <a:r>
              <a:rPr lang="en-US" sz="6400" dirty="0">
                <a:latin typeface="Open Sans" panose="020B0606030504020204" pitchFamily="34" charset="0"/>
                <a:ea typeface="Open Sans" panose="020B0606030504020204" pitchFamily="34" charset="0"/>
                <a:cs typeface="Open Sans" panose="020B0606030504020204" pitchFamily="34" charset="0"/>
              </a:rPr>
              <a:t> things to remember.</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First, the array has to be </a:t>
            </a:r>
            <a:r>
              <a:rPr lang="en-US" sz="6400" b="1" dirty="0">
                <a:latin typeface="Open Sans" panose="020B0606030504020204" pitchFamily="34" charset="0"/>
                <a:ea typeface="Open Sans" panose="020B0606030504020204" pitchFamily="34" charset="0"/>
                <a:cs typeface="Open Sans" panose="020B0606030504020204" pitchFamily="34" charset="0"/>
              </a:rPr>
              <a:t>sorted</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Second, if there are duplicate values in the array, there's no guarantee which one it'll match on.</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Finally, elements must be comparable.  Trying to compare instances of different types, may lead to errors and invalid results.</a:t>
            </a:r>
          </a:p>
        </p:txBody>
      </p:sp>
    </p:spTree>
    <p:extLst>
      <p:ext uri="{BB962C8B-B14F-4D97-AF65-F5344CB8AC3E}">
        <p14:creationId xmlns:p14="http://schemas.microsoft.com/office/powerpoint/2010/main" val="745561837"/>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48446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err="1">
                <a:latin typeface="Open Sans" panose="020B0606030504020204" pitchFamily="34" charset="0"/>
                <a:ea typeface="Open Sans" panose="020B0606030504020204" pitchFamily="34" charset="0"/>
                <a:cs typeface="Open Sans" panose="020B0606030504020204" pitchFamily="34" charset="0"/>
              </a:rPr>
              <a:t>Arrays.binarySearch</a:t>
            </a:r>
            <a:r>
              <a:rPr lang="en-US" sz="10800" dirty="0">
                <a:latin typeface="Open Sans" panose="020B0606030504020204" pitchFamily="34" charset="0"/>
                <a:ea typeface="Open Sans" panose="020B0606030504020204" pitchFamily="34" charset="0"/>
                <a:cs typeface="Open Sans" panose="020B0606030504020204" pitchFamily="34" charset="0"/>
              </a:rPr>
              <a:t> </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123384"/>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300" dirty="0">
                <a:latin typeface="Open Sans" panose="020B0606030504020204" pitchFamily="34" charset="0"/>
                <a:ea typeface="Open Sans" panose="020B0606030504020204" pitchFamily="34" charset="0"/>
                <a:cs typeface="Open Sans" panose="020B0606030504020204" pitchFamily="34" charset="0"/>
              </a:rPr>
              <a:t>Finding a Match, Using a Binary Search and testing equality of arrays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method returns:</a:t>
            </a:r>
          </a:p>
          <a:p>
            <a:pPr marL="857250" indent="-857250" algn="l">
              <a:spcAft>
                <a:spcPts val="5022"/>
              </a:spcAft>
              <a:buFont typeface="Arial" panose="020B0604020202020204" pitchFamily="34" charset="0"/>
              <a:buChar char="•"/>
            </a:pPr>
            <a:r>
              <a:rPr lang="en-US" sz="6400" b="1" dirty="0">
                <a:latin typeface="Open Sans" panose="020B0606030504020204" pitchFamily="34" charset="0"/>
                <a:ea typeface="Open Sans" panose="020B0606030504020204" pitchFamily="34" charset="0"/>
                <a:cs typeface="Open Sans" panose="020B0606030504020204" pitchFamily="34" charset="0"/>
              </a:rPr>
              <a:t>The position of a match</a:t>
            </a:r>
            <a:r>
              <a:rPr lang="en-US" sz="6400" dirty="0">
                <a:latin typeface="Open Sans" panose="020B0606030504020204" pitchFamily="34" charset="0"/>
                <a:ea typeface="Open Sans" panose="020B0606030504020204" pitchFamily="34" charset="0"/>
                <a:cs typeface="Open Sans" panose="020B0606030504020204" pitchFamily="34" charset="0"/>
              </a:rPr>
              <a:t> if found.</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It returns a </a:t>
            </a:r>
            <a:r>
              <a:rPr lang="en-US" sz="6400" b="1" dirty="0">
                <a:latin typeface="Open Sans" panose="020B0606030504020204" pitchFamily="34" charset="0"/>
                <a:ea typeface="Open Sans" panose="020B0606030504020204" pitchFamily="34" charset="0"/>
                <a:cs typeface="Open Sans" panose="020B0606030504020204" pitchFamily="34" charset="0"/>
              </a:rPr>
              <a:t>-1</a:t>
            </a:r>
            <a:r>
              <a:rPr lang="en-US" sz="6400" dirty="0">
                <a:latin typeface="Open Sans" panose="020B0606030504020204" pitchFamily="34" charset="0"/>
                <a:ea typeface="Open Sans" panose="020B0606030504020204" pitchFamily="34" charset="0"/>
                <a:cs typeface="Open Sans" panose="020B0606030504020204" pitchFamily="34" charset="0"/>
              </a:rPr>
              <a:t> when </a:t>
            </a:r>
            <a:r>
              <a:rPr lang="en-US" sz="6400" b="1" dirty="0">
                <a:latin typeface="Open Sans" panose="020B0606030504020204" pitchFamily="34" charset="0"/>
                <a:ea typeface="Open Sans" panose="020B0606030504020204" pitchFamily="34" charset="0"/>
                <a:cs typeface="Open Sans" panose="020B0606030504020204" pitchFamily="34" charset="0"/>
              </a:rPr>
              <a:t>no match</a:t>
            </a:r>
            <a:r>
              <a:rPr lang="en-US" sz="6400" dirty="0">
                <a:latin typeface="Open Sans" panose="020B0606030504020204" pitchFamily="34" charset="0"/>
                <a:ea typeface="Open Sans" panose="020B0606030504020204" pitchFamily="34" charset="0"/>
                <a:cs typeface="Open Sans" panose="020B0606030504020204" pitchFamily="34" charset="0"/>
              </a:rPr>
              <a:t> was found.</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It's important to remember, that a positive number </a:t>
            </a:r>
            <a:r>
              <a:rPr lang="en-US" sz="6400" b="1" dirty="0">
                <a:latin typeface="Open Sans" panose="020B0606030504020204" pitchFamily="34" charset="0"/>
                <a:ea typeface="Open Sans" panose="020B0606030504020204" pitchFamily="34" charset="0"/>
                <a:cs typeface="Open Sans" panose="020B0606030504020204" pitchFamily="34" charset="0"/>
              </a:rPr>
              <a:t>may not be the position of the first match</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If your array has duplicate values, and you need to find the first element, other methods should be used.</a:t>
            </a:r>
          </a:p>
        </p:txBody>
      </p:sp>
    </p:spTree>
    <p:extLst>
      <p:ext uri="{BB962C8B-B14F-4D97-AF65-F5344CB8AC3E}">
        <p14:creationId xmlns:p14="http://schemas.microsoft.com/office/powerpoint/2010/main" val="2974229500"/>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10134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Array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Challenge Exercise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Create a program using arrays, that </a:t>
            </a:r>
            <a:r>
              <a:rPr lang="en-US" sz="6400" b="1" dirty="0">
                <a:latin typeface="Open Sans" panose="020B0606030504020204" pitchFamily="34" charset="0"/>
                <a:ea typeface="Open Sans" panose="020B0606030504020204" pitchFamily="34" charset="0"/>
                <a:cs typeface="Open Sans" panose="020B0606030504020204" pitchFamily="34" charset="0"/>
              </a:rPr>
              <a:t>sorts</a:t>
            </a:r>
            <a:r>
              <a:rPr lang="en-US" sz="6400" dirty="0">
                <a:latin typeface="Open Sans" panose="020B0606030504020204" pitchFamily="34" charset="0"/>
                <a:ea typeface="Open Sans" panose="020B0606030504020204" pitchFamily="34" charset="0"/>
                <a:cs typeface="Open Sans" panose="020B0606030504020204" pitchFamily="34" charset="0"/>
              </a:rPr>
              <a:t> a list of </a:t>
            </a:r>
            <a:r>
              <a:rPr lang="en-US" sz="6400" b="1" dirty="0">
                <a:latin typeface="Open Sans" panose="020B0606030504020204" pitchFamily="34" charset="0"/>
                <a:ea typeface="Open Sans" panose="020B0606030504020204" pitchFamily="34" charset="0"/>
                <a:cs typeface="Open Sans" panose="020B0606030504020204" pitchFamily="34" charset="0"/>
              </a:rPr>
              <a:t>integers</a:t>
            </a:r>
            <a:r>
              <a:rPr lang="en-US" sz="6400" dirty="0">
                <a:latin typeface="Open Sans" panose="020B0606030504020204" pitchFamily="34" charset="0"/>
                <a:ea typeface="Open Sans" panose="020B0606030504020204" pitchFamily="34" charset="0"/>
                <a:cs typeface="Open Sans" panose="020B0606030504020204" pitchFamily="34" charset="0"/>
              </a:rPr>
              <a:t>, in </a:t>
            </a:r>
            <a:r>
              <a:rPr lang="en-US" sz="6400" b="1" dirty="0">
                <a:latin typeface="Open Sans" panose="020B0606030504020204" pitchFamily="34" charset="0"/>
                <a:ea typeface="Open Sans" panose="020B0606030504020204" pitchFamily="34" charset="0"/>
                <a:cs typeface="Open Sans" panose="020B0606030504020204" pitchFamily="34" charset="0"/>
              </a:rPr>
              <a:t>descending order</a:t>
            </a:r>
            <a:r>
              <a:rPr lang="en-US" sz="6400" dirty="0">
                <a:latin typeface="Open Sans" panose="020B0606030504020204" pitchFamily="34" charset="0"/>
                <a:ea typeface="Open Sans" panose="020B0606030504020204" pitchFamily="34" charset="0"/>
                <a:cs typeface="Open Sans" panose="020B0606030504020204" pitchFamily="34" charset="0"/>
              </a:rPr>
              <a:t>.  Descending order means from highest value to lowest.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other words, if the array has the values 50, 25, 80, 5, and 15, your program should return an array, with the values in the descending order: 80, 50, 25, 15,  and 5.</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First, create an </a:t>
            </a:r>
            <a:r>
              <a:rPr lang="en-US" sz="6400" b="1" dirty="0">
                <a:latin typeface="Open Sans" panose="020B0606030504020204" pitchFamily="34" charset="0"/>
                <a:ea typeface="Open Sans" panose="020B0606030504020204" pitchFamily="34" charset="0"/>
                <a:cs typeface="Open Sans" panose="020B0606030504020204" pitchFamily="34" charset="0"/>
              </a:rPr>
              <a:t>array</a:t>
            </a:r>
            <a:r>
              <a:rPr lang="en-US" sz="6400" dirty="0">
                <a:latin typeface="Open Sans" panose="020B0606030504020204" pitchFamily="34" charset="0"/>
                <a:ea typeface="Open Sans" panose="020B0606030504020204" pitchFamily="34" charset="0"/>
                <a:cs typeface="Open Sans" panose="020B0606030504020204" pitchFamily="34" charset="0"/>
              </a:rPr>
              <a:t> of </a:t>
            </a:r>
            <a:r>
              <a:rPr lang="en-US" sz="6400" b="1" dirty="0">
                <a:latin typeface="Open Sans" panose="020B0606030504020204" pitchFamily="34" charset="0"/>
                <a:ea typeface="Open Sans" panose="020B0606030504020204" pitchFamily="34" charset="0"/>
                <a:cs typeface="Open Sans" panose="020B0606030504020204" pitchFamily="34" charset="0"/>
              </a:rPr>
              <a:t>randomly generated integers</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Print the array before you sort it.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print the array after you sort it.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choose to create a new sorted array, or just sort the current array.</a:t>
            </a:r>
          </a:p>
        </p:txBody>
      </p:sp>
    </p:spTree>
    <p:extLst>
      <p:ext uri="{BB962C8B-B14F-4D97-AF65-F5344CB8AC3E}">
        <p14:creationId xmlns:p14="http://schemas.microsoft.com/office/powerpoint/2010/main" val="296182845"/>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856163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Recap</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Recap</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Alright, I want to recap what we've learned so far about arrays, and discuss some of the common errors, that occur using arrays.</a:t>
            </a:r>
          </a:p>
        </p:txBody>
      </p:sp>
    </p:spTree>
    <p:extLst>
      <p:ext uri="{BB962C8B-B14F-4D97-AF65-F5344CB8AC3E}">
        <p14:creationId xmlns:p14="http://schemas.microsoft.com/office/powerpoint/2010/main" val="774207484"/>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856163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Recap</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Recap</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lnSpcReduction="10000"/>
          </a:bodyPr>
          <a:lstStyle/>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An array is a data structure that allows us to store multiple values, of the same type, in a single variable.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default values of numeric array elements are set to zero.</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Arrays are zero indexed, so an array with n elements, is indexed from 0 to n - 1, for example, 10 elements would have the index range from 0 through 9.</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If we try to access an index that is out of range, Java will give us an </a:t>
            </a:r>
            <a:r>
              <a:rPr lang="en-US" sz="6400" b="1" dirty="0" err="1">
                <a:latin typeface="Open Sans" panose="020B0606030504020204" pitchFamily="34" charset="0"/>
                <a:ea typeface="Open Sans" panose="020B0606030504020204" pitchFamily="34" charset="0"/>
                <a:cs typeface="Open Sans" panose="020B0606030504020204" pitchFamily="34" charset="0"/>
              </a:rPr>
              <a:t>ArrayIndexOutOfBoundsException</a:t>
            </a:r>
            <a:r>
              <a:rPr lang="en-US" sz="6400" dirty="0">
                <a:latin typeface="Open Sans" panose="020B0606030504020204" pitchFamily="34" charset="0"/>
                <a:ea typeface="Open Sans" panose="020B0606030504020204" pitchFamily="34" charset="0"/>
                <a:cs typeface="Open Sans" panose="020B0606030504020204" pitchFamily="34" charset="0"/>
              </a:rPr>
              <a:t>, which indicates that the index is out of range, in other words, out of bounds.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To access array elements, we use square braces. This is also known as the array access operator.</a:t>
            </a:r>
          </a:p>
        </p:txBody>
      </p:sp>
    </p:spTree>
    <p:extLst>
      <p:ext uri="{BB962C8B-B14F-4D97-AF65-F5344CB8AC3E}">
        <p14:creationId xmlns:p14="http://schemas.microsoft.com/office/powerpoint/2010/main" val="1182980610"/>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338460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Recap - Creating a New Array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Recap</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5635890"/>
            <a:ext cx="34782670" cy="1053019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array contains the elements from array[0], through to array[4].</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has 5 elements, and an index range, from 0 to 4.</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new operator or keyword, is used to create the array, and initialize the array elements to their default values.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example, all the array elements will default to zero, because it is an int array.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a:t>
            </a:r>
            <a:r>
              <a:rPr lang="en-US" sz="6400" dirty="0" err="1">
                <a:latin typeface="Open Sans" panose="020B0606030504020204" pitchFamily="34" charset="0"/>
                <a:ea typeface="Open Sans" panose="020B0606030504020204" pitchFamily="34" charset="0"/>
                <a:cs typeface="Open Sans" panose="020B0606030504020204" pitchFamily="34" charset="0"/>
              </a:rPr>
              <a:t>boolean</a:t>
            </a:r>
            <a:r>
              <a:rPr lang="en-US" sz="6400" dirty="0">
                <a:latin typeface="Open Sans" panose="020B0606030504020204" pitchFamily="34" charset="0"/>
                <a:ea typeface="Open Sans" panose="020B0606030504020204" pitchFamily="34" charset="0"/>
                <a:cs typeface="Open Sans" panose="020B0606030504020204" pitchFamily="34" charset="0"/>
              </a:rPr>
              <a:t> arrays, elements would be initialized to false.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 use String or other objects, they would be set to null, or a null reference.</a:t>
            </a:r>
          </a:p>
        </p:txBody>
      </p:sp>
      <p:pic>
        <p:nvPicPr>
          <p:cNvPr id="3" name="Picture 2">
            <a:extLst>
              <a:ext uri="{FF2B5EF4-FFF2-40B4-BE49-F238E27FC236}">
                <a16:creationId xmlns:a16="http://schemas.microsoft.com/office/drawing/2014/main" id="{AB50A305-8B74-C15E-0590-2F0DB921CB47}"/>
              </a:ext>
            </a:extLst>
          </p:cNvPr>
          <p:cNvPicPr>
            <a:picLocks noChangeAspect="1"/>
          </p:cNvPicPr>
          <p:nvPr/>
        </p:nvPicPr>
        <p:blipFill>
          <a:blip r:embed="rId4"/>
          <a:stretch>
            <a:fillRect/>
          </a:stretch>
        </p:blipFill>
        <p:spPr>
          <a:xfrm>
            <a:off x="952498" y="3972366"/>
            <a:ext cx="12401640" cy="1028708"/>
          </a:xfrm>
          <a:prstGeom prst="rect">
            <a:avLst/>
          </a:prstGeom>
        </p:spPr>
      </p:pic>
    </p:spTree>
    <p:extLst>
      <p:ext uri="{BB962C8B-B14F-4D97-AF65-F5344CB8AC3E}">
        <p14:creationId xmlns:p14="http://schemas.microsoft.com/office/powerpoint/2010/main" val="3715746941"/>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319064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Recap - Creating a new Array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Recap</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 also initialize an array inline, using an array initializer block, as we show here.</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define the values for the array, in curly braces, in the order we want them assigned, each value separated by a comma.</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way of initializing array elements, is also known as an anonymous array.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has </a:t>
            </a:r>
            <a:r>
              <a:rPr lang="en-US" sz="6400" b="1" dirty="0">
                <a:latin typeface="Open Sans" panose="020B0606030504020204" pitchFamily="34" charset="0"/>
                <a:ea typeface="Open Sans" panose="020B0606030504020204" pitchFamily="34" charset="0"/>
                <a:cs typeface="Open Sans" panose="020B0606030504020204" pitchFamily="34" charset="0"/>
              </a:rPr>
              <a:t>5 elements</a:t>
            </a:r>
            <a:r>
              <a:rPr lang="en-US" sz="6400" dirty="0">
                <a:latin typeface="Open Sans" panose="020B0606030504020204" pitchFamily="34" charset="0"/>
                <a:ea typeface="Open Sans" panose="020B0606030504020204" pitchFamily="34" charset="0"/>
                <a:cs typeface="Open Sans" panose="020B0606030504020204" pitchFamily="34" charset="0"/>
              </a:rPr>
              <a:t>, and an index range from </a:t>
            </a:r>
            <a:r>
              <a:rPr lang="en-US" sz="6400" b="1" dirty="0">
                <a:latin typeface="Open Sans" panose="020B0606030504020204" pitchFamily="34" charset="0"/>
                <a:ea typeface="Open Sans" panose="020B0606030504020204" pitchFamily="34" charset="0"/>
                <a:cs typeface="Open Sans" panose="020B0606030504020204" pitchFamily="34" charset="0"/>
              </a:rPr>
              <a:t>0</a:t>
            </a:r>
            <a:r>
              <a:rPr lang="en-US" sz="6400" dirty="0">
                <a:latin typeface="Open Sans" panose="020B0606030504020204" pitchFamily="34" charset="0"/>
                <a:ea typeface="Open Sans" panose="020B0606030504020204" pitchFamily="34" charset="0"/>
                <a:cs typeface="Open Sans" panose="020B0606030504020204" pitchFamily="34" charset="0"/>
              </a:rPr>
              <a:t> to </a:t>
            </a:r>
            <a:r>
              <a:rPr lang="en-US" sz="6400" b="1" dirty="0">
                <a:latin typeface="Open Sans" panose="020B0606030504020204" pitchFamily="34" charset="0"/>
                <a:ea typeface="Open Sans" panose="020B0606030504020204" pitchFamily="34" charset="0"/>
                <a:cs typeface="Open Sans" panose="020B0606030504020204" pitchFamily="34" charset="0"/>
              </a:rPr>
              <a:t>4</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a:latin typeface="Open Sans" panose="020B0606030504020204" pitchFamily="34" charset="0"/>
                <a:ea typeface="Open Sans" panose="020B0606030504020204" pitchFamily="34" charset="0"/>
                <a:cs typeface="Open Sans" panose="020B0606030504020204" pitchFamily="34" charset="0"/>
              </a:rPr>
              <a:t>In this example, the array elements are initialized to 5 down to 1.</a:t>
            </a:r>
          </a:p>
        </p:txBody>
      </p:sp>
      <p:pic>
        <p:nvPicPr>
          <p:cNvPr id="3" name="Picture 2">
            <a:extLst>
              <a:ext uri="{FF2B5EF4-FFF2-40B4-BE49-F238E27FC236}">
                <a16:creationId xmlns:a16="http://schemas.microsoft.com/office/drawing/2014/main" id="{213874BF-5314-7C81-CEEA-A006CA0C63A7}"/>
              </a:ext>
            </a:extLst>
          </p:cNvPr>
          <p:cNvPicPr>
            <a:picLocks noChangeAspect="1"/>
          </p:cNvPicPr>
          <p:nvPr/>
        </p:nvPicPr>
        <p:blipFill>
          <a:blip r:embed="rId4"/>
          <a:stretch>
            <a:fillRect/>
          </a:stretch>
        </p:blipFill>
        <p:spPr>
          <a:xfrm>
            <a:off x="952378" y="5924303"/>
            <a:ext cx="16859372" cy="1162060"/>
          </a:xfrm>
          <a:prstGeom prst="rect">
            <a:avLst/>
          </a:prstGeom>
        </p:spPr>
      </p:pic>
    </p:spTree>
    <p:extLst>
      <p:ext uri="{BB962C8B-B14F-4D97-AF65-F5344CB8AC3E}">
        <p14:creationId xmlns:p14="http://schemas.microsoft.com/office/powerpoint/2010/main" val="3313932813"/>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856163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Recap</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Recap</a:t>
            </a:r>
          </a:p>
        </p:txBody>
      </p:sp>
      <p:pic>
        <p:nvPicPr>
          <p:cNvPr id="6" name="Picture 5">
            <a:extLst>
              <a:ext uri="{FF2B5EF4-FFF2-40B4-BE49-F238E27FC236}">
                <a16:creationId xmlns:a16="http://schemas.microsoft.com/office/drawing/2014/main" id="{ACAC584B-324E-B50B-BD11-FF52B099DA33}"/>
              </a:ext>
            </a:extLst>
          </p:cNvPr>
          <p:cNvPicPr>
            <a:picLocks noChangeAspect="1"/>
          </p:cNvPicPr>
          <p:nvPr/>
        </p:nvPicPr>
        <p:blipFill>
          <a:blip r:embed="rId4"/>
          <a:stretch>
            <a:fillRect/>
          </a:stretch>
        </p:blipFill>
        <p:spPr>
          <a:xfrm>
            <a:off x="1120448" y="2951091"/>
            <a:ext cx="13335096" cy="1219208"/>
          </a:xfrm>
          <a:prstGeom prst="rect">
            <a:avLst/>
          </a:prstGeom>
        </p:spPr>
      </p:pic>
      <p:sp>
        <p:nvSpPr>
          <p:cNvPr id="7" name="Rectangle 6">
            <a:extLst>
              <a:ext uri="{FF2B5EF4-FFF2-40B4-BE49-F238E27FC236}">
                <a16:creationId xmlns:a16="http://schemas.microsoft.com/office/drawing/2014/main" id="{84DE69D1-F00B-80CE-2631-C9B2407E2E23}"/>
              </a:ext>
            </a:extLst>
          </p:cNvPr>
          <p:cNvSpPr/>
          <p:nvPr/>
        </p:nvSpPr>
        <p:spPr>
          <a:xfrm>
            <a:off x="952498" y="2642695"/>
            <a:ext cx="34782668" cy="1836000"/>
          </a:xfrm>
          <a:prstGeom prst="rect">
            <a:avLst/>
          </a:prstGeom>
          <a:noFill/>
          <a:ln w="762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12" name="Picture 11">
            <a:extLst>
              <a:ext uri="{FF2B5EF4-FFF2-40B4-BE49-F238E27FC236}">
                <a16:creationId xmlns:a16="http://schemas.microsoft.com/office/drawing/2014/main" id="{F1A6816A-9B4E-0F57-A9ED-A888BD456B8E}"/>
              </a:ext>
            </a:extLst>
          </p:cNvPr>
          <p:cNvPicPr>
            <a:picLocks noChangeAspect="1"/>
          </p:cNvPicPr>
          <p:nvPr/>
        </p:nvPicPr>
        <p:blipFill>
          <a:blip r:embed="rId5"/>
          <a:stretch>
            <a:fillRect/>
          </a:stretch>
        </p:blipFill>
        <p:spPr>
          <a:xfrm>
            <a:off x="4913470" y="7524394"/>
            <a:ext cx="26749060" cy="10425705"/>
          </a:xfrm>
          <a:prstGeom prst="rect">
            <a:avLst/>
          </a:prstGeom>
        </p:spPr>
      </p:pic>
    </p:spTree>
    <p:extLst>
      <p:ext uri="{BB962C8B-B14F-4D97-AF65-F5344CB8AC3E}">
        <p14:creationId xmlns:p14="http://schemas.microsoft.com/office/powerpoint/2010/main" val="793921633"/>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429123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dirty="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Lets look at ways to store, and manipulate, multiple values of the same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most common way to do this, in Java, is with an array.</a:t>
            </a:r>
          </a:p>
        </p:txBody>
      </p:sp>
    </p:spTree>
    <p:extLst>
      <p:ext uri="{BB962C8B-B14F-4D97-AF65-F5344CB8AC3E}">
        <p14:creationId xmlns:p14="http://schemas.microsoft.com/office/powerpoint/2010/main" val="305561311"/>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856163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Recap</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Recap</a:t>
            </a:r>
          </a:p>
        </p:txBody>
      </p:sp>
      <p:sp>
        <p:nvSpPr>
          <p:cNvPr id="7" name="Rectangle 6">
            <a:extLst>
              <a:ext uri="{FF2B5EF4-FFF2-40B4-BE49-F238E27FC236}">
                <a16:creationId xmlns:a16="http://schemas.microsoft.com/office/drawing/2014/main" id="{84DE69D1-F00B-80CE-2631-C9B2407E2E23}"/>
              </a:ext>
            </a:extLst>
          </p:cNvPr>
          <p:cNvSpPr/>
          <p:nvPr/>
        </p:nvSpPr>
        <p:spPr>
          <a:xfrm>
            <a:off x="952498" y="2642695"/>
            <a:ext cx="34782670" cy="1836000"/>
          </a:xfrm>
          <a:prstGeom prst="rect">
            <a:avLst/>
          </a:prstGeom>
          <a:noFill/>
          <a:ln w="762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8" name="Picture 7">
            <a:extLst>
              <a:ext uri="{FF2B5EF4-FFF2-40B4-BE49-F238E27FC236}">
                <a16:creationId xmlns:a16="http://schemas.microsoft.com/office/drawing/2014/main" id="{D6D2339F-9EFD-C977-387E-F4D4FF4C7110}"/>
              </a:ext>
            </a:extLst>
          </p:cNvPr>
          <p:cNvPicPr>
            <a:picLocks noChangeAspect="1"/>
          </p:cNvPicPr>
          <p:nvPr/>
        </p:nvPicPr>
        <p:blipFill>
          <a:blip r:embed="rId4">
            <a:alphaModFix/>
          </a:blip>
          <a:stretch>
            <a:fillRect/>
          </a:stretch>
        </p:blipFill>
        <p:spPr>
          <a:xfrm>
            <a:off x="4913468" y="6087421"/>
            <a:ext cx="26749060" cy="11866754"/>
          </a:xfrm>
          <a:prstGeom prst="rect">
            <a:avLst/>
          </a:prstGeom>
        </p:spPr>
      </p:pic>
      <p:pic>
        <p:nvPicPr>
          <p:cNvPr id="14" name="Picture 13">
            <a:extLst>
              <a:ext uri="{FF2B5EF4-FFF2-40B4-BE49-F238E27FC236}">
                <a16:creationId xmlns:a16="http://schemas.microsoft.com/office/drawing/2014/main" id="{9A326655-E5EA-38FA-7C40-F140478FBAAD}"/>
              </a:ext>
            </a:extLst>
          </p:cNvPr>
          <p:cNvPicPr>
            <a:picLocks noChangeAspect="1"/>
          </p:cNvPicPr>
          <p:nvPr/>
        </p:nvPicPr>
        <p:blipFill>
          <a:blip r:embed="rId5">
            <a:alphaModFix/>
          </a:blip>
          <a:stretch>
            <a:fillRect/>
          </a:stretch>
        </p:blipFill>
        <p:spPr>
          <a:xfrm>
            <a:off x="1120448" y="2990683"/>
            <a:ext cx="18288132" cy="1047756"/>
          </a:xfrm>
          <a:prstGeom prst="rect">
            <a:avLst/>
          </a:prstGeom>
        </p:spPr>
      </p:pic>
    </p:spTree>
    <p:extLst>
      <p:ext uri="{BB962C8B-B14F-4D97-AF65-F5344CB8AC3E}">
        <p14:creationId xmlns:p14="http://schemas.microsoft.com/office/powerpoint/2010/main" val="2488591922"/>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293302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First Common Error</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Recap</a:t>
            </a:r>
          </a:p>
        </p:txBody>
      </p:sp>
      <p:sp>
        <p:nvSpPr>
          <p:cNvPr id="7" name="Rectangle 6">
            <a:extLst>
              <a:ext uri="{FF2B5EF4-FFF2-40B4-BE49-F238E27FC236}">
                <a16:creationId xmlns:a16="http://schemas.microsoft.com/office/drawing/2014/main" id="{84DE69D1-F00B-80CE-2631-C9B2407E2E23}"/>
              </a:ext>
            </a:extLst>
          </p:cNvPr>
          <p:cNvSpPr/>
          <p:nvPr/>
        </p:nvSpPr>
        <p:spPr>
          <a:xfrm>
            <a:off x="952498" y="2642694"/>
            <a:ext cx="34782644" cy="2581873"/>
          </a:xfrm>
          <a:prstGeom prst="rect">
            <a:avLst/>
          </a:prstGeom>
          <a:noFill/>
          <a:ln w="762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14" name="Picture 13">
            <a:extLst>
              <a:ext uri="{FF2B5EF4-FFF2-40B4-BE49-F238E27FC236}">
                <a16:creationId xmlns:a16="http://schemas.microsoft.com/office/drawing/2014/main" id="{9A326655-E5EA-38FA-7C40-F140478FBAAD}"/>
              </a:ext>
            </a:extLst>
          </p:cNvPr>
          <p:cNvPicPr>
            <a:picLocks noChangeAspect="1"/>
          </p:cNvPicPr>
          <p:nvPr/>
        </p:nvPicPr>
        <p:blipFill>
          <a:blip r:embed="rId4">
            <a:alphaModFix/>
          </a:blip>
          <a:stretch>
            <a:fillRect/>
          </a:stretch>
        </p:blipFill>
        <p:spPr>
          <a:xfrm>
            <a:off x="1120448" y="2990683"/>
            <a:ext cx="18288132" cy="1047756"/>
          </a:xfrm>
          <a:prstGeom prst="rect">
            <a:avLst/>
          </a:prstGeom>
        </p:spPr>
      </p:pic>
      <p:pic>
        <p:nvPicPr>
          <p:cNvPr id="6" name="Picture 5">
            <a:extLst>
              <a:ext uri="{FF2B5EF4-FFF2-40B4-BE49-F238E27FC236}">
                <a16:creationId xmlns:a16="http://schemas.microsoft.com/office/drawing/2014/main" id="{471DAA49-7047-CDB4-0297-F40DC3FE4C65}"/>
              </a:ext>
            </a:extLst>
          </p:cNvPr>
          <p:cNvPicPr>
            <a:picLocks noChangeAspect="1"/>
          </p:cNvPicPr>
          <p:nvPr/>
        </p:nvPicPr>
        <p:blipFill>
          <a:blip r:embed="rId5"/>
          <a:stretch>
            <a:fillRect/>
          </a:stretch>
        </p:blipFill>
        <p:spPr>
          <a:xfrm>
            <a:off x="952475" y="8630130"/>
            <a:ext cx="34782669" cy="9301175"/>
          </a:xfrm>
          <a:prstGeom prst="rect">
            <a:avLst/>
          </a:prstGeom>
        </p:spPr>
      </p:pic>
      <p:sp>
        <p:nvSpPr>
          <p:cNvPr id="11" name="Rectangle 10">
            <a:extLst>
              <a:ext uri="{FF2B5EF4-FFF2-40B4-BE49-F238E27FC236}">
                <a16:creationId xmlns:a16="http://schemas.microsoft.com/office/drawing/2014/main" id="{AA69315E-5BA1-27D7-437F-5B1D7DC0698E}"/>
              </a:ext>
            </a:extLst>
          </p:cNvPr>
          <p:cNvSpPr/>
          <p:nvPr/>
        </p:nvSpPr>
        <p:spPr>
          <a:xfrm>
            <a:off x="952472" y="5503778"/>
            <a:ext cx="34782670" cy="2691809"/>
          </a:xfrm>
          <a:prstGeom prst="rect">
            <a:avLst/>
          </a:prstGeom>
          <a:noFill/>
          <a:ln w="762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2" name="Rectangle 11">
            <a:extLst>
              <a:ext uri="{FF2B5EF4-FFF2-40B4-BE49-F238E27FC236}">
                <a16:creationId xmlns:a16="http://schemas.microsoft.com/office/drawing/2014/main" id="{46F0F033-F7E9-FBD5-8086-694327AD0597}"/>
              </a:ext>
            </a:extLst>
          </p:cNvPr>
          <p:cNvSpPr/>
          <p:nvPr/>
        </p:nvSpPr>
        <p:spPr>
          <a:xfrm>
            <a:off x="952472" y="5559216"/>
            <a:ext cx="34782670" cy="3096729"/>
          </a:xfrm>
          <a:prstGeom prst="rect">
            <a:avLst/>
          </a:prstGeom>
        </p:spPr>
        <p:txBody>
          <a:bodyPr wrap="square">
            <a:normAutofit/>
          </a:bodyPr>
          <a:lstStyle/>
          <a:p>
            <a:pPr marL="857250" indent="-857250" algn="l">
              <a:spcAft>
                <a:spcPts val="5022"/>
              </a:spcAft>
              <a:buFont typeface="Arial" panose="020B0604020202020204" pitchFamily="34" charset="0"/>
              <a:buChar char="•"/>
            </a:pPr>
            <a:r>
              <a:rPr lang="en-US" sz="5800" dirty="0">
                <a:latin typeface="Open Sans" panose="020B0606030504020204" pitchFamily="34" charset="0"/>
                <a:ea typeface="Open Sans" panose="020B0606030504020204" pitchFamily="34" charset="0"/>
                <a:cs typeface="Open Sans" panose="020B0606030504020204" pitchFamily="34" charset="0"/>
              </a:rPr>
              <a:t>Accessing index out of range will cause error in other words </a:t>
            </a:r>
            <a:r>
              <a:rPr lang="en-US" sz="58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ArrayIndexOutOfBoundsException</a:t>
            </a:r>
          </a:p>
          <a:p>
            <a:pPr marL="857250" indent="-857250" algn="l">
              <a:spcAft>
                <a:spcPts val="5022"/>
              </a:spcAft>
              <a:buFont typeface="Arial" panose="020B0604020202020204" pitchFamily="34" charset="0"/>
              <a:buChar char="•"/>
            </a:pPr>
            <a:r>
              <a:rPr lang="en-US" sz="5800" dirty="0">
                <a:latin typeface="Open Sans" panose="020B0606030504020204" pitchFamily="34" charset="0"/>
                <a:ea typeface="Open Sans" panose="020B0606030504020204" pitchFamily="34" charset="0"/>
                <a:cs typeface="Open Sans" panose="020B0606030504020204" pitchFamily="34" charset="0"/>
              </a:rPr>
              <a:t>We have </a:t>
            </a:r>
            <a:r>
              <a:rPr lang="en-US" sz="5800" b="1" dirty="0">
                <a:latin typeface="Open Sans" panose="020B0606030504020204" pitchFamily="34" charset="0"/>
                <a:ea typeface="Open Sans" panose="020B0606030504020204" pitchFamily="34" charset="0"/>
                <a:cs typeface="Open Sans" panose="020B0606030504020204" pitchFamily="34" charset="0"/>
              </a:rPr>
              <a:t>5 elements and index range is 0 to 4</a:t>
            </a:r>
          </a:p>
        </p:txBody>
      </p:sp>
      <p:pic>
        <p:nvPicPr>
          <p:cNvPr id="3" name="Picture 2">
            <a:extLst>
              <a:ext uri="{FF2B5EF4-FFF2-40B4-BE49-F238E27FC236}">
                <a16:creationId xmlns:a16="http://schemas.microsoft.com/office/drawing/2014/main" id="{619CF91B-6FD9-73C4-72B3-91B02CF31717}"/>
              </a:ext>
            </a:extLst>
          </p:cNvPr>
          <p:cNvPicPr>
            <a:picLocks noChangeAspect="1"/>
          </p:cNvPicPr>
          <p:nvPr/>
        </p:nvPicPr>
        <p:blipFill>
          <a:blip r:embed="rId6">
            <a:alphaModFix/>
          </a:blip>
          <a:stretch>
            <a:fillRect/>
          </a:stretch>
        </p:blipFill>
        <p:spPr>
          <a:xfrm>
            <a:off x="1101787" y="3019931"/>
            <a:ext cx="18288132" cy="2057414"/>
          </a:xfrm>
          <a:prstGeom prst="rect">
            <a:avLst/>
          </a:prstGeom>
        </p:spPr>
      </p:pic>
    </p:spTree>
    <p:extLst>
      <p:ext uri="{BB962C8B-B14F-4D97-AF65-F5344CB8AC3E}">
        <p14:creationId xmlns:p14="http://schemas.microsoft.com/office/powerpoint/2010/main" val="2062281485"/>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88227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Second Common Error</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Recap</a:t>
            </a:r>
          </a:p>
        </p:txBody>
      </p:sp>
      <p:sp>
        <p:nvSpPr>
          <p:cNvPr id="7" name="Rectangle 6">
            <a:extLst>
              <a:ext uri="{FF2B5EF4-FFF2-40B4-BE49-F238E27FC236}">
                <a16:creationId xmlns:a16="http://schemas.microsoft.com/office/drawing/2014/main" id="{84DE69D1-F00B-80CE-2631-C9B2407E2E23}"/>
              </a:ext>
            </a:extLst>
          </p:cNvPr>
          <p:cNvSpPr/>
          <p:nvPr/>
        </p:nvSpPr>
        <p:spPr>
          <a:xfrm>
            <a:off x="952472" y="2642695"/>
            <a:ext cx="34782670" cy="5847352"/>
          </a:xfrm>
          <a:prstGeom prst="rect">
            <a:avLst/>
          </a:prstGeom>
          <a:noFill/>
          <a:ln w="762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1" name="Rectangle 10">
            <a:extLst>
              <a:ext uri="{FF2B5EF4-FFF2-40B4-BE49-F238E27FC236}">
                <a16:creationId xmlns:a16="http://schemas.microsoft.com/office/drawing/2014/main" id="{AA69315E-5BA1-27D7-437F-5B1D7DC0698E}"/>
              </a:ext>
            </a:extLst>
          </p:cNvPr>
          <p:cNvSpPr/>
          <p:nvPr/>
        </p:nvSpPr>
        <p:spPr>
          <a:xfrm>
            <a:off x="952472" y="9375104"/>
            <a:ext cx="34782668" cy="5665844"/>
          </a:xfrm>
          <a:prstGeom prst="rect">
            <a:avLst/>
          </a:prstGeom>
          <a:noFill/>
          <a:ln w="762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2" name="Rectangle 11">
            <a:extLst>
              <a:ext uri="{FF2B5EF4-FFF2-40B4-BE49-F238E27FC236}">
                <a16:creationId xmlns:a16="http://schemas.microsoft.com/office/drawing/2014/main" id="{46F0F033-F7E9-FBD5-8086-694327AD0597}"/>
              </a:ext>
            </a:extLst>
          </p:cNvPr>
          <p:cNvSpPr/>
          <p:nvPr/>
        </p:nvSpPr>
        <p:spPr>
          <a:xfrm>
            <a:off x="1064438" y="9528319"/>
            <a:ext cx="34782670" cy="7546701"/>
          </a:xfrm>
          <a:prstGeom prst="rect">
            <a:avLst/>
          </a:prstGeom>
        </p:spPr>
        <p:txBody>
          <a:bodyPr wrap="square">
            <a:normAutofit/>
          </a:bodyPr>
          <a:lstStyle/>
          <a:p>
            <a:pPr algn="l">
              <a:spcAft>
                <a:spcPts val="5022"/>
              </a:spcAft>
            </a:pPr>
            <a:r>
              <a:rPr lang="en-US" sz="6400" b="1" u="sng" dirty="0">
                <a:latin typeface="Open Sans" panose="020B0606030504020204" pitchFamily="34" charset="0"/>
                <a:ea typeface="Open Sans" panose="020B0606030504020204" pitchFamily="34" charset="0"/>
                <a:cs typeface="Open Sans" panose="020B0606030504020204" pitchFamily="34" charset="0"/>
              </a:rPr>
              <a:t>OUTPUT:</a:t>
            </a:r>
            <a:br>
              <a:rPr lang="en-US" sz="6400" b="1" u="sng" dirty="0">
                <a:latin typeface="Open Sans" panose="020B0606030504020204" pitchFamily="34" charset="0"/>
                <a:ea typeface="Open Sans" panose="020B0606030504020204" pitchFamily="34" charset="0"/>
                <a:cs typeface="Open Sans" panose="020B0606030504020204" pitchFamily="34" charset="0"/>
              </a:rPr>
            </a:br>
            <a:r>
              <a:rPr lang="en-US" sz="6400" dirty="0">
                <a:latin typeface="Open Sans" panose="020B0606030504020204" pitchFamily="34" charset="0"/>
                <a:ea typeface="Open Sans" panose="020B0606030504020204" pitchFamily="34" charset="0"/>
                <a:cs typeface="Open Sans" panose="020B0606030504020204" pitchFamily="34" charset="0"/>
              </a:rPr>
              <a:t>value= 35</a:t>
            </a:r>
            <a:br>
              <a:rPr lang="en-US" sz="6400" dirty="0">
                <a:latin typeface="Open Sans" panose="020B0606030504020204" pitchFamily="34" charset="0"/>
                <a:ea typeface="Open Sans" panose="020B0606030504020204" pitchFamily="34" charset="0"/>
                <a:cs typeface="Open Sans" panose="020B0606030504020204" pitchFamily="34" charset="0"/>
              </a:rPr>
            </a:br>
            <a:r>
              <a:rPr lang="en-US" sz="6400" dirty="0">
                <a:latin typeface="Open Sans" panose="020B0606030504020204" pitchFamily="34" charset="0"/>
                <a:ea typeface="Open Sans" panose="020B0606030504020204" pitchFamily="34" charset="0"/>
                <a:cs typeface="Open Sans" panose="020B0606030504020204" pitchFamily="34" charset="0"/>
              </a:rPr>
              <a:t>value= 20</a:t>
            </a:r>
            <a:br>
              <a:rPr lang="en-US" sz="6400" dirty="0">
                <a:latin typeface="Open Sans" panose="020B0606030504020204" pitchFamily="34" charset="0"/>
                <a:ea typeface="Open Sans" panose="020B0606030504020204" pitchFamily="34" charset="0"/>
                <a:cs typeface="Open Sans" panose="020B0606030504020204" pitchFamily="34" charset="0"/>
              </a:rPr>
            </a:br>
            <a:r>
              <a:rPr lang="en-US" sz="6400" dirty="0">
                <a:latin typeface="Open Sans" panose="020B0606030504020204" pitchFamily="34" charset="0"/>
                <a:ea typeface="Open Sans" panose="020B0606030504020204" pitchFamily="34" charset="0"/>
                <a:cs typeface="Open Sans" panose="020B0606030504020204" pitchFamily="34" charset="0"/>
              </a:rPr>
              <a:t>value= 17</a:t>
            </a:r>
            <a:br>
              <a:rPr lang="en-US" sz="6400" dirty="0">
                <a:latin typeface="Open Sans" panose="020B0606030504020204" pitchFamily="34" charset="0"/>
                <a:ea typeface="Open Sans" panose="020B0606030504020204" pitchFamily="34" charset="0"/>
                <a:cs typeface="Open Sans" panose="020B0606030504020204" pitchFamily="34" charset="0"/>
              </a:rPr>
            </a:br>
            <a:r>
              <a:rPr lang="en-US" sz="6400" dirty="0">
                <a:latin typeface="Open Sans" panose="020B0606030504020204" pitchFamily="34" charset="0"/>
                <a:ea typeface="Open Sans" panose="020B0606030504020204" pitchFamily="34" charset="0"/>
                <a:cs typeface="Open Sans" panose="020B0606030504020204" pitchFamily="34" charset="0"/>
              </a:rPr>
              <a:t>value= 18</a:t>
            </a:r>
          </a:p>
        </p:txBody>
      </p:sp>
      <p:pic>
        <p:nvPicPr>
          <p:cNvPr id="5" name="Picture 4">
            <a:extLst>
              <a:ext uri="{FF2B5EF4-FFF2-40B4-BE49-F238E27FC236}">
                <a16:creationId xmlns:a16="http://schemas.microsoft.com/office/drawing/2014/main" id="{8C6BCA24-6AB0-0D1A-00A4-3EBE42CE95F3}"/>
              </a:ext>
            </a:extLst>
          </p:cNvPr>
          <p:cNvPicPr>
            <a:picLocks noChangeAspect="1"/>
          </p:cNvPicPr>
          <p:nvPr/>
        </p:nvPicPr>
        <p:blipFill>
          <a:blip r:embed="rId4">
            <a:alphaModFix/>
          </a:blip>
          <a:stretch>
            <a:fillRect/>
          </a:stretch>
        </p:blipFill>
        <p:spPr>
          <a:xfrm>
            <a:off x="1120448" y="2978359"/>
            <a:ext cx="23660272" cy="5181636"/>
          </a:xfrm>
          <a:prstGeom prst="rect">
            <a:avLst/>
          </a:prstGeom>
        </p:spPr>
      </p:pic>
      <p:sp>
        <p:nvSpPr>
          <p:cNvPr id="13" name="Rectangle 12">
            <a:extLst>
              <a:ext uri="{FF2B5EF4-FFF2-40B4-BE49-F238E27FC236}">
                <a16:creationId xmlns:a16="http://schemas.microsoft.com/office/drawing/2014/main" id="{755C370A-EC01-A336-BC36-423004AB5670}"/>
              </a:ext>
            </a:extLst>
          </p:cNvPr>
          <p:cNvSpPr/>
          <p:nvPr/>
        </p:nvSpPr>
        <p:spPr>
          <a:xfrm>
            <a:off x="3564294" y="5019869"/>
            <a:ext cx="4590661" cy="1185668"/>
          </a:xfrm>
          <a:prstGeom prst="rect">
            <a:avLst/>
          </a:prstGeom>
          <a:noFill/>
          <a:ln w="76200">
            <a:solidFill>
              <a:srgbClr val="FF0000"/>
            </a:solidFill>
          </a:ln>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148610600"/>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838725"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Third </a:t>
            </a:r>
            <a:r>
              <a:rPr lang="en-US" sz="10800">
                <a:latin typeface="Open Sans" panose="020B0606030504020204" pitchFamily="34" charset="0"/>
                <a:ea typeface="Open Sans" panose="020B0606030504020204" pitchFamily="34" charset="0"/>
                <a:cs typeface="Open Sans" panose="020B0606030504020204" pitchFamily="34" charset="0"/>
              </a:rPr>
              <a:t>Common Error</a:t>
            </a:r>
            <a:endParaRPr lang="en-US" sz="108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Recap</a:t>
            </a:r>
          </a:p>
        </p:txBody>
      </p:sp>
      <p:sp>
        <p:nvSpPr>
          <p:cNvPr id="7" name="Rectangle 6">
            <a:extLst>
              <a:ext uri="{FF2B5EF4-FFF2-40B4-BE49-F238E27FC236}">
                <a16:creationId xmlns:a16="http://schemas.microsoft.com/office/drawing/2014/main" id="{84DE69D1-F00B-80CE-2631-C9B2407E2E23}"/>
              </a:ext>
            </a:extLst>
          </p:cNvPr>
          <p:cNvSpPr/>
          <p:nvPr/>
        </p:nvSpPr>
        <p:spPr>
          <a:xfrm>
            <a:off x="952472" y="2642695"/>
            <a:ext cx="34782668" cy="5847352"/>
          </a:xfrm>
          <a:prstGeom prst="rect">
            <a:avLst/>
          </a:prstGeom>
          <a:noFill/>
          <a:ln w="762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1" name="Rectangle 10">
            <a:extLst>
              <a:ext uri="{FF2B5EF4-FFF2-40B4-BE49-F238E27FC236}">
                <a16:creationId xmlns:a16="http://schemas.microsoft.com/office/drawing/2014/main" id="{AA69315E-5BA1-27D7-437F-5B1D7DC0698E}"/>
              </a:ext>
            </a:extLst>
          </p:cNvPr>
          <p:cNvSpPr/>
          <p:nvPr/>
        </p:nvSpPr>
        <p:spPr>
          <a:xfrm>
            <a:off x="952472" y="9375104"/>
            <a:ext cx="34782668" cy="7262723"/>
          </a:xfrm>
          <a:prstGeom prst="rect">
            <a:avLst/>
          </a:prstGeom>
          <a:noFill/>
          <a:ln w="762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2" name="Rectangle 11">
            <a:extLst>
              <a:ext uri="{FF2B5EF4-FFF2-40B4-BE49-F238E27FC236}">
                <a16:creationId xmlns:a16="http://schemas.microsoft.com/office/drawing/2014/main" id="{46F0F033-F7E9-FBD5-8086-694327AD0597}"/>
              </a:ext>
            </a:extLst>
          </p:cNvPr>
          <p:cNvSpPr/>
          <p:nvPr/>
        </p:nvSpPr>
        <p:spPr>
          <a:xfrm>
            <a:off x="1064438" y="9528318"/>
            <a:ext cx="34782670" cy="7453395"/>
          </a:xfrm>
          <a:prstGeom prst="rect">
            <a:avLst/>
          </a:prstGeom>
        </p:spPr>
        <p:txBody>
          <a:bodyPr wrap="square">
            <a:normAutofit/>
          </a:bodyPr>
          <a:lstStyle/>
          <a:p>
            <a:pPr algn="l">
              <a:spcAft>
                <a:spcPts val="5022"/>
              </a:spcAft>
            </a:pPr>
            <a:r>
              <a:rPr lang="en-US" sz="6400" b="1" u="sng" dirty="0">
                <a:latin typeface="Open Sans" panose="020B0606030504020204" pitchFamily="34" charset="0"/>
                <a:ea typeface="Open Sans" panose="020B0606030504020204" pitchFamily="34" charset="0"/>
                <a:cs typeface="Open Sans" panose="020B0606030504020204" pitchFamily="34" charset="0"/>
              </a:rPr>
              <a:t>OUTPUT:</a:t>
            </a:r>
            <a:br>
              <a:rPr lang="en-US" sz="6400" b="1" u="sng" dirty="0">
                <a:latin typeface="Open Sans" panose="020B0606030504020204" pitchFamily="34" charset="0"/>
                <a:ea typeface="Open Sans" panose="020B0606030504020204" pitchFamily="34" charset="0"/>
                <a:cs typeface="Open Sans" panose="020B0606030504020204" pitchFamily="34" charset="0"/>
              </a:rPr>
            </a:br>
            <a:r>
              <a:rPr lang="en-US" sz="6400" dirty="0">
                <a:latin typeface="Open Sans" panose="020B0606030504020204" pitchFamily="34" charset="0"/>
                <a:ea typeface="Open Sans" panose="020B0606030504020204" pitchFamily="34" charset="0"/>
                <a:cs typeface="Open Sans" panose="020B0606030504020204" pitchFamily="34" charset="0"/>
              </a:rPr>
              <a:t>value = 10		// printed when </a:t>
            </a:r>
            <a:r>
              <a:rPr lang="en-US" sz="6400" dirty="0" err="1">
                <a:latin typeface="Open Sans" panose="020B0606030504020204" pitchFamily="34" charset="0"/>
                <a:ea typeface="Open Sans" panose="020B0606030504020204" pitchFamily="34" charset="0"/>
                <a:cs typeface="Open Sans" panose="020B0606030504020204" pitchFamily="34" charset="0"/>
              </a:rPr>
              <a:t>i</a:t>
            </a:r>
            <a:r>
              <a:rPr lang="en-US" sz="6400" dirty="0">
                <a:latin typeface="Open Sans" panose="020B0606030504020204" pitchFamily="34" charset="0"/>
                <a:ea typeface="Open Sans" panose="020B0606030504020204" pitchFamily="34" charset="0"/>
                <a:cs typeface="Open Sans" panose="020B0606030504020204" pitchFamily="34" charset="0"/>
              </a:rPr>
              <a:t> = 0		-&gt; condition 0 &lt;= 5 is true</a:t>
            </a:r>
            <a:br>
              <a:rPr lang="en-US" sz="6400" dirty="0">
                <a:latin typeface="Open Sans" panose="020B0606030504020204" pitchFamily="34" charset="0"/>
                <a:ea typeface="Open Sans" panose="020B0606030504020204" pitchFamily="34" charset="0"/>
                <a:cs typeface="Open Sans" panose="020B0606030504020204" pitchFamily="34" charset="0"/>
              </a:rPr>
            </a:br>
            <a:r>
              <a:rPr lang="en-US" sz="6400" dirty="0">
                <a:latin typeface="Open Sans" panose="020B0606030504020204" pitchFamily="34" charset="0"/>
                <a:ea typeface="Open Sans" panose="020B0606030504020204" pitchFamily="34" charset="0"/>
                <a:cs typeface="Open Sans" panose="020B0606030504020204" pitchFamily="34" charset="0"/>
              </a:rPr>
              <a:t>value = 35		// printed when </a:t>
            </a:r>
            <a:r>
              <a:rPr lang="en-US" sz="6400" dirty="0" err="1">
                <a:latin typeface="Open Sans" panose="020B0606030504020204" pitchFamily="34" charset="0"/>
                <a:ea typeface="Open Sans" panose="020B0606030504020204" pitchFamily="34" charset="0"/>
                <a:cs typeface="Open Sans" panose="020B0606030504020204" pitchFamily="34" charset="0"/>
              </a:rPr>
              <a:t>i</a:t>
            </a:r>
            <a:r>
              <a:rPr lang="en-US" sz="6400" dirty="0">
                <a:latin typeface="Open Sans" panose="020B0606030504020204" pitchFamily="34" charset="0"/>
                <a:ea typeface="Open Sans" panose="020B0606030504020204" pitchFamily="34" charset="0"/>
                <a:cs typeface="Open Sans" panose="020B0606030504020204" pitchFamily="34" charset="0"/>
              </a:rPr>
              <a:t> = 1		-&gt; condition 1 &lt;= 5 is true</a:t>
            </a:r>
            <a:br>
              <a:rPr lang="en-US" sz="6400" dirty="0">
                <a:latin typeface="Open Sans" panose="020B0606030504020204" pitchFamily="34" charset="0"/>
                <a:ea typeface="Open Sans" panose="020B0606030504020204" pitchFamily="34" charset="0"/>
                <a:cs typeface="Open Sans" panose="020B0606030504020204" pitchFamily="34" charset="0"/>
              </a:rPr>
            </a:br>
            <a:r>
              <a:rPr lang="en-US" sz="6400" dirty="0">
                <a:latin typeface="Open Sans" panose="020B0606030504020204" pitchFamily="34" charset="0"/>
                <a:ea typeface="Open Sans" panose="020B0606030504020204" pitchFamily="34" charset="0"/>
                <a:cs typeface="Open Sans" panose="020B0606030504020204" pitchFamily="34" charset="0"/>
              </a:rPr>
              <a:t>value = 20		// printed when </a:t>
            </a:r>
            <a:r>
              <a:rPr lang="en-US" sz="6400" dirty="0" err="1">
                <a:latin typeface="Open Sans" panose="020B0606030504020204" pitchFamily="34" charset="0"/>
                <a:ea typeface="Open Sans" panose="020B0606030504020204" pitchFamily="34" charset="0"/>
                <a:cs typeface="Open Sans" panose="020B0606030504020204" pitchFamily="34" charset="0"/>
              </a:rPr>
              <a:t>i</a:t>
            </a:r>
            <a:r>
              <a:rPr lang="en-US" sz="6400" dirty="0">
                <a:latin typeface="Open Sans" panose="020B0606030504020204" pitchFamily="34" charset="0"/>
                <a:ea typeface="Open Sans" panose="020B0606030504020204" pitchFamily="34" charset="0"/>
                <a:cs typeface="Open Sans" panose="020B0606030504020204" pitchFamily="34" charset="0"/>
              </a:rPr>
              <a:t> = 2		-&gt; condition 2 &lt;= 5 is true</a:t>
            </a:r>
            <a:br>
              <a:rPr lang="en-US" sz="6400" dirty="0">
                <a:latin typeface="Open Sans" panose="020B0606030504020204" pitchFamily="34" charset="0"/>
                <a:ea typeface="Open Sans" panose="020B0606030504020204" pitchFamily="34" charset="0"/>
                <a:cs typeface="Open Sans" panose="020B0606030504020204" pitchFamily="34" charset="0"/>
              </a:rPr>
            </a:br>
            <a:r>
              <a:rPr lang="en-US" sz="6400" dirty="0">
                <a:latin typeface="Open Sans" panose="020B0606030504020204" pitchFamily="34" charset="0"/>
                <a:ea typeface="Open Sans" panose="020B0606030504020204" pitchFamily="34" charset="0"/>
                <a:cs typeface="Open Sans" panose="020B0606030504020204" pitchFamily="34" charset="0"/>
              </a:rPr>
              <a:t>value = 17		// printed when </a:t>
            </a:r>
            <a:r>
              <a:rPr lang="en-US" sz="6400" dirty="0" err="1">
                <a:latin typeface="Open Sans" panose="020B0606030504020204" pitchFamily="34" charset="0"/>
                <a:ea typeface="Open Sans" panose="020B0606030504020204" pitchFamily="34" charset="0"/>
                <a:cs typeface="Open Sans" panose="020B0606030504020204" pitchFamily="34" charset="0"/>
              </a:rPr>
              <a:t>i</a:t>
            </a:r>
            <a:r>
              <a:rPr lang="en-US" sz="6400" dirty="0">
                <a:latin typeface="Open Sans" panose="020B0606030504020204" pitchFamily="34" charset="0"/>
                <a:ea typeface="Open Sans" panose="020B0606030504020204" pitchFamily="34" charset="0"/>
                <a:cs typeface="Open Sans" panose="020B0606030504020204" pitchFamily="34" charset="0"/>
              </a:rPr>
              <a:t> = 3		-&gt; condition 3 &lt;= 5 is true</a:t>
            </a:r>
            <a:br>
              <a:rPr lang="en-US" sz="6400" dirty="0">
                <a:latin typeface="Open Sans" panose="020B0606030504020204" pitchFamily="34" charset="0"/>
                <a:ea typeface="Open Sans" panose="020B0606030504020204" pitchFamily="34" charset="0"/>
                <a:cs typeface="Open Sans" panose="020B0606030504020204" pitchFamily="34" charset="0"/>
              </a:rPr>
            </a:br>
            <a:r>
              <a:rPr lang="en-US" sz="6400" dirty="0">
                <a:latin typeface="Open Sans" panose="020B0606030504020204" pitchFamily="34" charset="0"/>
                <a:ea typeface="Open Sans" panose="020B0606030504020204" pitchFamily="34" charset="0"/>
                <a:cs typeface="Open Sans" panose="020B0606030504020204" pitchFamily="34" charset="0"/>
              </a:rPr>
              <a:t>value = 18		// printed when </a:t>
            </a:r>
            <a:r>
              <a:rPr lang="en-US" sz="6400" dirty="0" err="1">
                <a:latin typeface="Open Sans" panose="020B0606030504020204" pitchFamily="34" charset="0"/>
                <a:ea typeface="Open Sans" panose="020B0606030504020204" pitchFamily="34" charset="0"/>
                <a:cs typeface="Open Sans" panose="020B0606030504020204" pitchFamily="34" charset="0"/>
              </a:rPr>
              <a:t>i</a:t>
            </a:r>
            <a:r>
              <a:rPr lang="en-US" sz="6400" dirty="0">
                <a:latin typeface="Open Sans" panose="020B0606030504020204" pitchFamily="34" charset="0"/>
                <a:ea typeface="Open Sans" panose="020B0606030504020204" pitchFamily="34" charset="0"/>
                <a:cs typeface="Open Sans" panose="020B0606030504020204" pitchFamily="34" charset="0"/>
              </a:rPr>
              <a:t> = 4		-&gt; condition 4 &lt;= 5 is true</a:t>
            </a:r>
            <a:br>
              <a:rPr lang="en-US" sz="6400" dirty="0">
                <a:latin typeface="Open Sans" panose="020B0606030504020204" pitchFamily="34" charset="0"/>
                <a:ea typeface="Open Sans" panose="020B0606030504020204" pitchFamily="34" charset="0"/>
                <a:cs typeface="Open Sans" panose="020B0606030504020204" pitchFamily="34" charset="0"/>
              </a:rPr>
            </a:br>
            <a:r>
              <a:rPr lang="en-US" sz="64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ArrayIndexOutOfBoundsException when </a:t>
            </a:r>
            <a:r>
              <a:rPr lang="en-US" sz="6400" b="1" dirty="0" err="1">
                <a:solidFill>
                  <a:srgbClr val="FF0000"/>
                </a:solidFill>
                <a:latin typeface="Open Sans" panose="020B0606030504020204" pitchFamily="34" charset="0"/>
                <a:ea typeface="Open Sans" panose="020B0606030504020204" pitchFamily="34" charset="0"/>
                <a:cs typeface="Open Sans" panose="020B0606030504020204" pitchFamily="34" charset="0"/>
              </a:rPr>
              <a:t>i</a:t>
            </a:r>
            <a:r>
              <a:rPr lang="en-US" sz="64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 = 5 since condition 5 &lt;= 5 is true</a:t>
            </a:r>
          </a:p>
        </p:txBody>
      </p:sp>
      <p:pic>
        <p:nvPicPr>
          <p:cNvPr id="4" name="Picture 3">
            <a:extLst>
              <a:ext uri="{FF2B5EF4-FFF2-40B4-BE49-F238E27FC236}">
                <a16:creationId xmlns:a16="http://schemas.microsoft.com/office/drawing/2014/main" id="{0F3FAE66-6B08-1CE1-FC24-D6CC3974D9AD}"/>
              </a:ext>
            </a:extLst>
          </p:cNvPr>
          <p:cNvPicPr>
            <a:picLocks noChangeAspect="1"/>
          </p:cNvPicPr>
          <p:nvPr/>
        </p:nvPicPr>
        <p:blipFill>
          <a:blip r:embed="rId4">
            <a:alphaModFix/>
          </a:blip>
          <a:stretch>
            <a:fillRect/>
          </a:stretch>
        </p:blipFill>
        <p:spPr>
          <a:xfrm>
            <a:off x="1120448" y="2934656"/>
            <a:ext cx="23641224" cy="5334040"/>
          </a:xfrm>
          <a:prstGeom prst="rect">
            <a:avLst/>
          </a:prstGeom>
        </p:spPr>
      </p:pic>
      <p:sp>
        <p:nvSpPr>
          <p:cNvPr id="5" name="Rectangle 4">
            <a:extLst>
              <a:ext uri="{FF2B5EF4-FFF2-40B4-BE49-F238E27FC236}">
                <a16:creationId xmlns:a16="http://schemas.microsoft.com/office/drawing/2014/main" id="{BDB187B4-8CC0-D7AA-7376-3E4D1DB34745}"/>
              </a:ext>
            </a:extLst>
          </p:cNvPr>
          <p:cNvSpPr/>
          <p:nvPr/>
        </p:nvSpPr>
        <p:spPr>
          <a:xfrm>
            <a:off x="8845420" y="5019869"/>
            <a:ext cx="10189029" cy="1185668"/>
          </a:xfrm>
          <a:prstGeom prst="rect">
            <a:avLst/>
          </a:prstGeom>
          <a:noFill/>
          <a:ln w="76200">
            <a:solidFill>
              <a:srgbClr val="FF0000"/>
            </a:solidFill>
          </a:ln>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586189836"/>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83872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Third </a:t>
            </a:r>
            <a:r>
              <a:rPr lang="en-US" sz="10800">
                <a:latin typeface="Open Sans" panose="020B0606030504020204" pitchFamily="34" charset="0"/>
                <a:ea typeface="Open Sans" panose="020B0606030504020204" pitchFamily="34" charset="0"/>
                <a:cs typeface="Open Sans" panose="020B0606030504020204" pitchFamily="34" charset="0"/>
              </a:rPr>
              <a:t>Common Error</a:t>
            </a:r>
            <a:endParaRPr lang="en-US" sz="108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Recap</a:t>
            </a:r>
          </a:p>
        </p:txBody>
      </p:sp>
      <p:sp>
        <p:nvSpPr>
          <p:cNvPr id="7" name="Rectangle 6">
            <a:extLst>
              <a:ext uri="{FF2B5EF4-FFF2-40B4-BE49-F238E27FC236}">
                <a16:creationId xmlns:a16="http://schemas.microsoft.com/office/drawing/2014/main" id="{84DE69D1-F00B-80CE-2631-C9B2407E2E23}"/>
              </a:ext>
            </a:extLst>
          </p:cNvPr>
          <p:cNvSpPr/>
          <p:nvPr/>
        </p:nvSpPr>
        <p:spPr>
          <a:xfrm>
            <a:off x="952472" y="2642695"/>
            <a:ext cx="34782668" cy="5847352"/>
          </a:xfrm>
          <a:prstGeom prst="rect">
            <a:avLst/>
          </a:prstGeom>
          <a:noFill/>
          <a:ln w="762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1" name="Rectangle 10">
            <a:extLst>
              <a:ext uri="{FF2B5EF4-FFF2-40B4-BE49-F238E27FC236}">
                <a16:creationId xmlns:a16="http://schemas.microsoft.com/office/drawing/2014/main" id="{AA69315E-5BA1-27D7-437F-5B1D7DC0698E}"/>
              </a:ext>
            </a:extLst>
          </p:cNvPr>
          <p:cNvSpPr/>
          <p:nvPr/>
        </p:nvSpPr>
        <p:spPr>
          <a:xfrm>
            <a:off x="952472" y="9375104"/>
            <a:ext cx="34782668" cy="7262723"/>
          </a:xfrm>
          <a:prstGeom prst="rect">
            <a:avLst/>
          </a:prstGeom>
          <a:noFill/>
          <a:ln w="762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2" name="Rectangle 11">
            <a:extLst>
              <a:ext uri="{FF2B5EF4-FFF2-40B4-BE49-F238E27FC236}">
                <a16:creationId xmlns:a16="http://schemas.microsoft.com/office/drawing/2014/main" id="{46F0F033-F7E9-FBD5-8086-694327AD0597}"/>
              </a:ext>
            </a:extLst>
          </p:cNvPr>
          <p:cNvSpPr/>
          <p:nvPr/>
        </p:nvSpPr>
        <p:spPr>
          <a:xfrm>
            <a:off x="1064438" y="9528318"/>
            <a:ext cx="34782670" cy="7453395"/>
          </a:xfrm>
          <a:prstGeom prst="rect">
            <a:avLst/>
          </a:prstGeom>
        </p:spPr>
        <p:txBody>
          <a:bodyPr wrap="square">
            <a:normAutofit/>
          </a:bodyPr>
          <a:lstStyle/>
          <a:p>
            <a:pPr algn="l">
              <a:spcAft>
                <a:spcPts val="5022"/>
              </a:spcAft>
            </a:pPr>
            <a:r>
              <a:rPr lang="en-US" sz="6400" b="1" u="sng" dirty="0">
                <a:latin typeface="Open Sans" panose="020B0606030504020204" pitchFamily="34" charset="0"/>
                <a:ea typeface="Open Sans" panose="020B0606030504020204" pitchFamily="34" charset="0"/>
                <a:cs typeface="Open Sans" panose="020B0606030504020204" pitchFamily="34" charset="0"/>
              </a:rPr>
              <a:t>OUTPUT:</a:t>
            </a:r>
            <a:br>
              <a:rPr lang="en-US" sz="6400" b="1" u="sng" dirty="0">
                <a:latin typeface="Open Sans" panose="020B0606030504020204" pitchFamily="34" charset="0"/>
                <a:ea typeface="Open Sans" panose="020B0606030504020204" pitchFamily="34" charset="0"/>
                <a:cs typeface="Open Sans" panose="020B0606030504020204" pitchFamily="34" charset="0"/>
              </a:rPr>
            </a:br>
            <a:r>
              <a:rPr lang="en-US" sz="6400" dirty="0">
                <a:latin typeface="Open Sans" panose="020B0606030504020204" pitchFamily="34" charset="0"/>
                <a:ea typeface="Open Sans" panose="020B0606030504020204" pitchFamily="34" charset="0"/>
                <a:cs typeface="Open Sans" panose="020B0606030504020204" pitchFamily="34" charset="0"/>
              </a:rPr>
              <a:t>value = 10		// printed when </a:t>
            </a:r>
            <a:r>
              <a:rPr lang="en-US" sz="6400" dirty="0" err="1">
                <a:latin typeface="Open Sans" panose="020B0606030504020204" pitchFamily="34" charset="0"/>
                <a:ea typeface="Open Sans" panose="020B0606030504020204" pitchFamily="34" charset="0"/>
                <a:cs typeface="Open Sans" panose="020B0606030504020204" pitchFamily="34" charset="0"/>
              </a:rPr>
              <a:t>i</a:t>
            </a:r>
            <a:r>
              <a:rPr lang="en-US" sz="6400" dirty="0">
                <a:latin typeface="Open Sans" panose="020B0606030504020204" pitchFamily="34" charset="0"/>
                <a:ea typeface="Open Sans" panose="020B0606030504020204" pitchFamily="34" charset="0"/>
                <a:cs typeface="Open Sans" panose="020B0606030504020204" pitchFamily="34" charset="0"/>
              </a:rPr>
              <a:t> = 0		-&gt; condition 0 &lt;= 5 is true</a:t>
            </a:r>
            <a:br>
              <a:rPr lang="en-US" sz="6400" dirty="0">
                <a:latin typeface="Open Sans" panose="020B0606030504020204" pitchFamily="34" charset="0"/>
                <a:ea typeface="Open Sans" panose="020B0606030504020204" pitchFamily="34" charset="0"/>
                <a:cs typeface="Open Sans" panose="020B0606030504020204" pitchFamily="34" charset="0"/>
              </a:rPr>
            </a:br>
            <a:r>
              <a:rPr lang="en-US" sz="6400" dirty="0">
                <a:latin typeface="Open Sans" panose="020B0606030504020204" pitchFamily="34" charset="0"/>
                <a:ea typeface="Open Sans" panose="020B0606030504020204" pitchFamily="34" charset="0"/>
                <a:cs typeface="Open Sans" panose="020B0606030504020204" pitchFamily="34" charset="0"/>
              </a:rPr>
              <a:t>value = 35		// printed when </a:t>
            </a:r>
            <a:r>
              <a:rPr lang="en-US" sz="6400" dirty="0" err="1">
                <a:latin typeface="Open Sans" panose="020B0606030504020204" pitchFamily="34" charset="0"/>
                <a:ea typeface="Open Sans" panose="020B0606030504020204" pitchFamily="34" charset="0"/>
                <a:cs typeface="Open Sans" panose="020B0606030504020204" pitchFamily="34" charset="0"/>
              </a:rPr>
              <a:t>i</a:t>
            </a:r>
            <a:r>
              <a:rPr lang="en-US" sz="6400" dirty="0">
                <a:latin typeface="Open Sans" panose="020B0606030504020204" pitchFamily="34" charset="0"/>
                <a:ea typeface="Open Sans" panose="020B0606030504020204" pitchFamily="34" charset="0"/>
                <a:cs typeface="Open Sans" panose="020B0606030504020204" pitchFamily="34" charset="0"/>
              </a:rPr>
              <a:t> = 1		-&gt; condition 1 &lt;= 5 is true</a:t>
            </a:r>
            <a:br>
              <a:rPr lang="en-US" sz="6400" dirty="0">
                <a:latin typeface="Open Sans" panose="020B0606030504020204" pitchFamily="34" charset="0"/>
                <a:ea typeface="Open Sans" panose="020B0606030504020204" pitchFamily="34" charset="0"/>
                <a:cs typeface="Open Sans" panose="020B0606030504020204" pitchFamily="34" charset="0"/>
              </a:rPr>
            </a:br>
            <a:r>
              <a:rPr lang="en-US" sz="6400" dirty="0">
                <a:latin typeface="Open Sans" panose="020B0606030504020204" pitchFamily="34" charset="0"/>
                <a:ea typeface="Open Sans" panose="020B0606030504020204" pitchFamily="34" charset="0"/>
                <a:cs typeface="Open Sans" panose="020B0606030504020204" pitchFamily="34" charset="0"/>
              </a:rPr>
              <a:t>value = 20		// printed when </a:t>
            </a:r>
            <a:r>
              <a:rPr lang="en-US" sz="6400" dirty="0" err="1">
                <a:latin typeface="Open Sans" panose="020B0606030504020204" pitchFamily="34" charset="0"/>
                <a:ea typeface="Open Sans" panose="020B0606030504020204" pitchFamily="34" charset="0"/>
                <a:cs typeface="Open Sans" panose="020B0606030504020204" pitchFamily="34" charset="0"/>
              </a:rPr>
              <a:t>i</a:t>
            </a:r>
            <a:r>
              <a:rPr lang="en-US" sz="6400" dirty="0">
                <a:latin typeface="Open Sans" panose="020B0606030504020204" pitchFamily="34" charset="0"/>
                <a:ea typeface="Open Sans" panose="020B0606030504020204" pitchFamily="34" charset="0"/>
                <a:cs typeface="Open Sans" panose="020B0606030504020204" pitchFamily="34" charset="0"/>
              </a:rPr>
              <a:t> = 2		-&gt; condition 2 &lt;= 5 is true</a:t>
            </a:r>
            <a:br>
              <a:rPr lang="en-US" sz="6400" dirty="0">
                <a:latin typeface="Open Sans" panose="020B0606030504020204" pitchFamily="34" charset="0"/>
                <a:ea typeface="Open Sans" panose="020B0606030504020204" pitchFamily="34" charset="0"/>
                <a:cs typeface="Open Sans" panose="020B0606030504020204" pitchFamily="34" charset="0"/>
              </a:rPr>
            </a:br>
            <a:r>
              <a:rPr lang="en-US" sz="6400" dirty="0">
                <a:latin typeface="Open Sans" panose="020B0606030504020204" pitchFamily="34" charset="0"/>
                <a:ea typeface="Open Sans" panose="020B0606030504020204" pitchFamily="34" charset="0"/>
                <a:cs typeface="Open Sans" panose="020B0606030504020204" pitchFamily="34" charset="0"/>
              </a:rPr>
              <a:t>value = 17		// printed when </a:t>
            </a:r>
            <a:r>
              <a:rPr lang="en-US" sz="6400" dirty="0" err="1">
                <a:latin typeface="Open Sans" panose="020B0606030504020204" pitchFamily="34" charset="0"/>
                <a:ea typeface="Open Sans" panose="020B0606030504020204" pitchFamily="34" charset="0"/>
                <a:cs typeface="Open Sans" panose="020B0606030504020204" pitchFamily="34" charset="0"/>
              </a:rPr>
              <a:t>i</a:t>
            </a:r>
            <a:r>
              <a:rPr lang="en-US" sz="6400" dirty="0">
                <a:latin typeface="Open Sans" panose="020B0606030504020204" pitchFamily="34" charset="0"/>
                <a:ea typeface="Open Sans" panose="020B0606030504020204" pitchFamily="34" charset="0"/>
                <a:cs typeface="Open Sans" panose="020B0606030504020204" pitchFamily="34" charset="0"/>
              </a:rPr>
              <a:t> = 3		-&gt; condition 3 &lt;= 5 is true</a:t>
            </a:r>
            <a:br>
              <a:rPr lang="en-US" sz="6400" dirty="0">
                <a:latin typeface="Open Sans" panose="020B0606030504020204" pitchFamily="34" charset="0"/>
                <a:ea typeface="Open Sans" panose="020B0606030504020204" pitchFamily="34" charset="0"/>
                <a:cs typeface="Open Sans" panose="020B0606030504020204" pitchFamily="34" charset="0"/>
              </a:rPr>
            </a:br>
            <a:r>
              <a:rPr lang="en-US" sz="6400" dirty="0">
                <a:latin typeface="Open Sans" panose="020B0606030504020204" pitchFamily="34" charset="0"/>
                <a:ea typeface="Open Sans" panose="020B0606030504020204" pitchFamily="34" charset="0"/>
                <a:cs typeface="Open Sans" panose="020B0606030504020204" pitchFamily="34" charset="0"/>
              </a:rPr>
              <a:t>value = 18		// printed when </a:t>
            </a:r>
            <a:r>
              <a:rPr lang="en-US" sz="6400" dirty="0" err="1">
                <a:latin typeface="Open Sans" panose="020B0606030504020204" pitchFamily="34" charset="0"/>
                <a:ea typeface="Open Sans" panose="020B0606030504020204" pitchFamily="34" charset="0"/>
                <a:cs typeface="Open Sans" panose="020B0606030504020204" pitchFamily="34" charset="0"/>
              </a:rPr>
              <a:t>i</a:t>
            </a:r>
            <a:r>
              <a:rPr lang="en-US" sz="6400" dirty="0">
                <a:latin typeface="Open Sans" panose="020B0606030504020204" pitchFamily="34" charset="0"/>
                <a:ea typeface="Open Sans" panose="020B0606030504020204" pitchFamily="34" charset="0"/>
                <a:cs typeface="Open Sans" panose="020B0606030504020204" pitchFamily="34" charset="0"/>
              </a:rPr>
              <a:t> = 4		-&gt; condition 4 &lt;= 5 is true</a:t>
            </a:r>
            <a:br>
              <a:rPr lang="en-US" sz="6400" dirty="0">
                <a:latin typeface="Open Sans" panose="020B0606030504020204" pitchFamily="34" charset="0"/>
                <a:ea typeface="Open Sans" panose="020B0606030504020204" pitchFamily="34" charset="0"/>
                <a:cs typeface="Open Sans" panose="020B0606030504020204" pitchFamily="34" charset="0"/>
              </a:rPr>
            </a:br>
            <a:endParaRPr lang="en-US" sz="6400" b="1"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6" name="Picture 5">
            <a:extLst>
              <a:ext uri="{FF2B5EF4-FFF2-40B4-BE49-F238E27FC236}">
                <a16:creationId xmlns:a16="http://schemas.microsoft.com/office/drawing/2014/main" id="{5BD8B196-F48F-CE4C-71A0-A7D3355FF913}"/>
              </a:ext>
            </a:extLst>
          </p:cNvPr>
          <p:cNvPicPr>
            <a:picLocks noChangeAspect="1"/>
          </p:cNvPicPr>
          <p:nvPr/>
        </p:nvPicPr>
        <p:blipFill>
          <a:blip r:embed="rId4">
            <a:alphaModFix/>
          </a:blip>
          <a:stretch>
            <a:fillRect/>
          </a:stretch>
        </p:blipFill>
        <p:spPr>
          <a:xfrm>
            <a:off x="1120448" y="2841812"/>
            <a:ext cx="23660272" cy="5486440"/>
          </a:xfrm>
          <a:prstGeom prst="rect">
            <a:avLst/>
          </a:prstGeom>
        </p:spPr>
      </p:pic>
      <p:sp>
        <p:nvSpPr>
          <p:cNvPr id="5" name="Rectangle 4">
            <a:extLst>
              <a:ext uri="{FF2B5EF4-FFF2-40B4-BE49-F238E27FC236}">
                <a16:creationId xmlns:a16="http://schemas.microsoft.com/office/drawing/2014/main" id="{BDB187B4-8CC0-D7AA-7376-3E4D1DB34745}"/>
              </a:ext>
            </a:extLst>
          </p:cNvPr>
          <p:cNvSpPr/>
          <p:nvPr/>
        </p:nvSpPr>
        <p:spPr>
          <a:xfrm>
            <a:off x="8845421" y="5019869"/>
            <a:ext cx="9629192" cy="1185668"/>
          </a:xfrm>
          <a:prstGeom prst="rect">
            <a:avLst/>
          </a:prstGeom>
          <a:noFill/>
          <a:ln w="76200">
            <a:solidFill>
              <a:srgbClr val="FF0000"/>
            </a:solidFill>
          </a:ln>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3210962451"/>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Recap</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3153749"/>
            <a:ext cx="34782670" cy="13012331"/>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Use the enhanced for loop, if you're looping through elements from first to last, and want to process them one at a time, and you're not setting or assigning values to elements.</a:t>
            </a:r>
          </a:p>
        </p:txBody>
      </p:sp>
      <p:graphicFrame>
        <p:nvGraphicFramePr>
          <p:cNvPr id="2" name="Table 1">
            <a:extLst>
              <a:ext uri="{FF2B5EF4-FFF2-40B4-BE49-F238E27FC236}">
                <a16:creationId xmlns:a16="http://schemas.microsoft.com/office/drawing/2014/main" id="{8E38D49F-9360-6F61-78B8-7537F62294C4}"/>
              </a:ext>
            </a:extLst>
          </p:cNvPr>
          <p:cNvGraphicFramePr>
            <a:graphicFrameLocks noGrp="1"/>
          </p:cNvGraphicFramePr>
          <p:nvPr/>
        </p:nvGraphicFramePr>
        <p:xfrm>
          <a:off x="952498" y="5535509"/>
          <a:ext cx="22206082" cy="12421533"/>
        </p:xfrm>
        <a:graphic>
          <a:graphicData uri="http://schemas.openxmlformats.org/drawingml/2006/table">
            <a:tbl>
              <a:tblPr firstRow="1" bandRow="1">
                <a:tableStyleId>{5C22544A-7EE6-4342-B048-85BDC9FD1C3A}</a:tableStyleId>
              </a:tblPr>
              <a:tblGrid>
                <a:gridCol w="22206082">
                  <a:extLst>
                    <a:ext uri="{9D8B030D-6E8A-4147-A177-3AD203B41FA5}">
                      <a16:colId xmlns:a16="http://schemas.microsoft.com/office/drawing/2014/main" val="2844207666"/>
                    </a:ext>
                  </a:extLst>
                </a:gridCol>
              </a:tblGrid>
              <a:tr h="1755195">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Enhanced For Loop (Preferred for this kind of processing)</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4596496">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280329">
                <a:tc>
                  <a:txBody>
                    <a:bodyPr/>
                    <a:lstStyle/>
                    <a:p>
                      <a:pPr marL="180000" algn="l"/>
                      <a:r>
                        <a:rPr lang="en-US" sz="5400" b="1">
                          <a:solidFill>
                            <a:schemeClr val="tx1"/>
                          </a:solidFill>
                          <a:latin typeface="Open Sans" panose="020B0606030504020204" pitchFamily="34" charset="0"/>
                          <a:ea typeface="Open Sans" panose="020B0606030504020204" pitchFamily="34" charset="0"/>
                          <a:cs typeface="Open Sans" panose="020B0606030504020204" pitchFamily="34" charset="0"/>
                        </a:rPr>
                        <a:t>Traditional For Loop</a:t>
                      </a:r>
                      <a:endPar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522707241"/>
                  </a:ext>
                </a:extLst>
              </a:tr>
              <a:tr h="4789513">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39894109"/>
                  </a:ext>
                </a:extLst>
              </a:tr>
            </a:tbl>
          </a:graphicData>
        </a:graphic>
      </p:graphicFrame>
      <p:pic>
        <p:nvPicPr>
          <p:cNvPr id="11" name="Picture 10">
            <a:extLst>
              <a:ext uri="{FF2B5EF4-FFF2-40B4-BE49-F238E27FC236}">
                <a16:creationId xmlns:a16="http://schemas.microsoft.com/office/drawing/2014/main" id="{4787B132-FA81-47EA-7855-AC6883CA1C29}"/>
              </a:ext>
            </a:extLst>
          </p:cNvPr>
          <p:cNvPicPr>
            <a:picLocks noChangeAspect="1"/>
          </p:cNvPicPr>
          <p:nvPr/>
        </p:nvPicPr>
        <p:blipFill>
          <a:blip r:embed="rId4"/>
          <a:stretch>
            <a:fillRect/>
          </a:stretch>
        </p:blipFill>
        <p:spPr>
          <a:xfrm>
            <a:off x="1064464" y="13350080"/>
            <a:ext cx="20702738" cy="4483927"/>
          </a:xfrm>
          <a:prstGeom prst="rect">
            <a:avLst/>
          </a:prstGeom>
        </p:spPr>
      </p:pic>
      <p:pic>
        <p:nvPicPr>
          <p:cNvPr id="6" name="Picture 5">
            <a:extLst>
              <a:ext uri="{FF2B5EF4-FFF2-40B4-BE49-F238E27FC236}">
                <a16:creationId xmlns:a16="http://schemas.microsoft.com/office/drawing/2014/main" id="{B5F4B1F8-88B9-4BEE-3660-01735FE616C8}"/>
              </a:ext>
            </a:extLst>
          </p:cNvPr>
          <p:cNvPicPr>
            <a:picLocks noChangeAspect="1"/>
          </p:cNvPicPr>
          <p:nvPr/>
        </p:nvPicPr>
        <p:blipFill>
          <a:blip r:embed="rId5"/>
          <a:stretch>
            <a:fillRect/>
          </a:stretch>
        </p:blipFill>
        <p:spPr>
          <a:xfrm>
            <a:off x="1064464" y="7449611"/>
            <a:ext cx="19634762" cy="4338651"/>
          </a:xfrm>
          <a:prstGeom prst="rect">
            <a:avLst/>
          </a:prstGeom>
        </p:spPr>
      </p:pic>
      <p:sp>
        <p:nvSpPr>
          <p:cNvPr id="3" name="Shape 126">
            <a:extLst>
              <a:ext uri="{FF2B5EF4-FFF2-40B4-BE49-F238E27FC236}">
                <a16:creationId xmlns:a16="http://schemas.microsoft.com/office/drawing/2014/main" id="{C5D9F4D2-2A74-2A90-2147-C2B116FD6B5D}"/>
              </a:ext>
            </a:extLst>
          </p:cNvPr>
          <p:cNvSpPr/>
          <p:nvPr/>
        </p:nvSpPr>
        <p:spPr>
          <a:xfrm>
            <a:off x="952498" y="459786"/>
            <a:ext cx="3478676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Use Enhanced For Loop to avoid some of these errors</a:t>
            </a:r>
          </a:p>
        </p:txBody>
      </p:sp>
    </p:spTree>
    <p:extLst>
      <p:ext uri="{BB962C8B-B14F-4D97-AF65-F5344CB8AC3E}">
        <p14:creationId xmlns:p14="http://schemas.microsoft.com/office/powerpoint/2010/main" val="2489101592"/>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089514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Reference Types vs. Value Types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References Types vs Value Types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a previous video, I talked about the differences between a Reference vs. an Object, vs. an Instance, vs. a Class.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 want to revisit this a little, and talk about why this matters, when we're talking about arrays.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you assign an object to a variable, the variable becomes a reference to that object.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true of arrays, but the array has yet another level of indirection, if it's an array of objects.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every array element is also a reference.</a:t>
            </a:r>
          </a:p>
        </p:txBody>
      </p:sp>
    </p:spTree>
    <p:extLst>
      <p:ext uri="{BB962C8B-B14F-4D97-AF65-F5344CB8AC3E}">
        <p14:creationId xmlns:p14="http://schemas.microsoft.com/office/powerpoint/2010/main" val="2285958341"/>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089514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Reference Types vs. Value Types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References Types vs Value Types</a:t>
            </a:r>
          </a:p>
        </p:txBody>
      </p:sp>
      <p:pic>
        <p:nvPicPr>
          <p:cNvPr id="3" name="Picture 2">
            <a:extLst>
              <a:ext uri="{FF2B5EF4-FFF2-40B4-BE49-F238E27FC236}">
                <a16:creationId xmlns:a16="http://schemas.microsoft.com/office/drawing/2014/main" id="{F719B875-F332-E8BB-99EE-73C41EDBBBC2}"/>
              </a:ext>
            </a:extLst>
          </p:cNvPr>
          <p:cNvPicPr>
            <a:picLocks noChangeAspect="1"/>
          </p:cNvPicPr>
          <p:nvPr/>
        </p:nvPicPr>
        <p:blipFill>
          <a:blip r:embed="rId4"/>
          <a:stretch>
            <a:fillRect/>
          </a:stretch>
        </p:blipFill>
        <p:spPr>
          <a:xfrm>
            <a:off x="4352823" y="2776712"/>
            <a:ext cx="27870354" cy="7059267"/>
          </a:xfrm>
          <a:prstGeom prst="rect">
            <a:avLst/>
          </a:prstGeom>
        </p:spPr>
      </p:pic>
      <p:sp>
        <p:nvSpPr>
          <p:cNvPr id="4" name="Rectangle 3">
            <a:extLst>
              <a:ext uri="{FF2B5EF4-FFF2-40B4-BE49-F238E27FC236}">
                <a16:creationId xmlns:a16="http://schemas.microsoft.com/office/drawing/2014/main" id="{BE533798-B724-2018-6AA6-6A4BC628CB4D}"/>
              </a:ext>
            </a:extLst>
          </p:cNvPr>
          <p:cNvSpPr/>
          <p:nvPr/>
        </p:nvSpPr>
        <p:spPr>
          <a:xfrm>
            <a:off x="4142792" y="2642695"/>
            <a:ext cx="28290417" cy="7262983"/>
          </a:xfrm>
          <a:prstGeom prst="rect">
            <a:avLst/>
          </a:prstGeom>
          <a:noFill/>
          <a:ln w="762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5" name="Rectangle 4">
            <a:extLst>
              <a:ext uri="{FF2B5EF4-FFF2-40B4-BE49-F238E27FC236}">
                <a16:creationId xmlns:a16="http://schemas.microsoft.com/office/drawing/2014/main" id="{A719444A-02A0-2A8F-7EFD-D43F6F4933C9}"/>
              </a:ext>
            </a:extLst>
          </p:cNvPr>
          <p:cNvSpPr/>
          <p:nvPr/>
        </p:nvSpPr>
        <p:spPr>
          <a:xfrm flipV="1">
            <a:off x="4334162" y="2688353"/>
            <a:ext cx="10298151" cy="838619"/>
          </a:xfrm>
          <a:prstGeom prst="rect">
            <a:avLst/>
          </a:prstGeom>
          <a:noFill/>
          <a:ln w="57150">
            <a:solidFill>
              <a:srgbClr val="FF0000"/>
            </a:solidFill>
          </a:ln>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7" name="Picture 6">
            <a:extLst>
              <a:ext uri="{FF2B5EF4-FFF2-40B4-BE49-F238E27FC236}">
                <a16:creationId xmlns:a16="http://schemas.microsoft.com/office/drawing/2014/main" id="{FC421FD6-845B-F9A0-4ADA-459950668EE1}"/>
              </a:ext>
            </a:extLst>
          </p:cNvPr>
          <p:cNvPicPr>
            <a:picLocks noChangeAspect="1"/>
          </p:cNvPicPr>
          <p:nvPr/>
        </p:nvPicPr>
        <p:blipFill>
          <a:blip r:embed="rId5"/>
          <a:stretch>
            <a:fillRect/>
          </a:stretch>
        </p:blipFill>
        <p:spPr>
          <a:xfrm>
            <a:off x="11122080" y="10363785"/>
            <a:ext cx="14331841" cy="7632482"/>
          </a:xfrm>
          <a:prstGeom prst="rect">
            <a:avLst/>
          </a:prstGeom>
        </p:spPr>
      </p:pic>
    </p:spTree>
    <p:extLst>
      <p:ext uri="{BB962C8B-B14F-4D97-AF65-F5344CB8AC3E}">
        <p14:creationId xmlns:p14="http://schemas.microsoft.com/office/powerpoint/2010/main" val="3311937517"/>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089514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Reference Types vs. Value Types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References Types vs Value Types</a:t>
            </a:r>
          </a:p>
        </p:txBody>
      </p:sp>
      <p:pic>
        <p:nvPicPr>
          <p:cNvPr id="3" name="Picture 2">
            <a:extLst>
              <a:ext uri="{FF2B5EF4-FFF2-40B4-BE49-F238E27FC236}">
                <a16:creationId xmlns:a16="http://schemas.microsoft.com/office/drawing/2014/main" id="{F719B875-F332-E8BB-99EE-73C41EDBBBC2}"/>
              </a:ext>
            </a:extLst>
          </p:cNvPr>
          <p:cNvPicPr>
            <a:picLocks noChangeAspect="1"/>
          </p:cNvPicPr>
          <p:nvPr/>
        </p:nvPicPr>
        <p:blipFill>
          <a:blip r:embed="rId4"/>
          <a:stretch>
            <a:fillRect/>
          </a:stretch>
        </p:blipFill>
        <p:spPr>
          <a:xfrm>
            <a:off x="4352823" y="2776712"/>
            <a:ext cx="27870354" cy="7059267"/>
          </a:xfrm>
          <a:prstGeom prst="rect">
            <a:avLst/>
          </a:prstGeom>
        </p:spPr>
      </p:pic>
      <p:sp>
        <p:nvSpPr>
          <p:cNvPr id="4" name="Rectangle 3">
            <a:extLst>
              <a:ext uri="{FF2B5EF4-FFF2-40B4-BE49-F238E27FC236}">
                <a16:creationId xmlns:a16="http://schemas.microsoft.com/office/drawing/2014/main" id="{BE533798-B724-2018-6AA6-6A4BC628CB4D}"/>
              </a:ext>
            </a:extLst>
          </p:cNvPr>
          <p:cNvSpPr/>
          <p:nvPr/>
        </p:nvSpPr>
        <p:spPr>
          <a:xfrm>
            <a:off x="4142792" y="2642695"/>
            <a:ext cx="28290417" cy="7262983"/>
          </a:xfrm>
          <a:prstGeom prst="rect">
            <a:avLst/>
          </a:prstGeom>
          <a:noFill/>
          <a:ln w="762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5" name="Rectangle 4">
            <a:extLst>
              <a:ext uri="{FF2B5EF4-FFF2-40B4-BE49-F238E27FC236}">
                <a16:creationId xmlns:a16="http://schemas.microsoft.com/office/drawing/2014/main" id="{A719444A-02A0-2A8F-7EFD-D43F6F4933C9}"/>
              </a:ext>
            </a:extLst>
          </p:cNvPr>
          <p:cNvSpPr/>
          <p:nvPr/>
        </p:nvSpPr>
        <p:spPr>
          <a:xfrm flipV="1">
            <a:off x="4334162" y="3416140"/>
            <a:ext cx="11024026" cy="838619"/>
          </a:xfrm>
          <a:prstGeom prst="rect">
            <a:avLst/>
          </a:prstGeom>
          <a:noFill/>
          <a:ln w="57150">
            <a:solidFill>
              <a:srgbClr val="FF0000"/>
            </a:solidFill>
          </a:ln>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8" name="Picture 7">
            <a:extLst>
              <a:ext uri="{FF2B5EF4-FFF2-40B4-BE49-F238E27FC236}">
                <a16:creationId xmlns:a16="http://schemas.microsoft.com/office/drawing/2014/main" id="{41F6919A-9EDC-E086-B602-AE922DFCC6C7}"/>
              </a:ext>
            </a:extLst>
          </p:cNvPr>
          <p:cNvPicPr>
            <a:picLocks noChangeAspect="1"/>
          </p:cNvPicPr>
          <p:nvPr/>
        </p:nvPicPr>
        <p:blipFill>
          <a:blip r:embed="rId5"/>
          <a:stretch>
            <a:fillRect/>
          </a:stretch>
        </p:blipFill>
        <p:spPr>
          <a:xfrm>
            <a:off x="11122080" y="10268080"/>
            <a:ext cx="14331840" cy="7728187"/>
          </a:xfrm>
          <a:prstGeom prst="rect">
            <a:avLst/>
          </a:prstGeom>
        </p:spPr>
      </p:pic>
    </p:spTree>
    <p:extLst>
      <p:ext uri="{BB962C8B-B14F-4D97-AF65-F5344CB8AC3E}">
        <p14:creationId xmlns:p14="http://schemas.microsoft.com/office/powerpoint/2010/main" val="3662190132"/>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089514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Reference Types vs. Value Types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References Types vs Value Types</a:t>
            </a:r>
          </a:p>
        </p:txBody>
      </p:sp>
      <p:pic>
        <p:nvPicPr>
          <p:cNvPr id="3" name="Picture 2">
            <a:extLst>
              <a:ext uri="{FF2B5EF4-FFF2-40B4-BE49-F238E27FC236}">
                <a16:creationId xmlns:a16="http://schemas.microsoft.com/office/drawing/2014/main" id="{F719B875-F332-E8BB-99EE-73C41EDBBBC2}"/>
              </a:ext>
            </a:extLst>
          </p:cNvPr>
          <p:cNvPicPr>
            <a:picLocks noChangeAspect="1"/>
          </p:cNvPicPr>
          <p:nvPr/>
        </p:nvPicPr>
        <p:blipFill>
          <a:blip r:embed="rId4"/>
          <a:stretch>
            <a:fillRect/>
          </a:stretch>
        </p:blipFill>
        <p:spPr>
          <a:xfrm>
            <a:off x="4352823" y="2776712"/>
            <a:ext cx="27870354" cy="7059267"/>
          </a:xfrm>
          <a:prstGeom prst="rect">
            <a:avLst/>
          </a:prstGeom>
        </p:spPr>
      </p:pic>
      <p:sp>
        <p:nvSpPr>
          <p:cNvPr id="4" name="Rectangle 3">
            <a:extLst>
              <a:ext uri="{FF2B5EF4-FFF2-40B4-BE49-F238E27FC236}">
                <a16:creationId xmlns:a16="http://schemas.microsoft.com/office/drawing/2014/main" id="{BE533798-B724-2018-6AA6-6A4BC628CB4D}"/>
              </a:ext>
            </a:extLst>
          </p:cNvPr>
          <p:cNvSpPr/>
          <p:nvPr/>
        </p:nvSpPr>
        <p:spPr>
          <a:xfrm>
            <a:off x="4142792" y="2642695"/>
            <a:ext cx="28290417" cy="7262983"/>
          </a:xfrm>
          <a:prstGeom prst="rect">
            <a:avLst/>
          </a:prstGeom>
          <a:noFill/>
          <a:ln w="762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5" name="Rectangle 4">
            <a:extLst>
              <a:ext uri="{FF2B5EF4-FFF2-40B4-BE49-F238E27FC236}">
                <a16:creationId xmlns:a16="http://schemas.microsoft.com/office/drawing/2014/main" id="{A719444A-02A0-2A8F-7EFD-D43F6F4933C9}"/>
              </a:ext>
            </a:extLst>
          </p:cNvPr>
          <p:cNvSpPr/>
          <p:nvPr/>
        </p:nvSpPr>
        <p:spPr>
          <a:xfrm flipV="1">
            <a:off x="4334162" y="4834391"/>
            <a:ext cx="23527046" cy="1529086"/>
          </a:xfrm>
          <a:prstGeom prst="rect">
            <a:avLst/>
          </a:prstGeom>
          <a:noFill/>
          <a:ln w="57150">
            <a:solidFill>
              <a:srgbClr val="FF0000"/>
            </a:solidFill>
          </a:ln>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pic>
        <p:nvPicPr>
          <p:cNvPr id="12" name="Picture 11">
            <a:extLst>
              <a:ext uri="{FF2B5EF4-FFF2-40B4-BE49-F238E27FC236}">
                <a16:creationId xmlns:a16="http://schemas.microsoft.com/office/drawing/2014/main" id="{445F6C3A-001B-D313-29AF-526646279C0D}"/>
              </a:ext>
            </a:extLst>
          </p:cNvPr>
          <p:cNvPicPr>
            <a:picLocks noChangeAspect="1"/>
          </p:cNvPicPr>
          <p:nvPr/>
        </p:nvPicPr>
        <p:blipFill>
          <a:blip r:embed="rId5"/>
          <a:stretch>
            <a:fillRect/>
          </a:stretch>
        </p:blipFill>
        <p:spPr>
          <a:xfrm>
            <a:off x="2790241" y="10309516"/>
            <a:ext cx="14331839" cy="7686751"/>
          </a:xfrm>
          <a:prstGeom prst="rect">
            <a:avLst/>
          </a:prstGeom>
        </p:spPr>
      </p:pic>
      <p:sp>
        <p:nvSpPr>
          <p:cNvPr id="13" name="Rectangle 12">
            <a:extLst>
              <a:ext uri="{FF2B5EF4-FFF2-40B4-BE49-F238E27FC236}">
                <a16:creationId xmlns:a16="http://schemas.microsoft.com/office/drawing/2014/main" id="{428F46D5-00D4-43A5-1CBE-0E4F1623607A}"/>
              </a:ext>
            </a:extLst>
          </p:cNvPr>
          <p:cNvSpPr/>
          <p:nvPr/>
        </p:nvSpPr>
        <p:spPr>
          <a:xfrm>
            <a:off x="17401204" y="10306901"/>
            <a:ext cx="16384555" cy="7689361"/>
          </a:xfrm>
          <a:prstGeom prst="rect">
            <a:avLst/>
          </a:prstGeom>
          <a:noFill/>
          <a:ln w="762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4" name="Rectangle 13">
            <a:extLst>
              <a:ext uri="{FF2B5EF4-FFF2-40B4-BE49-F238E27FC236}">
                <a16:creationId xmlns:a16="http://schemas.microsoft.com/office/drawing/2014/main" id="{B32C1D5D-6CEE-A99B-B4B8-46B1F74389B5}"/>
              </a:ext>
            </a:extLst>
          </p:cNvPr>
          <p:cNvSpPr/>
          <p:nvPr/>
        </p:nvSpPr>
        <p:spPr>
          <a:xfrm>
            <a:off x="17548193" y="10419168"/>
            <a:ext cx="10449507" cy="4578178"/>
          </a:xfrm>
          <a:prstGeom prst="rect">
            <a:avLst/>
          </a:prstGeom>
        </p:spPr>
        <p:txBody>
          <a:bodyPr wrap="square">
            <a:normAutofit/>
          </a:bodyPr>
          <a:lstStyle/>
          <a:p>
            <a:pPr algn="l">
              <a:spcAft>
                <a:spcPts val="5022"/>
              </a:spcAft>
            </a:pPr>
            <a:r>
              <a:rPr lang="en-US" sz="6400" b="1" u="sng" dirty="0">
                <a:latin typeface="Open Sans" panose="020B0606030504020204" pitchFamily="34" charset="0"/>
                <a:ea typeface="Open Sans" panose="020B0606030504020204" pitchFamily="34" charset="0"/>
                <a:cs typeface="Open Sans" panose="020B0606030504020204" pitchFamily="34" charset="0"/>
              </a:rPr>
              <a:t>OUTPUT:</a:t>
            </a:r>
            <a:br>
              <a:rPr lang="en-US" sz="6400" dirty="0">
                <a:latin typeface="Open Sans" panose="020B0606030504020204" pitchFamily="34" charset="0"/>
                <a:ea typeface="Open Sans" panose="020B0606030504020204" pitchFamily="34" charset="0"/>
                <a:cs typeface="Open Sans" panose="020B0606030504020204" pitchFamily="34" charset="0"/>
              </a:rPr>
            </a:br>
            <a:r>
              <a:rPr lang="en-US" sz="6400" dirty="0" err="1">
                <a:latin typeface="Open Sans" panose="020B0606030504020204" pitchFamily="34" charset="0"/>
                <a:ea typeface="Open Sans" panose="020B0606030504020204" pitchFamily="34" charset="0"/>
                <a:cs typeface="Open Sans" panose="020B0606030504020204" pitchFamily="34" charset="0"/>
              </a:rPr>
              <a:t>myIntArray</a:t>
            </a:r>
            <a:r>
              <a:rPr lang="en-US" sz="6400" dirty="0">
                <a:latin typeface="Open Sans" panose="020B0606030504020204" pitchFamily="34" charset="0"/>
                <a:ea typeface="Open Sans" panose="020B0606030504020204" pitchFamily="34" charset="0"/>
                <a:cs typeface="Open Sans" panose="020B0606030504020204" pitchFamily="34" charset="0"/>
              </a:rPr>
              <a:t>= 0 0 0 0 0</a:t>
            </a:r>
            <a:br>
              <a:rPr lang="en-US" sz="6400" dirty="0">
                <a:latin typeface="Open Sans" panose="020B0606030504020204" pitchFamily="34" charset="0"/>
                <a:ea typeface="Open Sans" panose="020B0606030504020204" pitchFamily="34" charset="0"/>
                <a:cs typeface="Open Sans" panose="020B0606030504020204" pitchFamily="34" charset="0"/>
              </a:rPr>
            </a:br>
            <a:r>
              <a:rPr lang="en-US" sz="6400" dirty="0" err="1">
                <a:latin typeface="Open Sans" panose="020B0606030504020204" pitchFamily="34" charset="0"/>
                <a:ea typeface="Open Sans" panose="020B0606030504020204" pitchFamily="34" charset="0"/>
                <a:cs typeface="Open Sans" panose="020B0606030504020204" pitchFamily="34" charset="0"/>
              </a:rPr>
              <a:t>anotherArray</a:t>
            </a:r>
            <a:r>
              <a:rPr lang="en-US" sz="6400" dirty="0">
                <a:latin typeface="Open Sans" panose="020B0606030504020204" pitchFamily="34" charset="0"/>
                <a:ea typeface="Open Sans" panose="020B0606030504020204" pitchFamily="34" charset="0"/>
                <a:cs typeface="Open Sans" panose="020B0606030504020204" pitchFamily="34" charset="0"/>
              </a:rPr>
              <a:t>= 0 0 0 0 0</a:t>
            </a:r>
          </a:p>
        </p:txBody>
      </p:sp>
    </p:spTree>
    <p:extLst>
      <p:ext uri="{BB962C8B-B14F-4D97-AF65-F5344CB8AC3E}">
        <p14:creationId xmlns:p14="http://schemas.microsoft.com/office/powerpoint/2010/main" val="166711985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429123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dirty="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array is a data structure, that allows you to store a sequence of values, all of the same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have arrays for any primitive type, like </a:t>
            </a:r>
            <a:r>
              <a:rPr lang="en-US" sz="6400" dirty="0" err="1">
                <a:latin typeface="Open Sans" panose="020B0606030504020204" pitchFamily="34" charset="0"/>
                <a:ea typeface="Open Sans" panose="020B0606030504020204" pitchFamily="34" charset="0"/>
                <a:cs typeface="Open Sans" panose="020B0606030504020204" pitchFamily="34" charset="0"/>
              </a:rPr>
              <a:t>ints</a:t>
            </a:r>
            <a:r>
              <a:rPr lang="en-US" sz="6400" dirty="0">
                <a:latin typeface="Open Sans" panose="020B0606030504020204" pitchFamily="34" charset="0"/>
                <a:ea typeface="Open Sans" panose="020B0606030504020204" pitchFamily="34" charset="0"/>
                <a:cs typeface="Open Sans" panose="020B0606030504020204" pitchFamily="34" charset="0"/>
              </a:rPr>
              <a:t>, doubles, </a:t>
            </a:r>
            <a:r>
              <a:rPr lang="en-US" sz="6400" dirty="0" err="1">
                <a:latin typeface="Open Sans" panose="020B0606030504020204" pitchFamily="34" charset="0"/>
                <a:ea typeface="Open Sans" panose="020B0606030504020204" pitchFamily="34" charset="0"/>
                <a:cs typeface="Open Sans" panose="020B0606030504020204" pitchFamily="34" charset="0"/>
              </a:rPr>
              <a:t>booleans</a:t>
            </a:r>
            <a:r>
              <a:rPr lang="en-US" sz="6400" dirty="0">
                <a:latin typeface="Open Sans" panose="020B0606030504020204" pitchFamily="34" charset="0"/>
                <a:ea typeface="Open Sans" panose="020B0606030504020204" pitchFamily="34" charset="0"/>
                <a:cs typeface="Open Sans" panose="020B0606030504020204" pitchFamily="34" charset="0"/>
              </a:rPr>
              <a:t>, or any of the 8 primitives we've learned about.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also have arrays for any class.</a:t>
            </a:r>
          </a:p>
        </p:txBody>
      </p:sp>
    </p:spTree>
    <p:extLst>
      <p:ext uri="{BB962C8B-B14F-4D97-AF65-F5344CB8AC3E}">
        <p14:creationId xmlns:p14="http://schemas.microsoft.com/office/powerpoint/2010/main" val="2996111862"/>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089514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Reference Types vs. Value Types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References Types vs Value Types</a:t>
            </a:r>
          </a:p>
        </p:txBody>
      </p:sp>
      <p:pic>
        <p:nvPicPr>
          <p:cNvPr id="3" name="Picture 2">
            <a:extLst>
              <a:ext uri="{FF2B5EF4-FFF2-40B4-BE49-F238E27FC236}">
                <a16:creationId xmlns:a16="http://schemas.microsoft.com/office/drawing/2014/main" id="{F719B875-F332-E8BB-99EE-73C41EDBBBC2}"/>
              </a:ext>
            </a:extLst>
          </p:cNvPr>
          <p:cNvPicPr>
            <a:picLocks noChangeAspect="1"/>
          </p:cNvPicPr>
          <p:nvPr/>
        </p:nvPicPr>
        <p:blipFill>
          <a:blip r:embed="rId4"/>
          <a:stretch>
            <a:fillRect/>
          </a:stretch>
        </p:blipFill>
        <p:spPr>
          <a:xfrm>
            <a:off x="4352823" y="2776712"/>
            <a:ext cx="27870354" cy="7059267"/>
          </a:xfrm>
          <a:prstGeom prst="rect">
            <a:avLst/>
          </a:prstGeom>
        </p:spPr>
      </p:pic>
      <p:sp>
        <p:nvSpPr>
          <p:cNvPr id="4" name="Rectangle 3">
            <a:extLst>
              <a:ext uri="{FF2B5EF4-FFF2-40B4-BE49-F238E27FC236}">
                <a16:creationId xmlns:a16="http://schemas.microsoft.com/office/drawing/2014/main" id="{BE533798-B724-2018-6AA6-6A4BC628CB4D}"/>
              </a:ext>
            </a:extLst>
          </p:cNvPr>
          <p:cNvSpPr/>
          <p:nvPr/>
        </p:nvSpPr>
        <p:spPr>
          <a:xfrm>
            <a:off x="4142792" y="2642695"/>
            <a:ext cx="28290417" cy="7262983"/>
          </a:xfrm>
          <a:prstGeom prst="rect">
            <a:avLst/>
          </a:prstGeom>
          <a:noFill/>
          <a:ln w="762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5" name="Rectangle 4">
            <a:extLst>
              <a:ext uri="{FF2B5EF4-FFF2-40B4-BE49-F238E27FC236}">
                <a16:creationId xmlns:a16="http://schemas.microsoft.com/office/drawing/2014/main" id="{A719444A-02A0-2A8F-7EFD-D43F6F4933C9}"/>
              </a:ext>
            </a:extLst>
          </p:cNvPr>
          <p:cNvSpPr/>
          <p:nvPr/>
        </p:nvSpPr>
        <p:spPr>
          <a:xfrm>
            <a:off x="4334162" y="6904653"/>
            <a:ext cx="6881234" cy="895738"/>
          </a:xfrm>
          <a:prstGeom prst="rect">
            <a:avLst/>
          </a:prstGeom>
          <a:noFill/>
          <a:ln w="57150">
            <a:solidFill>
              <a:srgbClr val="FF0000"/>
            </a:solidFill>
          </a:ln>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3" name="Rectangle 12">
            <a:extLst>
              <a:ext uri="{FF2B5EF4-FFF2-40B4-BE49-F238E27FC236}">
                <a16:creationId xmlns:a16="http://schemas.microsoft.com/office/drawing/2014/main" id="{428F46D5-00D4-43A5-1CBE-0E4F1623607A}"/>
              </a:ext>
            </a:extLst>
          </p:cNvPr>
          <p:cNvSpPr/>
          <p:nvPr/>
        </p:nvSpPr>
        <p:spPr>
          <a:xfrm>
            <a:off x="17401204" y="10306901"/>
            <a:ext cx="16384555" cy="7689361"/>
          </a:xfrm>
          <a:prstGeom prst="rect">
            <a:avLst/>
          </a:prstGeom>
          <a:noFill/>
          <a:ln w="762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4" name="Rectangle 13">
            <a:extLst>
              <a:ext uri="{FF2B5EF4-FFF2-40B4-BE49-F238E27FC236}">
                <a16:creationId xmlns:a16="http://schemas.microsoft.com/office/drawing/2014/main" id="{B32C1D5D-6CEE-A99B-B4B8-46B1F74389B5}"/>
              </a:ext>
            </a:extLst>
          </p:cNvPr>
          <p:cNvSpPr/>
          <p:nvPr/>
        </p:nvSpPr>
        <p:spPr>
          <a:xfrm>
            <a:off x="17548193" y="10419168"/>
            <a:ext cx="10449507" cy="4578178"/>
          </a:xfrm>
          <a:prstGeom prst="rect">
            <a:avLst/>
          </a:prstGeom>
        </p:spPr>
        <p:txBody>
          <a:bodyPr wrap="square">
            <a:normAutofit/>
          </a:bodyPr>
          <a:lstStyle/>
          <a:p>
            <a:pPr algn="l">
              <a:spcAft>
                <a:spcPts val="5022"/>
              </a:spcAft>
            </a:pPr>
            <a:r>
              <a:rPr lang="en-US" sz="6400" b="1" u="sng" dirty="0">
                <a:latin typeface="Open Sans" panose="020B0606030504020204" pitchFamily="34" charset="0"/>
                <a:ea typeface="Open Sans" panose="020B0606030504020204" pitchFamily="34" charset="0"/>
                <a:cs typeface="Open Sans" panose="020B0606030504020204" pitchFamily="34" charset="0"/>
              </a:rPr>
              <a:t>OUTPUT:</a:t>
            </a:r>
            <a:br>
              <a:rPr lang="en-US" sz="6400" dirty="0">
                <a:latin typeface="Open Sans" panose="020B0606030504020204" pitchFamily="34" charset="0"/>
                <a:ea typeface="Open Sans" panose="020B0606030504020204" pitchFamily="34" charset="0"/>
                <a:cs typeface="Open Sans" panose="020B0606030504020204" pitchFamily="34" charset="0"/>
              </a:rPr>
            </a:br>
            <a:r>
              <a:rPr lang="en-US" sz="6400" dirty="0" err="1">
                <a:latin typeface="Open Sans" panose="020B0606030504020204" pitchFamily="34" charset="0"/>
                <a:ea typeface="Open Sans" panose="020B0606030504020204" pitchFamily="34" charset="0"/>
                <a:cs typeface="Open Sans" panose="020B0606030504020204" pitchFamily="34" charset="0"/>
              </a:rPr>
              <a:t>myIntArray</a:t>
            </a:r>
            <a:r>
              <a:rPr lang="en-US" sz="6400" dirty="0">
                <a:latin typeface="Open Sans" panose="020B0606030504020204" pitchFamily="34" charset="0"/>
                <a:ea typeface="Open Sans" panose="020B0606030504020204" pitchFamily="34" charset="0"/>
                <a:cs typeface="Open Sans" panose="020B0606030504020204" pitchFamily="34" charset="0"/>
              </a:rPr>
              <a:t>= 0 0 0 0 0</a:t>
            </a:r>
            <a:br>
              <a:rPr lang="en-US" sz="6400" dirty="0">
                <a:latin typeface="Open Sans" panose="020B0606030504020204" pitchFamily="34" charset="0"/>
                <a:ea typeface="Open Sans" panose="020B0606030504020204" pitchFamily="34" charset="0"/>
                <a:cs typeface="Open Sans" panose="020B0606030504020204" pitchFamily="34" charset="0"/>
              </a:rPr>
            </a:br>
            <a:r>
              <a:rPr lang="en-US" sz="6400" dirty="0" err="1">
                <a:latin typeface="Open Sans" panose="020B0606030504020204" pitchFamily="34" charset="0"/>
                <a:ea typeface="Open Sans" panose="020B0606030504020204" pitchFamily="34" charset="0"/>
                <a:cs typeface="Open Sans" panose="020B0606030504020204" pitchFamily="34" charset="0"/>
              </a:rPr>
              <a:t>anotherArray</a:t>
            </a:r>
            <a:r>
              <a:rPr lang="en-US" sz="6400" dirty="0">
                <a:latin typeface="Open Sans" panose="020B0606030504020204" pitchFamily="34" charset="0"/>
                <a:ea typeface="Open Sans" panose="020B0606030504020204" pitchFamily="34" charset="0"/>
                <a:cs typeface="Open Sans" panose="020B0606030504020204" pitchFamily="34" charset="0"/>
              </a:rPr>
              <a:t>= 0 0 0 0 0</a:t>
            </a:r>
          </a:p>
        </p:txBody>
      </p:sp>
      <p:pic>
        <p:nvPicPr>
          <p:cNvPr id="17" name="Picture 16">
            <a:extLst>
              <a:ext uri="{FF2B5EF4-FFF2-40B4-BE49-F238E27FC236}">
                <a16:creationId xmlns:a16="http://schemas.microsoft.com/office/drawing/2014/main" id="{63BD1FD4-BCEF-AA71-FF83-DBE1B3AD8AA5}"/>
              </a:ext>
            </a:extLst>
          </p:cNvPr>
          <p:cNvPicPr>
            <a:picLocks noChangeAspect="1"/>
          </p:cNvPicPr>
          <p:nvPr/>
        </p:nvPicPr>
        <p:blipFill>
          <a:blip r:embed="rId5">
            <a:alphaModFix/>
          </a:blip>
          <a:stretch>
            <a:fillRect/>
          </a:stretch>
        </p:blipFill>
        <p:spPr>
          <a:xfrm>
            <a:off x="2790242" y="10309511"/>
            <a:ext cx="14331838" cy="7686751"/>
          </a:xfrm>
          <a:prstGeom prst="rect">
            <a:avLst/>
          </a:prstGeom>
        </p:spPr>
      </p:pic>
    </p:spTree>
    <p:extLst>
      <p:ext uri="{BB962C8B-B14F-4D97-AF65-F5344CB8AC3E}">
        <p14:creationId xmlns:p14="http://schemas.microsoft.com/office/powerpoint/2010/main" val="1316683807"/>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089514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Reference Types vs. Value Types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References Types vs Value Types</a:t>
            </a:r>
          </a:p>
        </p:txBody>
      </p:sp>
      <p:pic>
        <p:nvPicPr>
          <p:cNvPr id="3" name="Picture 2">
            <a:extLst>
              <a:ext uri="{FF2B5EF4-FFF2-40B4-BE49-F238E27FC236}">
                <a16:creationId xmlns:a16="http://schemas.microsoft.com/office/drawing/2014/main" id="{F719B875-F332-E8BB-99EE-73C41EDBBBC2}"/>
              </a:ext>
            </a:extLst>
          </p:cNvPr>
          <p:cNvPicPr>
            <a:picLocks noChangeAspect="1"/>
          </p:cNvPicPr>
          <p:nvPr/>
        </p:nvPicPr>
        <p:blipFill>
          <a:blip r:embed="rId4"/>
          <a:stretch>
            <a:fillRect/>
          </a:stretch>
        </p:blipFill>
        <p:spPr>
          <a:xfrm>
            <a:off x="4352823" y="2776712"/>
            <a:ext cx="27870354" cy="7059267"/>
          </a:xfrm>
          <a:prstGeom prst="rect">
            <a:avLst/>
          </a:prstGeom>
        </p:spPr>
      </p:pic>
      <p:sp>
        <p:nvSpPr>
          <p:cNvPr id="4" name="Rectangle 3">
            <a:extLst>
              <a:ext uri="{FF2B5EF4-FFF2-40B4-BE49-F238E27FC236}">
                <a16:creationId xmlns:a16="http://schemas.microsoft.com/office/drawing/2014/main" id="{BE533798-B724-2018-6AA6-6A4BC628CB4D}"/>
              </a:ext>
            </a:extLst>
          </p:cNvPr>
          <p:cNvSpPr/>
          <p:nvPr/>
        </p:nvSpPr>
        <p:spPr>
          <a:xfrm>
            <a:off x="4142792" y="2642695"/>
            <a:ext cx="28290417" cy="7262983"/>
          </a:xfrm>
          <a:prstGeom prst="rect">
            <a:avLst/>
          </a:prstGeom>
          <a:noFill/>
          <a:ln w="762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5" name="Rectangle 4">
            <a:extLst>
              <a:ext uri="{FF2B5EF4-FFF2-40B4-BE49-F238E27FC236}">
                <a16:creationId xmlns:a16="http://schemas.microsoft.com/office/drawing/2014/main" id="{A719444A-02A0-2A8F-7EFD-D43F6F4933C9}"/>
              </a:ext>
            </a:extLst>
          </p:cNvPr>
          <p:cNvSpPr/>
          <p:nvPr/>
        </p:nvSpPr>
        <p:spPr>
          <a:xfrm flipV="1">
            <a:off x="4334161" y="8360229"/>
            <a:ext cx="27889016" cy="1475750"/>
          </a:xfrm>
          <a:prstGeom prst="rect">
            <a:avLst/>
          </a:prstGeom>
          <a:noFill/>
          <a:ln w="57150">
            <a:solidFill>
              <a:srgbClr val="FF0000"/>
            </a:solidFill>
          </a:ln>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3" name="Rectangle 12">
            <a:extLst>
              <a:ext uri="{FF2B5EF4-FFF2-40B4-BE49-F238E27FC236}">
                <a16:creationId xmlns:a16="http://schemas.microsoft.com/office/drawing/2014/main" id="{428F46D5-00D4-43A5-1CBE-0E4F1623607A}"/>
              </a:ext>
            </a:extLst>
          </p:cNvPr>
          <p:cNvSpPr/>
          <p:nvPr/>
        </p:nvSpPr>
        <p:spPr>
          <a:xfrm>
            <a:off x="17401204" y="10306901"/>
            <a:ext cx="16384555" cy="7689361"/>
          </a:xfrm>
          <a:prstGeom prst="rect">
            <a:avLst/>
          </a:prstGeom>
          <a:noFill/>
          <a:ln w="76200"/>
          <a:effectLst/>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4" name="Rectangle 13">
            <a:extLst>
              <a:ext uri="{FF2B5EF4-FFF2-40B4-BE49-F238E27FC236}">
                <a16:creationId xmlns:a16="http://schemas.microsoft.com/office/drawing/2014/main" id="{B32C1D5D-6CEE-A99B-B4B8-46B1F74389B5}"/>
              </a:ext>
            </a:extLst>
          </p:cNvPr>
          <p:cNvSpPr/>
          <p:nvPr/>
        </p:nvSpPr>
        <p:spPr>
          <a:xfrm>
            <a:off x="17548193" y="10419168"/>
            <a:ext cx="16220136" cy="7378120"/>
          </a:xfrm>
          <a:prstGeom prst="rect">
            <a:avLst/>
          </a:prstGeom>
        </p:spPr>
        <p:txBody>
          <a:bodyPr wrap="square">
            <a:normAutofit/>
          </a:bodyPr>
          <a:lstStyle/>
          <a:p>
            <a:pPr algn="l">
              <a:spcAft>
                <a:spcPts val="5022"/>
              </a:spcAft>
            </a:pPr>
            <a:r>
              <a:rPr lang="en-US" sz="6400" b="1" u="sng" dirty="0">
                <a:latin typeface="Open Sans" panose="020B0606030504020204" pitchFamily="34" charset="0"/>
                <a:ea typeface="Open Sans" panose="020B0606030504020204" pitchFamily="34" charset="0"/>
                <a:cs typeface="Open Sans" panose="020B0606030504020204" pitchFamily="34" charset="0"/>
              </a:rPr>
              <a:t>OUTPUT:</a:t>
            </a:r>
            <a:br>
              <a:rPr lang="en-US" sz="6400" dirty="0">
                <a:latin typeface="Open Sans" panose="020B0606030504020204" pitchFamily="34" charset="0"/>
                <a:ea typeface="Open Sans" panose="020B0606030504020204" pitchFamily="34" charset="0"/>
                <a:cs typeface="Open Sans" panose="020B0606030504020204" pitchFamily="34" charset="0"/>
              </a:rPr>
            </a:br>
            <a:r>
              <a:rPr lang="en-US" sz="6400" dirty="0" err="1">
                <a:latin typeface="Open Sans" panose="020B0606030504020204" pitchFamily="34" charset="0"/>
                <a:ea typeface="Open Sans" panose="020B0606030504020204" pitchFamily="34" charset="0"/>
                <a:cs typeface="Open Sans" panose="020B0606030504020204" pitchFamily="34" charset="0"/>
              </a:rPr>
              <a:t>myIntArray</a:t>
            </a:r>
            <a:r>
              <a:rPr lang="en-US" sz="6400" dirty="0">
                <a:latin typeface="Open Sans" panose="020B0606030504020204" pitchFamily="34" charset="0"/>
                <a:ea typeface="Open Sans" panose="020B0606030504020204" pitchFamily="34" charset="0"/>
                <a:cs typeface="Open Sans" panose="020B0606030504020204" pitchFamily="34" charset="0"/>
              </a:rPr>
              <a:t>= 0 0 0 0 0</a:t>
            </a:r>
            <a:br>
              <a:rPr lang="en-US" sz="6400" dirty="0">
                <a:latin typeface="Open Sans" panose="020B0606030504020204" pitchFamily="34" charset="0"/>
                <a:ea typeface="Open Sans" panose="020B0606030504020204" pitchFamily="34" charset="0"/>
                <a:cs typeface="Open Sans" panose="020B0606030504020204" pitchFamily="34" charset="0"/>
              </a:rPr>
            </a:br>
            <a:r>
              <a:rPr lang="en-US" sz="6400" dirty="0" err="1">
                <a:latin typeface="Open Sans" panose="020B0606030504020204" pitchFamily="34" charset="0"/>
                <a:ea typeface="Open Sans" panose="020B0606030504020204" pitchFamily="34" charset="0"/>
                <a:cs typeface="Open Sans" panose="020B0606030504020204" pitchFamily="34" charset="0"/>
              </a:rPr>
              <a:t>anotherArray</a:t>
            </a:r>
            <a:r>
              <a:rPr lang="en-US" sz="6400" dirty="0">
                <a:latin typeface="Open Sans" panose="020B0606030504020204" pitchFamily="34" charset="0"/>
                <a:ea typeface="Open Sans" panose="020B0606030504020204" pitchFamily="34" charset="0"/>
                <a:cs typeface="Open Sans" panose="020B0606030504020204" pitchFamily="34" charset="0"/>
              </a:rPr>
              <a:t>= 0 0 0 0 0</a:t>
            </a:r>
            <a:br>
              <a:rPr lang="en-US" sz="6400" dirty="0">
                <a:latin typeface="Open Sans" panose="020B0606030504020204" pitchFamily="34" charset="0"/>
                <a:ea typeface="Open Sans" panose="020B0606030504020204" pitchFamily="34" charset="0"/>
                <a:cs typeface="Open Sans" panose="020B0606030504020204" pitchFamily="34" charset="0"/>
              </a:rPr>
            </a:br>
            <a:r>
              <a:rPr lang="en-US" sz="6400" dirty="0">
                <a:latin typeface="Open Sans" panose="020B0606030504020204" pitchFamily="34" charset="0"/>
                <a:ea typeface="Open Sans" panose="020B0606030504020204" pitchFamily="34" charset="0"/>
                <a:cs typeface="Open Sans" panose="020B0606030504020204" pitchFamily="34" charset="0"/>
              </a:rPr>
              <a:t>after change </a:t>
            </a:r>
            <a:r>
              <a:rPr lang="en-US" sz="6400" dirty="0" err="1">
                <a:latin typeface="Open Sans" panose="020B0606030504020204" pitchFamily="34" charset="0"/>
                <a:ea typeface="Open Sans" panose="020B0606030504020204" pitchFamily="34" charset="0"/>
                <a:cs typeface="Open Sans" panose="020B0606030504020204" pitchFamily="34" charset="0"/>
              </a:rPr>
              <a:t>myIntArray</a:t>
            </a:r>
            <a:r>
              <a:rPr lang="en-US" sz="6400" dirty="0">
                <a:latin typeface="Open Sans" panose="020B0606030504020204" pitchFamily="34" charset="0"/>
                <a:ea typeface="Open Sans" panose="020B0606030504020204" pitchFamily="34" charset="0"/>
                <a:cs typeface="Open Sans" panose="020B0606030504020204" pitchFamily="34" charset="0"/>
              </a:rPr>
              <a:t>= 1 0 0 0 0</a:t>
            </a:r>
            <a:br>
              <a:rPr lang="en-US" sz="6400" dirty="0">
                <a:latin typeface="Open Sans" panose="020B0606030504020204" pitchFamily="34" charset="0"/>
                <a:ea typeface="Open Sans" panose="020B0606030504020204" pitchFamily="34" charset="0"/>
                <a:cs typeface="Open Sans" panose="020B0606030504020204" pitchFamily="34" charset="0"/>
              </a:rPr>
            </a:br>
            <a:r>
              <a:rPr lang="en-US" sz="6400" dirty="0">
                <a:latin typeface="Open Sans" panose="020B0606030504020204" pitchFamily="34" charset="0"/>
                <a:ea typeface="Open Sans" panose="020B0606030504020204" pitchFamily="34" charset="0"/>
                <a:cs typeface="Open Sans" panose="020B0606030504020204" pitchFamily="34" charset="0"/>
              </a:rPr>
              <a:t>after change </a:t>
            </a:r>
            <a:r>
              <a:rPr lang="en-US" sz="6400" dirty="0" err="1">
                <a:latin typeface="Open Sans" panose="020B0606030504020204" pitchFamily="34" charset="0"/>
                <a:ea typeface="Open Sans" panose="020B0606030504020204" pitchFamily="34" charset="0"/>
                <a:cs typeface="Open Sans" panose="020B0606030504020204" pitchFamily="34" charset="0"/>
              </a:rPr>
              <a:t>anotherArray</a:t>
            </a:r>
            <a:r>
              <a:rPr lang="en-US" sz="6400" dirty="0">
                <a:latin typeface="Open Sans" panose="020B0606030504020204" pitchFamily="34" charset="0"/>
                <a:ea typeface="Open Sans" panose="020B0606030504020204" pitchFamily="34" charset="0"/>
                <a:cs typeface="Open Sans" panose="020B0606030504020204" pitchFamily="34" charset="0"/>
              </a:rPr>
              <a:t>= 1 0 0 0 0</a:t>
            </a:r>
          </a:p>
        </p:txBody>
      </p:sp>
      <p:pic>
        <p:nvPicPr>
          <p:cNvPr id="11" name="Picture 10">
            <a:extLst>
              <a:ext uri="{FF2B5EF4-FFF2-40B4-BE49-F238E27FC236}">
                <a16:creationId xmlns:a16="http://schemas.microsoft.com/office/drawing/2014/main" id="{EDDFEA34-21FD-291C-6DB6-714838D3EB53}"/>
              </a:ext>
            </a:extLst>
          </p:cNvPr>
          <p:cNvPicPr>
            <a:picLocks noChangeAspect="1"/>
          </p:cNvPicPr>
          <p:nvPr/>
        </p:nvPicPr>
        <p:blipFill>
          <a:blip r:embed="rId5"/>
          <a:stretch>
            <a:fillRect/>
          </a:stretch>
        </p:blipFill>
        <p:spPr>
          <a:xfrm>
            <a:off x="2807671" y="10306901"/>
            <a:ext cx="14314410" cy="7689361"/>
          </a:xfrm>
          <a:prstGeom prst="rect">
            <a:avLst/>
          </a:prstGeom>
        </p:spPr>
      </p:pic>
    </p:spTree>
    <p:extLst>
      <p:ext uri="{BB962C8B-B14F-4D97-AF65-F5344CB8AC3E}">
        <p14:creationId xmlns:p14="http://schemas.microsoft.com/office/powerpoint/2010/main" val="1085782269"/>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985960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 as method parameters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Variable Arguments (</a:t>
            </a:r>
            <a:r>
              <a:rPr lang="en-US" sz="4500" dirty="0" err="1">
                <a:latin typeface="Open Sans" panose="020B0606030504020204" pitchFamily="34" charset="0"/>
                <a:ea typeface="Open Sans" panose="020B0606030504020204" pitchFamily="34" charset="0"/>
                <a:cs typeface="Open Sans" panose="020B0606030504020204" pitchFamily="34" charset="0"/>
              </a:rPr>
              <a:t>Varargs</a:t>
            </a:r>
            <a:r>
              <a:rPr lang="en-US" sz="45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Notice here that the parameter to the main method, is an array of String.</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we can pass an array of Strings to this method, when it's called.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Or, if we use this method as the entry point to our application, we can pass data on the command line to this method.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Up until now, I've only shown you this particular method signature.</a:t>
            </a:r>
          </a:p>
        </p:txBody>
      </p:sp>
      <p:pic>
        <p:nvPicPr>
          <p:cNvPr id="3" name="Picture 2">
            <a:extLst>
              <a:ext uri="{FF2B5EF4-FFF2-40B4-BE49-F238E27FC236}">
                <a16:creationId xmlns:a16="http://schemas.microsoft.com/office/drawing/2014/main" id="{3ECDBCA6-49D3-D841-081C-D8CE7206C8D1}"/>
              </a:ext>
            </a:extLst>
          </p:cNvPr>
          <p:cNvPicPr>
            <a:picLocks noChangeAspect="1"/>
          </p:cNvPicPr>
          <p:nvPr/>
        </p:nvPicPr>
        <p:blipFill>
          <a:blip r:embed="rId4"/>
          <a:stretch>
            <a:fillRect/>
          </a:stretch>
        </p:blipFill>
        <p:spPr>
          <a:xfrm>
            <a:off x="8154667" y="3593725"/>
            <a:ext cx="20266666" cy="3066666"/>
          </a:xfrm>
          <a:prstGeom prst="rect">
            <a:avLst/>
          </a:prstGeom>
        </p:spPr>
      </p:pic>
    </p:spTree>
    <p:extLst>
      <p:ext uri="{BB962C8B-B14F-4D97-AF65-F5344CB8AC3E}">
        <p14:creationId xmlns:p14="http://schemas.microsoft.com/office/powerpoint/2010/main" val="3554310422"/>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74872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Variable arguments (</a:t>
            </a:r>
            <a:r>
              <a:rPr lang="en-US" sz="10800" dirty="0" err="1">
                <a:latin typeface="Open Sans" panose="020B0606030504020204" pitchFamily="34" charset="0"/>
                <a:ea typeface="Open Sans" panose="020B0606030504020204" pitchFamily="34" charset="0"/>
                <a:cs typeface="Open Sans" panose="020B0606030504020204" pitchFamily="34" charset="0"/>
              </a:rPr>
              <a:t>varargs</a:t>
            </a:r>
            <a:r>
              <a:rPr lang="en-US" sz="10800" dirty="0">
                <a:latin typeface="Open Sans" panose="020B0606030504020204" pitchFamily="34" charset="0"/>
                <a:ea typeface="Open Sans" panose="020B0606030504020204" pitchFamily="34" charset="0"/>
                <a:cs typeface="Open Sans" panose="020B0606030504020204" pitchFamily="34" charset="0"/>
              </a:rPr>
              <a: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Variable Arguments (</a:t>
            </a:r>
            <a:r>
              <a:rPr lang="en-US" sz="4500" dirty="0" err="1">
                <a:latin typeface="Open Sans" panose="020B0606030504020204" pitchFamily="34" charset="0"/>
                <a:ea typeface="Open Sans" panose="020B0606030504020204" pitchFamily="34" charset="0"/>
                <a:cs typeface="Open Sans" panose="020B0606030504020204" pitchFamily="34" charset="0"/>
              </a:rPr>
              <a:t>Varargs</a:t>
            </a:r>
            <a:r>
              <a:rPr lang="en-US" sz="45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this signature can be written in a slightly different way.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 replace the brackets after the String type, which we know tells us this method will take an array of String.</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we can instead replace that with three periods.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a special designation for Java, that means, Java will take zero, one, or many Strings, as arguments to this method, and create an array with which to process them, in the method.</a:t>
            </a:r>
          </a:p>
        </p:txBody>
      </p:sp>
      <p:pic>
        <p:nvPicPr>
          <p:cNvPr id="5" name="Picture 4">
            <a:extLst>
              <a:ext uri="{FF2B5EF4-FFF2-40B4-BE49-F238E27FC236}">
                <a16:creationId xmlns:a16="http://schemas.microsoft.com/office/drawing/2014/main" id="{4CF1E6A4-E336-9236-DC9A-BF43650EDCC5}"/>
              </a:ext>
            </a:extLst>
          </p:cNvPr>
          <p:cNvPicPr>
            <a:picLocks noChangeAspect="1"/>
          </p:cNvPicPr>
          <p:nvPr/>
        </p:nvPicPr>
        <p:blipFill>
          <a:blip r:embed="rId4"/>
          <a:stretch>
            <a:fillRect/>
          </a:stretch>
        </p:blipFill>
        <p:spPr>
          <a:xfrm>
            <a:off x="8154667" y="13699891"/>
            <a:ext cx="20266666" cy="3047620"/>
          </a:xfrm>
          <a:prstGeom prst="rect">
            <a:avLst/>
          </a:prstGeom>
        </p:spPr>
      </p:pic>
    </p:spTree>
    <p:extLst>
      <p:ext uri="{BB962C8B-B14F-4D97-AF65-F5344CB8AC3E}">
        <p14:creationId xmlns:p14="http://schemas.microsoft.com/office/powerpoint/2010/main" val="3619292229"/>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74872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Variable arguments (</a:t>
            </a:r>
            <a:r>
              <a:rPr lang="en-US" sz="10800" dirty="0" err="1">
                <a:latin typeface="Open Sans" panose="020B0606030504020204" pitchFamily="34" charset="0"/>
                <a:ea typeface="Open Sans" panose="020B0606030504020204" pitchFamily="34" charset="0"/>
                <a:cs typeface="Open Sans" panose="020B0606030504020204" pitchFamily="34" charset="0"/>
              </a:rPr>
              <a:t>varargs</a:t>
            </a:r>
            <a:r>
              <a:rPr lang="en-US" sz="10800" dirty="0">
                <a:latin typeface="Open Sans" panose="020B0606030504020204" pitchFamily="34" charset="0"/>
                <a:ea typeface="Open Sans" panose="020B0606030504020204" pitchFamily="34" charset="0"/>
                <a:cs typeface="Open Sans" panose="020B0606030504020204" pitchFamily="34" charset="0"/>
              </a:rPr>
              <a: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Variable Arguments (</a:t>
            </a:r>
            <a:r>
              <a:rPr lang="en-US" sz="4500" dirty="0" err="1">
                <a:latin typeface="Open Sans" panose="020B0606030504020204" pitchFamily="34" charset="0"/>
                <a:ea typeface="Open Sans" panose="020B0606030504020204" pitchFamily="34" charset="0"/>
                <a:cs typeface="Open Sans" panose="020B0606030504020204" pitchFamily="34" charset="0"/>
              </a:rPr>
              <a:t>Varargs</a:t>
            </a:r>
            <a:r>
              <a:rPr lang="en-US" sz="45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array will be called </a:t>
            </a:r>
            <a:r>
              <a:rPr lang="en-US" sz="6400" dirty="0" err="1">
                <a:latin typeface="Open Sans" panose="020B0606030504020204" pitchFamily="34" charset="0"/>
                <a:ea typeface="Open Sans" panose="020B0606030504020204" pitchFamily="34" charset="0"/>
                <a:cs typeface="Open Sans" panose="020B0606030504020204" pitchFamily="34" charset="0"/>
              </a:rPr>
              <a:t>args</a:t>
            </a:r>
            <a:r>
              <a:rPr lang="en-US" sz="6400" dirty="0">
                <a:latin typeface="Open Sans" panose="020B0606030504020204" pitchFamily="34" charset="0"/>
                <a:ea typeface="Open Sans" panose="020B0606030504020204" pitchFamily="34" charset="0"/>
                <a:cs typeface="Open Sans" panose="020B0606030504020204" pitchFamily="34" charset="0"/>
              </a:rPr>
              <a:t>, and be of type String.</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what's the difference then?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difference is minor within the method body, but significant to the code that calls the method.</a:t>
            </a:r>
          </a:p>
        </p:txBody>
      </p:sp>
      <p:pic>
        <p:nvPicPr>
          <p:cNvPr id="2" name="Picture 1">
            <a:extLst>
              <a:ext uri="{FF2B5EF4-FFF2-40B4-BE49-F238E27FC236}">
                <a16:creationId xmlns:a16="http://schemas.microsoft.com/office/drawing/2014/main" id="{D395686A-7B4F-E47C-75BE-87A90BD6415D}"/>
              </a:ext>
            </a:extLst>
          </p:cNvPr>
          <p:cNvPicPr>
            <a:picLocks noChangeAspect="1"/>
          </p:cNvPicPr>
          <p:nvPr/>
        </p:nvPicPr>
        <p:blipFill>
          <a:blip r:embed="rId4"/>
          <a:stretch>
            <a:fillRect/>
          </a:stretch>
        </p:blipFill>
        <p:spPr>
          <a:xfrm>
            <a:off x="8154667" y="13699891"/>
            <a:ext cx="20266666" cy="3047620"/>
          </a:xfrm>
          <a:prstGeom prst="rect">
            <a:avLst/>
          </a:prstGeom>
        </p:spPr>
      </p:pic>
    </p:spTree>
    <p:extLst>
      <p:ext uri="{BB962C8B-B14F-4D97-AF65-F5344CB8AC3E}">
        <p14:creationId xmlns:p14="http://schemas.microsoft.com/office/powerpoint/2010/main" val="1884123469"/>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171861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When can you use variable arguments (</a:t>
            </a:r>
            <a:r>
              <a:rPr lang="en-US" sz="10800" dirty="0" err="1">
                <a:latin typeface="Open Sans" panose="020B0606030504020204" pitchFamily="34" charset="0"/>
                <a:ea typeface="Open Sans" panose="020B0606030504020204" pitchFamily="34" charset="0"/>
                <a:cs typeface="Open Sans" panose="020B0606030504020204" pitchFamily="34" charset="0"/>
              </a:rPr>
              <a:t>varargs</a:t>
            </a:r>
            <a:r>
              <a:rPr lang="en-US" sz="10800" dirty="0">
                <a:latin typeface="Open Sans" panose="020B0606030504020204" pitchFamily="34" charset="0"/>
                <a:ea typeface="Open Sans" panose="020B0606030504020204" pitchFamily="34" charset="0"/>
                <a:cs typeface="Open Sans" panose="020B0606030504020204" pitchFamily="34" charset="0"/>
              </a:rPr>
              <a:t>) ?</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Variable Arguments (</a:t>
            </a:r>
            <a:r>
              <a:rPr lang="en-US" sz="4500" dirty="0" err="1">
                <a:latin typeface="Open Sans" panose="020B0606030504020204" pitchFamily="34" charset="0"/>
                <a:ea typeface="Open Sans" panose="020B0606030504020204" pitchFamily="34" charset="0"/>
                <a:cs typeface="Open Sans" panose="020B0606030504020204" pitchFamily="34" charset="0"/>
              </a:rPr>
              <a:t>Varargs</a:t>
            </a:r>
            <a:r>
              <a:rPr lang="en-US" sz="4500" dirty="0">
                <a:latin typeface="Open Sans" panose="020B0606030504020204" pitchFamily="34" charset="0"/>
                <a:ea typeface="Open Sans" panose="020B0606030504020204" pitchFamily="34" charset="0"/>
                <a:cs typeface="Open Sans" panose="020B0606030504020204" pitchFamily="34" charset="0"/>
              </a:rPr>
              <a:t>)</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 can be only one variable argument in a method.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variable argument must be the last argument.</a:t>
            </a:r>
          </a:p>
        </p:txBody>
      </p:sp>
    </p:spTree>
    <p:extLst>
      <p:ext uri="{BB962C8B-B14F-4D97-AF65-F5344CB8AC3E}">
        <p14:creationId xmlns:p14="http://schemas.microsoft.com/office/powerpoint/2010/main" val="2624935410"/>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76475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Minimum Element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Minimum Element Challenge</a:t>
            </a:r>
          </a:p>
        </p:txBody>
      </p:sp>
      <p:sp>
        <p:nvSpPr>
          <p:cNvPr id="2" name="Rectangle 1">
            <a:extLst>
              <a:ext uri="{FF2B5EF4-FFF2-40B4-BE49-F238E27FC236}">
                <a16:creationId xmlns:a16="http://schemas.microsoft.com/office/drawing/2014/main" id="{EE0A6FCB-420B-2FB5-A476-8BFBD38E12DE}"/>
              </a:ext>
            </a:extLst>
          </p:cNvPr>
          <p:cNvSpPr/>
          <p:nvPr/>
        </p:nvSpPr>
        <p:spPr>
          <a:xfrm>
            <a:off x="952501" y="4285904"/>
            <a:ext cx="34782670" cy="11880176"/>
          </a:xfrm>
          <a:prstGeom prst="rect">
            <a:avLst/>
          </a:prstGeom>
        </p:spPr>
        <p:txBody>
          <a:bodyPr wrap="square">
            <a:normAutofit/>
          </a:bodyPr>
          <a:lstStyle/>
          <a:p>
            <a:pPr marL="857250" marR="0" lvl="0" indent="-857250" algn="l" defTabSz="1236104" rtl="0" eaLnBrk="1" fontAlgn="auto" latinLnBrk="0" hangingPunct="0">
              <a:lnSpc>
                <a:spcPct val="100000"/>
              </a:lnSpc>
              <a:spcBef>
                <a:spcPts val="0"/>
              </a:spcBef>
              <a:spcAft>
                <a:spcPts val="5022"/>
              </a:spcAft>
              <a:buClrTx/>
              <a:buSzTx/>
              <a:buFont typeface="Arial" panose="020B0604020202020204" pitchFamily="34" charset="0"/>
              <a:buChar char="•"/>
              <a:tabLst/>
              <a:defRPr/>
            </a:pP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Write a method called </a:t>
            </a:r>
            <a:r>
              <a:rPr kumimoji="0" lang="en-US" sz="6400" b="1"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readIntegers</a:t>
            </a: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 that reads a comma delimited list of numbers, entered by the user from the console, and then returns an </a:t>
            </a:r>
            <a:r>
              <a:rPr kumimoji="0" lang="en-US" sz="6400" b="1"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array</a:t>
            </a: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 containing those numbers that were entered.</a:t>
            </a:r>
          </a:p>
          <a:p>
            <a:pPr marL="857250" marR="0" lvl="0" indent="-857250" algn="l" defTabSz="1236104" rtl="0" eaLnBrk="1" fontAlgn="auto" latinLnBrk="0" hangingPunct="0">
              <a:lnSpc>
                <a:spcPct val="100000"/>
              </a:lnSpc>
              <a:spcBef>
                <a:spcPts val="0"/>
              </a:spcBef>
              <a:spcAft>
                <a:spcPts val="5022"/>
              </a:spcAft>
              <a:buClrTx/>
              <a:buSzTx/>
              <a:buFont typeface="Arial" panose="020B0604020202020204" pitchFamily="34" charset="0"/>
              <a:buChar char="•"/>
              <a:tabLst/>
              <a:defRPr/>
            </a:pP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Next, write a method called </a:t>
            </a:r>
            <a:r>
              <a:rPr kumimoji="0" lang="en-US" sz="64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findMin</a:t>
            </a: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 that takes the array as an argument, and returns the </a:t>
            </a:r>
            <a:r>
              <a:rPr kumimoji="0" lang="en-US" sz="6400" b="1"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minimum value</a:t>
            </a: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 found in that </a:t>
            </a:r>
            <a:r>
              <a:rPr kumimoji="0" lang="en-US" sz="6400" b="1"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array</a:t>
            </a: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a:t>
            </a:r>
          </a:p>
        </p:txBody>
      </p:sp>
    </p:spTree>
    <p:extLst>
      <p:ext uri="{BB962C8B-B14F-4D97-AF65-F5344CB8AC3E}">
        <p14:creationId xmlns:p14="http://schemas.microsoft.com/office/powerpoint/2010/main" val="1571869641"/>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76475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Minimum Element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Minimum Element Challenge</a:t>
            </a:r>
          </a:p>
        </p:txBody>
      </p:sp>
      <p:sp>
        <p:nvSpPr>
          <p:cNvPr id="3" name="Rectangle 2">
            <a:extLst>
              <a:ext uri="{FF2B5EF4-FFF2-40B4-BE49-F238E27FC236}">
                <a16:creationId xmlns:a16="http://schemas.microsoft.com/office/drawing/2014/main" id="{2EE93AD1-6AB2-0A07-43FE-601DF87D8518}"/>
              </a:ext>
            </a:extLst>
          </p:cNvPr>
          <p:cNvSpPr/>
          <p:nvPr/>
        </p:nvSpPr>
        <p:spPr>
          <a:xfrm>
            <a:off x="952501" y="4285904"/>
            <a:ext cx="34782670" cy="11880176"/>
          </a:xfrm>
          <a:prstGeom prst="rect">
            <a:avLst/>
          </a:prstGeom>
        </p:spPr>
        <p:txBody>
          <a:bodyPr wrap="square">
            <a:normAutofit/>
          </a:bodyPr>
          <a:lstStyle/>
          <a:p>
            <a:pPr marL="857250" marR="0" lvl="0" indent="-857250" algn="l" defTabSz="1236104" rtl="0" eaLnBrk="1" fontAlgn="auto" latinLnBrk="0" hangingPunct="0">
              <a:lnSpc>
                <a:spcPct val="100000"/>
              </a:lnSpc>
              <a:spcBef>
                <a:spcPts val="0"/>
              </a:spcBef>
              <a:spcAft>
                <a:spcPts val="5022"/>
              </a:spcAft>
              <a:buClrTx/>
              <a:buSzTx/>
              <a:buFont typeface="Arial" panose="020B0604020202020204" pitchFamily="34" charset="0"/>
              <a:buChar char="•"/>
              <a:tabLst/>
              <a:defRPr/>
            </a:pP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In the </a:t>
            </a:r>
            <a:r>
              <a:rPr kumimoji="0" lang="en-US" sz="6400" b="1"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main method</a:t>
            </a:r>
          </a:p>
          <a:p>
            <a:pPr marL="1936800" marR="0" lvl="0" indent="-857250" algn="l" defTabSz="1236104" rtl="0" eaLnBrk="1" fontAlgn="auto" latinLnBrk="0" hangingPunct="0">
              <a:lnSpc>
                <a:spcPct val="100000"/>
              </a:lnSpc>
              <a:spcBef>
                <a:spcPts val="0"/>
              </a:spcBef>
              <a:spcAft>
                <a:spcPts val="5022"/>
              </a:spcAft>
              <a:buClrTx/>
              <a:buSzTx/>
              <a:buFont typeface="Arial" panose="020B0604020202020204" pitchFamily="34" charset="0"/>
              <a:buChar char="•"/>
              <a:tabLst/>
              <a:defRPr/>
            </a:pP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Call the </a:t>
            </a:r>
            <a:r>
              <a:rPr kumimoji="0" lang="en-US" sz="6400" b="1"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method </a:t>
            </a:r>
            <a:r>
              <a:rPr kumimoji="0" lang="en-US" sz="6400" b="1"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readIntegers</a:t>
            </a: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 to get the array of integers from the user, and print these out, using a method found in </a:t>
            </a:r>
            <a:r>
              <a:rPr kumimoji="0" lang="en-US" sz="64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java.util.Arrays</a:t>
            </a: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  </a:t>
            </a:r>
          </a:p>
          <a:p>
            <a:pPr marL="1936800" marR="0" lvl="0" indent="-857250" algn="l" defTabSz="1236104" rtl="0" eaLnBrk="1" fontAlgn="auto" latinLnBrk="0" hangingPunct="0">
              <a:lnSpc>
                <a:spcPct val="100000"/>
              </a:lnSpc>
              <a:spcBef>
                <a:spcPts val="0"/>
              </a:spcBef>
              <a:spcAft>
                <a:spcPts val="5022"/>
              </a:spcAft>
              <a:buClrTx/>
              <a:buSzTx/>
              <a:buFont typeface="Arial" panose="020B0604020202020204" pitchFamily="34" charset="0"/>
              <a:buChar char="•"/>
              <a:tabLst/>
              <a:defRPr/>
            </a:pP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Next, call the </a:t>
            </a:r>
            <a:r>
              <a:rPr kumimoji="0" lang="en-US" sz="6400" b="1"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findMin</a:t>
            </a:r>
            <a:r>
              <a:rPr kumimoji="0" lang="en-US" sz="6400" b="1"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 method</a:t>
            </a: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 passing the </a:t>
            </a:r>
            <a:r>
              <a:rPr kumimoji="0" lang="en-US" sz="6400" b="1"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array</a:t>
            </a: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 returned from the call to the </a:t>
            </a:r>
            <a:r>
              <a:rPr kumimoji="0" lang="en-US" sz="6400" b="1"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readIntegers</a:t>
            </a:r>
            <a:r>
              <a:rPr kumimoji="0" lang="en-US" sz="6400" b="1"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 method</a:t>
            </a: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a:t>
            </a:r>
          </a:p>
          <a:p>
            <a:pPr marL="1936800" marR="0" lvl="0" indent="-857250" algn="l" defTabSz="1236104" rtl="0" eaLnBrk="1" fontAlgn="auto" latinLnBrk="0" hangingPunct="0">
              <a:lnSpc>
                <a:spcPct val="100000"/>
              </a:lnSpc>
              <a:spcBef>
                <a:spcPts val="0"/>
              </a:spcBef>
              <a:spcAft>
                <a:spcPts val="5022"/>
              </a:spcAft>
              <a:buClrTx/>
              <a:buSzTx/>
              <a:buFont typeface="Arial" panose="020B0604020202020204" pitchFamily="34" charset="0"/>
              <a:buChar char="•"/>
              <a:tabLst/>
              <a:defRPr/>
            </a:pP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Print the </a:t>
            </a:r>
            <a:r>
              <a:rPr kumimoji="0" lang="en-US" sz="6400" b="1"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minimum element</a:t>
            </a: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 in the </a:t>
            </a:r>
            <a:r>
              <a:rPr kumimoji="0" lang="en-US" sz="6400" b="1"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array</a:t>
            </a: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 which should be returned from the </a:t>
            </a:r>
            <a:r>
              <a:rPr kumimoji="0" lang="en-US" sz="6400" b="1"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findMin</a:t>
            </a:r>
            <a:r>
              <a:rPr kumimoji="0" lang="en-US" sz="64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Helvetica Light"/>
              </a:rPr>
              <a:t> method.</a:t>
            </a:r>
          </a:p>
          <a:p>
            <a:pPr marL="857250" marR="0" lvl="0" indent="-857250" algn="l" defTabSz="1236104" rtl="0" eaLnBrk="1" fontAlgn="auto" latinLnBrk="0" hangingPunct="0">
              <a:lnSpc>
                <a:spcPct val="100000"/>
              </a:lnSpc>
              <a:spcBef>
                <a:spcPts val="0"/>
              </a:spcBef>
              <a:spcAft>
                <a:spcPts val="5022"/>
              </a:spcAft>
              <a:buClrTx/>
              <a:buSzTx/>
              <a:buFont typeface="Arial" panose="020B0604020202020204" pitchFamily="34" charset="0"/>
              <a:buChar char="•"/>
              <a:tabLst/>
              <a:defRPr/>
            </a:pPr>
            <a:r>
              <a:rPr lang="en-US" sz="6400" dirty="0">
                <a:latin typeface="Open Sans" panose="020B0606030504020204" pitchFamily="34" charset="0"/>
                <a:ea typeface="Open Sans" panose="020B0606030504020204" pitchFamily="34" charset="0"/>
                <a:cs typeface="Open Sans" panose="020B0606030504020204" pitchFamily="34" charset="0"/>
              </a:rPr>
              <a:t>A tip here. Assume that the user will only enter numbers - so you don't need to do any validation for the console input.</a:t>
            </a:r>
          </a:p>
        </p:txBody>
      </p:sp>
    </p:spTree>
    <p:extLst>
      <p:ext uri="{BB962C8B-B14F-4D97-AF65-F5344CB8AC3E}">
        <p14:creationId xmlns:p14="http://schemas.microsoft.com/office/powerpoint/2010/main" val="2288128187"/>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56918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Reverse Array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Reverse Array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challenge is to write a method called reverse, that takes an int array as a parameter.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main method, call the reverse method, and print the array both before and after the reverse method is called.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To reverse the array, you have to swap the elements, so that the first element is swapped with the last element, and so 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for example, if the array contains the numbers 1,2,3,4,5, then the reversed array should be, 5,4,3,2,1.</a:t>
            </a:r>
          </a:p>
        </p:txBody>
      </p:sp>
    </p:spTree>
    <p:extLst>
      <p:ext uri="{BB962C8B-B14F-4D97-AF65-F5344CB8AC3E}">
        <p14:creationId xmlns:p14="http://schemas.microsoft.com/office/powerpoint/2010/main" val="3202849824"/>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 timeline&#10;&#10;Description automatically generated">
            <a:extLst>
              <a:ext uri="{FF2B5EF4-FFF2-40B4-BE49-F238E27FC236}">
                <a16:creationId xmlns:a16="http://schemas.microsoft.com/office/drawing/2014/main" id="{E001D9BE-8156-2A5D-ACD7-D237C33A46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0464" y="4620249"/>
            <a:ext cx="20575536" cy="11333502"/>
          </a:xfrm>
          <a:prstGeom prst="rect">
            <a:avLst/>
          </a:prstGeom>
        </p:spPr>
      </p:pic>
      <p:sp>
        <p:nvSpPr>
          <p:cNvPr id="126" name="Shape 126"/>
          <p:cNvSpPr/>
          <p:nvPr/>
        </p:nvSpPr>
        <p:spPr>
          <a:xfrm>
            <a:off x="952498" y="459786"/>
            <a:ext cx="1856918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Reverse Array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Reverse Array Challenge</a:t>
            </a:r>
          </a:p>
        </p:txBody>
      </p:sp>
      <p:sp>
        <p:nvSpPr>
          <p:cNvPr id="4" name="Rectangle 3">
            <a:extLst>
              <a:ext uri="{FF2B5EF4-FFF2-40B4-BE49-F238E27FC236}">
                <a16:creationId xmlns:a16="http://schemas.microsoft.com/office/drawing/2014/main" id="{5DF9BB20-0429-94F3-26DA-3D579B7F2D5D}"/>
              </a:ext>
            </a:extLst>
          </p:cNvPr>
          <p:cNvSpPr/>
          <p:nvPr/>
        </p:nvSpPr>
        <p:spPr>
          <a:xfrm>
            <a:off x="952501" y="2929816"/>
            <a:ext cx="15047963" cy="1500149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shows the array, before we start reversing the values, and the end result we want to achieve:</a:t>
            </a:r>
          </a:p>
        </p:txBody>
      </p:sp>
    </p:spTree>
    <p:extLst>
      <p:ext uri="{BB962C8B-B14F-4D97-AF65-F5344CB8AC3E}">
        <p14:creationId xmlns:p14="http://schemas.microsoft.com/office/powerpoint/2010/main" val="218291932"/>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429123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Arrays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dirty="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Elements in an array are indexed, starting at 0.</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we have an array, storing five names, conceptually it looks as shown here.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first element is at index 0, and is Andy.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last element in this array is at index 4, and has the String value Eve.</a:t>
            </a:r>
          </a:p>
        </p:txBody>
      </p:sp>
      <p:graphicFrame>
        <p:nvGraphicFramePr>
          <p:cNvPr id="2" name="Table 1">
            <a:extLst>
              <a:ext uri="{FF2B5EF4-FFF2-40B4-BE49-F238E27FC236}">
                <a16:creationId xmlns:a16="http://schemas.microsoft.com/office/drawing/2014/main" id="{18C81C33-5E4B-7EB0-5489-0F9EA648F7E6}"/>
              </a:ext>
            </a:extLst>
          </p:cNvPr>
          <p:cNvGraphicFramePr>
            <a:graphicFrameLocks noGrp="1"/>
          </p:cNvGraphicFramePr>
          <p:nvPr/>
        </p:nvGraphicFramePr>
        <p:xfrm>
          <a:off x="952497" y="7325697"/>
          <a:ext cx="34782669" cy="2961303"/>
        </p:xfrm>
        <a:graphic>
          <a:graphicData uri="http://schemas.openxmlformats.org/drawingml/2006/table">
            <a:tbl>
              <a:tblPr firstRow="1" bandRow="1">
                <a:tableStyleId>{5C22544A-7EE6-4342-B048-85BDC9FD1C3A}</a:tableStyleId>
              </a:tblPr>
              <a:tblGrid>
                <a:gridCol w="17643439">
                  <a:extLst>
                    <a:ext uri="{9D8B030D-6E8A-4147-A177-3AD203B41FA5}">
                      <a16:colId xmlns:a16="http://schemas.microsoft.com/office/drawing/2014/main" val="2844207666"/>
                    </a:ext>
                  </a:extLst>
                </a:gridCol>
                <a:gridCol w="3427846">
                  <a:extLst>
                    <a:ext uri="{9D8B030D-6E8A-4147-A177-3AD203B41FA5}">
                      <a16:colId xmlns:a16="http://schemas.microsoft.com/office/drawing/2014/main" val="1891655341"/>
                    </a:ext>
                  </a:extLst>
                </a:gridCol>
                <a:gridCol w="3427846">
                  <a:extLst>
                    <a:ext uri="{9D8B030D-6E8A-4147-A177-3AD203B41FA5}">
                      <a16:colId xmlns:a16="http://schemas.microsoft.com/office/drawing/2014/main" val="851931905"/>
                    </a:ext>
                  </a:extLst>
                </a:gridCol>
                <a:gridCol w="3427846">
                  <a:extLst>
                    <a:ext uri="{9D8B030D-6E8A-4147-A177-3AD203B41FA5}">
                      <a16:colId xmlns:a16="http://schemas.microsoft.com/office/drawing/2014/main" val="2465415861"/>
                    </a:ext>
                  </a:extLst>
                </a:gridCol>
                <a:gridCol w="3427846">
                  <a:extLst>
                    <a:ext uri="{9D8B030D-6E8A-4147-A177-3AD203B41FA5}">
                      <a16:colId xmlns:a16="http://schemas.microsoft.com/office/drawing/2014/main" val="2731902171"/>
                    </a:ext>
                  </a:extLst>
                </a:gridCol>
                <a:gridCol w="3427846">
                  <a:extLst>
                    <a:ext uri="{9D8B030D-6E8A-4147-A177-3AD203B41FA5}">
                      <a16:colId xmlns:a16="http://schemas.microsoft.com/office/drawing/2014/main" val="2167807615"/>
                    </a:ext>
                  </a:extLst>
                </a:gridCol>
              </a:tblGrid>
              <a:tr h="1300454">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Index</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0</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1</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2</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3</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4</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660849">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Stored values in an array with 5 elements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"Andy"</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"Bob"</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"Charlie"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"David"</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"Eve"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spTree>
    <p:extLst>
      <p:ext uri="{BB962C8B-B14F-4D97-AF65-F5344CB8AC3E}">
        <p14:creationId xmlns:p14="http://schemas.microsoft.com/office/powerpoint/2010/main" val="883387548"/>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56918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Reverse Array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Reverse Array Challenge</a:t>
            </a:r>
          </a:p>
        </p:txBody>
      </p:sp>
      <p:sp>
        <p:nvSpPr>
          <p:cNvPr id="4" name="Rectangle 3">
            <a:extLst>
              <a:ext uri="{FF2B5EF4-FFF2-40B4-BE49-F238E27FC236}">
                <a16:creationId xmlns:a16="http://schemas.microsoft.com/office/drawing/2014/main" id="{5DF9BB20-0429-94F3-26DA-3D579B7F2D5D}"/>
              </a:ext>
            </a:extLst>
          </p:cNvPr>
          <p:cNvSpPr/>
          <p:nvPr/>
        </p:nvSpPr>
        <p:spPr>
          <a:xfrm>
            <a:off x="952501" y="2929816"/>
            <a:ext cx="15047963" cy="1500149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How would we go about doing this?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could start swapping the elements at positions 0 and 4, to get this interim result, after the first iteration.</a:t>
            </a:r>
          </a:p>
        </p:txBody>
      </p:sp>
      <p:pic>
        <p:nvPicPr>
          <p:cNvPr id="12" name="Picture 11" descr="Diagram&#10;&#10;Description automatically generated">
            <a:extLst>
              <a:ext uri="{FF2B5EF4-FFF2-40B4-BE49-F238E27FC236}">
                <a16:creationId xmlns:a16="http://schemas.microsoft.com/office/drawing/2014/main" id="{50591346-DC3F-0A26-DF76-4716F88EAEB2}"/>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15739206" y="5306532"/>
            <a:ext cx="21113264" cy="12528000"/>
          </a:xfrm>
          <a:prstGeom prst="rect">
            <a:avLst/>
          </a:prstGeom>
        </p:spPr>
      </p:pic>
    </p:spTree>
    <p:extLst>
      <p:ext uri="{BB962C8B-B14F-4D97-AF65-F5344CB8AC3E}">
        <p14:creationId xmlns:p14="http://schemas.microsoft.com/office/powerpoint/2010/main" val="683484460"/>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56918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Reverse Array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Reverse Array Challenge</a:t>
            </a:r>
          </a:p>
        </p:txBody>
      </p:sp>
      <p:sp>
        <p:nvSpPr>
          <p:cNvPr id="4" name="Rectangle 3">
            <a:extLst>
              <a:ext uri="{FF2B5EF4-FFF2-40B4-BE49-F238E27FC236}">
                <a16:creationId xmlns:a16="http://schemas.microsoft.com/office/drawing/2014/main" id="{5DF9BB20-0429-94F3-26DA-3D579B7F2D5D}"/>
              </a:ext>
            </a:extLst>
          </p:cNvPr>
          <p:cNvSpPr/>
          <p:nvPr/>
        </p:nvSpPr>
        <p:spPr>
          <a:xfrm>
            <a:off x="952501" y="2929816"/>
            <a:ext cx="15047963" cy="1500149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Then swap the elements at the next positions, which we could describe as: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Swapping the element at first plus one position, with the element at the last minus one position.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At this point, for a 5 element array, you'd actually be done with the reverse process.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Notice the middle element never had to be swapped at all.</a:t>
            </a:r>
          </a:p>
        </p:txBody>
      </p:sp>
      <p:pic>
        <p:nvPicPr>
          <p:cNvPr id="5" name="Picture 4" descr="Diagram, timeline&#10;&#10;Description automatically generated">
            <a:extLst>
              <a:ext uri="{FF2B5EF4-FFF2-40B4-BE49-F238E27FC236}">
                <a16:creationId xmlns:a16="http://schemas.microsoft.com/office/drawing/2014/main" id="{366833D2-F52F-9D0E-D6C1-30CA8B8A750B}"/>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15795182" y="5343721"/>
            <a:ext cx="20871806" cy="12567420"/>
          </a:xfrm>
          <a:prstGeom prst="rect">
            <a:avLst/>
          </a:prstGeom>
        </p:spPr>
      </p:pic>
    </p:spTree>
    <p:extLst>
      <p:ext uri="{BB962C8B-B14F-4D97-AF65-F5344CB8AC3E}">
        <p14:creationId xmlns:p14="http://schemas.microsoft.com/office/powerpoint/2010/main" val="759325286"/>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856918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Reverse Array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Reverse Array Challenge</a:t>
            </a:r>
          </a:p>
        </p:txBody>
      </p:sp>
      <p:sp>
        <p:nvSpPr>
          <p:cNvPr id="4" name="Rectangle 3">
            <a:extLst>
              <a:ext uri="{FF2B5EF4-FFF2-40B4-BE49-F238E27FC236}">
                <a16:creationId xmlns:a16="http://schemas.microsoft.com/office/drawing/2014/main" id="{5DF9BB20-0429-94F3-26DA-3D579B7F2D5D}"/>
              </a:ext>
            </a:extLst>
          </p:cNvPr>
          <p:cNvSpPr/>
          <p:nvPr/>
        </p:nvSpPr>
        <p:spPr>
          <a:xfrm>
            <a:off x="952501" y="2929816"/>
            <a:ext cx="15047963" cy="15001490"/>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process would take only two iterations to complete, for five numbers.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would take three iterations for seven numbers, etc.</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start with the outermost elements, swapping them, and work our way towards the center item.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the number of elements is odd, we can leave the middle element </a:t>
            </a:r>
            <a:r>
              <a:rPr lang="en-US" sz="6400" dirty="0" err="1">
                <a:latin typeface="Open Sans" panose="020B0606030504020204" pitchFamily="34" charset="0"/>
                <a:ea typeface="Open Sans" panose="020B0606030504020204" pitchFamily="34" charset="0"/>
                <a:cs typeface="Open Sans" panose="020B0606030504020204" pitchFamily="34" charset="0"/>
              </a:rPr>
              <a:t>unswapped</a:t>
            </a:r>
            <a:r>
              <a:rPr lang="en-US" sz="6400" dirty="0">
                <a:latin typeface="Open Sans" panose="020B0606030504020204" pitchFamily="34" charset="0"/>
                <a:ea typeface="Open Sans" panose="020B0606030504020204" pitchFamily="34" charset="0"/>
                <a:cs typeface="Open Sans" panose="020B0606030504020204" pitchFamily="34" charset="0"/>
              </a:rPr>
              <a:t>.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 think of the middle element, as the pivot point.</a:t>
            </a:r>
          </a:p>
        </p:txBody>
      </p:sp>
      <p:pic>
        <p:nvPicPr>
          <p:cNvPr id="5" name="Picture 4" descr="Diagram, timeline&#10;&#10;Description automatically generated">
            <a:extLst>
              <a:ext uri="{FF2B5EF4-FFF2-40B4-BE49-F238E27FC236}">
                <a16:creationId xmlns:a16="http://schemas.microsoft.com/office/drawing/2014/main" id="{366833D2-F52F-9D0E-D6C1-30CA8B8A750B}"/>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15795182" y="5343721"/>
            <a:ext cx="20871806" cy="12567420"/>
          </a:xfrm>
          <a:prstGeom prst="rect">
            <a:avLst/>
          </a:prstGeom>
        </p:spPr>
      </p:pic>
    </p:spTree>
    <p:extLst>
      <p:ext uri="{BB962C8B-B14F-4D97-AF65-F5344CB8AC3E}">
        <p14:creationId xmlns:p14="http://schemas.microsoft.com/office/powerpoint/2010/main" val="3139644042"/>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298432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Java's nested Arrays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Two-Dimensional Arrays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array element can actually be an array.  It's known as a nested array, or an array assigned to an outer array's element.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how Java supports two and three dimensional arrays, of varying dimensions.</a:t>
            </a:r>
          </a:p>
        </p:txBody>
      </p:sp>
    </p:spTree>
    <p:extLst>
      <p:ext uri="{BB962C8B-B14F-4D97-AF65-F5344CB8AC3E}">
        <p14:creationId xmlns:p14="http://schemas.microsoft.com/office/powerpoint/2010/main" val="721568457"/>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21249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Two-Dimensional Array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Two-Dimensional Arrays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929816"/>
            <a:ext cx="34782670" cy="13236264"/>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two-dimensional array can be thought of, as a table or matrix of values, with rows and columns.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use an array initializer for this, which I'm showing on this slide.</a:t>
            </a:r>
          </a:p>
        </p:txBody>
      </p:sp>
      <p:graphicFrame>
        <p:nvGraphicFramePr>
          <p:cNvPr id="2" name="Table 1">
            <a:extLst>
              <a:ext uri="{FF2B5EF4-FFF2-40B4-BE49-F238E27FC236}">
                <a16:creationId xmlns:a16="http://schemas.microsoft.com/office/drawing/2014/main" id="{104C21C8-4061-127F-E708-476857E4A0E2}"/>
              </a:ext>
            </a:extLst>
          </p:cNvPr>
          <p:cNvGraphicFramePr>
            <a:graphicFrameLocks noGrp="1"/>
          </p:cNvGraphicFramePr>
          <p:nvPr/>
        </p:nvGraphicFramePr>
        <p:xfrm>
          <a:off x="3172796" y="7670717"/>
          <a:ext cx="30230409" cy="9973467"/>
        </p:xfrm>
        <a:graphic>
          <a:graphicData uri="http://schemas.openxmlformats.org/drawingml/2006/table">
            <a:tbl>
              <a:tblPr firstRow="1" bandRow="1">
                <a:tableStyleId>{5C22544A-7EE6-4342-B048-85BDC9FD1C3A}</a:tableStyleId>
              </a:tblPr>
              <a:tblGrid>
                <a:gridCol w="30230409">
                  <a:extLst>
                    <a:ext uri="{9D8B030D-6E8A-4147-A177-3AD203B41FA5}">
                      <a16:colId xmlns:a16="http://schemas.microsoft.com/office/drawing/2014/main" val="2844207666"/>
                    </a:ext>
                  </a:extLst>
                </a:gridCol>
              </a:tblGrid>
              <a:tr h="1258676">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 Initializer formatted over multiple lines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5903692">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343608">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 Initializer declared on one line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2783353188"/>
                  </a:ext>
                </a:extLst>
              </a:tr>
              <a:tr h="146749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6823479"/>
                  </a:ext>
                </a:extLst>
              </a:tr>
            </a:tbl>
          </a:graphicData>
        </a:graphic>
      </p:graphicFrame>
      <p:pic>
        <p:nvPicPr>
          <p:cNvPr id="4" name="Picture 3">
            <a:extLst>
              <a:ext uri="{FF2B5EF4-FFF2-40B4-BE49-F238E27FC236}">
                <a16:creationId xmlns:a16="http://schemas.microsoft.com/office/drawing/2014/main" id="{71EAE3CA-3C81-89D4-41D1-01049CF543E4}"/>
              </a:ext>
            </a:extLst>
          </p:cNvPr>
          <p:cNvPicPr>
            <a:picLocks noChangeAspect="1"/>
          </p:cNvPicPr>
          <p:nvPr/>
        </p:nvPicPr>
        <p:blipFill>
          <a:blip r:embed="rId4"/>
          <a:stretch>
            <a:fillRect/>
          </a:stretch>
        </p:blipFill>
        <p:spPr>
          <a:xfrm>
            <a:off x="3381124" y="9205400"/>
            <a:ext cx="15742095" cy="5340191"/>
          </a:xfrm>
          <a:prstGeom prst="rect">
            <a:avLst/>
          </a:prstGeom>
        </p:spPr>
      </p:pic>
      <p:pic>
        <p:nvPicPr>
          <p:cNvPr id="6" name="Picture 5">
            <a:extLst>
              <a:ext uri="{FF2B5EF4-FFF2-40B4-BE49-F238E27FC236}">
                <a16:creationId xmlns:a16="http://schemas.microsoft.com/office/drawing/2014/main" id="{DF49EBDB-6350-DFCA-D274-7E94437619E0}"/>
              </a:ext>
            </a:extLst>
          </p:cNvPr>
          <p:cNvPicPr>
            <a:picLocks noChangeAspect="1"/>
          </p:cNvPicPr>
          <p:nvPr/>
        </p:nvPicPr>
        <p:blipFill>
          <a:blip r:embed="rId5"/>
          <a:stretch>
            <a:fillRect/>
          </a:stretch>
        </p:blipFill>
        <p:spPr>
          <a:xfrm>
            <a:off x="3362463" y="16494843"/>
            <a:ext cx="29763962" cy="885052"/>
          </a:xfrm>
          <a:prstGeom prst="rect">
            <a:avLst/>
          </a:prstGeom>
        </p:spPr>
      </p:pic>
    </p:spTree>
    <p:extLst>
      <p:ext uri="{BB962C8B-B14F-4D97-AF65-F5344CB8AC3E}">
        <p14:creationId xmlns:p14="http://schemas.microsoft.com/office/powerpoint/2010/main" val="4049277642"/>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21249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Two-Dimensional Array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Two-Dimensional Arrays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929816"/>
            <a:ext cx="34782670" cy="13236264"/>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Notice the two sets of square brackets on the left side of the assignment, in the declaration.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Using this type of declaration, tells Java we want a two dimensional array of integers.</a:t>
            </a:r>
          </a:p>
        </p:txBody>
      </p:sp>
      <p:graphicFrame>
        <p:nvGraphicFramePr>
          <p:cNvPr id="2" name="Table 1">
            <a:extLst>
              <a:ext uri="{FF2B5EF4-FFF2-40B4-BE49-F238E27FC236}">
                <a16:creationId xmlns:a16="http://schemas.microsoft.com/office/drawing/2014/main" id="{104C21C8-4061-127F-E708-476857E4A0E2}"/>
              </a:ext>
            </a:extLst>
          </p:cNvPr>
          <p:cNvGraphicFramePr>
            <a:graphicFrameLocks noGrp="1"/>
          </p:cNvGraphicFramePr>
          <p:nvPr/>
        </p:nvGraphicFramePr>
        <p:xfrm>
          <a:off x="3172796" y="7670717"/>
          <a:ext cx="30230409" cy="9973467"/>
        </p:xfrm>
        <a:graphic>
          <a:graphicData uri="http://schemas.openxmlformats.org/drawingml/2006/table">
            <a:tbl>
              <a:tblPr firstRow="1" bandRow="1">
                <a:tableStyleId>{5C22544A-7EE6-4342-B048-85BDC9FD1C3A}</a:tableStyleId>
              </a:tblPr>
              <a:tblGrid>
                <a:gridCol w="30230409">
                  <a:extLst>
                    <a:ext uri="{9D8B030D-6E8A-4147-A177-3AD203B41FA5}">
                      <a16:colId xmlns:a16="http://schemas.microsoft.com/office/drawing/2014/main" val="2844207666"/>
                    </a:ext>
                  </a:extLst>
                </a:gridCol>
              </a:tblGrid>
              <a:tr h="1258676">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 Initializer formatted over multiple lines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5903692">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343608">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 Initializer declared on one line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2783353188"/>
                  </a:ext>
                </a:extLst>
              </a:tr>
              <a:tr h="146749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6823479"/>
                  </a:ext>
                </a:extLst>
              </a:tr>
            </a:tbl>
          </a:graphicData>
        </a:graphic>
      </p:graphicFrame>
      <p:pic>
        <p:nvPicPr>
          <p:cNvPr id="4" name="Picture 3">
            <a:extLst>
              <a:ext uri="{FF2B5EF4-FFF2-40B4-BE49-F238E27FC236}">
                <a16:creationId xmlns:a16="http://schemas.microsoft.com/office/drawing/2014/main" id="{71EAE3CA-3C81-89D4-41D1-01049CF543E4}"/>
              </a:ext>
            </a:extLst>
          </p:cNvPr>
          <p:cNvPicPr>
            <a:picLocks noChangeAspect="1"/>
          </p:cNvPicPr>
          <p:nvPr/>
        </p:nvPicPr>
        <p:blipFill>
          <a:blip r:embed="rId4"/>
          <a:stretch>
            <a:fillRect/>
          </a:stretch>
        </p:blipFill>
        <p:spPr>
          <a:xfrm>
            <a:off x="3381124" y="9205400"/>
            <a:ext cx="15742095" cy="5340191"/>
          </a:xfrm>
          <a:prstGeom prst="rect">
            <a:avLst/>
          </a:prstGeom>
        </p:spPr>
      </p:pic>
      <p:pic>
        <p:nvPicPr>
          <p:cNvPr id="6" name="Picture 5">
            <a:extLst>
              <a:ext uri="{FF2B5EF4-FFF2-40B4-BE49-F238E27FC236}">
                <a16:creationId xmlns:a16="http://schemas.microsoft.com/office/drawing/2014/main" id="{DF49EBDB-6350-DFCA-D274-7E94437619E0}"/>
              </a:ext>
            </a:extLst>
          </p:cNvPr>
          <p:cNvPicPr>
            <a:picLocks noChangeAspect="1"/>
          </p:cNvPicPr>
          <p:nvPr/>
        </p:nvPicPr>
        <p:blipFill>
          <a:blip r:embed="rId5"/>
          <a:stretch>
            <a:fillRect/>
          </a:stretch>
        </p:blipFill>
        <p:spPr>
          <a:xfrm>
            <a:off x="3362463" y="16494843"/>
            <a:ext cx="29763962" cy="885052"/>
          </a:xfrm>
          <a:prstGeom prst="rect">
            <a:avLst/>
          </a:prstGeom>
        </p:spPr>
      </p:pic>
    </p:spTree>
    <p:extLst>
      <p:ext uri="{BB962C8B-B14F-4D97-AF65-F5344CB8AC3E}">
        <p14:creationId xmlns:p14="http://schemas.microsoft.com/office/powerpoint/2010/main" val="1149824429"/>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21249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Two-Dimensional Array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Two-Dimensional Arrays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929816"/>
            <a:ext cx="34782670" cy="13236264"/>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Here we show the same declaration with array initializers, that mean the same thing.</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first example,  just uses white space to make it more readable.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example, all the nested arrays, have the same length.</a:t>
            </a:r>
          </a:p>
        </p:txBody>
      </p:sp>
      <p:graphicFrame>
        <p:nvGraphicFramePr>
          <p:cNvPr id="2" name="Table 1">
            <a:extLst>
              <a:ext uri="{FF2B5EF4-FFF2-40B4-BE49-F238E27FC236}">
                <a16:creationId xmlns:a16="http://schemas.microsoft.com/office/drawing/2014/main" id="{104C21C8-4061-127F-E708-476857E4A0E2}"/>
              </a:ext>
            </a:extLst>
          </p:cNvPr>
          <p:cNvGraphicFramePr>
            <a:graphicFrameLocks noGrp="1"/>
          </p:cNvGraphicFramePr>
          <p:nvPr/>
        </p:nvGraphicFramePr>
        <p:xfrm>
          <a:off x="3172796" y="7670717"/>
          <a:ext cx="30230409" cy="9973467"/>
        </p:xfrm>
        <a:graphic>
          <a:graphicData uri="http://schemas.openxmlformats.org/drawingml/2006/table">
            <a:tbl>
              <a:tblPr firstRow="1" bandRow="1">
                <a:tableStyleId>{5C22544A-7EE6-4342-B048-85BDC9FD1C3A}</a:tableStyleId>
              </a:tblPr>
              <a:tblGrid>
                <a:gridCol w="30230409">
                  <a:extLst>
                    <a:ext uri="{9D8B030D-6E8A-4147-A177-3AD203B41FA5}">
                      <a16:colId xmlns:a16="http://schemas.microsoft.com/office/drawing/2014/main" val="2844207666"/>
                    </a:ext>
                  </a:extLst>
                </a:gridCol>
              </a:tblGrid>
              <a:tr h="1258676">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 Initializer formatted over multiple lines</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5903692">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343608">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Array Initializer declared on one line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2783353188"/>
                  </a:ext>
                </a:extLst>
              </a:tr>
              <a:tr h="146749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6823479"/>
                  </a:ext>
                </a:extLst>
              </a:tr>
            </a:tbl>
          </a:graphicData>
        </a:graphic>
      </p:graphicFrame>
      <p:pic>
        <p:nvPicPr>
          <p:cNvPr id="4" name="Picture 3">
            <a:extLst>
              <a:ext uri="{FF2B5EF4-FFF2-40B4-BE49-F238E27FC236}">
                <a16:creationId xmlns:a16="http://schemas.microsoft.com/office/drawing/2014/main" id="{71EAE3CA-3C81-89D4-41D1-01049CF543E4}"/>
              </a:ext>
            </a:extLst>
          </p:cNvPr>
          <p:cNvPicPr>
            <a:picLocks noChangeAspect="1"/>
          </p:cNvPicPr>
          <p:nvPr/>
        </p:nvPicPr>
        <p:blipFill>
          <a:blip r:embed="rId4"/>
          <a:stretch>
            <a:fillRect/>
          </a:stretch>
        </p:blipFill>
        <p:spPr>
          <a:xfrm>
            <a:off x="3381124" y="9205400"/>
            <a:ext cx="15742095" cy="5340191"/>
          </a:xfrm>
          <a:prstGeom prst="rect">
            <a:avLst/>
          </a:prstGeom>
        </p:spPr>
      </p:pic>
      <p:pic>
        <p:nvPicPr>
          <p:cNvPr id="6" name="Picture 5">
            <a:extLst>
              <a:ext uri="{FF2B5EF4-FFF2-40B4-BE49-F238E27FC236}">
                <a16:creationId xmlns:a16="http://schemas.microsoft.com/office/drawing/2014/main" id="{DF49EBDB-6350-DFCA-D274-7E94437619E0}"/>
              </a:ext>
            </a:extLst>
          </p:cNvPr>
          <p:cNvPicPr>
            <a:picLocks noChangeAspect="1"/>
          </p:cNvPicPr>
          <p:nvPr/>
        </p:nvPicPr>
        <p:blipFill>
          <a:blip r:embed="rId5"/>
          <a:stretch>
            <a:fillRect/>
          </a:stretch>
        </p:blipFill>
        <p:spPr>
          <a:xfrm>
            <a:off x="3362463" y="16494843"/>
            <a:ext cx="29763962" cy="885052"/>
          </a:xfrm>
          <a:prstGeom prst="rect">
            <a:avLst/>
          </a:prstGeom>
        </p:spPr>
      </p:pic>
    </p:spTree>
    <p:extLst>
      <p:ext uri="{BB962C8B-B14F-4D97-AF65-F5344CB8AC3E}">
        <p14:creationId xmlns:p14="http://schemas.microsoft.com/office/powerpoint/2010/main" val="808710267"/>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050595"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Two-dimensional Array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Two-Dimensional Arrays</a:t>
            </a:r>
          </a:p>
        </p:txBody>
      </p:sp>
      <p:sp>
        <p:nvSpPr>
          <p:cNvPr id="8" name="Rectangle 7">
            <a:extLst>
              <a:ext uri="{FF2B5EF4-FFF2-40B4-BE49-F238E27FC236}">
                <a16:creationId xmlns:a16="http://schemas.microsoft.com/office/drawing/2014/main" id="{89DBB243-EF27-4345-872D-E76597E95619}"/>
              </a:ext>
            </a:extLst>
          </p:cNvPr>
          <p:cNvSpPr/>
          <p:nvPr/>
        </p:nvSpPr>
        <p:spPr>
          <a:xfrm>
            <a:off x="952500" y="2911151"/>
            <a:ext cx="34782667" cy="14742359"/>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2-dimensional array doesn't have to be a uniform matrix though.</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the nested arrays can be different sizes, as we show with this next initialization statement.</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Here, we have an array with 3 elements.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Each element is an array of integers (a nested array).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Each nested array is a different length.</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 find that confusing, don't worry. </a:t>
            </a:r>
            <a:r>
              <a:rPr lang="en-US" sz="6400">
                <a:latin typeface="Open Sans" panose="020B0606030504020204" pitchFamily="34" charset="0"/>
                <a:ea typeface="Open Sans" panose="020B0606030504020204" pitchFamily="34" charset="0"/>
                <a:cs typeface="Open Sans" panose="020B0606030504020204" pitchFamily="34" charset="0"/>
              </a:rPr>
              <a:t>It should all make sense shortly.</a:t>
            </a:r>
          </a:p>
        </p:txBody>
      </p:sp>
      <p:pic>
        <p:nvPicPr>
          <p:cNvPr id="3" name="Picture 2">
            <a:extLst>
              <a:ext uri="{FF2B5EF4-FFF2-40B4-BE49-F238E27FC236}">
                <a16:creationId xmlns:a16="http://schemas.microsoft.com/office/drawing/2014/main" id="{63CF653B-E4CC-A959-4CB9-73EC91596630}"/>
              </a:ext>
            </a:extLst>
          </p:cNvPr>
          <p:cNvPicPr>
            <a:picLocks noChangeAspect="1"/>
          </p:cNvPicPr>
          <p:nvPr/>
        </p:nvPicPr>
        <p:blipFill>
          <a:blip r:embed="rId4"/>
          <a:stretch>
            <a:fillRect/>
          </a:stretch>
        </p:blipFill>
        <p:spPr>
          <a:xfrm>
            <a:off x="8746333" y="6461125"/>
            <a:ext cx="19083334" cy="4516666"/>
          </a:xfrm>
          <a:prstGeom prst="rect">
            <a:avLst/>
          </a:prstGeom>
        </p:spPr>
      </p:pic>
    </p:spTree>
    <p:extLst>
      <p:ext uri="{BB962C8B-B14F-4D97-AF65-F5344CB8AC3E}">
        <p14:creationId xmlns:p14="http://schemas.microsoft.com/office/powerpoint/2010/main" val="3812657542"/>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050595"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Two-dimensional Array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Two-Dimensional Arrays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initialize a two-dimensional array, and define the size of the nested arrays, as shown here.</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statement says we have an array of 3 nested arrays, and each nested array will have three </a:t>
            </a:r>
            <a:r>
              <a:rPr lang="en-US" sz="6400" dirty="0" err="1">
                <a:latin typeface="Open Sans" panose="020B0606030504020204" pitchFamily="34" charset="0"/>
                <a:ea typeface="Open Sans" panose="020B0606030504020204" pitchFamily="34" charset="0"/>
                <a:cs typeface="Open Sans" panose="020B0606030504020204" pitchFamily="34" charset="0"/>
              </a:rPr>
              <a:t>ints</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pic>
        <p:nvPicPr>
          <p:cNvPr id="3" name="Picture 2">
            <a:extLst>
              <a:ext uri="{FF2B5EF4-FFF2-40B4-BE49-F238E27FC236}">
                <a16:creationId xmlns:a16="http://schemas.microsoft.com/office/drawing/2014/main" id="{C3822BEA-0B99-16CF-5DEA-C3CC6C814791}"/>
              </a:ext>
            </a:extLst>
          </p:cNvPr>
          <p:cNvPicPr>
            <a:picLocks noChangeAspect="1"/>
          </p:cNvPicPr>
          <p:nvPr/>
        </p:nvPicPr>
        <p:blipFill>
          <a:blip r:embed="rId4"/>
          <a:stretch>
            <a:fillRect/>
          </a:stretch>
        </p:blipFill>
        <p:spPr>
          <a:xfrm>
            <a:off x="952498" y="6965425"/>
            <a:ext cx="14761904" cy="895238"/>
          </a:xfrm>
          <a:prstGeom prst="rect">
            <a:avLst/>
          </a:prstGeom>
        </p:spPr>
      </p:pic>
    </p:spTree>
    <p:extLst>
      <p:ext uri="{BB962C8B-B14F-4D97-AF65-F5344CB8AC3E}">
        <p14:creationId xmlns:p14="http://schemas.microsoft.com/office/powerpoint/2010/main" val="3154002126"/>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05059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Two-dimensional Array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Two-Dimensional Arrays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result of this initialization is shown in the table on this slide.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 knows we want a 3x3 matrix of </a:t>
            </a:r>
            <a:r>
              <a:rPr lang="en-US" sz="6400" dirty="0" err="1">
                <a:latin typeface="Open Sans" panose="020B0606030504020204" pitchFamily="34" charset="0"/>
                <a:ea typeface="Open Sans" panose="020B0606030504020204" pitchFamily="34" charset="0"/>
                <a:cs typeface="Open Sans" panose="020B0606030504020204" pitchFamily="34" charset="0"/>
              </a:rPr>
              <a:t>ints</a:t>
            </a:r>
            <a:r>
              <a:rPr lang="en-US" sz="6400" dirty="0">
                <a:latin typeface="Open Sans" panose="020B0606030504020204" pitchFamily="34" charset="0"/>
                <a:ea typeface="Open Sans" panose="020B0606030504020204" pitchFamily="34" charset="0"/>
                <a:cs typeface="Open Sans" panose="020B0606030504020204" pitchFamily="34" charset="0"/>
              </a:rPr>
              <a:t>, and defaults the values of the nested arrays to zeros, as it would for any array.</a:t>
            </a:r>
          </a:p>
        </p:txBody>
      </p:sp>
      <p:graphicFrame>
        <p:nvGraphicFramePr>
          <p:cNvPr id="2" name="Table 1">
            <a:extLst>
              <a:ext uri="{FF2B5EF4-FFF2-40B4-BE49-F238E27FC236}">
                <a16:creationId xmlns:a16="http://schemas.microsoft.com/office/drawing/2014/main" id="{074B3926-CA8E-5E82-3EE8-C47777BD1C85}"/>
              </a:ext>
            </a:extLst>
          </p:cNvPr>
          <p:cNvGraphicFramePr>
            <a:graphicFrameLocks noGrp="1"/>
          </p:cNvGraphicFramePr>
          <p:nvPr/>
        </p:nvGraphicFramePr>
        <p:xfrm>
          <a:off x="12559825" y="8700585"/>
          <a:ext cx="11456351" cy="5295332"/>
        </p:xfrm>
        <a:graphic>
          <a:graphicData uri="http://schemas.openxmlformats.org/drawingml/2006/table">
            <a:tbl>
              <a:tblPr firstRow="1" bandRow="1">
                <a:tableStyleId>{5C22544A-7EE6-4342-B048-85BDC9FD1C3A}</a:tableStyleId>
              </a:tblPr>
              <a:tblGrid>
                <a:gridCol w="2138266">
                  <a:extLst>
                    <a:ext uri="{9D8B030D-6E8A-4147-A177-3AD203B41FA5}">
                      <a16:colId xmlns:a16="http://schemas.microsoft.com/office/drawing/2014/main" val="2844207666"/>
                    </a:ext>
                  </a:extLst>
                </a:gridCol>
                <a:gridCol w="2845966">
                  <a:extLst>
                    <a:ext uri="{9D8B030D-6E8A-4147-A177-3AD203B41FA5}">
                      <a16:colId xmlns:a16="http://schemas.microsoft.com/office/drawing/2014/main" val="1891655341"/>
                    </a:ext>
                  </a:extLst>
                </a:gridCol>
                <a:gridCol w="3524366">
                  <a:extLst>
                    <a:ext uri="{9D8B030D-6E8A-4147-A177-3AD203B41FA5}">
                      <a16:colId xmlns:a16="http://schemas.microsoft.com/office/drawing/2014/main" val="3894467734"/>
                    </a:ext>
                  </a:extLst>
                </a:gridCol>
                <a:gridCol w="2947753">
                  <a:extLst>
                    <a:ext uri="{9D8B030D-6E8A-4147-A177-3AD203B41FA5}">
                      <a16:colId xmlns:a16="http://schemas.microsoft.com/office/drawing/2014/main" val="2700629215"/>
                    </a:ext>
                  </a:extLst>
                </a:gridCol>
              </a:tblGrid>
              <a:tr h="1351159">
                <a:tc>
                  <a:txBody>
                    <a:bodyPr/>
                    <a:lstStyle/>
                    <a:p>
                      <a:pPr algn="ctr"/>
                      <a:endParaRPr lang="en-PH" sz="6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algn="ctr"/>
                      <a:r>
                        <a:rPr lang="en-US" sz="6400" dirty="0">
                          <a:solidFill>
                            <a:schemeClr val="tx1"/>
                          </a:solidFill>
                          <a:latin typeface="Open Sans" panose="020B0606030504020204" pitchFamily="34" charset="0"/>
                          <a:ea typeface="Open Sans" panose="020B0606030504020204" pitchFamily="34" charset="0"/>
                          <a:cs typeface="Open Sans" panose="020B0606030504020204" pitchFamily="34" charset="0"/>
                        </a:rPr>
                        <a:t>0</a:t>
                      </a:r>
                      <a:endParaRPr lang="en-PH" sz="6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algn="ctr"/>
                      <a:r>
                        <a:rPr lang="en-US" sz="6400" dirty="0">
                          <a:solidFill>
                            <a:schemeClr val="tx1"/>
                          </a:solidFill>
                          <a:latin typeface="Open Sans" panose="020B0606030504020204" pitchFamily="34" charset="0"/>
                          <a:ea typeface="Open Sans" panose="020B0606030504020204" pitchFamily="34" charset="0"/>
                          <a:cs typeface="Open Sans" panose="020B0606030504020204" pitchFamily="34" charset="0"/>
                        </a:rPr>
                        <a:t>1</a:t>
                      </a:r>
                      <a:endParaRPr lang="en-PH" sz="6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algn="ctr"/>
                      <a:r>
                        <a:rPr lang="en-US" sz="6400" dirty="0">
                          <a:solidFill>
                            <a:schemeClr val="tx1"/>
                          </a:solidFill>
                          <a:latin typeface="Open Sans" panose="020B0606030504020204" pitchFamily="34" charset="0"/>
                          <a:ea typeface="Open Sans" panose="020B0606030504020204" pitchFamily="34" charset="0"/>
                          <a:cs typeface="Open Sans" panose="020B0606030504020204" pitchFamily="34" charset="0"/>
                        </a:rPr>
                        <a:t>2</a:t>
                      </a:r>
                      <a:endParaRPr lang="en-PH" sz="6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59484">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357893">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21168581"/>
                  </a:ext>
                </a:extLst>
              </a:tr>
              <a:tr h="1226796">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4186009"/>
                  </a:ext>
                </a:extLst>
              </a:tr>
            </a:tbl>
          </a:graphicData>
        </a:graphic>
      </p:graphicFrame>
    </p:spTree>
    <p:extLst>
      <p:ext uri="{BB962C8B-B14F-4D97-AF65-F5344CB8AC3E}">
        <p14:creationId xmlns:p14="http://schemas.microsoft.com/office/powerpoint/2010/main" val="3868338419"/>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206259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Declaring an Array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dirty="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Part 1</a:t>
            </a:r>
          </a:p>
        </p:txBody>
      </p:sp>
      <p:graphicFrame>
        <p:nvGraphicFramePr>
          <p:cNvPr id="2" name="Table 1">
            <a:extLst>
              <a:ext uri="{FF2B5EF4-FFF2-40B4-BE49-F238E27FC236}">
                <a16:creationId xmlns:a16="http://schemas.microsoft.com/office/drawing/2014/main" id="{18C81C33-5E4B-7EB0-5489-0F9EA648F7E6}"/>
              </a:ext>
            </a:extLst>
          </p:cNvPr>
          <p:cNvGraphicFramePr>
            <a:graphicFrameLocks noGrp="1"/>
          </p:cNvGraphicFramePr>
          <p:nvPr/>
        </p:nvGraphicFramePr>
        <p:xfrm>
          <a:off x="25376323" y="7145500"/>
          <a:ext cx="10358845" cy="6283001"/>
        </p:xfrm>
        <a:graphic>
          <a:graphicData uri="http://schemas.openxmlformats.org/drawingml/2006/table">
            <a:tbl>
              <a:tblPr firstRow="1" bandRow="1">
                <a:tableStyleId>{5C22544A-7EE6-4342-B048-85BDC9FD1C3A}</a:tableStyleId>
              </a:tblPr>
              <a:tblGrid>
                <a:gridCol w="10358845">
                  <a:extLst>
                    <a:ext uri="{9D8B030D-6E8A-4147-A177-3AD203B41FA5}">
                      <a16:colId xmlns:a16="http://schemas.microsoft.com/office/drawing/2014/main" val="2844207666"/>
                    </a:ext>
                  </a:extLst>
                </a:gridCol>
              </a:tblGrid>
              <a:tr h="1300454">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 Variable Declaration</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660849">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660849">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9598820"/>
                  </a:ext>
                </a:extLst>
              </a:tr>
              <a:tr h="1660849">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Roboto Mono" panose="00000009000000000000" pitchFamily="49" charset="0"/>
                        <a:ea typeface="Roboto Mono" panose="00000009000000000000" pitchFamily="49"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92034312"/>
                  </a:ext>
                </a:extLst>
              </a:tr>
            </a:tbl>
          </a:graphicData>
        </a:graphic>
      </p:graphicFrame>
      <p:sp>
        <p:nvSpPr>
          <p:cNvPr id="3" name="Rectangle 2">
            <a:extLst>
              <a:ext uri="{FF2B5EF4-FFF2-40B4-BE49-F238E27FC236}">
                <a16:creationId xmlns:a16="http://schemas.microsoft.com/office/drawing/2014/main" id="{4B9ACE48-753A-473A-155C-AD9721F8CFF8}"/>
              </a:ext>
            </a:extLst>
          </p:cNvPr>
          <p:cNvSpPr/>
          <p:nvPr/>
        </p:nvSpPr>
        <p:spPr>
          <a:xfrm>
            <a:off x="952501" y="3396345"/>
            <a:ext cx="24016217" cy="13753315"/>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you declare an array, you first specify the type of the elements you want in the array.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Then you include square brackets in the declaration, which is the key for Java, to identify the variable as an array.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square brackets can follow the type as shown in the first two examples.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much more common.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brackets can also be after the variable name, as shown in the last example.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don't specify a size, in the array declaration itself.</a:t>
            </a:r>
          </a:p>
        </p:txBody>
      </p:sp>
      <p:pic>
        <p:nvPicPr>
          <p:cNvPr id="5" name="Picture 4">
            <a:extLst>
              <a:ext uri="{FF2B5EF4-FFF2-40B4-BE49-F238E27FC236}">
                <a16:creationId xmlns:a16="http://schemas.microsoft.com/office/drawing/2014/main" id="{91EE64E0-5DE0-D606-A596-F7EDE5A6092F}"/>
              </a:ext>
            </a:extLst>
          </p:cNvPr>
          <p:cNvPicPr>
            <a:picLocks noChangeAspect="1"/>
          </p:cNvPicPr>
          <p:nvPr/>
        </p:nvPicPr>
        <p:blipFill>
          <a:blip r:embed="rId4"/>
          <a:stretch>
            <a:fillRect/>
          </a:stretch>
        </p:blipFill>
        <p:spPr>
          <a:xfrm>
            <a:off x="25637580" y="12168404"/>
            <a:ext cx="8701151" cy="916787"/>
          </a:xfrm>
          <a:prstGeom prst="rect">
            <a:avLst/>
          </a:prstGeom>
        </p:spPr>
      </p:pic>
      <p:pic>
        <p:nvPicPr>
          <p:cNvPr id="7" name="Picture 6">
            <a:extLst>
              <a:ext uri="{FF2B5EF4-FFF2-40B4-BE49-F238E27FC236}">
                <a16:creationId xmlns:a16="http://schemas.microsoft.com/office/drawing/2014/main" id="{AB58B489-A03C-F596-37B1-F39A5D182C5E}"/>
              </a:ext>
            </a:extLst>
          </p:cNvPr>
          <p:cNvPicPr>
            <a:picLocks noChangeAspect="1"/>
          </p:cNvPicPr>
          <p:nvPr/>
        </p:nvPicPr>
        <p:blipFill>
          <a:blip r:embed="rId5"/>
          <a:stretch>
            <a:fillRect/>
          </a:stretch>
        </p:blipFill>
        <p:spPr>
          <a:xfrm>
            <a:off x="25637580" y="10476270"/>
            <a:ext cx="7817702" cy="950124"/>
          </a:xfrm>
          <a:prstGeom prst="rect">
            <a:avLst/>
          </a:prstGeom>
        </p:spPr>
      </p:pic>
      <p:pic>
        <p:nvPicPr>
          <p:cNvPr id="12" name="Picture 11">
            <a:extLst>
              <a:ext uri="{FF2B5EF4-FFF2-40B4-BE49-F238E27FC236}">
                <a16:creationId xmlns:a16="http://schemas.microsoft.com/office/drawing/2014/main" id="{D7561AA5-463C-FC9B-5B46-40A05303DDB3}"/>
              </a:ext>
            </a:extLst>
          </p:cNvPr>
          <p:cNvPicPr>
            <a:picLocks noChangeAspect="1"/>
          </p:cNvPicPr>
          <p:nvPr/>
        </p:nvPicPr>
        <p:blipFill>
          <a:blip r:embed="rId6"/>
          <a:stretch>
            <a:fillRect/>
          </a:stretch>
        </p:blipFill>
        <p:spPr>
          <a:xfrm>
            <a:off x="25637580" y="8750795"/>
            <a:ext cx="8251093" cy="983465"/>
          </a:xfrm>
          <a:prstGeom prst="rect">
            <a:avLst/>
          </a:prstGeom>
        </p:spPr>
      </p:pic>
    </p:spTree>
    <p:extLst>
      <p:ext uri="{BB962C8B-B14F-4D97-AF65-F5344CB8AC3E}">
        <p14:creationId xmlns:p14="http://schemas.microsoft.com/office/powerpoint/2010/main" val="2344116782"/>
      </p:ext>
    </p:extLst>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050595"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Two-dimensional Array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Two-Dimensional Arrays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initialize a two-dimensional array, without specifying the size of the nested arrays.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Here, we're specifying only the outer array size, by specifying the length, only in the first set of square brackets.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We've left the second set of square brackets empty.</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result of this initialization is an array of 3 null elements.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are limited to assigning integer arrays to these elements, but they can be any length.</a:t>
            </a:r>
          </a:p>
        </p:txBody>
      </p:sp>
      <p:pic>
        <p:nvPicPr>
          <p:cNvPr id="4" name="Picture 3">
            <a:extLst>
              <a:ext uri="{FF2B5EF4-FFF2-40B4-BE49-F238E27FC236}">
                <a16:creationId xmlns:a16="http://schemas.microsoft.com/office/drawing/2014/main" id="{96318A69-FE29-9CD5-6DBC-BEED38FB15D5}"/>
              </a:ext>
            </a:extLst>
          </p:cNvPr>
          <p:cNvPicPr>
            <a:picLocks noChangeAspect="1"/>
          </p:cNvPicPr>
          <p:nvPr/>
        </p:nvPicPr>
        <p:blipFill>
          <a:blip r:embed="rId4"/>
          <a:stretch>
            <a:fillRect/>
          </a:stretch>
        </p:blipFill>
        <p:spPr>
          <a:xfrm>
            <a:off x="952498" y="10151348"/>
            <a:ext cx="14342856" cy="990476"/>
          </a:xfrm>
          <a:prstGeom prst="rect">
            <a:avLst/>
          </a:prstGeom>
        </p:spPr>
      </p:pic>
    </p:spTree>
    <p:extLst>
      <p:ext uri="{BB962C8B-B14F-4D97-AF65-F5344CB8AC3E}">
        <p14:creationId xmlns:p14="http://schemas.microsoft.com/office/powerpoint/2010/main" val="2338078129"/>
      </p:ext>
    </p:extLst>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05059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Two-dimensional Array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Two-Dimensional Arrays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 are a lot of ways to declare a two-dimensional array.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I'll just cover the two most common ways here.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most common, and in my opinion, clearest way, to declare a two-dimensional array, is to stack the square brackets as shown in the first example.</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also split up the brackets as shown in the second example, and you'll likely come across this in Java code out in the wild.</a:t>
            </a:r>
          </a:p>
        </p:txBody>
      </p:sp>
      <p:graphicFrame>
        <p:nvGraphicFramePr>
          <p:cNvPr id="2" name="Table 1">
            <a:extLst>
              <a:ext uri="{FF2B5EF4-FFF2-40B4-BE49-F238E27FC236}">
                <a16:creationId xmlns:a16="http://schemas.microsoft.com/office/drawing/2014/main" id="{DD58F7E3-7C21-9F71-2B34-E53165CFA15F}"/>
              </a:ext>
            </a:extLst>
          </p:cNvPr>
          <p:cNvGraphicFramePr>
            <a:graphicFrameLocks noGrp="1"/>
          </p:cNvGraphicFramePr>
          <p:nvPr/>
        </p:nvGraphicFramePr>
        <p:xfrm>
          <a:off x="12568334" y="10044193"/>
          <a:ext cx="11439332" cy="2813391"/>
        </p:xfrm>
        <a:graphic>
          <a:graphicData uri="http://schemas.openxmlformats.org/drawingml/2006/table">
            <a:tbl>
              <a:tblPr firstRow="1" bandRow="1">
                <a:tableStyleId>{5C22544A-7EE6-4342-B048-85BDC9FD1C3A}</a:tableStyleId>
              </a:tblPr>
              <a:tblGrid>
                <a:gridCol w="11439332">
                  <a:extLst>
                    <a:ext uri="{9D8B030D-6E8A-4147-A177-3AD203B41FA5}">
                      <a16:colId xmlns:a16="http://schemas.microsoft.com/office/drawing/2014/main" val="3894467734"/>
                    </a:ext>
                  </a:extLst>
                </a:gridCol>
              </a:tblGrid>
              <a:tr h="1478044">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21168581"/>
                  </a:ext>
                </a:extLst>
              </a:tr>
              <a:tr h="1335347">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4186009"/>
                  </a:ext>
                </a:extLst>
              </a:tr>
            </a:tbl>
          </a:graphicData>
        </a:graphic>
      </p:graphicFrame>
      <p:pic>
        <p:nvPicPr>
          <p:cNvPr id="3" name="Picture 2">
            <a:extLst>
              <a:ext uri="{FF2B5EF4-FFF2-40B4-BE49-F238E27FC236}">
                <a16:creationId xmlns:a16="http://schemas.microsoft.com/office/drawing/2014/main" id="{79162F9D-7DF2-F6B5-D600-17532765D388}"/>
              </a:ext>
            </a:extLst>
          </p:cNvPr>
          <p:cNvPicPr>
            <a:picLocks noChangeAspect="1"/>
          </p:cNvPicPr>
          <p:nvPr/>
        </p:nvPicPr>
        <p:blipFill>
          <a:blip r:embed="rId4"/>
          <a:stretch>
            <a:fillRect/>
          </a:stretch>
        </p:blipFill>
        <p:spPr>
          <a:xfrm>
            <a:off x="12635110" y="10212164"/>
            <a:ext cx="10895238" cy="1085714"/>
          </a:xfrm>
          <a:prstGeom prst="rect">
            <a:avLst/>
          </a:prstGeom>
        </p:spPr>
      </p:pic>
      <p:pic>
        <p:nvPicPr>
          <p:cNvPr id="4" name="Picture 3">
            <a:extLst>
              <a:ext uri="{FF2B5EF4-FFF2-40B4-BE49-F238E27FC236}">
                <a16:creationId xmlns:a16="http://schemas.microsoft.com/office/drawing/2014/main" id="{9FC1A5FD-A399-62D6-2A17-E0B0803B1C1A}"/>
              </a:ext>
            </a:extLst>
          </p:cNvPr>
          <p:cNvPicPr>
            <a:picLocks noChangeAspect="1"/>
          </p:cNvPicPr>
          <p:nvPr/>
        </p:nvPicPr>
        <p:blipFill>
          <a:blip r:embed="rId5"/>
          <a:stretch>
            <a:fillRect/>
          </a:stretch>
        </p:blipFill>
        <p:spPr>
          <a:xfrm>
            <a:off x="12635110" y="11676115"/>
            <a:ext cx="10895238" cy="971428"/>
          </a:xfrm>
          <a:prstGeom prst="rect">
            <a:avLst/>
          </a:prstGeom>
        </p:spPr>
      </p:pic>
    </p:spTree>
    <p:extLst>
      <p:ext uri="{BB962C8B-B14F-4D97-AF65-F5344CB8AC3E}">
        <p14:creationId xmlns:p14="http://schemas.microsoft.com/office/powerpoint/2010/main" val="308788401"/>
      </p:ext>
    </p:extLst>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075521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Accessing elements in multi-dimensional arrays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Two-Dimensional Arrays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we access a one dimensional array element, we do it with square brackets, and an index value.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this code sets the first element in the array to 50:</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To access elements in a two-dimensional array, we use two indices, so this code sets the first element in the first array to 50.</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next code sets the second element, in the second array to 10.</a:t>
            </a:r>
          </a:p>
        </p:txBody>
      </p:sp>
      <p:pic>
        <p:nvPicPr>
          <p:cNvPr id="4" name="Picture 3">
            <a:extLst>
              <a:ext uri="{FF2B5EF4-FFF2-40B4-BE49-F238E27FC236}">
                <a16:creationId xmlns:a16="http://schemas.microsoft.com/office/drawing/2014/main" id="{B0C7AA83-C1CF-B2C4-2C46-C84237E05D2F}"/>
              </a:ext>
            </a:extLst>
          </p:cNvPr>
          <p:cNvPicPr>
            <a:picLocks noChangeAspect="1"/>
          </p:cNvPicPr>
          <p:nvPr/>
        </p:nvPicPr>
        <p:blipFill>
          <a:blip r:embed="rId4"/>
          <a:stretch>
            <a:fillRect/>
          </a:stretch>
        </p:blipFill>
        <p:spPr>
          <a:xfrm>
            <a:off x="952498" y="8583805"/>
            <a:ext cx="6933334" cy="990476"/>
          </a:xfrm>
          <a:prstGeom prst="rect">
            <a:avLst/>
          </a:prstGeom>
        </p:spPr>
      </p:pic>
      <p:pic>
        <p:nvPicPr>
          <p:cNvPr id="11" name="Picture 10">
            <a:extLst>
              <a:ext uri="{FF2B5EF4-FFF2-40B4-BE49-F238E27FC236}">
                <a16:creationId xmlns:a16="http://schemas.microsoft.com/office/drawing/2014/main" id="{A267BB01-7AE8-BB9D-9BEE-745DBD2B6740}"/>
              </a:ext>
            </a:extLst>
          </p:cNvPr>
          <p:cNvPicPr>
            <a:picLocks noChangeAspect="1"/>
          </p:cNvPicPr>
          <p:nvPr/>
        </p:nvPicPr>
        <p:blipFill>
          <a:blip r:embed="rId5"/>
          <a:stretch>
            <a:fillRect/>
          </a:stretch>
        </p:blipFill>
        <p:spPr>
          <a:xfrm>
            <a:off x="952498" y="12809390"/>
            <a:ext cx="10342858" cy="952380"/>
          </a:xfrm>
          <a:prstGeom prst="rect">
            <a:avLst/>
          </a:prstGeom>
        </p:spPr>
      </p:pic>
      <p:pic>
        <p:nvPicPr>
          <p:cNvPr id="13" name="Picture 12">
            <a:extLst>
              <a:ext uri="{FF2B5EF4-FFF2-40B4-BE49-F238E27FC236}">
                <a16:creationId xmlns:a16="http://schemas.microsoft.com/office/drawing/2014/main" id="{45897AA6-F7E4-2586-D9A1-FAA775074373}"/>
              </a:ext>
            </a:extLst>
          </p:cNvPr>
          <p:cNvPicPr>
            <a:picLocks noChangeAspect="1"/>
          </p:cNvPicPr>
          <p:nvPr/>
        </p:nvPicPr>
        <p:blipFill>
          <a:blip r:embed="rId6"/>
          <a:stretch>
            <a:fillRect/>
          </a:stretch>
        </p:blipFill>
        <p:spPr>
          <a:xfrm>
            <a:off x="952498" y="15987760"/>
            <a:ext cx="10342858" cy="952380"/>
          </a:xfrm>
          <a:prstGeom prst="rect">
            <a:avLst/>
          </a:prstGeom>
        </p:spPr>
      </p:pic>
    </p:spTree>
    <p:extLst>
      <p:ext uri="{BB962C8B-B14F-4D97-AF65-F5344CB8AC3E}">
        <p14:creationId xmlns:p14="http://schemas.microsoft.com/office/powerpoint/2010/main" val="2808005233"/>
      </p:ext>
    </p:extLst>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075521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Accessing elements in multi-dimensional arrays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Two-Dimensional Arrays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code on this slide is similar to the code we have in our class, using nested traditional for loops.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case, we're not using any local variables, but accessing array elements and variables directly.</a:t>
            </a:r>
          </a:p>
        </p:txBody>
      </p:sp>
      <p:pic>
        <p:nvPicPr>
          <p:cNvPr id="3" name="Picture 2">
            <a:extLst>
              <a:ext uri="{FF2B5EF4-FFF2-40B4-BE49-F238E27FC236}">
                <a16:creationId xmlns:a16="http://schemas.microsoft.com/office/drawing/2014/main" id="{80E4B5C6-1E75-E2B8-98EB-A70434B94E00}"/>
              </a:ext>
            </a:extLst>
          </p:cNvPr>
          <p:cNvPicPr>
            <a:picLocks noChangeAspect="1"/>
          </p:cNvPicPr>
          <p:nvPr/>
        </p:nvPicPr>
        <p:blipFill>
          <a:blip r:embed="rId4"/>
          <a:stretch>
            <a:fillRect/>
          </a:stretch>
        </p:blipFill>
        <p:spPr>
          <a:xfrm>
            <a:off x="952515" y="9787811"/>
            <a:ext cx="34782650" cy="3839271"/>
          </a:xfrm>
          <a:prstGeom prst="rect">
            <a:avLst/>
          </a:prstGeom>
        </p:spPr>
      </p:pic>
    </p:spTree>
    <p:extLst>
      <p:ext uri="{BB962C8B-B14F-4D97-AF65-F5344CB8AC3E}">
        <p14:creationId xmlns:p14="http://schemas.microsoft.com/office/powerpoint/2010/main" val="3683115107"/>
      </p:ext>
    </p:extLst>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075521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Accessing elements in multi-dimensional arrays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Two-Dimensional Arrays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855167"/>
            <a:ext cx="17578095" cy="15076135"/>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table shows the indices, which are used, to access the elements in the two-dimensional array in our code sample.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we loop through the outer loop, we're accessing each row of elements.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We've highlighted the first row, which would be the elements accessed, when </a:t>
            </a:r>
            <a:r>
              <a:rPr lang="en-US" sz="6400" dirty="0" err="1">
                <a:latin typeface="Open Sans" panose="020B0606030504020204" pitchFamily="34" charset="0"/>
                <a:ea typeface="Open Sans" panose="020B0606030504020204" pitchFamily="34" charset="0"/>
                <a:cs typeface="Open Sans" panose="020B0606030504020204" pitchFamily="34" charset="0"/>
              </a:rPr>
              <a:t>i</a:t>
            </a:r>
            <a:r>
              <a:rPr lang="en-US" sz="6400" dirty="0">
                <a:latin typeface="Open Sans" panose="020B0606030504020204" pitchFamily="34" charset="0"/>
                <a:ea typeface="Open Sans" panose="020B0606030504020204" pitchFamily="34" charset="0"/>
                <a:cs typeface="Open Sans" panose="020B0606030504020204" pitchFamily="34" charset="0"/>
              </a:rPr>
              <a:t> = 0 for the outer for loop.</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we loop through the inner loop, we're accessing each cell in the array.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cell in this matrix can be any type.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our code, each is an integer value, and we know they've all been initialized to zero.</a:t>
            </a:r>
          </a:p>
        </p:txBody>
      </p:sp>
      <p:graphicFrame>
        <p:nvGraphicFramePr>
          <p:cNvPr id="2" name="Table 1">
            <a:extLst>
              <a:ext uri="{FF2B5EF4-FFF2-40B4-BE49-F238E27FC236}">
                <a16:creationId xmlns:a16="http://schemas.microsoft.com/office/drawing/2014/main" id="{B419CC8B-5954-E3E8-A6D3-F0198EA5C74F}"/>
              </a:ext>
            </a:extLst>
          </p:cNvPr>
          <p:cNvGraphicFramePr>
            <a:graphicFrameLocks noGrp="1"/>
          </p:cNvGraphicFramePr>
          <p:nvPr/>
        </p:nvGraphicFramePr>
        <p:xfrm>
          <a:off x="18902766" y="7639334"/>
          <a:ext cx="16832402" cy="5295332"/>
        </p:xfrm>
        <a:graphic>
          <a:graphicData uri="http://schemas.openxmlformats.org/drawingml/2006/table">
            <a:tbl>
              <a:tblPr firstRow="1" bandRow="1">
                <a:tableStyleId>{5C22544A-7EE6-4342-B048-85BDC9FD1C3A}</a:tableStyleId>
              </a:tblPr>
              <a:tblGrid>
                <a:gridCol w="2661722">
                  <a:extLst>
                    <a:ext uri="{9D8B030D-6E8A-4147-A177-3AD203B41FA5}">
                      <a16:colId xmlns:a16="http://schemas.microsoft.com/office/drawing/2014/main" val="2844207666"/>
                    </a:ext>
                  </a:extLst>
                </a:gridCol>
                <a:gridCol w="3542670">
                  <a:extLst>
                    <a:ext uri="{9D8B030D-6E8A-4147-A177-3AD203B41FA5}">
                      <a16:colId xmlns:a16="http://schemas.microsoft.com/office/drawing/2014/main" val="1891655341"/>
                    </a:ext>
                  </a:extLst>
                </a:gridCol>
                <a:gridCol w="3542670">
                  <a:extLst>
                    <a:ext uri="{9D8B030D-6E8A-4147-A177-3AD203B41FA5}">
                      <a16:colId xmlns:a16="http://schemas.microsoft.com/office/drawing/2014/main" val="725117737"/>
                    </a:ext>
                  </a:extLst>
                </a:gridCol>
                <a:gridCol w="3542670">
                  <a:extLst>
                    <a:ext uri="{9D8B030D-6E8A-4147-A177-3AD203B41FA5}">
                      <a16:colId xmlns:a16="http://schemas.microsoft.com/office/drawing/2014/main" val="3959152733"/>
                    </a:ext>
                  </a:extLst>
                </a:gridCol>
                <a:gridCol w="3542670">
                  <a:extLst>
                    <a:ext uri="{9D8B030D-6E8A-4147-A177-3AD203B41FA5}">
                      <a16:colId xmlns:a16="http://schemas.microsoft.com/office/drawing/2014/main" val="1304915031"/>
                    </a:ext>
                  </a:extLst>
                </a:gridCol>
              </a:tblGrid>
              <a:tr h="1351159">
                <a:tc>
                  <a:txBody>
                    <a:bodyPr/>
                    <a:lstStyle/>
                    <a:p>
                      <a:pPr algn="ctr"/>
                      <a:endParaRPr lang="en-PH" sz="6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algn="ctr"/>
                      <a:r>
                        <a:rPr lang="en-US" sz="6400" dirty="0">
                          <a:solidFill>
                            <a:schemeClr val="tx1"/>
                          </a:solidFill>
                          <a:latin typeface="Open Sans" panose="020B0606030504020204" pitchFamily="34" charset="0"/>
                          <a:ea typeface="Open Sans" panose="020B0606030504020204" pitchFamily="34" charset="0"/>
                          <a:cs typeface="Open Sans" panose="020B0606030504020204" pitchFamily="34" charset="0"/>
                        </a:rPr>
                        <a:t>j = 0</a:t>
                      </a:r>
                      <a:endParaRPr lang="en-PH" sz="6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0" marR="0" lvl="0" indent="0" algn="ctr" defTabSz="1238182" rtl="0" eaLnBrk="1" fontAlgn="auto" latinLnBrk="0" hangingPunct="1">
                        <a:lnSpc>
                          <a:spcPct val="100000"/>
                        </a:lnSpc>
                        <a:spcBef>
                          <a:spcPts val="0"/>
                        </a:spcBef>
                        <a:spcAft>
                          <a:spcPts val="0"/>
                        </a:spcAft>
                        <a:buClrTx/>
                        <a:buSzTx/>
                        <a:buFontTx/>
                        <a:buNone/>
                        <a:tabLst/>
                        <a:defRPr/>
                      </a:pPr>
                      <a:r>
                        <a:rPr lang="en-US" sz="6400" dirty="0">
                          <a:solidFill>
                            <a:schemeClr val="tx1"/>
                          </a:solidFill>
                          <a:latin typeface="Open Sans" panose="020B0606030504020204" pitchFamily="34" charset="0"/>
                          <a:ea typeface="Open Sans" panose="020B0606030504020204" pitchFamily="34" charset="0"/>
                          <a:cs typeface="Open Sans" panose="020B0606030504020204" pitchFamily="34" charset="0"/>
                        </a:rPr>
                        <a:t>j = 1</a:t>
                      </a:r>
                      <a:endParaRPr lang="en-PH" sz="6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0" marR="0" lvl="0" indent="0" algn="ctr" defTabSz="1238182" rtl="0" eaLnBrk="1" fontAlgn="auto" latinLnBrk="0" hangingPunct="1">
                        <a:lnSpc>
                          <a:spcPct val="100000"/>
                        </a:lnSpc>
                        <a:spcBef>
                          <a:spcPts val="0"/>
                        </a:spcBef>
                        <a:spcAft>
                          <a:spcPts val="0"/>
                        </a:spcAft>
                        <a:buClrTx/>
                        <a:buSzTx/>
                        <a:buFontTx/>
                        <a:buNone/>
                        <a:tabLst/>
                        <a:defRPr/>
                      </a:pPr>
                      <a:r>
                        <a:rPr lang="en-US" sz="6400" dirty="0">
                          <a:solidFill>
                            <a:schemeClr val="tx1"/>
                          </a:solidFill>
                          <a:latin typeface="Open Sans" panose="020B0606030504020204" pitchFamily="34" charset="0"/>
                          <a:ea typeface="Open Sans" panose="020B0606030504020204" pitchFamily="34" charset="0"/>
                          <a:cs typeface="Open Sans" panose="020B0606030504020204" pitchFamily="34" charset="0"/>
                        </a:rPr>
                        <a:t>j = 2</a:t>
                      </a:r>
                      <a:endParaRPr lang="en-PH" sz="6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0" marR="0" lvl="0" indent="0" algn="ctr" defTabSz="1238182" rtl="0" eaLnBrk="1" fontAlgn="auto" latinLnBrk="0" hangingPunct="1">
                        <a:lnSpc>
                          <a:spcPct val="100000"/>
                        </a:lnSpc>
                        <a:spcBef>
                          <a:spcPts val="0"/>
                        </a:spcBef>
                        <a:spcAft>
                          <a:spcPts val="0"/>
                        </a:spcAft>
                        <a:buClrTx/>
                        <a:buSzTx/>
                        <a:buFontTx/>
                        <a:buNone/>
                        <a:tabLst/>
                        <a:defRPr/>
                      </a:pPr>
                      <a:r>
                        <a:rPr lang="en-US" sz="6400" dirty="0">
                          <a:solidFill>
                            <a:schemeClr val="tx1"/>
                          </a:solidFill>
                          <a:latin typeface="Open Sans" panose="020B0606030504020204" pitchFamily="34" charset="0"/>
                          <a:ea typeface="Open Sans" panose="020B0606030504020204" pitchFamily="34" charset="0"/>
                          <a:cs typeface="Open Sans" panose="020B0606030504020204" pitchFamily="34" charset="0"/>
                        </a:rPr>
                        <a:t>j = 3</a:t>
                      </a:r>
                      <a:endParaRPr lang="en-PH" sz="6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359484">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i</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 0</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6400" b="0" u="sng"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0</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 </a:t>
                      </a:r>
                      <a:r>
                        <a:rPr lang="en-US" sz="6400" b="0" u="sng"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0</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6400" b="0" u="sng"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0</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 </a:t>
                      </a:r>
                      <a:r>
                        <a:rPr lang="en-US" sz="6400" b="0" u="sng"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1</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6400" b="0" u="sng"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0</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 </a:t>
                      </a:r>
                      <a:r>
                        <a:rPr lang="en-US" sz="6400" b="0" u="sng"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2</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6400" b="0" u="sng"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0</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 </a:t>
                      </a:r>
                      <a:r>
                        <a:rPr lang="en-US" sz="6400" b="0" u="sng"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3</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357893">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i</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 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6400" b="0" u="sng"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1</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 </a:t>
                      </a:r>
                      <a:r>
                        <a:rPr lang="en-US" sz="6400" b="0" u="sng"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0</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6400" b="0" u="sng"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1</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 </a:t>
                      </a:r>
                      <a:r>
                        <a:rPr lang="en-US" sz="6400" b="0" u="sng"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1</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6400" b="0" u="sng"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1</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 </a:t>
                      </a:r>
                      <a:r>
                        <a:rPr lang="en-US" sz="6400" b="0" u="sng"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2</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6400" b="0" u="sng"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1</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 </a:t>
                      </a:r>
                      <a:r>
                        <a:rPr lang="en-US" sz="6400" b="0" u="sng"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3</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21168581"/>
                  </a:ext>
                </a:extLst>
              </a:tr>
              <a:tr h="1226796">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i</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 2</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6400" b="0" u="sng"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2</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 </a:t>
                      </a:r>
                      <a:r>
                        <a:rPr lang="en-US" sz="6400" b="0" u="sng"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0</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6400" b="0" u="sng"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2</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 </a:t>
                      </a:r>
                      <a:r>
                        <a:rPr lang="en-US" sz="6400" b="0" u="sng"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1</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6400" b="0" u="sng"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2</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 </a:t>
                      </a:r>
                      <a:r>
                        <a:rPr lang="en-US" sz="6400" b="0" u="sng"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2</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6400" b="0" u="sng"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2</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 </a:t>
                      </a:r>
                      <a:r>
                        <a:rPr lang="en-US" sz="6400" b="0" u="sng" dirty="0">
                          <a:solidFill>
                            <a:schemeClr val="accent5">
                              <a:lumMod val="75000"/>
                            </a:schemeClr>
                          </a:solidFill>
                          <a:latin typeface="Open Sans" panose="020B0606030504020204" pitchFamily="34" charset="0"/>
                          <a:ea typeface="Open Sans" panose="020B0606030504020204" pitchFamily="34" charset="0"/>
                          <a:cs typeface="Open Sans" panose="020B0606030504020204" pitchFamily="34" charset="0"/>
                        </a:rPr>
                        <a:t>3</a:t>
                      </a:r>
                      <a:r>
                        <a:rPr lang="en-US" sz="6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4186009"/>
                  </a:ext>
                </a:extLst>
              </a:tr>
            </a:tbl>
          </a:graphicData>
        </a:graphic>
      </p:graphicFrame>
      <p:sp>
        <p:nvSpPr>
          <p:cNvPr id="3" name="Rectangle 2">
            <a:extLst>
              <a:ext uri="{FF2B5EF4-FFF2-40B4-BE49-F238E27FC236}">
                <a16:creationId xmlns:a16="http://schemas.microsoft.com/office/drawing/2014/main" id="{60872CF2-606F-86BC-437F-D42016C32565}"/>
              </a:ext>
            </a:extLst>
          </p:cNvPr>
          <p:cNvSpPr/>
          <p:nvPr/>
        </p:nvSpPr>
        <p:spPr>
          <a:xfrm>
            <a:off x="18902766" y="8965648"/>
            <a:ext cx="16832402" cy="1428653"/>
          </a:xfrm>
          <a:prstGeom prst="rect">
            <a:avLst/>
          </a:prstGeom>
          <a:noFill/>
          <a:ln w="152400">
            <a:solidFill>
              <a:srgbClr val="0030FF"/>
            </a:solidFill>
          </a:ln>
        </p:spPr>
        <p:style>
          <a:lnRef idx="2">
            <a:schemeClr val="accent5"/>
          </a:lnRef>
          <a:fillRef idx="1">
            <a:schemeClr val="lt1"/>
          </a:fillRef>
          <a:effectRef idx="0">
            <a:schemeClr val="accent5"/>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2912679203"/>
      </p:ext>
    </p:extLst>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12593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Two Dimensional Array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Multi-dimensional Arrays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3097767"/>
            <a:ext cx="34782670" cy="13068313"/>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we declare multi-dimensional arrays, the declared type can itself be an array, and this is how Java supports two-dimensional arrays:</a:t>
            </a:r>
          </a:p>
        </p:txBody>
      </p:sp>
      <p:pic>
        <p:nvPicPr>
          <p:cNvPr id="3" name="Picture 2">
            <a:extLst>
              <a:ext uri="{FF2B5EF4-FFF2-40B4-BE49-F238E27FC236}">
                <a16:creationId xmlns:a16="http://schemas.microsoft.com/office/drawing/2014/main" id="{D178683D-BFE1-6BF8-5AC0-1EA4E208558B}"/>
              </a:ext>
            </a:extLst>
          </p:cNvPr>
          <p:cNvPicPr>
            <a:picLocks noChangeAspect="1"/>
          </p:cNvPicPr>
          <p:nvPr/>
        </p:nvPicPr>
        <p:blipFill>
          <a:blip r:embed="rId4"/>
          <a:stretch>
            <a:fillRect/>
          </a:stretch>
        </p:blipFill>
        <p:spPr>
          <a:xfrm>
            <a:off x="952500" y="5493362"/>
            <a:ext cx="34782668" cy="3779489"/>
          </a:xfrm>
          <a:prstGeom prst="rect">
            <a:avLst/>
          </a:prstGeom>
        </p:spPr>
      </p:pic>
      <p:graphicFrame>
        <p:nvGraphicFramePr>
          <p:cNvPr id="4" name="Table 3">
            <a:extLst>
              <a:ext uri="{FF2B5EF4-FFF2-40B4-BE49-F238E27FC236}">
                <a16:creationId xmlns:a16="http://schemas.microsoft.com/office/drawing/2014/main" id="{E4701053-7D16-EC16-2FEE-9B376451CE73}"/>
              </a:ext>
            </a:extLst>
          </p:cNvPr>
          <p:cNvGraphicFramePr>
            <a:graphicFrameLocks noGrp="1"/>
          </p:cNvGraphicFramePr>
          <p:nvPr/>
        </p:nvGraphicFramePr>
        <p:xfrm>
          <a:off x="952497" y="9867080"/>
          <a:ext cx="34782668" cy="8066357"/>
        </p:xfrm>
        <a:graphic>
          <a:graphicData uri="http://schemas.openxmlformats.org/drawingml/2006/table">
            <a:tbl>
              <a:tblPr firstRow="1" bandRow="1">
                <a:tableStyleId>{5C22544A-7EE6-4342-B048-85BDC9FD1C3A}</a:tableStyleId>
              </a:tblPr>
              <a:tblGrid>
                <a:gridCol w="8881968">
                  <a:extLst>
                    <a:ext uri="{9D8B030D-6E8A-4147-A177-3AD203B41FA5}">
                      <a16:colId xmlns:a16="http://schemas.microsoft.com/office/drawing/2014/main" val="2844207666"/>
                    </a:ext>
                  </a:extLst>
                </a:gridCol>
                <a:gridCol w="25900700">
                  <a:extLst>
                    <a:ext uri="{9D8B030D-6E8A-4147-A177-3AD203B41FA5}">
                      <a16:colId xmlns:a16="http://schemas.microsoft.com/office/drawing/2014/main" val="213896869"/>
                    </a:ext>
                  </a:extLst>
                </a:gridCol>
              </a:tblGrid>
              <a:tr h="1478944">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Type and length of array</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Possible Element Values (each element is an array and can be any length)</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3107472">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int[3][]</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i="0" u="none" dirty="0">
                          <a:solidFill>
                            <a:schemeClr val="tx1"/>
                          </a:solidFill>
                          <a:latin typeface="Open Sans" panose="020B0606030504020204" pitchFamily="34" charset="0"/>
                          <a:ea typeface="Open Sans" panose="020B0606030504020204" pitchFamily="34" charset="0"/>
                          <a:cs typeface="Open Sans" panose="020B0606030504020204" pitchFamily="34" charset="0"/>
                        </a:rPr>
                        <a:t>[5, 7, 9, 10]</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i="0" u="none" dirty="0">
                          <a:solidFill>
                            <a:schemeClr val="tx1"/>
                          </a:solidFill>
                          <a:latin typeface="Open Sans" panose="020B0606030504020204" pitchFamily="34" charset="0"/>
                          <a:ea typeface="Open Sans" panose="020B0606030504020204" pitchFamily="34" charset="0"/>
                          <a:cs typeface="Open Sans" panose="020B0606030504020204" pitchFamily="34" charset="0"/>
                        </a:rPr>
                        <a:t>[3, 6]</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i="0" u="none" dirty="0">
                          <a:solidFill>
                            <a:schemeClr val="tx1"/>
                          </a:solidFill>
                          <a:latin typeface="Open Sans" panose="020B0606030504020204" pitchFamily="34" charset="0"/>
                          <a:ea typeface="Open Sans" panose="020B0606030504020204" pitchFamily="34" charset="0"/>
                          <a:cs typeface="Open Sans" panose="020B0606030504020204" pitchFamily="34" charset="0"/>
                        </a:rPr>
                        <a:t>[11, 21, 31]</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3479941">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Dog[3][]</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u="none" dirty="0">
                          <a:solidFill>
                            <a:schemeClr val="tx1"/>
                          </a:solidFill>
                          <a:latin typeface="Open Sans" panose="020B0606030504020204" pitchFamily="34" charset="0"/>
                          <a:ea typeface="Open Sans" panose="020B0606030504020204" pitchFamily="34" charset="0"/>
                          <a:cs typeface="Open Sans" panose="020B0606030504020204" pitchFamily="34" charset="0"/>
                        </a:rPr>
                        <a:t>[pug, rottweiler]</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u="none"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r>
                        <a:rPr lang="en-US" sz="5400" b="0" u="none" dirty="0" err="1">
                          <a:solidFill>
                            <a:schemeClr val="tx1"/>
                          </a:solidFill>
                          <a:latin typeface="Open Sans" panose="020B0606030504020204" pitchFamily="34" charset="0"/>
                          <a:ea typeface="Open Sans" panose="020B0606030504020204" pitchFamily="34" charset="0"/>
                          <a:cs typeface="Open Sans" panose="020B0606030504020204" pitchFamily="34" charset="0"/>
                        </a:rPr>
                        <a:t>germanShephard</a:t>
                      </a:r>
                      <a:r>
                        <a:rPr lang="en-US" sz="5400" b="0" u="none" dirty="0">
                          <a:solidFill>
                            <a:schemeClr val="tx1"/>
                          </a:solidFill>
                          <a:latin typeface="Open Sans" panose="020B0606030504020204" pitchFamily="34" charset="0"/>
                          <a:ea typeface="Open Sans" panose="020B0606030504020204" pitchFamily="34" charset="0"/>
                          <a:cs typeface="Open Sans" panose="020B0606030504020204" pitchFamily="34" charset="0"/>
                        </a:rPr>
                        <a:t>, poodle, </a:t>
                      </a:r>
                      <a:r>
                        <a:rPr lang="en-US" sz="5400" b="0" u="none"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cavapoo</a:t>
                      </a:r>
                      <a:r>
                        <a:rPr lang="en-US" sz="5400" b="0" u="none"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u="none" dirty="0">
                          <a:solidFill>
                            <a:schemeClr val="tx1"/>
                          </a:solidFill>
                          <a:latin typeface="Open Sans" panose="020B0606030504020204" pitchFamily="34" charset="0"/>
                          <a:ea typeface="Open Sans" panose="020B0606030504020204" pitchFamily="34" charset="0"/>
                          <a:cs typeface="Open Sans" panose="020B0606030504020204" pitchFamily="34" charset="0"/>
                        </a:rPr>
                        <a:t>[beagle, boxer, bulldog, yorkie]</a:t>
                      </a: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642596"/>
                  </a:ext>
                </a:extLst>
              </a:tr>
            </a:tbl>
          </a:graphicData>
        </a:graphic>
      </p:graphicFrame>
    </p:spTree>
    <p:extLst>
      <p:ext uri="{BB962C8B-B14F-4D97-AF65-F5344CB8AC3E}">
        <p14:creationId xmlns:p14="http://schemas.microsoft.com/office/powerpoint/2010/main" val="4071434753"/>
      </p:ext>
    </p:extLst>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73668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Multi Dimensional Array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Multi-dimensional Arrays</a:t>
            </a:r>
          </a:p>
        </p:txBody>
      </p:sp>
      <p:sp>
        <p:nvSpPr>
          <p:cNvPr id="2" name="Rectangle 1">
            <a:extLst>
              <a:ext uri="{FF2B5EF4-FFF2-40B4-BE49-F238E27FC236}">
                <a16:creationId xmlns:a16="http://schemas.microsoft.com/office/drawing/2014/main" id="{73411B12-384A-6B3C-54FC-6E6B33DEED05}"/>
              </a:ext>
            </a:extLst>
          </p:cNvPr>
          <p:cNvSpPr/>
          <p:nvPr/>
        </p:nvSpPr>
        <p:spPr>
          <a:xfrm>
            <a:off x="952501" y="4285904"/>
            <a:ext cx="34782670" cy="1364539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 take that even further, the outer array can have references to any kind of array itself.</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example, we have an outer array with three elements.</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first element is itself a single-dimension array.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second element is a two-dimensional array.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lastly, the third element is a three-dimensional array.</a:t>
            </a:r>
          </a:p>
        </p:txBody>
      </p:sp>
      <p:pic>
        <p:nvPicPr>
          <p:cNvPr id="6" name="Picture 5">
            <a:extLst>
              <a:ext uri="{FF2B5EF4-FFF2-40B4-BE49-F238E27FC236}">
                <a16:creationId xmlns:a16="http://schemas.microsoft.com/office/drawing/2014/main" id="{0AB54B62-BD01-81D4-06BC-90A1C2C00BE2}"/>
              </a:ext>
            </a:extLst>
          </p:cNvPr>
          <p:cNvPicPr>
            <a:picLocks noChangeAspect="1"/>
          </p:cNvPicPr>
          <p:nvPr/>
        </p:nvPicPr>
        <p:blipFill>
          <a:blip r:embed="rId4"/>
          <a:stretch>
            <a:fillRect/>
          </a:stretch>
        </p:blipFill>
        <p:spPr>
          <a:xfrm>
            <a:off x="952498" y="8559399"/>
            <a:ext cx="17828572" cy="4057142"/>
          </a:xfrm>
          <a:prstGeom prst="rect">
            <a:avLst/>
          </a:prstGeom>
        </p:spPr>
      </p:pic>
    </p:spTree>
    <p:extLst>
      <p:ext uri="{BB962C8B-B14F-4D97-AF65-F5344CB8AC3E}">
        <p14:creationId xmlns:p14="http://schemas.microsoft.com/office/powerpoint/2010/main" val="735730543"/>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03429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Instantiating an Array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dirty="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6367432"/>
            <a:ext cx="34782670" cy="1139805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One way to instantiate the array, is with the new keyword, much as we've seen, with most of the classes we've used to date, with the exception of String.</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this slide, we have an array declaration on the left of the equals sign, and then an array creation expression on the right side.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comparison, I'm showing you a typical array variable declaration, and a class instance, or object creation expression, using the StringBuilder class.</a:t>
            </a:r>
          </a:p>
        </p:txBody>
      </p:sp>
      <p:graphicFrame>
        <p:nvGraphicFramePr>
          <p:cNvPr id="2" name="Table 1">
            <a:extLst>
              <a:ext uri="{FF2B5EF4-FFF2-40B4-BE49-F238E27FC236}">
                <a16:creationId xmlns:a16="http://schemas.microsoft.com/office/drawing/2014/main" id="{18C81C33-5E4B-7EB0-5489-0F9EA648F7E6}"/>
              </a:ext>
            </a:extLst>
          </p:cNvPr>
          <p:cNvGraphicFramePr>
            <a:graphicFrameLocks noGrp="1"/>
          </p:cNvGraphicFramePr>
          <p:nvPr/>
        </p:nvGraphicFramePr>
        <p:xfrm>
          <a:off x="2146428" y="2857996"/>
          <a:ext cx="32283144" cy="2961303"/>
        </p:xfrm>
        <a:graphic>
          <a:graphicData uri="http://schemas.openxmlformats.org/drawingml/2006/table">
            <a:tbl>
              <a:tblPr firstRow="1" bandRow="1">
                <a:tableStyleId>{5C22544A-7EE6-4342-B048-85BDC9FD1C3A}</a:tableStyleId>
              </a:tblPr>
              <a:tblGrid>
                <a:gridCol w="14816238">
                  <a:extLst>
                    <a:ext uri="{9D8B030D-6E8A-4147-A177-3AD203B41FA5}">
                      <a16:colId xmlns:a16="http://schemas.microsoft.com/office/drawing/2014/main" val="2844207666"/>
                    </a:ext>
                  </a:extLst>
                </a:gridCol>
                <a:gridCol w="17466906">
                  <a:extLst>
                    <a:ext uri="{9D8B030D-6E8A-4147-A177-3AD203B41FA5}">
                      <a16:colId xmlns:a16="http://schemas.microsoft.com/office/drawing/2014/main" val="1891655341"/>
                    </a:ext>
                  </a:extLst>
                </a:gridCol>
              </a:tblGrid>
              <a:tr h="1300454">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 Creation</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Object Creation</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660849">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4" name="Picture 3">
            <a:extLst>
              <a:ext uri="{FF2B5EF4-FFF2-40B4-BE49-F238E27FC236}">
                <a16:creationId xmlns:a16="http://schemas.microsoft.com/office/drawing/2014/main" id="{F98D097C-63A6-A90F-0C79-FBCC18F08F9E}"/>
              </a:ext>
            </a:extLst>
          </p:cNvPr>
          <p:cNvPicPr>
            <a:picLocks noChangeAspect="1"/>
          </p:cNvPicPr>
          <p:nvPr/>
        </p:nvPicPr>
        <p:blipFill>
          <a:blip r:embed="rId4"/>
          <a:stretch>
            <a:fillRect/>
          </a:stretch>
        </p:blipFill>
        <p:spPr>
          <a:xfrm>
            <a:off x="2328682" y="4551566"/>
            <a:ext cx="14318560" cy="950124"/>
          </a:xfrm>
          <a:prstGeom prst="rect">
            <a:avLst/>
          </a:prstGeom>
        </p:spPr>
      </p:pic>
      <p:pic>
        <p:nvPicPr>
          <p:cNvPr id="6" name="Picture 5">
            <a:extLst>
              <a:ext uri="{FF2B5EF4-FFF2-40B4-BE49-F238E27FC236}">
                <a16:creationId xmlns:a16="http://schemas.microsoft.com/office/drawing/2014/main" id="{3F7EEA1F-3D61-1237-FD7E-9C62C6CDF5CB}"/>
              </a:ext>
            </a:extLst>
          </p:cNvPr>
          <p:cNvPicPr>
            <a:picLocks noChangeAspect="1"/>
          </p:cNvPicPr>
          <p:nvPr/>
        </p:nvPicPr>
        <p:blipFill>
          <a:blip r:embed="rId5"/>
          <a:stretch>
            <a:fillRect/>
          </a:stretch>
        </p:blipFill>
        <p:spPr>
          <a:xfrm>
            <a:off x="17204553" y="4551566"/>
            <a:ext cx="16868898" cy="933457"/>
          </a:xfrm>
          <a:prstGeom prst="rect">
            <a:avLst/>
          </a:prstGeom>
        </p:spPr>
      </p:pic>
    </p:spTree>
    <p:extLst>
      <p:ext uri="{BB962C8B-B14F-4D97-AF65-F5344CB8AC3E}">
        <p14:creationId xmlns:p14="http://schemas.microsoft.com/office/powerpoint/2010/main" val="2804456318"/>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03429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Instantiating an Array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dirty="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6367432"/>
            <a:ext cx="34782670" cy="1139805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They look pretty similar, but there are two major differences.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Square brackets are required when using the new keyword, and a size is specified between them.  So in this example, there will be 10 elements in the array.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 array instantiation doesn't have a set of parentheses, meaning we can't pass data to a constructor for an array.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fact, using parentheses with an array instantiation, gives you a compiler error.</a:t>
            </a:r>
          </a:p>
        </p:txBody>
      </p:sp>
      <p:graphicFrame>
        <p:nvGraphicFramePr>
          <p:cNvPr id="3" name="Table 2">
            <a:extLst>
              <a:ext uri="{FF2B5EF4-FFF2-40B4-BE49-F238E27FC236}">
                <a16:creationId xmlns:a16="http://schemas.microsoft.com/office/drawing/2014/main" id="{AE88472B-85F6-59C5-056C-104355955BA1}"/>
              </a:ext>
            </a:extLst>
          </p:cNvPr>
          <p:cNvGraphicFramePr>
            <a:graphicFrameLocks noGrp="1"/>
          </p:cNvGraphicFramePr>
          <p:nvPr/>
        </p:nvGraphicFramePr>
        <p:xfrm>
          <a:off x="2146428" y="2857996"/>
          <a:ext cx="32283144" cy="2961303"/>
        </p:xfrm>
        <a:graphic>
          <a:graphicData uri="http://schemas.openxmlformats.org/drawingml/2006/table">
            <a:tbl>
              <a:tblPr firstRow="1" bandRow="1">
                <a:tableStyleId>{5C22544A-7EE6-4342-B048-85BDC9FD1C3A}</a:tableStyleId>
              </a:tblPr>
              <a:tblGrid>
                <a:gridCol w="14816238">
                  <a:extLst>
                    <a:ext uri="{9D8B030D-6E8A-4147-A177-3AD203B41FA5}">
                      <a16:colId xmlns:a16="http://schemas.microsoft.com/office/drawing/2014/main" val="2844207666"/>
                    </a:ext>
                  </a:extLst>
                </a:gridCol>
                <a:gridCol w="17466906">
                  <a:extLst>
                    <a:ext uri="{9D8B030D-6E8A-4147-A177-3AD203B41FA5}">
                      <a16:colId xmlns:a16="http://schemas.microsoft.com/office/drawing/2014/main" val="1891655341"/>
                    </a:ext>
                  </a:extLst>
                </a:gridCol>
              </a:tblGrid>
              <a:tr h="1300454">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 Creation</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Object Creation</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660849">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5" name="Picture 4">
            <a:extLst>
              <a:ext uri="{FF2B5EF4-FFF2-40B4-BE49-F238E27FC236}">
                <a16:creationId xmlns:a16="http://schemas.microsoft.com/office/drawing/2014/main" id="{8D5137F7-C87E-852D-B671-6B57F9E68F03}"/>
              </a:ext>
            </a:extLst>
          </p:cNvPr>
          <p:cNvPicPr>
            <a:picLocks noChangeAspect="1"/>
          </p:cNvPicPr>
          <p:nvPr/>
        </p:nvPicPr>
        <p:blipFill>
          <a:blip r:embed="rId4"/>
          <a:stretch>
            <a:fillRect/>
          </a:stretch>
        </p:blipFill>
        <p:spPr>
          <a:xfrm>
            <a:off x="2328682" y="4551566"/>
            <a:ext cx="14318560" cy="950124"/>
          </a:xfrm>
          <a:prstGeom prst="rect">
            <a:avLst/>
          </a:prstGeom>
        </p:spPr>
      </p:pic>
      <p:pic>
        <p:nvPicPr>
          <p:cNvPr id="7" name="Picture 6">
            <a:extLst>
              <a:ext uri="{FF2B5EF4-FFF2-40B4-BE49-F238E27FC236}">
                <a16:creationId xmlns:a16="http://schemas.microsoft.com/office/drawing/2014/main" id="{A3283771-C851-C485-5C22-573B75394E2C}"/>
              </a:ext>
            </a:extLst>
          </p:cNvPr>
          <p:cNvPicPr>
            <a:picLocks noChangeAspect="1"/>
          </p:cNvPicPr>
          <p:nvPr/>
        </p:nvPicPr>
        <p:blipFill>
          <a:blip r:embed="rId5"/>
          <a:stretch>
            <a:fillRect/>
          </a:stretch>
        </p:blipFill>
        <p:spPr>
          <a:xfrm>
            <a:off x="17204553" y="4551566"/>
            <a:ext cx="16868898" cy="933457"/>
          </a:xfrm>
          <a:prstGeom prst="rect">
            <a:avLst/>
          </a:prstGeom>
        </p:spPr>
      </p:pic>
      <p:graphicFrame>
        <p:nvGraphicFramePr>
          <p:cNvPr id="11" name="Table 10">
            <a:extLst>
              <a:ext uri="{FF2B5EF4-FFF2-40B4-BE49-F238E27FC236}">
                <a16:creationId xmlns:a16="http://schemas.microsoft.com/office/drawing/2014/main" id="{B5542D0D-382E-405A-3F63-BB71927EEA10}"/>
              </a:ext>
            </a:extLst>
          </p:cNvPr>
          <p:cNvGraphicFramePr>
            <a:graphicFrameLocks noGrp="1"/>
          </p:cNvGraphicFramePr>
          <p:nvPr/>
        </p:nvGraphicFramePr>
        <p:xfrm>
          <a:off x="9190846" y="14754701"/>
          <a:ext cx="18194309" cy="2961303"/>
        </p:xfrm>
        <a:graphic>
          <a:graphicData uri="http://schemas.openxmlformats.org/drawingml/2006/table">
            <a:tbl>
              <a:tblPr firstRow="1" bandRow="1">
                <a:tableStyleId>{5C22544A-7EE6-4342-B048-85BDC9FD1C3A}</a:tableStyleId>
              </a:tblPr>
              <a:tblGrid>
                <a:gridCol w="18194309">
                  <a:extLst>
                    <a:ext uri="{9D8B030D-6E8A-4147-A177-3AD203B41FA5}">
                      <a16:colId xmlns:a16="http://schemas.microsoft.com/office/drawing/2014/main" val="2844207666"/>
                    </a:ext>
                  </a:extLst>
                </a:gridCol>
              </a:tblGrid>
              <a:tr h="1300454">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Invalid Array Creation – Compile Error because of ()</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660849">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14" name="Picture 13">
            <a:extLst>
              <a:ext uri="{FF2B5EF4-FFF2-40B4-BE49-F238E27FC236}">
                <a16:creationId xmlns:a16="http://schemas.microsoft.com/office/drawing/2014/main" id="{79312663-DA96-5C06-8887-019463429F8D}"/>
              </a:ext>
            </a:extLst>
          </p:cNvPr>
          <p:cNvPicPr>
            <a:picLocks noChangeAspect="1"/>
          </p:cNvPicPr>
          <p:nvPr/>
        </p:nvPicPr>
        <p:blipFill>
          <a:blip r:embed="rId6"/>
          <a:stretch>
            <a:fillRect/>
          </a:stretch>
        </p:blipFill>
        <p:spPr>
          <a:xfrm>
            <a:off x="9487962" y="16504528"/>
            <a:ext cx="16868898" cy="933457"/>
          </a:xfrm>
          <a:prstGeom prst="rect">
            <a:avLst/>
          </a:prstGeom>
        </p:spPr>
      </p:pic>
    </p:spTree>
    <p:extLst>
      <p:ext uri="{BB962C8B-B14F-4D97-AF65-F5344CB8AC3E}">
        <p14:creationId xmlns:p14="http://schemas.microsoft.com/office/powerpoint/2010/main" val="2064039846"/>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710243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An Array is NOT Resizable.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dirty="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Arrays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size of an array, once created, is fixed.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case, </a:t>
            </a:r>
            <a:r>
              <a:rPr lang="en-US" sz="6400" dirty="0" err="1">
                <a:latin typeface="Open Sans" panose="020B0606030504020204" pitchFamily="34" charset="0"/>
                <a:ea typeface="Open Sans" panose="020B0606030504020204" pitchFamily="34" charset="0"/>
                <a:cs typeface="Open Sans" panose="020B0606030504020204" pitchFamily="34" charset="0"/>
              </a:rPr>
              <a:t>integerArray</a:t>
            </a:r>
            <a:r>
              <a:rPr lang="en-US" sz="6400" dirty="0">
                <a:latin typeface="Open Sans" panose="020B0606030504020204" pitchFamily="34" charset="0"/>
                <a:ea typeface="Open Sans" panose="020B0606030504020204" pitchFamily="34" charset="0"/>
                <a:cs typeface="Open Sans" panose="020B0606030504020204" pitchFamily="34" charset="0"/>
              </a:rPr>
              <a:t> will have 10 elements.</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can't change the size of an array, after the array is instantiated.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can't add or delete elements, we can only assign values to one of the ten elements in this array, in this example.</a:t>
            </a:r>
          </a:p>
        </p:txBody>
      </p:sp>
      <p:graphicFrame>
        <p:nvGraphicFramePr>
          <p:cNvPr id="2" name="Table 1">
            <a:extLst>
              <a:ext uri="{FF2B5EF4-FFF2-40B4-BE49-F238E27FC236}">
                <a16:creationId xmlns:a16="http://schemas.microsoft.com/office/drawing/2014/main" id="{18C81C33-5E4B-7EB0-5489-0F9EA648F7E6}"/>
              </a:ext>
            </a:extLst>
          </p:cNvPr>
          <p:cNvGraphicFramePr>
            <a:graphicFrameLocks noGrp="1"/>
          </p:cNvGraphicFramePr>
          <p:nvPr/>
        </p:nvGraphicFramePr>
        <p:xfrm>
          <a:off x="952497" y="7325697"/>
          <a:ext cx="17643439" cy="2961303"/>
        </p:xfrm>
        <a:graphic>
          <a:graphicData uri="http://schemas.openxmlformats.org/drawingml/2006/table">
            <a:tbl>
              <a:tblPr firstRow="1" bandRow="1">
                <a:tableStyleId>{5C22544A-7EE6-4342-B048-85BDC9FD1C3A}</a:tableStyleId>
              </a:tblPr>
              <a:tblGrid>
                <a:gridCol w="17643439">
                  <a:extLst>
                    <a:ext uri="{9D8B030D-6E8A-4147-A177-3AD203B41FA5}">
                      <a16:colId xmlns:a16="http://schemas.microsoft.com/office/drawing/2014/main" val="2844207666"/>
                    </a:ext>
                  </a:extLst>
                </a:gridCol>
              </a:tblGrid>
              <a:tr h="1300454">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Array Creation</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660849">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4" name="Picture 3">
            <a:extLst>
              <a:ext uri="{FF2B5EF4-FFF2-40B4-BE49-F238E27FC236}">
                <a16:creationId xmlns:a16="http://schemas.microsoft.com/office/drawing/2014/main" id="{32B8191F-A60A-708B-700A-98FFA2D922C5}"/>
              </a:ext>
            </a:extLst>
          </p:cNvPr>
          <p:cNvPicPr>
            <a:picLocks noChangeAspect="1"/>
          </p:cNvPicPr>
          <p:nvPr/>
        </p:nvPicPr>
        <p:blipFill>
          <a:blip r:embed="rId4"/>
          <a:stretch>
            <a:fillRect/>
          </a:stretch>
        </p:blipFill>
        <p:spPr>
          <a:xfrm>
            <a:off x="1179083" y="8978245"/>
            <a:ext cx="14251885" cy="1000132"/>
          </a:xfrm>
          <a:prstGeom prst="rect">
            <a:avLst/>
          </a:prstGeom>
        </p:spPr>
      </p:pic>
    </p:spTree>
    <p:extLst>
      <p:ext uri="{BB962C8B-B14F-4D97-AF65-F5344CB8AC3E}">
        <p14:creationId xmlns:p14="http://schemas.microsoft.com/office/powerpoint/2010/main" val="3567683013"/>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939</TotalTime>
  <Words>5112</Words>
  <Application>Microsoft Office PowerPoint</Application>
  <PresentationFormat>Custom</PresentationFormat>
  <Paragraphs>512</Paragraphs>
  <Slides>66</Slides>
  <Notes>66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Arial</vt:lpstr>
      <vt:lpstr>Helvetica</vt:lpstr>
      <vt:lpstr>Helvetica Light</vt:lpstr>
      <vt:lpstr>Helvetica Neue</vt:lpstr>
      <vt:lpstr>Open Sans</vt:lpstr>
      <vt:lpstr>Roboto Mono</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Vargas, Antonio</cp:lastModifiedBy>
  <cp:revision>190</cp:revision>
  <dcterms:modified xsi:type="dcterms:W3CDTF">2024-12-26T02:05:06Z</dcterms:modified>
</cp:coreProperties>
</file>