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0"/>
  </p:notesMasterIdLst>
  <p:sldIdLst>
    <p:sldId id="894" r:id="rId2"/>
    <p:sldId id="895" r:id="rId3"/>
    <p:sldId id="896" r:id="rId4"/>
    <p:sldId id="897" r:id="rId5"/>
    <p:sldId id="898" r:id="rId6"/>
    <p:sldId id="899" r:id="rId7"/>
    <p:sldId id="900" r:id="rId8"/>
    <p:sldId id="901" r:id="rId9"/>
    <p:sldId id="902" r:id="rId10"/>
    <p:sldId id="903" r:id="rId11"/>
    <p:sldId id="904" r:id="rId12"/>
    <p:sldId id="905" r:id="rId13"/>
    <p:sldId id="906" r:id="rId14"/>
    <p:sldId id="907" r:id="rId15"/>
    <p:sldId id="908" r:id="rId16"/>
    <p:sldId id="909" r:id="rId17"/>
    <p:sldId id="910" r:id="rId18"/>
    <p:sldId id="911" r:id="rId19"/>
    <p:sldId id="912" r:id="rId20"/>
    <p:sldId id="913" r:id="rId21"/>
    <p:sldId id="914" r:id="rId22"/>
    <p:sldId id="915" r:id="rId23"/>
    <p:sldId id="916" r:id="rId24"/>
    <p:sldId id="917" r:id="rId25"/>
    <p:sldId id="918" r:id="rId26"/>
    <p:sldId id="919" r:id="rId27"/>
    <p:sldId id="920" r:id="rId28"/>
    <p:sldId id="921" r:id="rId29"/>
    <p:sldId id="922" r:id="rId30"/>
    <p:sldId id="923" r:id="rId31"/>
    <p:sldId id="924" r:id="rId32"/>
    <p:sldId id="925" r:id="rId33"/>
    <p:sldId id="926" r:id="rId34"/>
    <p:sldId id="927" r:id="rId35"/>
    <p:sldId id="928" r:id="rId36"/>
    <p:sldId id="929" r:id="rId37"/>
    <p:sldId id="930" r:id="rId38"/>
    <p:sldId id="931" r:id="rId39"/>
    <p:sldId id="932" r:id="rId40"/>
    <p:sldId id="933" r:id="rId41"/>
    <p:sldId id="934" r:id="rId42"/>
    <p:sldId id="935" r:id="rId43"/>
    <p:sldId id="936" r:id="rId44"/>
    <p:sldId id="937" r:id="rId45"/>
    <p:sldId id="938" r:id="rId46"/>
    <p:sldId id="939" r:id="rId47"/>
    <p:sldId id="940" r:id="rId48"/>
    <p:sldId id="941" r:id="rId49"/>
    <p:sldId id="942" r:id="rId50"/>
    <p:sldId id="943" r:id="rId51"/>
    <p:sldId id="944" r:id="rId52"/>
    <p:sldId id="945" r:id="rId53"/>
    <p:sldId id="946" r:id="rId54"/>
    <p:sldId id="947" r:id="rId55"/>
    <p:sldId id="948" r:id="rId56"/>
    <p:sldId id="949" r:id="rId57"/>
    <p:sldId id="950" r:id="rId58"/>
    <p:sldId id="951" r:id="rId59"/>
    <p:sldId id="952" r:id="rId60"/>
    <p:sldId id="953" r:id="rId61"/>
    <p:sldId id="954" r:id="rId62"/>
    <p:sldId id="955" r:id="rId63"/>
    <p:sldId id="956" r:id="rId64"/>
    <p:sldId id="957" r:id="rId65"/>
    <p:sldId id="958" r:id="rId66"/>
    <p:sldId id="959" r:id="rId67"/>
    <p:sldId id="960" r:id="rId68"/>
    <p:sldId id="961" r:id="rId69"/>
    <p:sldId id="962" r:id="rId70"/>
    <p:sldId id="963" r:id="rId71"/>
    <p:sldId id="964" r:id="rId72"/>
    <p:sldId id="965" r:id="rId73"/>
    <p:sldId id="966" r:id="rId74"/>
    <p:sldId id="967" r:id="rId75"/>
    <p:sldId id="968" r:id="rId76"/>
    <p:sldId id="969" r:id="rId77"/>
    <p:sldId id="970" r:id="rId78"/>
    <p:sldId id="971" r:id="rId79"/>
    <p:sldId id="972" r:id="rId80"/>
    <p:sldId id="973" r:id="rId81"/>
    <p:sldId id="974" r:id="rId82"/>
    <p:sldId id="975" r:id="rId83"/>
    <p:sldId id="976" r:id="rId84"/>
    <p:sldId id="977" r:id="rId85"/>
    <p:sldId id="978" r:id="rId86"/>
    <p:sldId id="979" r:id="rId87"/>
    <p:sldId id="980" r:id="rId88"/>
    <p:sldId id="981" r:id="rId89"/>
    <p:sldId id="982" r:id="rId90"/>
    <p:sldId id="983" r:id="rId91"/>
    <p:sldId id="984" r:id="rId92"/>
    <p:sldId id="985" r:id="rId93"/>
    <p:sldId id="986" r:id="rId94"/>
    <p:sldId id="987" r:id="rId95"/>
    <p:sldId id="988" r:id="rId96"/>
    <p:sldId id="989" r:id="rId97"/>
    <p:sldId id="990" r:id="rId98"/>
    <p:sldId id="991" r:id="rId99"/>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8079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2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399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1725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72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7054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2427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4103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880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379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8932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555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735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3485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7671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436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2917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4967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2776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9899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4461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352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3090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8361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204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410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7544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4653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4868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342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96451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4202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859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5735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9027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7022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2373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7024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1544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338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92322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59019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56556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9025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3614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90400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73586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94621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2957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55490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23249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9864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10731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87227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3199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7104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08341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97664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8302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27246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87896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04257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14681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626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1074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24218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3109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3557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52175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19406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71432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780309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58066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73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971179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49278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24029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765765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29815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772236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466782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864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19.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List Section of the Java Masterclass.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section, I talked about the array, as a way to manage a list of items, all having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Arrays were a massive improvement if you needed to store items of the same type, but as you saw, Arrays have some limitations. Not being able to change the number of elements in an Array being one.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Fortunately, Java also includes an entire library for Java containers, which they call Collections.</a:t>
            </a:r>
          </a:p>
        </p:txBody>
      </p:sp>
    </p:spTree>
    <p:extLst>
      <p:ext uri="{BB962C8B-B14F-4D97-AF65-F5344CB8AC3E}">
        <p14:creationId xmlns:p14="http://schemas.microsoft.com/office/powerpoint/2010/main" val="9761445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123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without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9617172"/>
            <a:ext cx="34782670" cy="831412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the diamond operator, when creating a new instance in a declaration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use a specific type, rather than just the Object class, because Java can then perform compile-time type checking.</a:t>
            </a:r>
          </a:p>
        </p:txBody>
      </p:sp>
      <p:graphicFrame>
        <p:nvGraphicFramePr>
          <p:cNvPr id="2" name="Table 1">
            <a:extLst>
              <a:ext uri="{FF2B5EF4-FFF2-40B4-BE49-F238E27FC236}">
                <a16:creationId xmlns:a16="http://schemas.microsoft.com/office/drawing/2014/main" id="{43DCD4DB-EC20-D7B8-F0AD-E8ECEC697E08}"/>
              </a:ext>
            </a:extLst>
          </p:cNvPr>
          <p:cNvGraphicFramePr>
            <a:graphicFrameLocks noGrp="1"/>
          </p:cNvGraphicFramePr>
          <p:nvPr/>
        </p:nvGraphicFramePr>
        <p:xfrm>
          <a:off x="952498" y="2967028"/>
          <a:ext cx="34894339" cy="6370928"/>
        </p:xfrm>
        <a:graphic>
          <a:graphicData uri="http://schemas.openxmlformats.org/drawingml/2006/table">
            <a:tbl>
              <a:tblPr firstRow="1" bandRow="1">
                <a:tableStyleId>{5C22544A-7EE6-4342-B048-85BDC9FD1C3A}</a:tableStyleId>
              </a:tblPr>
              <a:tblGrid>
                <a:gridCol w="16592552">
                  <a:extLst>
                    <a:ext uri="{9D8B030D-6E8A-4147-A177-3AD203B41FA5}">
                      <a16:colId xmlns:a16="http://schemas.microsoft.com/office/drawing/2014/main" val="2844207666"/>
                    </a:ext>
                  </a:extLst>
                </a:gridCol>
                <a:gridCol w="18301787">
                  <a:extLst>
                    <a:ext uri="{9D8B030D-6E8A-4147-A177-3AD203B41FA5}">
                      <a16:colId xmlns:a16="http://schemas.microsoft.com/office/drawing/2014/main" val="1891655341"/>
                    </a:ext>
                  </a:extLst>
                </a:gridCol>
              </a:tblGrid>
              <a:tr h="147001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ArrayLists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9009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063F061E-8780-2F0F-9EA4-D3D7D9CD027D}"/>
              </a:ext>
            </a:extLst>
          </p:cNvPr>
          <p:cNvPicPr>
            <a:picLocks noChangeAspect="1"/>
          </p:cNvPicPr>
          <p:nvPr/>
        </p:nvPicPr>
        <p:blipFill>
          <a:blip r:embed="rId4"/>
          <a:stretch>
            <a:fillRect/>
          </a:stretch>
        </p:blipFill>
        <p:spPr>
          <a:xfrm>
            <a:off x="1187673" y="4692951"/>
            <a:ext cx="11830137" cy="728667"/>
          </a:xfrm>
          <a:prstGeom prst="rect">
            <a:avLst/>
          </a:prstGeom>
        </p:spPr>
      </p:pic>
      <p:pic>
        <p:nvPicPr>
          <p:cNvPr id="6" name="Picture 5">
            <a:extLst>
              <a:ext uri="{FF2B5EF4-FFF2-40B4-BE49-F238E27FC236}">
                <a16:creationId xmlns:a16="http://schemas.microsoft.com/office/drawing/2014/main" id="{7F6E5748-BEE0-A65A-C0C9-63898E861249}"/>
              </a:ext>
            </a:extLst>
          </p:cNvPr>
          <p:cNvPicPr>
            <a:picLocks noChangeAspect="1"/>
          </p:cNvPicPr>
          <p:nvPr/>
        </p:nvPicPr>
        <p:blipFill>
          <a:blip r:embed="rId5">
            <a:alphaModFix/>
          </a:blip>
          <a:stretch>
            <a:fillRect/>
          </a:stretch>
        </p:blipFill>
        <p:spPr>
          <a:xfrm>
            <a:off x="17811750" y="4626504"/>
            <a:ext cx="17773779" cy="800106"/>
          </a:xfrm>
          <a:prstGeom prst="rect">
            <a:avLst/>
          </a:prstGeom>
        </p:spPr>
      </p:pic>
      <p:sp>
        <p:nvSpPr>
          <p:cNvPr id="11" name="Rectangle 10">
            <a:extLst>
              <a:ext uri="{FF2B5EF4-FFF2-40B4-BE49-F238E27FC236}">
                <a16:creationId xmlns:a16="http://schemas.microsoft.com/office/drawing/2014/main" id="{A293EB0E-AE77-40E6-8F9E-2255B936E39E}"/>
              </a:ext>
            </a:extLst>
          </p:cNvPr>
          <p:cNvSpPr/>
          <p:nvPr/>
        </p:nvSpPr>
        <p:spPr>
          <a:xfrm>
            <a:off x="1187673" y="5752113"/>
            <a:ext cx="16109727" cy="3544288"/>
          </a:xfrm>
          <a:prstGeom prst="rect">
            <a:avLst/>
          </a:prstGeom>
        </p:spPr>
        <p:txBody>
          <a:bodyPr wrap="square">
            <a:normAutofit lnSpcReduction="10000"/>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array of 10 elements is created, all with null references. The compiler will only permit Strings to be assigned to the elements.</a:t>
            </a:r>
          </a:p>
        </p:txBody>
      </p:sp>
      <p:sp>
        <p:nvSpPr>
          <p:cNvPr id="12" name="Rectangle 11">
            <a:extLst>
              <a:ext uri="{FF2B5EF4-FFF2-40B4-BE49-F238E27FC236}">
                <a16:creationId xmlns:a16="http://schemas.microsoft.com/office/drawing/2014/main" id="{6158F786-174D-7918-8689-C19F9604A75D}"/>
              </a:ext>
            </a:extLst>
          </p:cNvPr>
          <p:cNvSpPr/>
          <p:nvPr/>
        </p:nvSpPr>
        <p:spPr>
          <a:xfrm>
            <a:off x="17811750" y="5637813"/>
            <a:ext cx="16109727" cy="3544288"/>
          </a:xfrm>
          <a:prstGeom prst="rect">
            <a:avLst/>
          </a:prstGeom>
        </p:spPr>
        <p:txBody>
          <a:bodyPr wrap="square">
            <a:normAutofit/>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empty ArrayList is created.</a:t>
            </a:r>
          </a:p>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The compiler will check that only Strings are added to the ArrayList.</a:t>
            </a:r>
          </a:p>
        </p:txBody>
      </p:sp>
      <p:sp>
        <p:nvSpPr>
          <p:cNvPr id="13" name="Rectangle 12">
            <a:extLst>
              <a:ext uri="{FF2B5EF4-FFF2-40B4-BE49-F238E27FC236}">
                <a16:creationId xmlns:a16="http://schemas.microsoft.com/office/drawing/2014/main" id="{4D1710A6-0926-74EE-25AE-07852E333D4E}"/>
              </a:ext>
            </a:extLst>
          </p:cNvPr>
          <p:cNvSpPr/>
          <p:nvPr/>
        </p:nvSpPr>
        <p:spPr>
          <a:xfrm>
            <a:off x="1118161" y="5646686"/>
            <a:ext cx="15360089" cy="354428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F90C9BC-448B-DBC0-AD43-641AF2C9C4F4}"/>
              </a:ext>
            </a:extLst>
          </p:cNvPr>
          <p:cNvSpPr/>
          <p:nvPr/>
        </p:nvSpPr>
        <p:spPr>
          <a:xfrm>
            <a:off x="17773650" y="5684786"/>
            <a:ext cx="15773400" cy="3497315"/>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8751118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7" name="Rectangle 26">
            <a:extLst>
              <a:ext uri="{FF2B5EF4-FFF2-40B4-BE49-F238E27FC236}">
                <a16:creationId xmlns:a16="http://schemas.microsoft.com/office/drawing/2014/main" id="{FC3C5489-F0D7-3711-CB47-BD17B9B6E48B}"/>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array initializer, to populate array elements, during array creation.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feature lets you pass all the values in the array, as a comma delimited list, in curly braces.</a:t>
            </a:r>
          </a:p>
        </p:txBody>
      </p:sp>
      <p:sp>
        <p:nvSpPr>
          <p:cNvPr id="30" name="Shape 127">
            <a:extLst>
              <a:ext uri="{FF2B5EF4-FFF2-40B4-BE49-F238E27FC236}">
                <a16:creationId xmlns:a16="http://schemas.microsoft.com/office/drawing/2014/main" id="{788071A7-91E2-DDBA-D424-1A6A5D5F3CE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1" name="Table 30">
            <a:extLst>
              <a:ext uri="{FF2B5EF4-FFF2-40B4-BE49-F238E27FC236}">
                <a16:creationId xmlns:a16="http://schemas.microsoft.com/office/drawing/2014/main" id="{696BE26F-5958-9AF2-83F5-CA1CB2F1597A}"/>
              </a:ext>
            </a:extLst>
          </p:cNvPr>
          <p:cNvGraphicFramePr>
            <a:graphicFrameLocks noGrp="1"/>
          </p:cNvGraphicFramePr>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2" name="Rectangle 31">
            <a:extLst>
              <a:ext uri="{FF2B5EF4-FFF2-40B4-BE49-F238E27FC236}">
                <a16:creationId xmlns:a16="http://schemas.microsoft.com/office/drawing/2014/main" id="{5F2DB8FC-6635-12CF-DD16-83936D3BFE7C}"/>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3" name="Rectangle 32">
            <a:extLst>
              <a:ext uri="{FF2B5EF4-FFF2-40B4-BE49-F238E27FC236}">
                <a16:creationId xmlns:a16="http://schemas.microsoft.com/office/drawing/2014/main" id="{C7A15E40-D8B4-1425-4F31-929DB6BFC8AA}"/>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4" name="Rectangle 33">
            <a:extLst>
              <a:ext uri="{FF2B5EF4-FFF2-40B4-BE49-F238E27FC236}">
                <a16:creationId xmlns:a16="http://schemas.microsoft.com/office/drawing/2014/main" id="{8DA198E3-1533-F42A-5208-21FD1D9451E6}"/>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5" name="Rectangle 34">
            <a:extLst>
              <a:ext uri="{FF2B5EF4-FFF2-40B4-BE49-F238E27FC236}">
                <a16:creationId xmlns:a16="http://schemas.microsoft.com/office/drawing/2014/main" id="{42FAC053-D5FB-EA8E-401D-5D88280A52C4}"/>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6" name="Picture 35">
            <a:extLst>
              <a:ext uri="{FF2B5EF4-FFF2-40B4-BE49-F238E27FC236}">
                <a16:creationId xmlns:a16="http://schemas.microsoft.com/office/drawing/2014/main" id="{BCBA902B-DD40-82CC-A965-EE43AA5BCF38}"/>
              </a:ext>
            </a:extLst>
          </p:cNvPr>
          <p:cNvPicPr>
            <a:picLocks noChangeAspect="1"/>
          </p:cNvPicPr>
          <p:nvPr/>
        </p:nvPicPr>
        <p:blipFill>
          <a:blip r:embed="rId4"/>
          <a:stretch>
            <a:fillRect/>
          </a:stretch>
        </p:blipFill>
        <p:spPr>
          <a:xfrm>
            <a:off x="1187672" y="4423903"/>
            <a:ext cx="16480753" cy="642942"/>
          </a:xfrm>
          <a:prstGeom prst="rect">
            <a:avLst/>
          </a:prstGeom>
        </p:spPr>
      </p:pic>
      <p:pic>
        <p:nvPicPr>
          <p:cNvPr id="37" name="Picture 36">
            <a:extLst>
              <a:ext uri="{FF2B5EF4-FFF2-40B4-BE49-F238E27FC236}">
                <a16:creationId xmlns:a16="http://schemas.microsoft.com/office/drawing/2014/main" id="{D81948E9-12C1-2617-1E78-5D8E20241367}"/>
              </a:ext>
            </a:extLst>
          </p:cNvPr>
          <p:cNvPicPr>
            <a:picLocks noChangeAspect="1"/>
          </p:cNvPicPr>
          <p:nvPr/>
        </p:nvPicPr>
        <p:blipFill>
          <a:blip r:embed="rId5"/>
          <a:stretch>
            <a:fillRect/>
          </a:stretch>
        </p:blipFill>
        <p:spPr>
          <a:xfrm>
            <a:off x="1279239" y="6350297"/>
            <a:ext cx="6107951" cy="2861093"/>
          </a:xfrm>
          <a:prstGeom prst="rect">
            <a:avLst/>
          </a:prstGeom>
        </p:spPr>
      </p:pic>
      <p:pic>
        <p:nvPicPr>
          <p:cNvPr id="38" name="Picture 37">
            <a:extLst>
              <a:ext uri="{FF2B5EF4-FFF2-40B4-BE49-F238E27FC236}">
                <a16:creationId xmlns:a16="http://schemas.microsoft.com/office/drawing/2014/main" id="{39F3C884-FDE6-7D9E-1C4D-F34F3BE31F35}"/>
              </a:ext>
            </a:extLst>
          </p:cNvPr>
          <p:cNvPicPr>
            <a:picLocks noChangeAspect="1"/>
          </p:cNvPicPr>
          <p:nvPr/>
        </p:nvPicPr>
        <p:blipFill>
          <a:blip r:embed="rId6"/>
          <a:stretch>
            <a:fillRect/>
          </a:stretch>
        </p:blipFill>
        <p:spPr>
          <a:xfrm>
            <a:off x="1164939" y="11691416"/>
            <a:ext cx="12794551" cy="600080"/>
          </a:xfrm>
          <a:prstGeom prst="rect">
            <a:avLst/>
          </a:prstGeom>
        </p:spPr>
      </p:pic>
      <p:sp>
        <p:nvSpPr>
          <p:cNvPr id="39" name="Rectangle 38">
            <a:extLst>
              <a:ext uri="{FF2B5EF4-FFF2-40B4-BE49-F238E27FC236}">
                <a16:creationId xmlns:a16="http://schemas.microsoft.com/office/drawing/2014/main" id="{CFC6F451-D1EF-59F9-9FA0-0B87B4D4A7D9}"/>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40" name="Rectangle 39">
            <a:extLst>
              <a:ext uri="{FF2B5EF4-FFF2-40B4-BE49-F238E27FC236}">
                <a16:creationId xmlns:a16="http://schemas.microsoft.com/office/drawing/2014/main" id="{DA4C5624-F98B-2EB0-EC2E-23910B3335A7}"/>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41" name="Picture 40">
            <a:extLst>
              <a:ext uri="{FF2B5EF4-FFF2-40B4-BE49-F238E27FC236}">
                <a16:creationId xmlns:a16="http://schemas.microsoft.com/office/drawing/2014/main" id="{48DF47C8-FEA8-FFB2-D199-FA8CF3BF367C}"/>
              </a:ext>
            </a:extLst>
          </p:cNvPr>
          <p:cNvPicPr>
            <a:picLocks noChangeAspect="1"/>
          </p:cNvPicPr>
          <p:nvPr/>
        </p:nvPicPr>
        <p:blipFill>
          <a:blip r:embed="rId7">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150313326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 name="Rectangle 3">
            <a:extLst>
              <a:ext uri="{FF2B5EF4-FFF2-40B4-BE49-F238E27FC236}">
                <a16:creationId xmlns:a16="http://schemas.microsoft.com/office/drawing/2014/main" id="{AF63E7FB-01A3-280E-94BF-C204C88BA0F8}"/>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an array initializer in a declaration statement, you can use what's called the anonymous version, as I show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ArrayList constructor, that takes a collection, or a list of values, during ArrayList creation.</a:t>
            </a:r>
          </a:p>
        </p:txBody>
      </p:sp>
      <p:sp>
        <p:nvSpPr>
          <p:cNvPr id="29" name="Shape 127">
            <a:extLst>
              <a:ext uri="{FF2B5EF4-FFF2-40B4-BE49-F238E27FC236}">
                <a16:creationId xmlns:a16="http://schemas.microsoft.com/office/drawing/2014/main" id="{F5E02A19-EA23-EBCE-FB56-F207C4FA387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0" name="Table 29">
            <a:extLst>
              <a:ext uri="{FF2B5EF4-FFF2-40B4-BE49-F238E27FC236}">
                <a16:creationId xmlns:a16="http://schemas.microsoft.com/office/drawing/2014/main" id="{CA2BC755-31F4-EDA4-FC99-0A8EC6FB6C06}"/>
              </a:ext>
            </a:extLst>
          </p:cNvPr>
          <p:cNvGraphicFramePr>
            <a:graphicFrameLocks noGrp="1"/>
          </p:cNvGraphicFramePr>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1" name="Rectangle 30">
            <a:extLst>
              <a:ext uri="{FF2B5EF4-FFF2-40B4-BE49-F238E27FC236}">
                <a16:creationId xmlns:a16="http://schemas.microsoft.com/office/drawing/2014/main" id="{8253CBC5-71AD-8552-F04D-924EB996D617}"/>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2" name="Rectangle 31">
            <a:extLst>
              <a:ext uri="{FF2B5EF4-FFF2-40B4-BE49-F238E27FC236}">
                <a16:creationId xmlns:a16="http://schemas.microsoft.com/office/drawing/2014/main" id="{C8081603-9E91-1D3E-914D-DE55FD272EB7}"/>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3" name="Rectangle 32">
            <a:extLst>
              <a:ext uri="{FF2B5EF4-FFF2-40B4-BE49-F238E27FC236}">
                <a16:creationId xmlns:a16="http://schemas.microsoft.com/office/drawing/2014/main" id="{03286BE4-ACD6-1D87-C362-897AE1EDC56B}"/>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4" name="Rectangle 33">
            <a:extLst>
              <a:ext uri="{FF2B5EF4-FFF2-40B4-BE49-F238E27FC236}">
                <a16:creationId xmlns:a16="http://schemas.microsoft.com/office/drawing/2014/main" id="{62EB38DE-3CDA-0EEE-ADF2-22C47F78A65D}"/>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5" name="Picture 34">
            <a:extLst>
              <a:ext uri="{FF2B5EF4-FFF2-40B4-BE49-F238E27FC236}">
                <a16:creationId xmlns:a16="http://schemas.microsoft.com/office/drawing/2014/main" id="{FF913A54-37FF-30AF-7564-1392C37600BB}"/>
              </a:ext>
            </a:extLst>
          </p:cNvPr>
          <p:cNvPicPr>
            <a:picLocks noChangeAspect="1"/>
          </p:cNvPicPr>
          <p:nvPr/>
        </p:nvPicPr>
        <p:blipFill>
          <a:blip r:embed="rId4"/>
          <a:stretch>
            <a:fillRect/>
          </a:stretch>
        </p:blipFill>
        <p:spPr>
          <a:xfrm>
            <a:off x="1187672" y="4423903"/>
            <a:ext cx="16480753" cy="642942"/>
          </a:xfrm>
          <a:prstGeom prst="rect">
            <a:avLst/>
          </a:prstGeom>
        </p:spPr>
      </p:pic>
      <p:pic>
        <p:nvPicPr>
          <p:cNvPr id="36" name="Picture 35">
            <a:extLst>
              <a:ext uri="{FF2B5EF4-FFF2-40B4-BE49-F238E27FC236}">
                <a16:creationId xmlns:a16="http://schemas.microsoft.com/office/drawing/2014/main" id="{E558D64F-3E83-7D49-4D18-34AB104B7ABE}"/>
              </a:ext>
            </a:extLst>
          </p:cNvPr>
          <p:cNvPicPr>
            <a:picLocks noChangeAspect="1"/>
          </p:cNvPicPr>
          <p:nvPr/>
        </p:nvPicPr>
        <p:blipFill>
          <a:blip r:embed="rId5"/>
          <a:stretch>
            <a:fillRect/>
          </a:stretch>
        </p:blipFill>
        <p:spPr>
          <a:xfrm>
            <a:off x="1279239" y="6350297"/>
            <a:ext cx="6107951" cy="2861093"/>
          </a:xfrm>
          <a:prstGeom prst="rect">
            <a:avLst/>
          </a:prstGeom>
        </p:spPr>
      </p:pic>
      <p:pic>
        <p:nvPicPr>
          <p:cNvPr id="37" name="Picture 36">
            <a:extLst>
              <a:ext uri="{FF2B5EF4-FFF2-40B4-BE49-F238E27FC236}">
                <a16:creationId xmlns:a16="http://schemas.microsoft.com/office/drawing/2014/main" id="{234B04A9-8C2A-0CCE-9AD2-0B54AA6E258F}"/>
              </a:ext>
            </a:extLst>
          </p:cNvPr>
          <p:cNvPicPr>
            <a:picLocks noChangeAspect="1"/>
          </p:cNvPicPr>
          <p:nvPr/>
        </p:nvPicPr>
        <p:blipFill>
          <a:blip r:embed="rId6"/>
          <a:stretch>
            <a:fillRect/>
          </a:stretch>
        </p:blipFill>
        <p:spPr>
          <a:xfrm>
            <a:off x="1164939" y="11691416"/>
            <a:ext cx="12794551" cy="600080"/>
          </a:xfrm>
          <a:prstGeom prst="rect">
            <a:avLst/>
          </a:prstGeom>
        </p:spPr>
      </p:pic>
      <p:sp>
        <p:nvSpPr>
          <p:cNvPr id="38" name="Rectangle 37">
            <a:extLst>
              <a:ext uri="{FF2B5EF4-FFF2-40B4-BE49-F238E27FC236}">
                <a16:creationId xmlns:a16="http://schemas.microsoft.com/office/drawing/2014/main" id="{4EDF8C33-E01C-5A8E-6CF7-DFA35363950A}"/>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39" name="Rectangle 38">
            <a:extLst>
              <a:ext uri="{FF2B5EF4-FFF2-40B4-BE49-F238E27FC236}">
                <a16:creationId xmlns:a16="http://schemas.microsoft.com/office/drawing/2014/main" id="{CCAECCA9-E5E6-608A-40FD-7B8308B78835}"/>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40" name="Picture 39">
            <a:extLst>
              <a:ext uri="{FF2B5EF4-FFF2-40B4-BE49-F238E27FC236}">
                <a16:creationId xmlns:a16="http://schemas.microsoft.com/office/drawing/2014/main" id="{B7E7C874-E23C-A272-A986-C5776DA60C3C}"/>
              </a:ext>
            </a:extLst>
          </p:cNvPr>
          <p:cNvPicPr>
            <a:picLocks noChangeAspect="1"/>
          </p:cNvPicPr>
          <p:nvPr/>
        </p:nvPicPr>
        <p:blipFill>
          <a:blip r:embed="rId7">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402940654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3" name="Rectangle 2">
            <a:extLst>
              <a:ext uri="{FF2B5EF4-FFF2-40B4-BE49-F238E27FC236}">
                <a16:creationId xmlns:a16="http://schemas.microsoft.com/office/drawing/2014/main" id="{E89A793B-F6B7-6658-5A21-EB06B234003E}"/>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List.of</a:t>
            </a:r>
            <a:r>
              <a:rPr lang="en-US" sz="6400">
                <a:latin typeface="Open Sans" panose="020B0606030504020204" pitchFamily="34" charset="0"/>
                <a:ea typeface="Open Sans" panose="020B0606030504020204" pitchFamily="34" charset="0"/>
                <a:cs typeface="Open Sans" panose="020B0606030504020204" pitchFamily="34" charset="0"/>
              </a:rPr>
              <a:t> method can be used to create such a list, with a variable argument list of elements.</a:t>
            </a:r>
          </a:p>
        </p:txBody>
      </p:sp>
      <p:sp>
        <p:nvSpPr>
          <p:cNvPr id="28" name="Shape 127">
            <a:extLst>
              <a:ext uri="{FF2B5EF4-FFF2-40B4-BE49-F238E27FC236}">
                <a16:creationId xmlns:a16="http://schemas.microsoft.com/office/drawing/2014/main" id="{824F0BA8-7E2A-E6DA-EA8D-CCDB4DED843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29" name="Table 28">
            <a:extLst>
              <a:ext uri="{FF2B5EF4-FFF2-40B4-BE49-F238E27FC236}">
                <a16:creationId xmlns:a16="http://schemas.microsoft.com/office/drawing/2014/main" id="{DDF25305-8DF9-7E85-B1F4-1BDB301FAC29}"/>
              </a:ext>
            </a:extLst>
          </p:cNvPr>
          <p:cNvGraphicFramePr>
            <a:graphicFrameLocks noGrp="1"/>
          </p:cNvGraphicFramePr>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0" name="Rectangle 29">
            <a:extLst>
              <a:ext uri="{FF2B5EF4-FFF2-40B4-BE49-F238E27FC236}">
                <a16:creationId xmlns:a16="http://schemas.microsoft.com/office/drawing/2014/main" id="{1955282A-BCBE-3688-7B82-9258CD77222D}"/>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1" name="Rectangle 30">
            <a:extLst>
              <a:ext uri="{FF2B5EF4-FFF2-40B4-BE49-F238E27FC236}">
                <a16:creationId xmlns:a16="http://schemas.microsoft.com/office/drawing/2014/main" id="{AEE40FD9-7555-47AC-7E23-C0B154DBB40D}"/>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2" name="Rectangle 31">
            <a:extLst>
              <a:ext uri="{FF2B5EF4-FFF2-40B4-BE49-F238E27FC236}">
                <a16:creationId xmlns:a16="http://schemas.microsoft.com/office/drawing/2014/main" id="{EC17AD0B-0339-4EEA-0189-3BA5F46F35F6}"/>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Rectangle 32">
            <a:extLst>
              <a:ext uri="{FF2B5EF4-FFF2-40B4-BE49-F238E27FC236}">
                <a16:creationId xmlns:a16="http://schemas.microsoft.com/office/drawing/2014/main" id="{2D5F2796-3C5E-6D46-ABA7-422D3654E20D}"/>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4" name="Picture 33">
            <a:extLst>
              <a:ext uri="{FF2B5EF4-FFF2-40B4-BE49-F238E27FC236}">
                <a16:creationId xmlns:a16="http://schemas.microsoft.com/office/drawing/2014/main" id="{91119318-2E26-A661-22CD-BD5AF6CC2E36}"/>
              </a:ext>
            </a:extLst>
          </p:cNvPr>
          <p:cNvPicPr>
            <a:picLocks noChangeAspect="1"/>
          </p:cNvPicPr>
          <p:nvPr/>
        </p:nvPicPr>
        <p:blipFill>
          <a:blip r:embed="rId4"/>
          <a:stretch>
            <a:fillRect/>
          </a:stretch>
        </p:blipFill>
        <p:spPr>
          <a:xfrm>
            <a:off x="1187672" y="4423903"/>
            <a:ext cx="16480753" cy="642942"/>
          </a:xfrm>
          <a:prstGeom prst="rect">
            <a:avLst/>
          </a:prstGeom>
        </p:spPr>
      </p:pic>
      <p:pic>
        <p:nvPicPr>
          <p:cNvPr id="35" name="Picture 34">
            <a:extLst>
              <a:ext uri="{FF2B5EF4-FFF2-40B4-BE49-F238E27FC236}">
                <a16:creationId xmlns:a16="http://schemas.microsoft.com/office/drawing/2014/main" id="{5458D958-C0CD-3D75-70AF-F6931E9F1F33}"/>
              </a:ext>
            </a:extLst>
          </p:cNvPr>
          <p:cNvPicPr>
            <a:picLocks noChangeAspect="1"/>
          </p:cNvPicPr>
          <p:nvPr/>
        </p:nvPicPr>
        <p:blipFill>
          <a:blip r:embed="rId5"/>
          <a:stretch>
            <a:fillRect/>
          </a:stretch>
        </p:blipFill>
        <p:spPr>
          <a:xfrm>
            <a:off x="1279239" y="6350297"/>
            <a:ext cx="6107951" cy="2861093"/>
          </a:xfrm>
          <a:prstGeom prst="rect">
            <a:avLst/>
          </a:prstGeom>
        </p:spPr>
      </p:pic>
      <p:pic>
        <p:nvPicPr>
          <p:cNvPr id="36" name="Picture 35">
            <a:extLst>
              <a:ext uri="{FF2B5EF4-FFF2-40B4-BE49-F238E27FC236}">
                <a16:creationId xmlns:a16="http://schemas.microsoft.com/office/drawing/2014/main" id="{05EFE99E-03ED-E9D7-1C8D-C089F3757ED8}"/>
              </a:ext>
            </a:extLst>
          </p:cNvPr>
          <p:cNvPicPr>
            <a:picLocks noChangeAspect="1"/>
          </p:cNvPicPr>
          <p:nvPr/>
        </p:nvPicPr>
        <p:blipFill>
          <a:blip r:embed="rId6"/>
          <a:stretch>
            <a:fillRect/>
          </a:stretch>
        </p:blipFill>
        <p:spPr>
          <a:xfrm>
            <a:off x="1164939" y="11691416"/>
            <a:ext cx="12794551" cy="600080"/>
          </a:xfrm>
          <a:prstGeom prst="rect">
            <a:avLst/>
          </a:prstGeom>
        </p:spPr>
      </p:pic>
      <p:sp>
        <p:nvSpPr>
          <p:cNvPr id="37" name="Rectangle 36">
            <a:extLst>
              <a:ext uri="{FF2B5EF4-FFF2-40B4-BE49-F238E27FC236}">
                <a16:creationId xmlns:a16="http://schemas.microsoft.com/office/drawing/2014/main" id="{3B54DE10-1EBC-0524-EDE0-9EFEDB28129B}"/>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38" name="Rectangle 37">
            <a:extLst>
              <a:ext uri="{FF2B5EF4-FFF2-40B4-BE49-F238E27FC236}">
                <a16:creationId xmlns:a16="http://schemas.microsoft.com/office/drawing/2014/main" id="{4222CE40-8513-22D6-AE57-400E25B33255}"/>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9" name="Picture 38">
            <a:extLst>
              <a:ext uri="{FF2B5EF4-FFF2-40B4-BE49-F238E27FC236}">
                <a16:creationId xmlns:a16="http://schemas.microsoft.com/office/drawing/2014/main" id="{29FC7344-F65C-6915-5669-CAF8A97E9FA6}"/>
              </a:ext>
            </a:extLst>
          </p:cNvPr>
          <p:cNvPicPr>
            <a:picLocks noChangeAspect="1"/>
          </p:cNvPicPr>
          <p:nvPr/>
        </p:nvPicPr>
        <p:blipFill>
          <a:blip r:embed="rId7">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318317242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764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Element information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8" name="Rectangle 47">
            <a:extLst>
              <a:ext uri="{FF2B5EF4-FFF2-40B4-BE49-F238E27FC236}">
                <a16:creationId xmlns:a16="http://schemas.microsoft.com/office/drawing/2014/main" id="{50581F07-9AAB-1CBC-AF0C-90F93ED41D63}"/>
              </a:ext>
            </a:extLst>
          </p:cNvPr>
          <p:cNvSpPr/>
          <p:nvPr/>
        </p:nvSpPr>
        <p:spPr>
          <a:xfrm>
            <a:off x="952498" y="12315465"/>
            <a:ext cx="34782670" cy="576823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number of elements is fixed, when an array is created.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get the size of the array from the attribute, length, on the array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 elements are accessed with the use of square brackets, and an index, that ranges from 0, to one less than the number of elements.</a:t>
            </a:r>
          </a:p>
        </p:txBody>
      </p:sp>
      <p:graphicFrame>
        <p:nvGraphicFramePr>
          <p:cNvPr id="49" name="Table 48">
            <a:extLst>
              <a:ext uri="{FF2B5EF4-FFF2-40B4-BE49-F238E27FC236}">
                <a16:creationId xmlns:a16="http://schemas.microsoft.com/office/drawing/2014/main" id="{D237AAB7-1784-1672-91F1-3B0CE838C87E}"/>
              </a:ext>
            </a:extLst>
          </p:cNvPr>
          <p:cNvGraphicFramePr>
            <a:graphicFrameLocks noGrp="1"/>
          </p:cNvGraphicFramePr>
          <p:nvPr/>
        </p:nvGraphicFramePr>
        <p:xfrm>
          <a:off x="952498" y="2849624"/>
          <a:ext cx="34782668" cy="9149544"/>
        </p:xfrm>
        <a:graphic>
          <a:graphicData uri="http://schemas.openxmlformats.org/drawingml/2006/table">
            <a:tbl>
              <a:tblPr firstRow="1" bandRow="1">
                <a:tableStyleId>{5C22544A-7EE6-4342-B048-85BDC9FD1C3A}</a:tableStyleId>
              </a:tblPr>
              <a:tblGrid>
                <a:gridCol w="6773249">
                  <a:extLst>
                    <a:ext uri="{9D8B030D-6E8A-4147-A177-3AD203B41FA5}">
                      <a16:colId xmlns:a16="http://schemas.microsoft.com/office/drawing/2014/main" val="2844207666"/>
                    </a:ext>
                  </a:extLst>
                </a:gridCol>
                <a:gridCol w="12148457">
                  <a:extLst>
                    <a:ext uri="{9D8B030D-6E8A-4147-A177-3AD203B41FA5}">
                      <a16:colId xmlns:a16="http://schemas.microsoft.com/office/drawing/2014/main" val="2994918102"/>
                    </a:ext>
                  </a:extLst>
                </a:gridCol>
                <a:gridCol w="15860962">
                  <a:extLst>
                    <a:ext uri="{9D8B030D-6E8A-4147-A177-3AD203B41FA5}">
                      <a16:colId xmlns:a16="http://schemas.microsoft.com/office/drawing/2014/main" val="2555670698"/>
                    </a:ext>
                  </a:extLst>
                </a:gridCol>
              </a:tblGrid>
              <a:tr h="1331941">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 Element data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ArrayList Element data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499153">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891021709"/>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first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last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3087565"/>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Retrieving number of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684112"/>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Setting (assigning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612744"/>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Getting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50" name="Rectangle 49">
            <a:extLst>
              <a:ext uri="{FF2B5EF4-FFF2-40B4-BE49-F238E27FC236}">
                <a16:creationId xmlns:a16="http://schemas.microsoft.com/office/drawing/2014/main" id="{8F9BE4FB-1D5F-ABAB-581D-C17E4334EF98}"/>
              </a:ext>
            </a:extLst>
          </p:cNvPr>
          <p:cNvSpPr/>
          <p:nvPr/>
        </p:nvSpPr>
        <p:spPr>
          <a:xfrm>
            <a:off x="7951613" y="4434567"/>
            <a:ext cx="4164175"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1" name="Picture 50">
            <a:extLst>
              <a:ext uri="{FF2B5EF4-FFF2-40B4-BE49-F238E27FC236}">
                <a16:creationId xmlns:a16="http://schemas.microsoft.com/office/drawing/2014/main" id="{BDB9485D-D081-72BB-488D-6130F1B8C0D7}"/>
              </a:ext>
            </a:extLst>
          </p:cNvPr>
          <p:cNvPicPr>
            <a:picLocks noChangeAspect="1"/>
          </p:cNvPicPr>
          <p:nvPr/>
        </p:nvPicPr>
        <p:blipFill>
          <a:blip r:embed="rId4"/>
          <a:stretch>
            <a:fillRect/>
          </a:stretch>
        </p:blipFill>
        <p:spPr>
          <a:xfrm>
            <a:off x="7951613" y="5348185"/>
            <a:ext cx="11696786" cy="514354"/>
          </a:xfrm>
          <a:prstGeom prst="rect">
            <a:avLst/>
          </a:prstGeom>
        </p:spPr>
      </p:pic>
      <p:pic>
        <p:nvPicPr>
          <p:cNvPr id="52" name="Picture 51">
            <a:extLst>
              <a:ext uri="{FF2B5EF4-FFF2-40B4-BE49-F238E27FC236}">
                <a16:creationId xmlns:a16="http://schemas.microsoft.com/office/drawing/2014/main" id="{4DB700F2-88A0-24D4-5119-CAE5CE8B3CCD}"/>
              </a:ext>
            </a:extLst>
          </p:cNvPr>
          <p:cNvPicPr>
            <a:picLocks noChangeAspect="1"/>
          </p:cNvPicPr>
          <p:nvPr/>
        </p:nvPicPr>
        <p:blipFill>
          <a:blip r:embed="rId5"/>
          <a:stretch>
            <a:fillRect/>
          </a:stretch>
        </p:blipFill>
        <p:spPr>
          <a:xfrm>
            <a:off x="20269090" y="5348168"/>
            <a:ext cx="15354412" cy="1000132"/>
          </a:xfrm>
          <a:prstGeom prst="rect">
            <a:avLst/>
          </a:prstGeom>
        </p:spPr>
      </p:pic>
      <p:sp>
        <p:nvSpPr>
          <p:cNvPr id="53" name="Rectangle 52">
            <a:extLst>
              <a:ext uri="{FF2B5EF4-FFF2-40B4-BE49-F238E27FC236}">
                <a16:creationId xmlns:a16="http://schemas.microsoft.com/office/drawing/2014/main" id="{8CB384C7-4E2B-9BB1-06BC-72E395694F84}"/>
              </a:ext>
            </a:extLst>
          </p:cNvPr>
          <p:cNvSpPr/>
          <p:nvPr/>
        </p:nvSpPr>
        <p:spPr>
          <a:xfrm>
            <a:off x="20229132" y="4437471"/>
            <a:ext cx="4902817"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ArrayList:</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53">
            <a:extLst>
              <a:ext uri="{FF2B5EF4-FFF2-40B4-BE49-F238E27FC236}">
                <a16:creationId xmlns:a16="http://schemas.microsoft.com/office/drawing/2014/main" id="{C7598647-66D3-7C6C-A7DB-206A5D2F23BD}"/>
              </a:ext>
            </a:extLst>
          </p:cNvPr>
          <p:cNvSpPr/>
          <p:nvPr/>
        </p:nvSpPr>
        <p:spPr>
          <a:xfrm>
            <a:off x="7951608" y="5311232"/>
            <a:ext cx="11696786" cy="56451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5" name="Rectangle 54">
            <a:extLst>
              <a:ext uri="{FF2B5EF4-FFF2-40B4-BE49-F238E27FC236}">
                <a16:creationId xmlns:a16="http://schemas.microsoft.com/office/drawing/2014/main" id="{6D6E4A55-0FBA-ADF9-5670-684F98E95E02}"/>
              </a:ext>
            </a:extLst>
          </p:cNvPr>
          <p:cNvSpPr/>
          <p:nvPr/>
        </p:nvSpPr>
        <p:spPr>
          <a:xfrm>
            <a:off x="20229132" y="5327482"/>
            <a:ext cx="15394370" cy="10394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56" name="Picture 55">
            <a:extLst>
              <a:ext uri="{FF2B5EF4-FFF2-40B4-BE49-F238E27FC236}">
                <a16:creationId xmlns:a16="http://schemas.microsoft.com/office/drawing/2014/main" id="{58962095-6F18-5248-E10D-7CA40F14C02C}"/>
              </a:ext>
            </a:extLst>
          </p:cNvPr>
          <p:cNvPicPr>
            <a:picLocks noChangeAspect="1"/>
          </p:cNvPicPr>
          <p:nvPr/>
        </p:nvPicPr>
        <p:blipFill>
          <a:blip r:embed="rId6"/>
          <a:stretch>
            <a:fillRect/>
          </a:stretch>
        </p:blipFill>
        <p:spPr>
          <a:xfrm>
            <a:off x="20229132" y="6975155"/>
            <a:ext cx="471492" cy="528642"/>
          </a:xfrm>
          <a:prstGeom prst="rect">
            <a:avLst/>
          </a:prstGeom>
        </p:spPr>
      </p:pic>
      <p:pic>
        <p:nvPicPr>
          <p:cNvPr id="57" name="Picture 56">
            <a:extLst>
              <a:ext uri="{FF2B5EF4-FFF2-40B4-BE49-F238E27FC236}">
                <a16:creationId xmlns:a16="http://schemas.microsoft.com/office/drawing/2014/main" id="{C1A469E2-17BA-CB7A-0400-0F056163CCB0}"/>
              </a:ext>
            </a:extLst>
          </p:cNvPr>
          <p:cNvPicPr>
            <a:picLocks noChangeAspect="1"/>
          </p:cNvPicPr>
          <p:nvPr/>
        </p:nvPicPr>
        <p:blipFill>
          <a:blip r:embed="rId7"/>
          <a:stretch>
            <a:fillRect/>
          </a:stretch>
        </p:blipFill>
        <p:spPr>
          <a:xfrm>
            <a:off x="7951608" y="8032344"/>
            <a:ext cx="4768488" cy="535786"/>
          </a:xfrm>
          <a:prstGeom prst="rect">
            <a:avLst/>
          </a:prstGeom>
        </p:spPr>
      </p:pic>
      <p:pic>
        <p:nvPicPr>
          <p:cNvPr id="58" name="Picture 57">
            <a:extLst>
              <a:ext uri="{FF2B5EF4-FFF2-40B4-BE49-F238E27FC236}">
                <a16:creationId xmlns:a16="http://schemas.microsoft.com/office/drawing/2014/main" id="{B703D557-DE77-B462-240A-566EEEA17460}"/>
              </a:ext>
            </a:extLst>
          </p:cNvPr>
          <p:cNvPicPr>
            <a:picLocks noChangeAspect="1"/>
          </p:cNvPicPr>
          <p:nvPr/>
        </p:nvPicPr>
        <p:blipFill>
          <a:blip r:embed="rId8"/>
          <a:stretch>
            <a:fillRect/>
          </a:stretch>
        </p:blipFill>
        <p:spPr>
          <a:xfrm>
            <a:off x="7951608" y="9073943"/>
            <a:ext cx="9172643" cy="567932"/>
          </a:xfrm>
          <a:prstGeom prst="rect">
            <a:avLst/>
          </a:prstGeom>
        </p:spPr>
      </p:pic>
      <p:pic>
        <p:nvPicPr>
          <p:cNvPr id="59" name="Picture 58">
            <a:extLst>
              <a:ext uri="{FF2B5EF4-FFF2-40B4-BE49-F238E27FC236}">
                <a16:creationId xmlns:a16="http://schemas.microsoft.com/office/drawing/2014/main" id="{D1793CCE-340C-33DA-5296-032D7E92B4F8}"/>
              </a:ext>
            </a:extLst>
          </p:cNvPr>
          <p:cNvPicPr>
            <a:picLocks noChangeAspect="1"/>
          </p:cNvPicPr>
          <p:nvPr/>
        </p:nvPicPr>
        <p:blipFill>
          <a:blip r:embed="rId9"/>
          <a:stretch>
            <a:fillRect/>
          </a:stretch>
        </p:blipFill>
        <p:spPr>
          <a:xfrm>
            <a:off x="7951608" y="10185104"/>
            <a:ext cx="5004234" cy="525069"/>
          </a:xfrm>
          <a:prstGeom prst="rect">
            <a:avLst/>
          </a:prstGeom>
        </p:spPr>
      </p:pic>
      <p:pic>
        <p:nvPicPr>
          <p:cNvPr id="60" name="Picture 59">
            <a:extLst>
              <a:ext uri="{FF2B5EF4-FFF2-40B4-BE49-F238E27FC236}">
                <a16:creationId xmlns:a16="http://schemas.microsoft.com/office/drawing/2014/main" id="{ED2D387B-AE6B-E65F-0427-7515BE7A211B}"/>
              </a:ext>
            </a:extLst>
          </p:cNvPr>
          <p:cNvPicPr>
            <a:picLocks noChangeAspect="1"/>
          </p:cNvPicPr>
          <p:nvPr/>
        </p:nvPicPr>
        <p:blipFill>
          <a:blip r:embed="rId10"/>
          <a:stretch>
            <a:fillRect/>
          </a:stretch>
        </p:blipFill>
        <p:spPr>
          <a:xfrm>
            <a:off x="7951608" y="11266244"/>
            <a:ext cx="7500992" cy="567932"/>
          </a:xfrm>
          <a:prstGeom prst="rect">
            <a:avLst/>
          </a:prstGeom>
        </p:spPr>
      </p:pic>
      <p:pic>
        <p:nvPicPr>
          <p:cNvPr id="61" name="Picture 60">
            <a:extLst>
              <a:ext uri="{FF2B5EF4-FFF2-40B4-BE49-F238E27FC236}">
                <a16:creationId xmlns:a16="http://schemas.microsoft.com/office/drawing/2014/main" id="{BAC357A6-0251-815C-EAE5-29FE6F1D0DD5}"/>
              </a:ext>
            </a:extLst>
          </p:cNvPr>
          <p:cNvPicPr>
            <a:picLocks noChangeAspect="1"/>
          </p:cNvPicPr>
          <p:nvPr/>
        </p:nvPicPr>
        <p:blipFill>
          <a:blip r:embed="rId11"/>
          <a:stretch>
            <a:fillRect/>
          </a:stretch>
        </p:blipFill>
        <p:spPr>
          <a:xfrm>
            <a:off x="20234768" y="8070404"/>
            <a:ext cx="5615028" cy="503638"/>
          </a:xfrm>
          <a:prstGeom prst="rect">
            <a:avLst/>
          </a:prstGeom>
        </p:spPr>
      </p:pic>
      <p:pic>
        <p:nvPicPr>
          <p:cNvPr id="62" name="Picture 61">
            <a:extLst>
              <a:ext uri="{FF2B5EF4-FFF2-40B4-BE49-F238E27FC236}">
                <a16:creationId xmlns:a16="http://schemas.microsoft.com/office/drawing/2014/main" id="{FB9380A1-A1E1-C26C-C113-E2FA0D2148FA}"/>
              </a:ext>
            </a:extLst>
          </p:cNvPr>
          <p:cNvPicPr>
            <a:picLocks noChangeAspect="1"/>
          </p:cNvPicPr>
          <p:nvPr/>
        </p:nvPicPr>
        <p:blipFill>
          <a:blip r:embed="rId12"/>
          <a:stretch>
            <a:fillRect/>
          </a:stretch>
        </p:blipFill>
        <p:spPr>
          <a:xfrm>
            <a:off x="20229132" y="9064708"/>
            <a:ext cx="10040614" cy="546500"/>
          </a:xfrm>
          <a:prstGeom prst="rect">
            <a:avLst/>
          </a:prstGeom>
        </p:spPr>
      </p:pic>
      <p:pic>
        <p:nvPicPr>
          <p:cNvPr id="63" name="Picture 62">
            <a:extLst>
              <a:ext uri="{FF2B5EF4-FFF2-40B4-BE49-F238E27FC236}">
                <a16:creationId xmlns:a16="http://schemas.microsoft.com/office/drawing/2014/main" id="{4A5C34DA-EDC7-78EF-668E-75E1882B9950}"/>
              </a:ext>
            </a:extLst>
          </p:cNvPr>
          <p:cNvPicPr>
            <a:picLocks noChangeAspect="1"/>
          </p:cNvPicPr>
          <p:nvPr/>
        </p:nvPicPr>
        <p:blipFill>
          <a:blip r:embed="rId13"/>
          <a:stretch>
            <a:fillRect/>
          </a:stretch>
        </p:blipFill>
        <p:spPr>
          <a:xfrm>
            <a:off x="20229132" y="10162102"/>
            <a:ext cx="6665168" cy="557217"/>
          </a:xfrm>
          <a:prstGeom prst="rect">
            <a:avLst/>
          </a:prstGeom>
        </p:spPr>
      </p:pic>
      <p:pic>
        <p:nvPicPr>
          <p:cNvPr id="64" name="Picture 63">
            <a:extLst>
              <a:ext uri="{FF2B5EF4-FFF2-40B4-BE49-F238E27FC236}">
                <a16:creationId xmlns:a16="http://schemas.microsoft.com/office/drawing/2014/main" id="{3E099FEB-654F-E44E-7A61-4ECA30136CBA}"/>
              </a:ext>
            </a:extLst>
          </p:cNvPr>
          <p:cNvPicPr>
            <a:picLocks noChangeAspect="1"/>
          </p:cNvPicPr>
          <p:nvPr/>
        </p:nvPicPr>
        <p:blipFill>
          <a:blip r:embed="rId14"/>
          <a:stretch>
            <a:fillRect/>
          </a:stretch>
        </p:blipFill>
        <p:spPr>
          <a:xfrm>
            <a:off x="20229132" y="11244872"/>
            <a:ext cx="9461966" cy="578648"/>
          </a:xfrm>
          <a:prstGeom prst="rect">
            <a:avLst/>
          </a:prstGeom>
        </p:spPr>
      </p:pic>
      <p:pic>
        <p:nvPicPr>
          <p:cNvPr id="65" name="Picture 64">
            <a:extLst>
              <a:ext uri="{FF2B5EF4-FFF2-40B4-BE49-F238E27FC236}">
                <a16:creationId xmlns:a16="http://schemas.microsoft.com/office/drawing/2014/main" id="{93B9745A-32B2-2514-07AE-7A4ACC21D0FC}"/>
              </a:ext>
            </a:extLst>
          </p:cNvPr>
          <p:cNvPicPr>
            <a:picLocks noChangeAspect="1"/>
          </p:cNvPicPr>
          <p:nvPr/>
        </p:nvPicPr>
        <p:blipFill>
          <a:blip r:embed="rId6"/>
          <a:stretch>
            <a:fillRect/>
          </a:stretch>
        </p:blipFill>
        <p:spPr>
          <a:xfrm>
            <a:off x="7951608" y="6975155"/>
            <a:ext cx="471492" cy="528642"/>
          </a:xfrm>
          <a:prstGeom prst="rect">
            <a:avLst/>
          </a:prstGeom>
        </p:spPr>
      </p:pic>
    </p:spTree>
    <p:extLst>
      <p:ext uri="{BB962C8B-B14F-4D97-AF65-F5344CB8AC3E}">
        <p14:creationId xmlns:p14="http://schemas.microsoft.com/office/powerpoint/2010/main" val="301461015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7644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Element information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8" name="Rectangle 47">
            <a:extLst>
              <a:ext uri="{FF2B5EF4-FFF2-40B4-BE49-F238E27FC236}">
                <a16:creationId xmlns:a16="http://schemas.microsoft.com/office/drawing/2014/main" id="{50581F07-9AAB-1CBC-AF0C-90F93ED41D63}"/>
              </a:ext>
            </a:extLst>
          </p:cNvPr>
          <p:cNvSpPr/>
          <p:nvPr/>
        </p:nvSpPr>
        <p:spPr>
          <a:xfrm>
            <a:off x="952498" y="12315465"/>
            <a:ext cx="34782670" cy="576823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number of elements in an ArrayList may vary, and can be retrieved with a method on the instance, named size().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ArrayList elements are accessed with get and set methods, also using an index ranging from 0, to one less than the number of elements.</a:t>
            </a:r>
          </a:p>
        </p:txBody>
      </p:sp>
      <p:graphicFrame>
        <p:nvGraphicFramePr>
          <p:cNvPr id="3" name="Table 2">
            <a:extLst>
              <a:ext uri="{FF2B5EF4-FFF2-40B4-BE49-F238E27FC236}">
                <a16:creationId xmlns:a16="http://schemas.microsoft.com/office/drawing/2014/main" id="{EE25A57A-2264-3524-A32B-A4625EF4E721}"/>
              </a:ext>
            </a:extLst>
          </p:cNvPr>
          <p:cNvGraphicFramePr>
            <a:graphicFrameLocks noGrp="1"/>
          </p:cNvGraphicFramePr>
          <p:nvPr/>
        </p:nvGraphicFramePr>
        <p:xfrm>
          <a:off x="952498" y="2849624"/>
          <a:ext cx="34782668" cy="9149544"/>
        </p:xfrm>
        <a:graphic>
          <a:graphicData uri="http://schemas.openxmlformats.org/drawingml/2006/table">
            <a:tbl>
              <a:tblPr firstRow="1" bandRow="1">
                <a:tableStyleId>{5C22544A-7EE6-4342-B048-85BDC9FD1C3A}</a:tableStyleId>
              </a:tblPr>
              <a:tblGrid>
                <a:gridCol w="6773249">
                  <a:extLst>
                    <a:ext uri="{9D8B030D-6E8A-4147-A177-3AD203B41FA5}">
                      <a16:colId xmlns:a16="http://schemas.microsoft.com/office/drawing/2014/main" val="2844207666"/>
                    </a:ext>
                  </a:extLst>
                </a:gridCol>
                <a:gridCol w="12148457">
                  <a:extLst>
                    <a:ext uri="{9D8B030D-6E8A-4147-A177-3AD203B41FA5}">
                      <a16:colId xmlns:a16="http://schemas.microsoft.com/office/drawing/2014/main" val="2994918102"/>
                    </a:ext>
                  </a:extLst>
                </a:gridCol>
                <a:gridCol w="15860962">
                  <a:extLst>
                    <a:ext uri="{9D8B030D-6E8A-4147-A177-3AD203B41FA5}">
                      <a16:colId xmlns:a16="http://schemas.microsoft.com/office/drawing/2014/main" val="2555670698"/>
                    </a:ext>
                  </a:extLst>
                </a:gridCol>
              </a:tblGrid>
              <a:tr h="1331941">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 Element data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ArrayList Element data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499153">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891021709"/>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first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last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3087565"/>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Retrieving number of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684112"/>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Setting (assigning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612744"/>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Getting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4" name="Rectangle 3">
            <a:extLst>
              <a:ext uri="{FF2B5EF4-FFF2-40B4-BE49-F238E27FC236}">
                <a16:creationId xmlns:a16="http://schemas.microsoft.com/office/drawing/2014/main" id="{D2593D60-0EEE-1E42-DB82-D789FD051F3D}"/>
              </a:ext>
            </a:extLst>
          </p:cNvPr>
          <p:cNvSpPr/>
          <p:nvPr/>
        </p:nvSpPr>
        <p:spPr>
          <a:xfrm>
            <a:off x="7951613" y="4434567"/>
            <a:ext cx="4164175"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A50176EF-ABEA-20F3-17EC-319CC9E89876}"/>
              </a:ext>
            </a:extLst>
          </p:cNvPr>
          <p:cNvPicPr>
            <a:picLocks noChangeAspect="1"/>
          </p:cNvPicPr>
          <p:nvPr/>
        </p:nvPicPr>
        <p:blipFill>
          <a:blip r:embed="rId4"/>
          <a:stretch>
            <a:fillRect/>
          </a:stretch>
        </p:blipFill>
        <p:spPr>
          <a:xfrm>
            <a:off x="7951613" y="5348185"/>
            <a:ext cx="11696786" cy="514354"/>
          </a:xfrm>
          <a:prstGeom prst="rect">
            <a:avLst/>
          </a:prstGeom>
        </p:spPr>
      </p:pic>
      <p:pic>
        <p:nvPicPr>
          <p:cNvPr id="6" name="Picture 5">
            <a:extLst>
              <a:ext uri="{FF2B5EF4-FFF2-40B4-BE49-F238E27FC236}">
                <a16:creationId xmlns:a16="http://schemas.microsoft.com/office/drawing/2014/main" id="{AF4441A7-818F-6C31-16F0-98DE92BC7F9D}"/>
              </a:ext>
            </a:extLst>
          </p:cNvPr>
          <p:cNvPicPr>
            <a:picLocks noChangeAspect="1"/>
          </p:cNvPicPr>
          <p:nvPr/>
        </p:nvPicPr>
        <p:blipFill>
          <a:blip r:embed="rId5"/>
          <a:stretch>
            <a:fillRect/>
          </a:stretch>
        </p:blipFill>
        <p:spPr>
          <a:xfrm>
            <a:off x="20269090" y="5348168"/>
            <a:ext cx="15354412" cy="1000132"/>
          </a:xfrm>
          <a:prstGeom prst="rect">
            <a:avLst/>
          </a:prstGeom>
        </p:spPr>
      </p:pic>
      <p:sp>
        <p:nvSpPr>
          <p:cNvPr id="11" name="Rectangle 10">
            <a:extLst>
              <a:ext uri="{FF2B5EF4-FFF2-40B4-BE49-F238E27FC236}">
                <a16:creationId xmlns:a16="http://schemas.microsoft.com/office/drawing/2014/main" id="{D52FC77D-1481-59BE-93BC-0BC06A182847}"/>
              </a:ext>
            </a:extLst>
          </p:cNvPr>
          <p:cNvSpPr/>
          <p:nvPr/>
        </p:nvSpPr>
        <p:spPr>
          <a:xfrm>
            <a:off x="20229132" y="4437471"/>
            <a:ext cx="4902817"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ArrayList:</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B2683574-FB8E-260F-D61F-498F15A7612C}"/>
              </a:ext>
            </a:extLst>
          </p:cNvPr>
          <p:cNvSpPr/>
          <p:nvPr/>
        </p:nvSpPr>
        <p:spPr>
          <a:xfrm>
            <a:off x="7951608" y="5311232"/>
            <a:ext cx="11696786" cy="56451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954CA2CA-1C64-6E3F-C908-61AB78620E25}"/>
              </a:ext>
            </a:extLst>
          </p:cNvPr>
          <p:cNvSpPr/>
          <p:nvPr/>
        </p:nvSpPr>
        <p:spPr>
          <a:xfrm>
            <a:off x="20229132" y="5327482"/>
            <a:ext cx="15394370" cy="10394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5" name="Picture 14">
            <a:extLst>
              <a:ext uri="{FF2B5EF4-FFF2-40B4-BE49-F238E27FC236}">
                <a16:creationId xmlns:a16="http://schemas.microsoft.com/office/drawing/2014/main" id="{AF9DC2A0-D206-026D-4370-761CE9F724DB}"/>
              </a:ext>
            </a:extLst>
          </p:cNvPr>
          <p:cNvPicPr>
            <a:picLocks noChangeAspect="1"/>
          </p:cNvPicPr>
          <p:nvPr/>
        </p:nvPicPr>
        <p:blipFill>
          <a:blip r:embed="rId6"/>
          <a:stretch>
            <a:fillRect/>
          </a:stretch>
        </p:blipFill>
        <p:spPr>
          <a:xfrm>
            <a:off x="20229132" y="6975155"/>
            <a:ext cx="471492" cy="528642"/>
          </a:xfrm>
          <a:prstGeom prst="rect">
            <a:avLst/>
          </a:prstGeom>
        </p:spPr>
      </p:pic>
      <p:pic>
        <p:nvPicPr>
          <p:cNvPr id="16" name="Picture 15">
            <a:extLst>
              <a:ext uri="{FF2B5EF4-FFF2-40B4-BE49-F238E27FC236}">
                <a16:creationId xmlns:a16="http://schemas.microsoft.com/office/drawing/2014/main" id="{57DA0EDC-6453-A62D-F1B5-0846183934A7}"/>
              </a:ext>
            </a:extLst>
          </p:cNvPr>
          <p:cNvPicPr>
            <a:picLocks noChangeAspect="1"/>
          </p:cNvPicPr>
          <p:nvPr/>
        </p:nvPicPr>
        <p:blipFill>
          <a:blip r:embed="rId7"/>
          <a:stretch>
            <a:fillRect/>
          </a:stretch>
        </p:blipFill>
        <p:spPr>
          <a:xfrm>
            <a:off x="7951608" y="8032344"/>
            <a:ext cx="4768488" cy="535786"/>
          </a:xfrm>
          <a:prstGeom prst="rect">
            <a:avLst/>
          </a:prstGeom>
        </p:spPr>
      </p:pic>
      <p:pic>
        <p:nvPicPr>
          <p:cNvPr id="17" name="Picture 16">
            <a:extLst>
              <a:ext uri="{FF2B5EF4-FFF2-40B4-BE49-F238E27FC236}">
                <a16:creationId xmlns:a16="http://schemas.microsoft.com/office/drawing/2014/main" id="{383F0C67-EAB7-D108-19D1-C13B4C10FE12}"/>
              </a:ext>
            </a:extLst>
          </p:cNvPr>
          <p:cNvPicPr>
            <a:picLocks noChangeAspect="1"/>
          </p:cNvPicPr>
          <p:nvPr/>
        </p:nvPicPr>
        <p:blipFill>
          <a:blip r:embed="rId8"/>
          <a:stretch>
            <a:fillRect/>
          </a:stretch>
        </p:blipFill>
        <p:spPr>
          <a:xfrm>
            <a:off x="7951608" y="9073943"/>
            <a:ext cx="9172643" cy="567932"/>
          </a:xfrm>
          <a:prstGeom prst="rect">
            <a:avLst/>
          </a:prstGeom>
        </p:spPr>
      </p:pic>
      <p:pic>
        <p:nvPicPr>
          <p:cNvPr id="20" name="Picture 19">
            <a:extLst>
              <a:ext uri="{FF2B5EF4-FFF2-40B4-BE49-F238E27FC236}">
                <a16:creationId xmlns:a16="http://schemas.microsoft.com/office/drawing/2014/main" id="{EA7EEF76-E860-9089-1DDD-308FD0EC2F2A}"/>
              </a:ext>
            </a:extLst>
          </p:cNvPr>
          <p:cNvPicPr>
            <a:picLocks noChangeAspect="1"/>
          </p:cNvPicPr>
          <p:nvPr/>
        </p:nvPicPr>
        <p:blipFill>
          <a:blip r:embed="rId9"/>
          <a:stretch>
            <a:fillRect/>
          </a:stretch>
        </p:blipFill>
        <p:spPr>
          <a:xfrm>
            <a:off x="7951608" y="10185104"/>
            <a:ext cx="5004234" cy="525069"/>
          </a:xfrm>
          <a:prstGeom prst="rect">
            <a:avLst/>
          </a:prstGeom>
        </p:spPr>
      </p:pic>
      <p:pic>
        <p:nvPicPr>
          <p:cNvPr id="21" name="Picture 20">
            <a:extLst>
              <a:ext uri="{FF2B5EF4-FFF2-40B4-BE49-F238E27FC236}">
                <a16:creationId xmlns:a16="http://schemas.microsoft.com/office/drawing/2014/main" id="{BF2D85EC-8BA3-4B96-102A-59FD809D02B0}"/>
              </a:ext>
            </a:extLst>
          </p:cNvPr>
          <p:cNvPicPr>
            <a:picLocks noChangeAspect="1"/>
          </p:cNvPicPr>
          <p:nvPr/>
        </p:nvPicPr>
        <p:blipFill>
          <a:blip r:embed="rId10"/>
          <a:stretch>
            <a:fillRect/>
          </a:stretch>
        </p:blipFill>
        <p:spPr>
          <a:xfrm>
            <a:off x="7951608" y="11266244"/>
            <a:ext cx="7500992" cy="567932"/>
          </a:xfrm>
          <a:prstGeom prst="rect">
            <a:avLst/>
          </a:prstGeom>
        </p:spPr>
      </p:pic>
      <p:pic>
        <p:nvPicPr>
          <p:cNvPr id="24" name="Picture 23">
            <a:extLst>
              <a:ext uri="{FF2B5EF4-FFF2-40B4-BE49-F238E27FC236}">
                <a16:creationId xmlns:a16="http://schemas.microsoft.com/office/drawing/2014/main" id="{D4CD0362-4952-43CA-46B0-2B2855C4A588}"/>
              </a:ext>
            </a:extLst>
          </p:cNvPr>
          <p:cNvPicPr>
            <a:picLocks noChangeAspect="1"/>
          </p:cNvPicPr>
          <p:nvPr/>
        </p:nvPicPr>
        <p:blipFill>
          <a:blip r:embed="rId11"/>
          <a:stretch>
            <a:fillRect/>
          </a:stretch>
        </p:blipFill>
        <p:spPr>
          <a:xfrm>
            <a:off x="20234768" y="8070404"/>
            <a:ext cx="5615028" cy="503638"/>
          </a:xfrm>
          <a:prstGeom prst="rect">
            <a:avLst/>
          </a:prstGeom>
        </p:spPr>
      </p:pic>
      <p:pic>
        <p:nvPicPr>
          <p:cNvPr id="25" name="Picture 24">
            <a:extLst>
              <a:ext uri="{FF2B5EF4-FFF2-40B4-BE49-F238E27FC236}">
                <a16:creationId xmlns:a16="http://schemas.microsoft.com/office/drawing/2014/main" id="{E8872022-AD1A-3993-F588-1DBDAB62CBFF}"/>
              </a:ext>
            </a:extLst>
          </p:cNvPr>
          <p:cNvPicPr>
            <a:picLocks noChangeAspect="1"/>
          </p:cNvPicPr>
          <p:nvPr/>
        </p:nvPicPr>
        <p:blipFill>
          <a:blip r:embed="rId12"/>
          <a:stretch>
            <a:fillRect/>
          </a:stretch>
        </p:blipFill>
        <p:spPr>
          <a:xfrm>
            <a:off x="20229132" y="9064708"/>
            <a:ext cx="10040614" cy="546500"/>
          </a:xfrm>
          <a:prstGeom prst="rect">
            <a:avLst/>
          </a:prstGeom>
        </p:spPr>
      </p:pic>
      <p:pic>
        <p:nvPicPr>
          <p:cNvPr id="26" name="Picture 25">
            <a:extLst>
              <a:ext uri="{FF2B5EF4-FFF2-40B4-BE49-F238E27FC236}">
                <a16:creationId xmlns:a16="http://schemas.microsoft.com/office/drawing/2014/main" id="{D100D915-1AE3-1E66-B78A-BECFCBC62059}"/>
              </a:ext>
            </a:extLst>
          </p:cNvPr>
          <p:cNvPicPr>
            <a:picLocks noChangeAspect="1"/>
          </p:cNvPicPr>
          <p:nvPr/>
        </p:nvPicPr>
        <p:blipFill>
          <a:blip r:embed="rId13"/>
          <a:stretch>
            <a:fillRect/>
          </a:stretch>
        </p:blipFill>
        <p:spPr>
          <a:xfrm>
            <a:off x="20229132" y="10162102"/>
            <a:ext cx="6665168" cy="557217"/>
          </a:xfrm>
          <a:prstGeom prst="rect">
            <a:avLst/>
          </a:prstGeom>
        </p:spPr>
      </p:pic>
      <p:pic>
        <p:nvPicPr>
          <p:cNvPr id="27" name="Picture 26">
            <a:extLst>
              <a:ext uri="{FF2B5EF4-FFF2-40B4-BE49-F238E27FC236}">
                <a16:creationId xmlns:a16="http://schemas.microsoft.com/office/drawing/2014/main" id="{19A7FAA5-B2C5-2D8D-E954-25EEA258550A}"/>
              </a:ext>
            </a:extLst>
          </p:cNvPr>
          <p:cNvPicPr>
            <a:picLocks noChangeAspect="1"/>
          </p:cNvPicPr>
          <p:nvPr/>
        </p:nvPicPr>
        <p:blipFill>
          <a:blip r:embed="rId14"/>
          <a:stretch>
            <a:fillRect/>
          </a:stretch>
        </p:blipFill>
        <p:spPr>
          <a:xfrm>
            <a:off x="20229132" y="11244872"/>
            <a:ext cx="9461966" cy="578648"/>
          </a:xfrm>
          <a:prstGeom prst="rect">
            <a:avLst/>
          </a:prstGeom>
        </p:spPr>
      </p:pic>
      <p:pic>
        <p:nvPicPr>
          <p:cNvPr id="28" name="Picture 27">
            <a:extLst>
              <a:ext uri="{FF2B5EF4-FFF2-40B4-BE49-F238E27FC236}">
                <a16:creationId xmlns:a16="http://schemas.microsoft.com/office/drawing/2014/main" id="{5CE512A0-99D3-A355-3AA6-49FEF8E62B7F}"/>
              </a:ext>
            </a:extLst>
          </p:cNvPr>
          <p:cNvPicPr>
            <a:picLocks noChangeAspect="1"/>
          </p:cNvPicPr>
          <p:nvPr/>
        </p:nvPicPr>
        <p:blipFill>
          <a:blip r:embed="rId6"/>
          <a:stretch>
            <a:fillRect/>
          </a:stretch>
        </p:blipFill>
        <p:spPr>
          <a:xfrm>
            <a:off x="7951608" y="6975155"/>
            <a:ext cx="471492" cy="528642"/>
          </a:xfrm>
          <a:prstGeom prst="rect">
            <a:avLst/>
          </a:prstGeom>
        </p:spPr>
      </p:pic>
    </p:spTree>
    <p:extLst>
      <p:ext uri="{BB962C8B-B14F-4D97-AF65-F5344CB8AC3E}">
        <p14:creationId xmlns:p14="http://schemas.microsoft.com/office/powerpoint/2010/main" val="221581860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900" dirty="0">
                <a:latin typeface="Open Sans" panose="020B0606030504020204" pitchFamily="34" charset="0"/>
                <a:ea typeface="Open Sans" panose="020B0606030504020204" pitchFamily="34" charset="0"/>
                <a:cs typeface="Open Sans" panose="020B0606030504020204" pitchFamily="34" charset="0"/>
              </a:rPr>
              <a:t>Getting a String representation for Single Dimension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 name="Table 1">
            <a:extLst>
              <a:ext uri="{FF2B5EF4-FFF2-40B4-BE49-F238E27FC236}">
                <a16:creationId xmlns:a16="http://schemas.microsoft.com/office/drawing/2014/main" id="{43DCD4DB-EC20-D7B8-F0AD-E8ECEC697E08}"/>
              </a:ext>
            </a:extLst>
          </p:cNvPr>
          <p:cNvGraphicFramePr>
            <a:graphicFrameLocks noGrp="1"/>
          </p:cNvGraphicFramePr>
          <p:nvPr/>
        </p:nvGraphicFramePr>
        <p:xfrm>
          <a:off x="952498" y="2849624"/>
          <a:ext cx="34782670" cy="7078147"/>
        </p:xfrm>
        <a:graphic>
          <a:graphicData uri="http://schemas.openxmlformats.org/drawingml/2006/table">
            <a:tbl>
              <a:tblPr firstRow="1" bandRow="1">
                <a:tableStyleId>{5C22544A-7EE6-4342-B048-85BDC9FD1C3A}</a:tableStyleId>
              </a:tblPr>
              <a:tblGrid>
                <a:gridCol w="15282767">
                  <a:extLst>
                    <a:ext uri="{9D8B030D-6E8A-4147-A177-3AD203B41FA5}">
                      <a16:colId xmlns:a16="http://schemas.microsoft.com/office/drawing/2014/main" val="2994918102"/>
                    </a:ext>
                  </a:extLst>
                </a:gridCol>
                <a:gridCol w="19499903">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76631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48" name="Rectangle 47">
            <a:extLst>
              <a:ext uri="{FF2B5EF4-FFF2-40B4-BE49-F238E27FC236}">
                <a16:creationId xmlns:a16="http://schemas.microsoft.com/office/drawing/2014/main" id="{50581F07-9AAB-1CBC-AF0C-90F93ED41D63}"/>
              </a:ext>
            </a:extLst>
          </p:cNvPr>
          <p:cNvSpPr/>
          <p:nvPr/>
        </p:nvSpPr>
        <p:spPr>
          <a:xfrm>
            <a:off x="952498" y="10244303"/>
            <a:ext cx="34782670" cy="7839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ArrayLists come with built-in support, for printing out elements, including nested lists.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Arrays don't though, so you need to call </a:t>
            </a:r>
            <a:r>
              <a:rPr lang="en-US" sz="6400" dirty="0" err="1">
                <a:latin typeface="Open Sans" panose="020B0606030504020204" pitchFamily="34" charset="0"/>
                <a:ea typeface="Open Sans" panose="020B0606030504020204" pitchFamily="34" charset="0"/>
                <a:cs typeface="Open Sans" panose="020B0606030504020204" pitchFamily="34" charset="0"/>
              </a:rPr>
              <a:t>Arrays.toString</a:t>
            </a:r>
            <a:r>
              <a:rPr lang="en-US" sz="6400" dirty="0">
                <a:latin typeface="Open Sans" panose="020B0606030504020204" pitchFamily="34" charset="0"/>
                <a:ea typeface="Open Sans" panose="020B0606030504020204" pitchFamily="34" charset="0"/>
                <a:cs typeface="Open Sans" panose="020B0606030504020204" pitchFamily="34" charset="0"/>
              </a:rPr>
              <a:t>, passing the array as an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examples of single dimension arrays and ArrayLists.</a:t>
            </a:r>
          </a:p>
        </p:txBody>
      </p:sp>
      <p:graphicFrame>
        <p:nvGraphicFramePr>
          <p:cNvPr id="3" name="Table 2">
            <a:extLst>
              <a:ext uri="{FF2B5EF4-FFF2-40B4-BE49-F238E27FC236}">
                <a16:creationId xmlns:a16="http://schemas.microsoft.com/office/drawing/2014/main" id="{0A057859-FE02-B092-47CA-F9B44A3A60D0}"/>
              </a:ext>
            </a:extLst>
          </p:cNvPr>
          <p:cNvGraphicFramePr>
            <a:graphicFrameLocks noGrp="1"/>
          </p:cNvGraphicFramePr>
          <p:nvPr/>
        </p:nvGraphicFramePr>
        <p:xfrm>
          <a:off x="1110398" y="446310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3C530AE7-9481-5C3B-3606-6124137FA408}"/>
              </a:ext>
            </a:extLst>
          </p:cNvPr>
          <p:cNvPicPr>
            <a:picLocks noChangeAspect="1"/>
          </p:cNvPicPr>
          <p:nvPr/>
        </p:nvPicPr>
        <p:blipFill>
          <a:blip r:embed="rId4"/>
          <a:stretch>
            <a:fillRect/>
          </a:stretch>
        </p:blipFill>
        <p:spPr>
          <a:xfrm>
            <a:off x="1239043" y="5578291"/>
            <a:ext cx="14328563" cy="630084"/>
          </a:xfrm>
          <a:prstGeom prst="rect">
            <a:avLst/>
          </a:prstGeom>
        </p:spPr>
      </p:pic>
      <p:graphicFrame>
        <p:nvGraphicFramePr>
          <p:cNvPr id="6" name="Table 5">
            <a:extLst>
              <a:ext uri="{FF2B5EF4-FFF2-40B4-BE49-F238E27FC236}">
                <a16:creationId xmlns:a16="http://schemas.microsoft.com/office/drawing/2014/main" id="{ED2E900E-9359-7A0D-BA97-1A742CB43531}"/>
              </a:ext>
            </a:extLst>
          </p:cNvPr>
          <p:cNvGraphicFramePr>
            <a:graphicFrameLocks noGrp="1"/>
          </p:cNvGraphicFramePr>
          <p:nvPr/>
        </p:nvGraphicFramePr>
        <p:xfrm>
          <a:off x="16453035" y="4463107"/>
          <a:ext cx="19115259" cy="2516191"/>
        </p:xfrm>
        <a:graphic>
          <a:graphicData uri="http://schemas.openxmlformats.org/drawingml/2006/table">
            <a:tbl>
              <a:tblPr firstRow="1" bandRow="1">
                <a:tableStyleId>{5C22544A-7EE6-4342-B048-85BDC9FD1C3A}</a:tableStyleId>
              </a:tblPr>
              <a:tblGrid>
                <a:gridCol w="19115259">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516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14" name="Table 13">
            <a:extLst>
              <a:ext uri="{FF2B5EF4-FFF2-40B4-BE49-F238E27FC236}">
                <a16:creationId xmlns:a16="http://schemas.microsoft.com/office/drawing/2014/main" id="{732235B8-1832-8664-BE43-266918D00C2F}"/>
              </a:ext>
            </a:extLst>
          </p:cNvPr>
          <p:cNvGraphicFramePr>
            <a:graphicFrameLocks noGrp="1"/>
          </p:cNvGraphicFramePr>
          <p:nvPr/>
        </p:nvGraphicFramePr>
        <p:xfrm>
          <a:off x="1110398" y="7628306"/>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6" name="Picture 15">
            <a:extLst>
              <a:ext uri="{FF2B5EF4-FFF2-40B4-BE49-F238E27FC236}">
                <a16:creationId xmlns:a16="http://schemas.microsoft.com/office/drawing/2014/main" id="{33EF169D-B24A-E22E-77E1-AE3CEB8AE555}"/>
              </a:ext>
            </a:extLst>
          </p:cNvPr>
          <p:cNvPicPr>
            <a:picLocks noChangeAspect="1"/>
          </p:cNvPicPr>
          <p:nvPr/>
        </p:nvPicPr>
        <p:blipFill>
          <a:blip r:embed="rId5"/>
          <a:stretch>
            <a:fillRect/>
          </a:stretch>
        </p:blipFill>
        <p:spPr>
          <a:xfrm>
            <a:off x="1239042" y="8724820"/>
            <a:ext cx="13360100" cy="653420"/>
          </a:xfrm>
          <a:prstGeom prst="rect">
            <a:avLst/>
          </a:prstGeom>
        </p:spPr>
      </p:pic>
      <p:pic>
        <p:nvPicPr>
          <p:cNvPr id="20" name="Picture 19">
            <a:extLst>
              <a:ext uri="{FF2B5EF4-FFF2-40B4-BE49-F238E27FC236}">
                <a16:creationId xmlns:a16="http://schemas.microsoft.com/office/drawing/2014/main" id="{287E42DA-E3D6-09C9-30C9-46F4848A691B}"/>
              </a:ext>
            </a:extLst>
          </p:cNvPr>
          <p:cNvPicPr>
            <a:picLocks noChangeAspect="1"/>
          </p:cNvPicPr>
          <p:nvPr/>
        </p:nvPicPr>
        <p:blipFill>
          <a:blip r:embed="rId6"/>
          <a:stretch>
            <a:fillRect/>
          </a:stretch>
        </p:blipFill>
        <p:spPr>
          <a:xfrm>
            <a:off x="16608474" y="5578292"/>
            <a:ext cx="18809155" cy="1225162"/>
          </a:xfrm>
          <a:prstGeom prst="rect">
            <a:avLst/>
          </a:prstGeom>
        </p:spPr>
      </p:pic>
      <p:graphicFrame>
        <p:nvGraphicFramePr>
          <p:cNvPr id="21" name="Table 20">
            <a:extLst>
              <a:ext uri="{FF2B5EF4-FFF2-40B4-BE49-F238E27FC236}">
                <a16:creationId xmlns:a16="http://schemas.microsoft.com/office/drawing/2014/main" id="{0F975171-8A13-A665-DE27-43970AD629FB}"/>
              </a:ext>
            </a:extLst>
          </p:cNvPr>
          <p:cNvGraphicFramePr>
            <a:graphicFrameLocks noGrp="1"/>
          </p:cNvGraphicFramePr>
          <p:nvPr/>
        </p:nvGraphicFramePr>
        <p:xfrm>
          <a:off x="16453035" y="7628306"/>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5" name="Picture 24">
            <a:extLst>
              <a:ext uri="{FF2B5EF4-FFF2-40B4-BE49-F238E27FC236}">
                <a16:creationId xmlns:a16="http://schemas.microsoft.com/office/drawing/2014/main" id="{F432360E-A028-4544-AFC4-F06B9DF123EE}"/>
              </a:ext>
            </a:extLst>
          </p:cNvPr>
          <p:cNvPicPr>
            <a:picLocks noChangeAspect="1"/>
          </p:cNvPicPr>
          <p:nvPr/>
        </p:nvPicPr>
        <p:blipFill>
          <a:blip r:embed="rId7"/>
          <a:stretch>
            <a:fillRect/>
          </a:stretch>
        </p:blipFill>
        <p:spPr>
          <a:xfrm>
            <a:off x="16608474" y="8755801"/>
            <a:ext cx="9101204" cy="630084"/>
          </a:xfrm>
          <a:prstGeom prst="rect">
            <a:avLst/>
          </a:prstGeom>
        </p:spPr>
      </p:pic>
    </p:spTree>
    <p:extLst>
      <p:ext uri="{BB962C8B-B14F-4D97-AF65-F5344CB8AC3E}">
        <p14:creationId xmlns:p14="http://schemas.microsoft.com/office/powerpoint/2010/main" val="367850173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800" dirty="0">
                <a:latin typeface="Open Sans" panose="020B0606030504020204" pitchFamily="34" charset="0"/>
                <a:ea typeface="Open Sans" panose="020B0606030504020204" pitchFamily="34" charset="0"/>
                <a:cs typeface="Open Sans" panose="020B0606030504020204" pitchFamily="34" charset="0"/>
              </a:rPr>
              <a:t>Getting a String representation for Multi-Dimensional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10007960"/>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69613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3129900"/>
            <a:ext cx="34782670" cy="45944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examples of multi-dimensional arrays and ArrayLists, and how to print the elements in each.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multi-dimensional ArrayList simply has a type, which in itself is an ArrayList.</a:t>
            </a:r>
          </a:p>
        </p:txBody>
      </p:sp>
      <p:graphicFrame>
        <p:nvGraphicFramePr>
          <p:cNvPr id="24" name="Table 23">
            <a:extLst>
              <a:ext uri="{FF2B5EF4-FFF2-40B4-BE49-F238E27FC236}">
                <a16:creationId xmlns:a16="http://schemas.microsoft.com/office/drawing/2014/main" id="{0DD00764-DCC8-273F-318A-303811074CAF}"/>
              </a:ext>
            </a:extLst>
          </p:cNvPr>
          <p:cNvGraphicFramePr>
            <a:graphicFrameLocks noGrp="1"/>
          </p:cNvGraphicFramePr>
          <p:nvPr/>
        </p:nvGraphicFramePr>
        <p:xfrm>
          <a:off x="1110398" y="4463107"/>
          <a:ext cx="15236835" cy="5557971"/>
        </p:xfrm>
        <a:graphic>
          <a:graphicData uri="http://schemas.openxmlformats.org/drawingml/2006/table">
            <a:tbl>
              <a:tblPr firstRow="1" bandRow="1">
                <a:tableStyleId>{5C22544A-7EE6-4342-B048-85BDC9FD1C3A}</a:tableStyleId>
              </a:tblPr>
              <a:tblGrid>
                <a:gridCol w="15236835">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39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26" name="Table 25">
            <a:extLst>
              <a:ext uri="{FF2B5EF4-FFF2-40B4-BE49-F238E27FC236}">
                <a16:creationId xmlns:a16="http://schemas.microsoft.com/office/drawing/2014/main" id="{EFD1FB4E-A047-44D5-211A-153EC0282360}"/>
              </a:ext>
            </a:extLst>
          </p:cNvPr>
          <p:cNvGraphicFramePr>
            <a:graphicFrameLocks noGrp="1"/>
          </p:cNvGraphicFramePr>
          <p:nvPr/>
        </p:nvGraphicFramePr>
        <p:xfrm>
          <a:off x="17019037" y="680466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7" name="Picture 26">
            <a:extLst>
              <a:ext uri="{FF2B5EF4-FFF2-40B4-BE49-F238E27FC236}">
                <a16:creationId xmlns:a16="http://schemas.microsoft.com/office/drawing/2014/main" id="{FC1322E6-EAB5-8943-674A-7893B169E292}"/>
              </a:ext>
            </a:extLst>
          </p:cNvPr>
          <p:cNvPicPr>
            <a:picLocks noChangeAspect="1"/>
          </p:cNvPicPr>
          <p:nvPr/>
        </p:nvPicPr>
        <p:blipFill>
          <a:blip r:embed="rId4"/>
          <a:stretch>
            <a:fillRect/>
          </a:stretch>
        </p:blipFill>
        <p:spPr>
          <a:xfrm>
            <a:off x="1276364" y="5504698"/>
            <a:ext cx="11213150" cy="4352241"/>
          </a:xfrm>
          <a:prstGeom prst="rect">
            <a:avLst/>
          </a:prstGeom>
        </p:spPr>
      </p:pic>
      <p:graphicFrame>
        <p:nvGraphicFramePr>
          <p:cNvPr id="28" name="Table 27">
            <a:extLst>
              <a:ext uri="{FF2B5EF4-FFF2-40B4-BE49-F238E27FC236}">
                <a16:creationId xmlns:a16="http://schemas.microsoft.com/office/drawing/2014/main" id="{DC17E3DA-F9AD-BD71-0FC7-5CD64CBEDF1A}"/>
              </a:ext>
            </a:extLst>
          </p:cNvPr>
          <p:cNvGraphicFramePr>
            <a:graphicFrameLocks noGrp="1"/>
          </p:cNvGraphicFramePr>
          <p:nvPr/>
        </p:nvGraphicFramePr>
        <p:xfrm>
          <a:off x="1110398" y="10659197"/>
          <a:ext cx="15218173" cy="1933016"/>
        </p:xfrm>
        <a:graphic>
          <a:graphicData uri="http://schemas.openxmlformats.org/drawingml/2006/table">
            <a:tbl>
              <a:tblPr firstRow="1" bandRow="1">
                <a:tableStyleId>{5C22544A-7EE6-4342-B048-85BDC9FD1C3A}</a:tableStyleId>
              </a:tblPr>
              <a:tblGrid>
                <a:gridCol w="1521817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9" name="Picture 28">
            <a:extLst>
              <a:ext uri="{FF2B5EF4-FFF2-40B4-BE49-F238E27FC236}">
                <a16:creationId xmlns:a16="http://schemas.microsoft.com/office/drawing/2014/main" id="{A3891792-61EC-C6F4-34E5-7490AC7000AB}"/>
              </a:ext>
            </a:extLst>
          </p:cNvPr>
          <p:cNvPicPr>
            <a:picLocks noChangeAspect="1"/>
          </p:cNvPicPr>
          <p:nvPr/>
        </p:nvPicPr>
        <p:blipFill>
          <a:blip r:embed="rId5"/>
          <a:stretch>
            <a:fillRect/>
          </a:stretch>
        </p:blipFill>
        <p:spPr>
          <a:xfrm>
            <a:off x="1276364" y="11729553"/>
            <a:ext cx="14818627" cy="618414"/>
          </a:xfrm>
          <a:prstGeom prst="rect">
            <a:avLst/>
          </a:prstGeom>
        </p:spPr>
      </p:pic>
      <p:graphicFrame>
        <p:nvGraphicFramePr>
          <p:cNvPr id="30" name="Table 29">
            <a:extLst>
              <a:ext uri="{FF2B5EF4-FFF2-40B4-BE49-F238E27FC236}">
                <a16:creationId xmlns:a16="http://schemas.microsoft.com/office/drawing/2014/main" id="{A1A36C1B-CB4D-15E2-48E1-DC699CCD3805}"/>
              </a:ext>
            </a:extLst>
          </p:cNvPr>
          <p:cNvGraphicFramePr>
            <a:graphicFrameLocks noGrp="1"/>
          </p:cNvGraphicFramePr>
          <p:nvPr/>
        </p:nvGraphicFramePr>
        <p:xfrm>
          <a:off x="17019037" y="4463107"/>
          <a:ext cx="18549257" cy="1863048"/>
        </p:xfrm>
        <a:graphic>
          <a:graphicData uri="http://schemas.openxmlformats.org/drawingml/2006/table">
            <a:tbl>
              <a:tblPr firstRow="1" bandRow="1">
                <a:tableStyleId>{5C22544A-7EE6-4342-B048-85BDC9FD1C3A}</a:tableStyleId>
              </a:tblPr>
              <a:tblGrid>
                <a:gridCol w="18549257">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98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1" name="Picture 30">
            <a:extLst>
              <a:ext uri="{FF2B5EF4-FFF2-40B4-BE49-F238E27FC236}">
                <a16:creationId xmlns:a16="http://schemas.microsoft.com/office/drawing/2014/main" id="{564B92D8-ABE6-9DFD-536D-07CDD5166CAD}"/>
              </a:ext>
            </a:extLst>
          </p:cNvPr>
          <p:cNvPicPr>
            <a:picLocks noChangeAspect="1"/>
          </p:cNvPicPr>
          <p:nvPr/>
        </p:nvPicPr>
        <p:blipFill>
          <a:blip r:embed="rId6"/>
          <a:stretch>
            <a:fillRect/>
          </a:stretch>
        </p:blipFill>
        <p:spPr>
          <a:xfrm>
            <a:off x="17143901" y="5505638"/>
            <a:ext cx="18155735" cy="630084"/>
          </a:xfrm>
          <a:prstGeom prst="rect">
            <a:avLst/>
          </a:prstGeom>
        </p:spPr>
      </p:pic>
      <p:pic>
        <p:nvPicPr>
          <p:cNvPr id="32" name="Picture 31">
            <a:extLst>
              <a:ext uri="{FF2B5EF4-FFF2-40B4-BE49-F238E27FC236}">
                <a16:creationId xmlns:a16="http://schemas.microsoft.com/office/drawing/2014/main" id="{C49378DB-79FA-978F-8FB1-4603EB78E348}"/>
              </a:ext>
            </a:extLst>
          </p:cNvPr>
          <p:cNvPicPr>
            <a:picLocks noChangeAspect="1"/>
          </p:cNvPicPr>
          <p:nvPr/>
        </p:nvPicPr>
        <p:blipFill>
          <a:blip r:embed="rId7"/>
          <a:stretch>
            <a:fillRect/>
          </a:stretch>
        </p:blipFill>
        <p:spPr>
          <a:xfrm>
            <a:off x="17143901" y="7875023"/>
            <a:ext cx="9404577" cy="618414"/>
          </a:xfrm>
          <a:prstGeom prst="rect">
            <a:avLst/>
          </a:prstGeom>
        </p:spPr>
      </p:pic>
    </p:spTree>
    <p:extLst>
      <p:ext uri="{BB962C8B-B14F-4D97-AF65-F5344CB8AC3E}">
        <p14:creationId xmlns:p14="http://schemas.microsoft.com/office/powerpoint/2010/main" val="335033410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800" dirty="0">
                <a:latin typeface="Open Sans" panose="020B0606030504020204" pitchFamily="34" charset="0"/>
                <a:ea typeface="Open Sans" panose="020B0606030504020204" pitchFamily="34" charset="0"/>
                <a:cs typeface="Open Sans" panose="020B0606030504020204" pitchFamily="34" charset="0"/>
              </a:rPr>
              <a:t>Getting a String representation for Multi-Dimensional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10007960"/>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69613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3129900"/>
            <a:ext cx="34782670" cy="45944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multi-dimensional array, you need to call the </a:t>
            </a:r>
            <a:r>
              <a:rPr lang="en-US" sz="6400" dirty="0" err="1">
                <a:latin typeface="Open Sans" panose="020B0606030504020204" pitchFamily="34" charset="0"/>
                <a:ea typeface="Open Sans" panose="020B0606030504020204" pitchFamily="34" charset="0"/>
                <a:cs typeface="Open Sans" panose="020B0606030504020204" pitchFamily="34" charset="0"/>
              </a:rPr>
              <a:t>Arrays.deepToString</a:t>
            </a:r>
            <a:r>
              <a:rPr lang="en-US" sz="6400" dirty="0">
                <a:latin typeface="Open Sans" panose="020B0606030504020204" pitchFamily="34" charset="0"/>
                <a:ea typeface="Open Sans" panose="020B0606030504020204" pitchFamily="34" charset="0"/>
                <a:cs typeface="Open Sans" panose="020B0606030504020204" pitchFamily="34" charset="0"/>
              </a:rPr>
              <a:t> method, passing the array as an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nested ArrayLists, we can still just pass the ArrayList instance directly, to </a:t>
            </a:r>
            <a:r>
              <a:rPr lang="en-US" sz="6400" dirty="0" err="1">
                <a:latin typeface="Open Sans" panose="020B0606030504020204" pitchFamily="34" charset="0"/>
                <a:ea typeface="Open Sans" panose="020B0606030504020204" pitchFamily="34" charset="0"/>
                <a:cs typeface="Open Sans" panose="020B0606030504020204" pitchFamily="34" charset="0"/>
              </a:rPr>
              <a:t>System.out.println</a:t>
            </a:r>
            <a:r>
              <a:rPr lang="en-US" sz="6400" dirty="0">
                <a:latin typeface="Open Sans" panose="020B0606030504020204" pitchFamily="34" charset="0"/>
                <a:ea typeface="Open Sans" panose="020B0606030504020204" pitchFamily="34" charset="0"/>
                <a:cs typeface="Open Sans" panose="020B0606030504020204" pitchFamily="34" charset="0"/>
              </a:rPr>
              <a:t>, as shown here.</a:t>
            </a:r>
          </a:p>
        </p:txBody>
      </p:sp>
      <p:graphicFrame>
        <p:nvGraphicFramePr>
          <p:cNvPr id="24" name="Table 23">
            <a:extLst>
              <a:ext uri="{FF2B5EF4-FFF2-40B4-BE49-F238E27FC236}">
                <a16:creationId xmlns:a16="http://schemas.microsoft.com/office/drawing/2014/main" id="{0DD00764-DCC8-273F-318A-303811074CAF}"/>
              </a:ext>
            </a:extLst>
          </p:cNvPr>
          <p:cNvGraphicFramePr>
            <a:graphicFrameLocks noGrp="1"/>
          </p:cNvGraphicFramePr>
          <p:nvPr/>
        </p:nvGraphicFramePr>
        <p:xfrm>
          <a:off x="1110398" y="4463107"/>
          <a:ext cx="15236835" cy="5557971"/>
        </p:xfrm>
        <a:graphic>
          <a:graphicData uri="http://schemas.openxmlformats.org/drawingml/2006/table">
            <a:tbl>
              <a:tblPr firstRow="1" bandRow="1">
                <a:tableStyleId>{5C22544A-7EE6-4342-B048-85BDC9FD1C3A}</a:tableStyleId>
              </a:tblPr>
              <a:tblGrid>
                <a:gridCol w="15236835">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39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26" name="Table 25">
            <a:extLst>
              <a:ext uri="{FF2B5EF4-FFF2-40B4-BE49-F238E27FC236}">
                <a16:creationId xmlns:a16="http://schemas.microsoft.com/office/drawing/2014/main" id="{EFD1FB4E-A047-44D5-211A-153EC0282360}"/>
              </a:ext>
            </a:extLst>
          </p:cNvPr>
          <p:cNvGraphicFramePr>
            <a:graphicFrameLocks noGrp="1"/>
          </p:cNvGraphicFramePr>
          <p:nvPr/>
        </p:nvGraphicFramePr>
        <p:xfrm>
          <a:off x="17019037" y="680466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7" name="Picture 26">
            <a:extLst>
              <a:ext uri="{FF2B5EF4-FFF2-40B4-BE49-F238E27FC236}">
                <a16:creationId xmlns:a16="http://schemas.microsoft.com/office/drawing/2014/main" id="{FC1322E6-EAB5-8943-674A-7893B169E292}"/>
              </a:ext>
            </a:extLst>
          </p:cNvPr>
          <p:cNvPicPr>
            <a:picLocks noChangeAspect="1"/>
          </p:cNvPicPr>
          <p:nvPr/>
        </p:nvPicPr>
        <p:blipFill>
          <a:blip r:embed="rId4"/>
          <a:stretch>
            <a:fillRect/>
          </a:stretch>
        </p:blipFill>
        <p:spPr>
          <a:xfrm>
            <a:off x="1276364" y="5504698"/>
            <a:ext cx="11213150" cy="4352241"/>
          </a:xfrm>
          <a:prstGeom prst="rect">
            <a:avLst/>
          </a:prstGeom>
        </p:spPr>
      </p:pic>
      <p:graphicFrame>
        <p:nvGraphicFramePr>
          <p:cNvPr id="28" name="Table 27">
            <a:extLst>
              <a:ext uri="{FF2B5EF4-FFF2-40B4-BE49-F238E27FC236}">
                <a16:creationId xmlns:a16="http://schemas.microsoft.com/office/drawing/2014/main" id="{DC17E3DA-F9AD-BD71-0FC7-5CD64CBEDF1A}"/>
              </a:ext>
            </a:extLst>
          </p:cNvPr>
          <p:cNvGraphicFramePr>
            <a:graphicFrameLocks noGrp="1"/>
          </p:cNvGraphicFramePr>
          <p:nvPr/>
        </p:nvGraphicFramePr>
        <p:xfrm>
          <a:off x="1110398" y="10659197"/>
          <a:ext cx="15218173" cy="1933016"/>
        </p:xfrm>
        <a:graphic>
          <a:graphicData uri="http://schemas.openxmlformats.org/drawingml/2006/table">
            <a:tbl>
              <a:tblPr firstRow="1" bandRow="1">
                <a:tableStyleId>{5C22544A-7EE6-4342-B048-85BDC9FD1C3A}</a:tableStyleId>
              </a:tblPr>
              <a:tblGrid>
                <a:gridCol w="1521817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9" name="Picture 28">
            <a:extLst>
              <a:ext uri="{FF2B5EF4-FFF2-40B4-BE49-F238E27FC236}">
                <a16:creationId xmlns:a16="http://schemas.microsoft.com/office/drawing/2014/main" id="{A3891792-61EC-C6F4-34E5-7490AC7000AB}"/>
              </a:ext>
            </a:extLst>
          </p:cNvPr>
          <p:cNvPicPr>
            <a:picLocks noChangeAspect="1"/>
          </p:cNvPicPr>
          <p:nvPr/>
        </p:nvPicPr>
        <p:blipFill>
          <a:blip r:embed="rId5"/>
          <a:stretch>
            <a:fillRect/>
          </a:stretch>
        </p:blipFill>
        <p:spPr>
          <a:xfrm>
            <a:off x="1276364" y="11729553"/>
            <a:ext cx="14818627" cy="618414"/>
          </a:xfrm>
          <a:prstGeom prst="rect">
            <a:avLst/>
          </a:prstGeom>
        </p:spPr>
      </p:pic>
      <p:graphicFrame>
        <p:nvGraphicFramePr>
          <p:cNvPr id="30" name="Table 29">
            <a:extLst>
              <a:ext uri="{FF2B5EF4-FFF2-40B4-BE49-F238E27FC236}">
                <a16:creationId xmlns:a16="http://schemas.microsoft.com/office/drawing/2014/main" id="{A1A36C1B-CB4D-15E2-48E1-DC699CCD3805}"/>
              </a:ext>
            </a:extLst>
          </p:cNvPr>
          <p:cNvGraphicFramePr>
            <a:graphicFrameLocks noGrp="1"/>
          </p:cNvGraphicFramePr>
          <p:nvPr/>
        </p:nvGraphicFramePr>
        <p:xfrm>
          <a:off x="17019037" y="4463107"/>
          <a:ext cx="18549257" cy="1863048"/>
        </p:xfrm>
        <a:graphic>
          <a:graphicData uri="http://schemas.openxmlformats.org/drawingml/2006/table">
            <a:tbl>
              <a:tblPr firstRow="1" bandRow="1">
                <a:tableStyleId>{5C22544A-7EE6-4342-B048-85BDC9FD1C3A}</a:tableStyleId>
              </a:tblPr>
              <a:tblGrid>
                <a:gridCol w="18549257">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98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1" name="Picture 30">
            <a:extLst>
              <a:ext uri="{FF2B5EF4-FFF2-40B4-BE49-F238E27FC236}">
                <a16:creationId xmlns:a16="http://schemas.microsoft.com/office/drawing/2014/main" id="{564B92D8-ABE6-9DFD-536D-07CDD5166CAD}"/>
              </a:ext>
            </a:extLst>
          </p:cNvPr>
          <p:cNvPicPr>
            <a:picLocks noChangeAspect="1"/>
          </p:cNvPicPr>
          <p:nvPr/>
        </p:nvPicPr>
        <p:blipFill>
          <a:blip r:embed="rId6"/>
          <a:stretch>
            <a:fillRect/>
          </a:stretch>
        </p:blipFill>
        <p:spPr>
          <a:xfrm>
            <a:off x="17143901" y="5505638"/>
            <a:ext cx="18155735" cy="630084"/>
          </a:xfrm>
          <a:prstGeom prst="rect">
            <a:avLst/>
          </a:prstGeom>
        </p:spPr>
      </p:pic>
      <p:pic>
        <p:nvPicPr>
          <p:cNvPr id="32" name="Picture 31">
            <a:extLst>
              <a:ext uri="{FF2B5EF4-FFF2-40B4-BE49-F238E27FC236}">
                <a16:creationId xmlns:a16="http://schemas.microsoft.com/office/drawing/2014/main" id="{C49378DB-79FA-978F-8FB1-4603EB78E348}"/>
              </a:ext>
            </a:extLst>
          </p:cNvPr>
          <p:cNvPicPr>
            <a:picLocks noChangeAspect="1"/>
          </p:cNvPicPr>
          <p:nvPr/>
        </p:nvPicPr>
        <p:blipFill>
          <a:blip r:embed="rId7"/>
          <a:stretch>
            <a:fillRect/>
          </a:stretch>
        </p:blipFill>
        <p:spPr>
          <a:xfrm>
            <a:off x="17143901" y="7875023"/>
            <a:ext cx="9404577" cy="618414"/>
          </a:xfrm>
          <a:prstGeom prst="rect">
            <a:avLst/>
          </a:prstGeom>
        </p:spPr>
      </p:pic>
    </p:spTree>
    <p:extLst>
      <p:ext uri="{BB962C8B-B14F-4D97-AF65-F5344CB8AC3E}">
        <p14:creationId xmlns:p14="http://schemas.microsoft.com/office/powerpoint/2010/main" val="373836960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7339405"/>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Arrays methods for finding elements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methods for finding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60275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0468238"/>
            <a:ext cx="34782670" cy="72561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arrays, we can use the </a:t>
            </a:r>
            <a:r>
              <a:rPr lang="en-US" sz="6400" dirty="0" err="1">
                <a:latin typeface="Open Sans" panose="020B0606030504020204" pitchFamily="34" charset="0"/>
                <a:ea typeface="Open Sans" panose="020B0606030504020204" pitchFamily="34" charset="0"/>
                <a:cs typeface="Open Sans" panose="020B0606030504020204" pitchFamily="34" charset="0"/>
              </a:rPr>
              <a:t>binarySearch</a:t>
            </a:r>
            <a:r>
              <a:rPr lang="en-US" sz="6400" dirty="0">
                <a:latin typeface="Open Sans" panose="020B0606030504020204" pitchFamily="34" charset="0"/>
                <a:ea typeface="Open Sans" panose="020B0606030504020204" pitchFamily="34" charset="0"/>
                <a:cs typeface="Open Sans" panose="020B0606030504020204" pitchFamily="34" charset="0"/>
              </a:rPr>
              <a:t> method, to find a matching element, although this method requires that the array be sorted first.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if the array contains duplicate elements, the index returned from this search is not guaranteed, to be position of the first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ArrayList, we have several methods.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771752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an element in an Array or ArrayList</a:t>
            </a:r>
          </a:p>
        </p:txBody>
      </p:sp>
      <p:sp>
        <p:nvSpPr>
          <p:cNvPr id="3" name="Rectangle 2">
            <a:extLst>
              <a:ext uri="{FF2B5EF4-FFF2-40B4-BE49-F238E27FC236}">
                <a16:creationId xmlns:a16="http://schemas.microsoft.com/office/drawing/2014/main" id="{2F6FE6A7-CD0B-16EB-D090-42A176BD64DE}"/>
              </a:ext>
            </a:extLst>
          </p:cNvPr>
          <p:cNvSpPr/>
          <p:nvPr/>
        </p:nvSpPr>
        <p:spPr>
          <a:xfrm>
            <a:off x="1276364" y="5671859"/>
            <a:ext cx="13986532" cy="4466320"/>
          </a:xfrm>
          <a:prstGeom prst="rect">
            <a:avLst/>
          </a:prstGeom>
        </p:spPr>
        <p:txBody>
          <a:bodyPr wrap="square">
            <a:noAutofit/>
          </a:bodyPr>
          <a:lstStyle/>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 Array MUST BE SORTED</a:t>
            </a:r>
          </a:p>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Not guaranteed to return index of first element if there are duplicates</a:t>
            </a:r>
          </a:p>
        </p:txBody>
      </p:sp>
      <p:pic>
        <p:nvPicPr>
          <p:cNvPr id="5" name="Picture 4">
            <a:extLst>
              <a:ext uri="{FF2B5EF4-FFF2-40B4-BE49-F238E27FC236}">
                <a16:creationId xmlns:a16="http://schemas.microsoft.com/office/drawing/2014/main" id="{563E887D-61D1-5A69-10CD-F9C8DAC2907C}"/>
              </a:ext>
            </a:extLst>
          </p:cNvPr>
          <p:cNvPicPr>
            <a:picLocks noChangeAspect="1"/>
          </p:cNvPicPr>
          <p:nvPr/>
        </p:nvPicPr>
        <p:blipFill>
          <a:blip r:embed="rId4"/>
          <a:stretch>
            <a:fillRect/>
          </a:stretch>
        </p:blipFill>
        <p:spPr>
          <a:xfrm>
            <a:off x="1276364" y="4485628"/>
            <a:ext cx="11915862" cy="700092"/>
          </a:xfrm>
          <a:prstGeom prst="rect">
            <a:avLst/>
          </a:prstGeom>
        </p:spPr>
      </p:pic>
      <p:pic>
        <p:nvPicPr>
          <p:cNvPr id="7" name="Picture 6">
            <a:extLst>
              <a:ext uri="{FF2B5EF4-FFF2-40B4-BE49-F238E27FC236}">
                <a16:creationId xmlns:a16="http://schemas.microsoft.com/office/drawing/2014/main" id="{C7B0F709-E868-BD46-78C5-62A65BFAAE53}"/>
              </a:ext>
            </a:extLst>
          </p:cNvPr>
          <p:cNvPicPr>
            <a:picLocks noChangeAspect="1"/>
          </p:cNvPicPr>
          <p:nvPr/>
        </p:nvPicPr>
        <p:blipFill>
          <a:blip r:embed="rId5"/>
          <a:stretch>
            <a:fillRect/>
          </a:stretch>
        </p:blipFill>
        <p:spPr>
          <a:xfrm>
            <a:off x="16961188" y="4485628"/>
            <a:ext cx="13787538" cy="5357853"/>
          </a:xfrm>
          <a:prstGeom prst="rect">
            <a:avLst/>
          </a:prstGeom>
        </p:spPr>
      </p:pic>
    </p:spTree>
    <p:extLst>
      <p:ext uri="{BB962C8B-B14F-4D97-AF65-F5344CB8AC3E}">
        <p14:creationId xmlns:p14="http://schemas.microsoft.com/office/powerpoint/2010/main" val="15233872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take the arrays we worked with to the next level. They allow you to change the number of elements defined in an array for one, but there are many other improvements as well.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we'll be talking about lists, which are Java containers, and explain what they are, and how to use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Two of the most common classes for lists, are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LinkedList. We will start by looking at these.</a:t>
            </a:r>
          </a:p>
        </p:txBody>
      </p:sp>
    </p:spTree>
    <p:extLst>
      <p:ext uri="{BB962C8B-B14F-4D97-AF65-F5344CB8AC3E}">
        <p14:creationId xmlns:p14="http://schemas.microsoft.com/office/powerpoint/2010/main" val="951031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7339405"/>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Arrays methods for finding elements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methods for finding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60275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0468238"/>
            <a:ext cx="34782670" cy="746306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contains or </a:t>
            </a:r>
            <a:r>
              <a:rPr lang="en-US" sz="6400" dirty="0" err="1">
                <a:latin typeface="Open Sans" panose="020B0606030504020204" pitchFamily="34" charset="0"/>
                <a:ea typeface="Open Sans" panose="020B0606030504020204" pitchFamily="34" charset="0"/>
                <a:cs typeface="Open Sans" panose="020B0606030504020204" pitchFamily="34" charset="0"/>
              </a:rPr>
              <a:t>containsAll</a:t>
            </a:r>
            <a:r>
              <a:rPr lang="en-US" sz="6400" dirty="0">
                <a:latin typeface="Open Sans" panose="020B0606030504020204" pitchFamily="34" charset="0"/>
                <a:ea typeface="Open Sans" panose="020B0606030504020204" pitchFamily="34" charset="0"/>
                <a:cs typeface="Open Sans" panose="020B0606030504020204" pitchFamily="34" charset="0"/>
              </a:rPr>
              <a:t>, which simply returns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if a match or matches were found.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like the String and StringBuilder, we have the methods, </a:t>
            </a:r>
            <a:r>
              <a:rPr lang="en-US" sz="6400" dirty="0" err="1">
                <a:latin typeface="Open Sans" panose="020B0606030504020204" pitchFamily="34" charset="0"/>
                <a:ea typeface="Open Sans" panose="020B0606030504020204" pitchFamily="34" charset="0"/>
                <a:cs typeface="Open Sans" panose="020B0606030504020204" pitchFamily="34" charset="0"/>
              </a:rPr>
              <a:t>indexOf</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lastIndexOf</a:t>
            </a:r>
            <a:r>
              <a:rPr lang="en-US" sz="6400" dirty="0">
                <a:latin typeface="Open Sans" panose="020B0606030504020204" pitchFamily="34" charset="0"/>
                <a:ea typeface="Open Sans" panose="020B0606030504020204" pitchFamily="34" charset="0"/>
                <a:cs typeface="Open Sans" panose="020B0606030504020204" pitchFamily="34" charset="0"/>
              </a:rPr>
              <a:t>, which will return the index of the first or last match.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 -1 is returned from these methods, no matching entry was found.</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771752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an element in an Array or ArrayList</a:t>
            </a:r>
          </a:p>
        </p:txBody>
      </p:sp>
      <p:sp>
        <p:nvSpPr>
          <p:cNvPr id="3" name="Rectangle 2">
            <a:extLst>
              <a:ext uri="{FF2B5EF4-FFF2-40B4-BE49-F238E27FC236}">
                <a16:creationId xmlns:a16="http://schemas.microsoft.com/office/drawing/2014/main" id="{2F6FE6A7-CD0B-16EB-D090-42A176BD64DE}"/>
              </a:ext>
            </a:extLst>
          </p:cNvPr>
          <p:cNvSpPr/>
          <p:nvPr/>
        </p:nvSpPr>
        <p:spPr>
          <a:xfrm>
            <a:off x="1276364" y="5671859"/>
            <a:ext cx="13986532" cy="4466320"/>
          </a:xfrm>
          <a:prstGeom prst="rect">
            <a:avLst/>
          </a:prstGeom>
        </p:spPr>
        <p:txBody>
          <a:bodyPr wrap="square">
            <a:noAutofit/>
          </a:bodyPr>
          <a:lstStyle/>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 Array MUST BE SORTED</a:t>
            </a:r>
          </a:p>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Not guaranteed to return index of first element if there are duplicates</a:t>
            </a:r>
          </a:p>
        </p:txBody>
      </p:sp>
      <p:pic>
        <p:nvPicPr>
          <p:cNvPr id="5" name="Picture 4">
            <a:extLst>
              <a:ext uri="{FF2B5EF4-FFF2-40B4-BE49-F238E27FC236}">
                <a16:creationId xmlns:a16="http://schemas.microsoft.com/office/drawing/2014/main" id="{563E887D-61D1-5A69-10CD-F9C8DAC2907C}"/>
              </a:ext>
            </a:extLst>
          </p:cNvPr>
          <p:cNvPicPr>
            <a:picLocks noChangeAspect="1"/>
          </p:cNvPicPr>
          <p:nvPr/>
        </p:nvPicPr>
        <p:blipFill>
          <a:blip r:embed="rId4"/>
          <a:stretch>
            <a:fillRect/>
          </a:stretch>
        </p:blipFill>
        <p:spPr>
          <a:xfrm>
            <a:off x="1276364" y="4485628"/>
            <a:ext cx="11915862" cy="700092"/>
          </a:xfrm>
          <a:prstGeom prst="rect">
            <a:avLst/>
          </a:prstGeom>
        </p:spPr>
      </p:pic>
      <p:pic>
        <p:nvPicPr>
          <p:cNvPr id="7" name="Picture 6">
            <a:extLst>
              <a:ext uri="{FF2B5EF4-FFF2-40B4-BE49-F238E27FC236}">
                <a16:creationId xmlns:a16="http://schemas.microsoft.com/office/drawing/2014/main" id="{C7B0F709-E868-BD46-78C5-62A65BFAAE53}"/>
              </a:ext>
            </a:extLst>
          </p:cNvPr>
          <p:cNvPicPr>
            <a:picLocks noChangeAspect="1"/>
          </p:cNvPicPr>
          <p:nvPr/>
        </p:nvPicPr>
        <p:blipFill>
          <a:blip r:embed="rId5"/>
          <a:stretch>
            <a:fillRect/>
          </a:stretch>
        </p:blipFill>
        <p:spPr>
          <a:xfrm>
            <a:off x="16961188" y="4485628"/>
            <a:ext cx="13787538" cy="5357853"/>
          </a:xfrm>
          <a:prstGeom prst="rect">
            <a:avLst/>
          </a:prstGeom>
        </p:spPr>
      </p:pic>
    </p:spTree>
    <p:extLst>
      <p:ext uri="{BB962C8B-B14F-4D97-AF65-F5344CB8AC3E}">
        <p14:creationId xmlns:p14="http://schemas.microsoft.com/office/powerpoint/2010/main" val="345848751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4"/>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5"/>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6"/>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Sorting seems like a simple concept, when you think about sorting numbers and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know there is a natural order, for numbers, and even for Strings.</a:t>
            </a:r>
          </a:p>
        </p:txBody>
      </p:sp>
    </p:spTree>
    <p:extLst>
      <p:ext uri="{BB962C8B-B14F-4D97-AF65-F5344CB8AC3E}">
        <p14:creationId xmlns:p14="http://schemas.microsoft.com/office/powerpoint/2010/main" val="256865616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4"/>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5"/>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6"/>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the </a:t>
            </a:r>
            <a:r>
              <a:rPr lang="en-US" sz="6400" dirty="0" err="1">
                <a:latin typeface="Open Sans" panose="020B0606030504020204" pitchFamily="34" charset="0"/>
                <a:ea typeface="Open Sans" panose="020B0606030504020204" pitchFamily="34" charset="0"/>
                <a:cs typeface="Open Sans" panose="020B0606030504020204" pitchFamily="34" charset="0"/>
              </a:rPr>
              <a:t>Arrays.sort</a:t>
            </a:r>
            <a:r>
              <a:rPr lang="en-US" sz="6400" dirty="0">
                <a:latin typeface="Open Sans" panose="020B0606030504020204" pitchFamily="34" charset="0"/>
                <a:ea typeface="Open Sans" panose="020B0606030504020204" pitchFamily="34" charset="0"/>
                <a:cs typeface="Open Sans" panose="020B0606030504020204" pitchFamily="34" charset="0"/>
              </a:rPr>
              <a:t> method, for arrays with numeric primitive types and wrapper classes, as well as Strings and </a:t>
            </a:r>
            <a:r>
              <a:rPr lang="en-US" sz="6400" dirty="0" err="1">
                <a:latin typeface="Open Sans" panose="020B0606030504020204" pitchFamily="34" charset="0"/>
                <a:ea typeface="Open Sans" panose="020B0606030504020204" pitchFamily="34" charset="0"/>
                <a:cs typeface="Open Sans" panose="020B0606030504020204" pitchFamily="34" charset="0"/>
              </a:rPr>
              <a:t>StringBuilders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ArrayList, we can use the sort method, again for numeric wrapper classes, Strings and </a:t>
            </a:r>
            <a:r>
              <a:rPr lang="en-US" sz="6400" dirty="0" err="1">
                <a:latin typeface="Open Sans" panose="020B0606030504020204" pitchFamily="34" charset="0"/>
                <a:ea typeface="Open Sans" panose="020B0606030504020204" pitchFamily="34" charset="0"/>
                <a:cs typeface="Open Sans" panose="020B0606030504020204" pitchFamily="34" charset="0"/>
              </a:rPr>
              <a:t>StringBuilders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23274777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4"/>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5"/>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6"/>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pass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sort method, a Comparator type argument, that specifies just how to sort.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call static methods on the Comparator type, to get a Comparator for either a natural order, or reverse order sort.</a:t>
            </a:r>
          </a:p>
        </p:txBody>
      </p:sp>
    </p:spTree>
    <p:extLst>
      <p:ext uri="{BB962C8B-B14F-4D97-AF65-F5344CB8AC3E}">
        <p14:creationId xmlns:p14="http://schemas.microsoft.com/office/powerpoint/2010/main" val="161427646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133498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as an </a:t>
            </a:r>
            <a:r>
              <a:rPr lang="en-US" sz="10800">
                <a:latin typeface="Open Sans" panose="020B0606030504020204" pitchFamily="34" charset="0"/>
                <a:ea typeface="Open Sans" panose="020B0606030504020204" pitchFamily="34" charset="0"/>
                <a:cs typeface="Open Sans" panose="020B0606030504020204" pitchFamily="34" charset="0"/>
              </a:rPr>
              <a:t>ArrayList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63202A0F-AB21-90A0-129F-4BC74ABD3652}"/>
              </a:ext>
            </a:extLst>
          </p:cNvPr>
          <p:cNvSpPr/>
          <p:nvPr/>
        </p:nvSpPr>
        <p:spPr>
          <a:xfrm>
            <a:off x="952501" y="5694384"/>
            <a:ext cx="34782670" cy="122369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times, when you'll want to switch between an Array, and an ArrayList, and we find support for this, on both the Arrays class, and the ArrayList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Arrays.asList</a:t>
            </a:r>
            <a:r>
              <a:rPr lang="en-US" sz="6400" dirty="0">
                <a:latin typeface="Open Sans" panose="020B0606030504020204" pitchFamily="34" charset="0"/>
                <a:ea typeface="Open Sans" panose="020B0606030504020204" pitchFamily="34" charset="0"/>
                <a:cs typeface="Open Sans" panose="020B0606030504020204" pitchFamily="34" charset="0"/>
              </a:rPr>
              <a:t> method returns an ArrayList, backed by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the creation of a three element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the code uses the </a:t>
            </a:r>
            <a:r>
              <a:rPr lang="en-US" sz="6400" dirty="0" err="1">
                <a:latin typeface="Open Sans" panose="020B0606030504020204" pitchFamily="34" charset="0"/>
                <a:ea typeface="Open Sans" panose="020B0606030504020204" pitchFamily="34" charset="0"/>
                <a:cs typeface="Open Sans" panose="020B0606030504020204" pitchFamily="34" charset="0"/>
              </a:rPr>
              <a:t>Arrays.asList</a:t>
            </a:r>
            <a:r>
              <a:rPr lang="en-US" sz="6400" dirty="0">
                <a:latin typeface="Open Sans" panose="020B0606030504020204" pitchFamily="34" charset="0"/>
                <a:ea typeface="Open Sans" panose="020B0606030504020204" pitchFamily="34" charset="0"/>
                <a:cs typeface="Open Sans" panose="020B0606030504020204" pitchFamily="34" charset="0"/>
              </a:rPr>
              <a:t> method, passing it the array, and assign it to a variable, using the var keyword, to a variable named </a:t>
            </a:r>
            <a:r>
              <a:rPr lang="en-US" sz="6400" dirty="0" err="1">
                <a:latin typeface="Open Sans" panose="020B0606030504020204" pitchFamily="34" charset="0"/>
                <a:ea typeface="Open Sans" panose="020B0606030504020204" pitchFamily="34" charset="0"/>
                <a:cs typeface="Open Sans" panose="020B0606030504020204" pitchFamily="34" charset="0"/>
              </a:rPr>
              <a:t>originalList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a:extLst>
              <a:ext uri="{FF2B5EF4-FFF2-40B4-BE49-F238E27FC236}">
                <a16:creationId xmlns:a16="http://schemas.microsoft.com/office/drawing/2014/main" id="{A21AD875-8CE2-EC08-27FF-DCBA39A29372}"/>
              </a:ext>
            </a:extLst>
          </p:cNvPr>
          <p:cNvPicPr>
            <a:picLocks noChangeAspect="1"/>
          </p:cNvPicPr>
          <p:nvPr/>
        </p:nvPicPr>
        <p:blipFill>
          <a:blip r:embed="rId4"/>
          <a:stretch>
            <a:fillRect/>
          </a:stretch>
        </p:blipFill>
        <p:spPr>
          <a:xfrm>
            <a:off x="952498" y="3171504"/>
            <a:ext cx="33204392" cy="2000264"/>
          </a:xfrm>
          <a:prstGeom prst="rect">
            <a:avLst/>
          </a:prstGeom>
        </p:spPr>
      </p:pic>
    </p:spTree>
    <p:extLst>
      <p:ext uri="{BB962C8B-B14F-4D97-AF65-F5344CB8AC3E}">
        <p14:creationId xmlns:p14="http://schemas.microsoft.com/office/powerpoint/2010/main" val="197872839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133498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as an </a:t>
            </a:r>
            <a:r>
              <a:rPr lang="en-US" sz="10800" dirty="0" err="1">
                <a:latin typeface="Open Sans" panose="020B0606030504020204" pitchFamily="34" charset="0"/>
                <a:ea typeface="Open Sans" panose="020B0606030504020204" pitchFamily="34" charset="0"/>
                <a:cs typeface="Open Sans" panose="020B0606030504020204" pitchFamily="34" charset="0"/>
              </a:rPr>
              <a:t>ArrayList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63202A0F-AB21-90A0-129F-4BC74ABD3652}"/>
              </a:ext>
            </a:extLst>
          </p:cNvPr>
          <p:cNvSpPr/>
          <p:nvPr/>
        </p:nvSpPr>
        <p:spPr>
          <a:xfrm>
            <a:off x="952501" y="5694384"/>
            <a:ext cx="34782670" cy="122369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this conceptually, as putting an ArrayList wrapper of sorts, around an existing array.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change made to the List, is a change to the array that backs it.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also means that an ArrayList, created by this method, is not resizable.</a:t>
            </a:r>
          </a:p>
        </p:txBody>
      </p:sp>
      <p:pic>
        <p:nvPicPr>
          <p:cNvPr id="5" name="Picture 4">
            <a:extLst>
              <a:ext uri="{FF2B5EF4-FFF2-40B4-BE49-F238E27FC236}">
                <a16:creationId xmlns:a16="http://schemas.microsoft.com/office/drawing/2014/main" id="{A21AD875-8CE2-EC08-27FF-DCBA39A29372}"/>
              </a:ext>
            </a:extLst>
          </p:cNvPr>
          <p:cNvPicPr>
            <a:picLocks noChangeAspect="1"/>
          </p:cNvPicPr>
          <p:nvPr/>
        </p:nvPicPr>
        <p:blipFill>
          <a:blip r:embed="rId4"/>
          <a:stretch>
            <a:fillRect/>
          </a:stretch>
        </p:blipFill>
        <p:spPr>
          <a:xfrm>
            <a:off x="952498" y="3171504"/>
            <a:ext cx="33204392" cy="2000264"/>
          </a:xfrm>
          <a:prstGeom prst="rect">
            <a:avLst/>
          </a:prstGeom>
        </p:spPr>
      </p:pic>
    </p:spTree>
    <p:extLst>
      <p:ext uri="{BB962C8B-B14F-4D97-AF65-F5344CB8AC3E}">
        <p14:creationId xmlns:p14="http://schemas.microsoft.com/office/powerpoint/2010/main" val="69349209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5585249"/>
        </p:xfrm>
        <a:graphic>
          <a:graphicData uri="http://schemas.openxmlformats.org/drawingml/2006/table">
            <a:tbl>
              <a:tblPr firstRow="1" bandRow="1">
                <a:tableStyleId>{5C22544A-7EE6-4342-B048-85BDC9FD1C3A}</a:tableStyleId>
              </a:tblPr>
              <a:tblGrid>
                <a:gridCol w="17316841">
                  <a:extLst>
                    <a:ext uri="{9D8B030D-6E8A-4147-A177-3AD203B41FA5}">
                      <a16:colId xmlns:a16="http://schemas.microsoft.com/office/drawing/2014/main" val="2994918102"/>
                    </a:ext>
                  </a:extLst>
                </a:gridCol>
                <a:gridCol w="17465829">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Arrays.asList</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PH"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List.of</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NOT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resizeable</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but is 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IMMUTABLE.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876449996"/>
                  </a:ext>
                </a:extLst>
              </a:tr>
              <a:tr h="117011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17914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192873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Special Kinds of Lists</a:t>
            </a:r>
          </a:p>
        </p:txBody>
      </p:sp>
      <p:sp>
        <p:nvSpPr>
          <p:cNvPr id="18" name="Rectangle 17">
            <a:extLst>
              <a:ext uri="{FF2B5EF4-FFF2-40B4-BE49-F238E27FC236}">
                <a16:creationId xmlns:a16="http://schemas.microsoft.com/office/drawing/2014/main" id="{70AD627E-CAD6-499C-1A15-23287E58AEE8}"/>
              </a:ext>
            </a:extLst>
          </p:cNvPr>
          <p:cNvSpPr/>
          <p:nvPr/>
        </p:nvSpPr>
        <p:spPr>
          <a:xfrm>
            <a:off x="952498" y="8745280"/>
            <a:ext cx="34782670" cy="91850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two ways to create a list from elements, or from an array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are static factory methods on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is the </a:t>
            </a:r>
            <a:r>
              <a:rPr lang="en-US" sz="6400" dirty="0" err="1">
                <a:latin typeface="Open Sans" panose="020B0606030504020204" pitchFamily="34" charset="0"/>
                <a:ea typeface="Open Sans" panose="020B0606030504020204" pitchFamily="34" charset="0"/>
                <a:cs typeface="Open Sans" panose="020B0606030504020204" pitchFamily="34" charset="0"/>
              </a:rPr>
              <a:t>asList</a:t>
            </a:r>
            <a:r>
              <a:rPr lang="en-US" sz="6400" dirty="0">
                <a:latin typeface="Open Sans" panose="020B0606030504020204" pitchFamily="34" charset="0"/>
                <a:ea typeface="Open Sans" panose="020B0606030504020204" pitchFamily="34" charset="0"/>
                <a:cs typeface="Open Sans" panose="020B0606030504020204" pitchFamily="34" charset="0"/>
              </a:rPr>
              <a:t> method on the Arrays class, and it returns a special instance of a List, that is not resizable, but is mutable.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is the of method on the List interface, and it returns a special instance of a List, that is immutable.</a:t>
            </a:r>
          </a:p>
        </p:txBody>
      </p:sp>
      <p:pic>
        <p:nvPicPr>
          <p:cNvPr id="5" name="Picture 4">
            <a:extLst>
              <a:ext uri="{FF2B5EF4-FFF2-40B4-BE49-F238E27FC236}">
                <a16:creationId xmlns:a16="http://schemas.microsoft.com/office/drawing/2014/main" id="{50601F61-D37F-879C-5FB1-4D79754F6D2E}"/>
              </a:ext>
            </a:extLst>
          </p:cNvPr>
          <p:cNvPicPr>
            <a:picLocks noChangeAspect="1"/>
          </p:cNvPicPr>
          <p:nvPr/>
        </p:nvPicPr>
        <p:blipFill>
          <a:blip r:embed="rId4"/>
          <a:stretch>
            <a:fillRect/>
          </a:stretch>
        </p:blipFill>
        <p:spPr>
          <a:xfrm>
            <a:off x="1145738" y="5727190"/>
            <a:ext cx="16416457" cy="610794"/>
          </a:xfrm>
          <a:prstGeom prst="rect">
            <a:avLst/>
          </a:prstGeom>
        </p:spPr>
      </p:pic>
      <p:pic>
        <p:nvPicPr>
          <p:cNvPr id="8" name="Picture 7">
            <a:extLst>
              <a:ext uri="{FF2B5EF4-FFF2-40B4-BE49-F238E27FC236}">
                <a16:creationId xmlns:a16="http://schemas.microsoft.com/office/drawing/2014/main" id="{6CA912B9-523E-C1E9-B5C0-56BF57144E42}"/>
              </a:ext>
            </a:extLst>
          </p:cNvPr>
          <p:cNvPicPr>
            <a:picLocks noChangeAspect="1"/>
          </p:cNvPicPr>
          <p:nvPr/>
        </p:nvPicPr>
        <p:blipFill>
          <a:blip r:embed="rId5"/>
          <a:stretch>
            <a:fillRect/>
          </a:stretch>
        </p:blipFill>
        <p:spPr>
          <a:xfrm>
            <a:off x="18507395" y="5751893"/>
            <a:ext cx="14723377" cy="589363"/>
          </a:xfrm>
          <a:prstGeom prst="rect">
            <a:avLst/>
          </a:prstGeom>
        </p:spPr>
      </p:pic>
      <p:pic>
        <p:nvPicPr>
          <p:cNvPr id="19" name="Picture 18">
            <a:extLst>
              <a:ext uri="{FF2B5EF4-FFF2-40B4-BE49-F238E27FC236}">
                <a16:creationId xmlns:a16="http://schemas.microsoft.com/office/drawing/2014/main" id="{8C5038A4-D6C0-30E0-5563-B1FF867AC349}"/>
              </a:ext>
            </a:extLst>
          </p:cNvPr>
          <p:cNvPicPr>
            <a:picLocks noChangeAspect="1"/>
          </p:cNvPicPr>
          <p:nvPr/>
        </p:nvPicPr>
        <p:blipFill>
          <a:blip r:embed="rId6"/>
          <a:stretch>
            <a:fillRect/>
          </a:stretch>
        </p:blipFill>
        <p:spPr>
          <a:xfrm>
            <a:off x="1127077" y="6946136"/>
            <a:ext cx="16973674" cy="1168011"/>
          </a:xfrm>
          <a:prstGeom prst="rect">
            <a:avLst/>
          </a:prstGeom>
        </p:spPr>
      </p:pic>
      <p:pic>
        <p:nvPicPr>
          <p:cNvPr id="21" name="Picture 20">
            <a:extLst>
              <a:ext uri="{FF2B5EF4-FFF2-40B4-BE49-F238E27FC236}">
                <a16:creationId xmlns:a16="http://schemas.microsoft.com/office/drawing/2014/main" id="{8083C921-825C-D765-82AA-5D6D68BF4125}"/>
              </a:ext>
            </a:extLst>
          </p:cNvPr>
          <p:cNvPicPr>
            <a:picLocks noChangeAspect="1"/>
          </p:cNvPicPr>
          <p:nvPr/>
        </p:nvPicPr>
        <p:blipFill>
          <a:blip r:embed="rId7"/>
          <a:stretch>
            <a:fillRect/>
          </a:stretch>
        </p:blipFill>
        <p:spPr>
          <a:xfrm>
            <a:off x="18507395" y="6972388"/>
            <a:ext cx="16941528" cy="1146580"/>
          </a:xfrm>
          <a:prstGeom prst="rect">
            <a:avLst/>
          </a:prstGeom>
        </p:spPr>
      </p:pic>
    </p:spTree>
    <p:extLst>
      <p:ext uri="{BB962C8B-B14F-4D97-AF65-F5344CB8AC3E}">
        <p14:creationId xmlns:p14="http://schemas.microsoft.com/office/powerpoint/2010/main" val="40616848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5585249"/>
        </p:xfrm>
        <a:graphic>
          <a:graphicData uri="http://schemas.openxmlformats.org/drawingml/2006/table">
            <a:tbl>
              <a:tblPr firstRow="1" bandRow="1">
                <a:tableStyleId>{5C22544A-7EE6-4342-B048-85BDC9FD1C3A}</a:tableStyleId>
              </a:tblPr>
              <a:tblGrid>
                <a:gridCol w="17316841">
                  <a:extLst>
                    <a:ext uri="{9D8B030D-6E8A-4147-A177-3AD203B41FA5}">
                      <a16:colId xmlns:a16="http://schemas.microsoft.com/office/drawing/2014/main" val="2994918102"/>
                    </a:ext>
                  </a:extLst>
                </a:gridCol>
                <a:gridCol w="17465829">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Arrays.asList</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PH"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List.of</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NOT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resizeable</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but is 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IMMUTABLE.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876449996"/>
                  </a:ext>
                </a:extLst>
              </a:tr>
              <a:tr h="117011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17914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192873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Special Kinds of Lists</a:t>
            </a:r>
          </a:p>
        </p:txBody>
      </p:sp>
      <p:sp>
        <p:nvSpPr>
          <p:cNvPr id="18" name="Rectangle 17">
            <a:extLst>
              <a:ext uri="{FF2B5EF4-FFF2-40B4-BE49-F238E27FC236}">
                <a16:creationId xmlns:a16="http://schemas.microsoft.com/office/drawing/2014/main" id="{70AD627E-CAD6-499C-1A15-23287E58AEE8}"/>
              </a:ext>
            </a:extLst>
          </p:cNvPr>
          <p:cNvSpPr/>
          <p:nvPr/>
        </p:nvSpPr>
        <p:spPr>
          <a:xfrm>
            <a:off x="952498" y="8745280"/>
            <a:ext cx="34782670" cy="91850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support variable arguments, so you can pass a set of arguments of one type, or you can pass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show examples of both here, first using variable arguments, and second, passing an array.</a:t>
            </a:r>
          </a:p>
        </p:txBody>
      </p:sp>
      <p:pic>
        <p:nvPicPr>
          <p:cNvPr id="5" name="Picture 4">
            <a:extLst>
              <a:ext uri="{FF2B5EF4-FFF2-40B4-BE49-F238E27FC236}">
                <a16:creationId xmlns:a16="http://schemas.microsoft.com/office/drawing/2014/main" id="{50601F61-D37F-879C-5FB1-4D79754F6D2E}"/>
              </a:ext>
            </a:extLst>
          </p:cNvPr>
          <p:cNvPicPr>
            <a:picLocks noChangeAspect="1"/>
          </p:cNvPicPr>
          <p:nvPr/>
        </p:nvPicPr>
        <p:blipFill>
          <a:blip r:embed="rId4"/>
          <a:stretch>
            <a:fillRect/>
          </a:stretch>
        </p:blipFill>
        <p:spPr>
          <a:xfrm>
            <a:off x="1145738" y="5727190"/>
            <a:ext cx="16416457" cy="610794"/>
          </a:xfrm>
          <a:prstGeom prst="rect">
            <a:avLst/>
          </a:prstGeom>
        </p:spPr>
      </p:pic>
      <p:pic>
        <p:nvPicPr>
          <p:cNvPr id="8" name="Picture 7">
            <a:extLst>
              <a:ext uri="{FF2B5EF4-FFF2-40B4-BE49-F238E27FC236}">
                <a16:creationId xmlns:a16="http://schemas.microsoft.com/office/drawing/2014/main" id="{6CA912B9-523E-C1E9-B5C0-56BF57144E42}"/>
              </a:ext>
            </a:extLst>
          </p:cNvPr>
          <p:cNvPicPr>
            <a:picLocks noChangeAspect="1"/>
          </p:cNvPicPr>
          <p:nvPr/>
        </p:nvPicPr>
        <p:blipFill>
          <a:blip r:embed="rId5"/>
          <a:stretch>
            <a:fillRect/>
          </a:stretch>
        </p:blipFill>
        <p:spPr>
          <a:xfrm>
            <a:off x="18507395" y="5751893"/>
            <a:ext cx="14723377" cy="589363"/>
          </a:xfrm>
          <a:prstGeom prst="rect">
            <a:avLst/>
          </a:prstGeom>
        </p:spPr>
      </p:pic>
      <p:pic>
        <p:nvPicPr>
          <p:cNvPr id="19" name="Picture 18">
            <a:extLst>
              <a:ext uri="{FF2B5EF4-FFF2-40B4-BE49-F238E27FC236}">
                <a16:creationId xmlns:a16="http://schemas.microsoft.com/office/drawing/2014/main" id="{8C5038A4-D6C0-30E0-5563-B1FF867AC349}"/>
              </a:ext>
            </a:extLst>
          </p:cNvPr>
          <p:cNvPicPr>
            <a:picLocks noChangeAspect="1"/>
          </p:cNvPicPr>
          <p:nvPr/>
        </p:nvPicPr>
        <p:blipFill>
          <a:blip r:embed="rId6"/>
          <a:stretch>
            <a:fillRect/>
          </a:stretch>
        </p:blipFill>
        <p:spPr>
          <a:xfrm>
            <a:off x="1127077" y="6946136"/>
            <a:ext cx="16973674" cy="1168011"/>
          </a:xfrm>
          <a:prstGeom prst="rect">
            <a:avLst/>
          </a:prstGeom>
        </p:spPr>
      </p:pic>
      <p:pic>
        <p:nvPicPr>
          <p:cNvPr id="21" name="Picture 20">
            <a:extLst>
              <a:ext uri="{FF2B5EF4-FFF2-40B4-BE49-F238E27FC236}">
                <a16:creationId xmlns:a16="http://schemas.microsoft.com/office/drawing/2014/main" id="{8083C921-825C-D765-82AA-5D6D68BF4125}"/>
              </a:ext>
            </a:extLst>
          </p:cNvPr>
          <p:cNvPicPr>
            <a:picLocks noChangeAspect="1"/>
          </p:cNvPicPr>
          <p:nvPr/>
        </p:nvPicPr>
        <p:blipFill>
          <a:blip r:embed="rId7"/>
          <a:stretch>
            <a:fillRect/>
          </a:stretch>
        </p:blipFill>
        <p:spPr>
          <a:xfrm>
            <a:off x="18507395" y="6972388"/>
            <a:ext cx="16941528" cy="1146580"/>
          </a:xfrm>
          <a:prstGeom prst="rect">
            <a:avLst/>
          </a:prstGeom>
        </p:spPr>
      </p:pic>
    </p:spTree>
    <p:extLst>
      <p:ext uri="{BB962C8B-B14F-4D97-AF65-F5344CB8AC3E}">
        <p14:creationId xmlns:p14="http://schemas.microsoft.com/office/powerpoint/2010/main" val="419456756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032126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Arrays from ArrayLists</a:t>
            </a:r>
          </a:p>
        </p:txBody>
      </p:sp>
      <p:pic>
        <p:nvPicPr>
          <p:cNvPr id="4" name="Picture 3">
            <a:extLst>
              <a:ext uri="{FF2B5EF4-FFF2-40B4-BE49-F238E27FC236}">
                <a16:creationId xmlns:a16="http://schemas.microsoft.com/office/drawing/2014/main" id="{39672AA3-6612-8EC0-F46D-0D5B6996DE07}"/>
              </a:ext>
            </a:extLst>
          </p:cNvPr>
          <p:cNvPicPr>
            <a:picLocks noChangeAspect="1"/>
          </p:cNvPicPr>
          <p:nvPr/>
        </p:nvPicPr>
        <p:blipFill>
          <a:blip r:embed="rId4"/>
          <a:stretch>
            <a:fillRect/>
          </a:stretch>
        </p:blipFill>
        <p:spPr>
          <a:xfrm>
            <a:off x="952495" y="3050197"/>
            <a:ext cx="34782670" cy="1869657"/>
          </a:xfrm>
          <a:prstGeom prst="rect">
            <a:avLst/>
          </a:prstGeom>
        </p:spPr>
      </p:pic>
      <p:sp>
        <p:nvSpPr>
          <p:cNvPr id="6" name="Rectangle 5">
            <a:extLst>
              <a:ext uri="{FF2B5EF4-FFF2-40B4-BE49-F238E27FC236}">
                <a16:creationId xmlns:a16="http://schemas.microsoft.com/office/drawing/2014/main" id="{88198262-B8E0-F87B-B784-9219EDB029CF}"/>
              </a:ext>
            </a:extLst>
          </p:cNvPr>
          <p:cNvSpPr/>
          <p:nvPr/>
        </p:nvSpPr>
        <p:spPr>
          <a:xfrm>
            <a:off x="952501" y="5520653"/>
            <a:ext cx="34782670" cy="1257860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most common method to create an array, from an ArrayList, using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toArray</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takes one argument, which should be an instance of a typed array.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returns an array of that same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length of the array you pass, has more elements than the list, extra elements will be filled with the default values for that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length of the array you pass, has less elements than the list, the method will still return an array, with the same number of elements in it, as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example shown here, we pass a String array with zero as the size, but the array returned has three elements, which is the number of elements in the list.</a:t>
            </a:r>
          </a:p>
        </p:txBody>
      </p:sp>
    </p:spTree>
    <p:extLst>
      <p:ext uri="{BB962C8B-B14F-4D97-AF65-F5344CB8AC3E}">
        <p14:creationId xmlns:p14="http://schemas.microsoft.com/office/powerpoint/2010/main" val="41403818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1990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ArrayList</a:t>
            </a:r>
            <a:r>
              <a:rPr lang="en-US" sz="10800" dirty="0">
                <a:latin typeface="Open Sans" panose="020B0606030504020204" pitchFamily="34" charset="0"/>
                <a:ea typeface="Open Sans" panose="020B0606030504020204" pitchFamily="34" charset="0"/>
                <a:cs typeface="Open Sans" panose="020B0606030504020204" pitchFamily="34" charset="0"/>
              </a:rPr>
              <a: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ArrayList</a:t>
            </a:r>
            <a:r>
              <a:rPr lang="en-US" sz="4500" dirty="0">
                <a:latin typeface="Open Sans" panose="020B0606030504020204" pitchFamily="34" charset="0"/>
                <a:ea typeface="Open Sans" panose="020B0606030504020204" pitchFamily="34" charset="0"/>
                <a:cs typeface="Open Sans" panose="020B0606030504020204" pitchFamily="34" charset="0"/>
              </a:rPr>
              <a:t>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80219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challenge is to create an interactive console program.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give the user a menu of options as shown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the Scanner class, solicit a menu item, 0, 1 or 2,  and process the item accordingly.</a:t>
            </a:r>
          </a:p>
        </p:txBody>
      </p:sp>
      <p:pic>
        <p:nvPicPr>
          <p:cNvPr id="4" name="Picture 3">
            <a:extLst>
              <a:ext uri="{FF2B5EF4-FFF2-40B4-BE49-F238E27FC236}">
                <a16:creationId xmlns:a16="http://schemas.microsoft.com/office/drawing/2014/main" id="{DF6E8228-FCAA-914D-C1FF-6171D7B0BF80}"/>
              </a:ext>
            </a:extLst>
          </p:cNvPr>
          <p:cNvPicPr>
            <a:picLocks noChangeAspect="1"/>
          </p:cNvPicPr>
          <p:nvPr/>
        </p:nvPicPr>
        <p:blipFill>
          <a:blip r:embed="rId4"/>
          <a:stretch>
            <a:fillRect/>
          </a:stretch>
        </p:blipFill>
        <p:spPr>
          <a:xfrm>
            <a:off x="1027142" y="7796524"/>
            <a:ext cx="19514286" cy="6780952"/>
          </a:xfrm>
          <a:prstGeom prst="rect">
            <a:avLst/>
          </a:prstGeom>
        </p:spPr>
      </p:pic>
    </p:spTree>
    <p:extLst>
      <p:ext uri="{BB962C8B-B14F-4D97-AF65-F5344CB8AC3E}">
        <p14:creationId xmlns:p14="http://schemas.microsoft.com/office/powerpoint/2010/main" val="10801872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I'll be covering important concepts related to these topics, like Big O Notation, Iterators, Autoboxing and Unboxing, and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If you are unfamiliar with any of these terms, by the end of this section, they will make sense.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 lot to cover in the section, so let's get started.</a:t>
            </a:r>
          </a:p>
        </p:txBody>
      </p:sp>
    </p:spTree>
    <p:extLst>
      <p:ext uri="{BB962C8B-B14F-4D97-AF65-F5344CB8AC3E}">
        <p14:creationId xmlns:p14="http://schemas.microsoft.com/office/powerpoint/2010/main" val="412584145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1990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ArrayList</a:t>
            </a:r>
            <a:r>
              <a:rPr lang="en-US" sz="10800" dirty="0">
                <a:latin typeface="Open Sans" panose="020B0606030504020204" pitchFamily="34" charset="0"/>
                <a:ea typeface="Open Sans" panose="020B0606030504020204" pitchFamily="34" charset="0"/>
                <a:cs typeface="Open Sans" panose="020B0606030504020204" pitchFamily="34" charset="0"/>
              </a:rPr>
              <a: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ArrayList</a:t>
            </a:r>
            <a:r>
              <a:rPr lang="en-US" sz="4500" dirty="0">
                <a:latin typeface="Open Sans" panose="020B0606030504020204" pitchFamily="34" charset="0"/>
                <a:ea typeface="Open Sans" panose="020B0606030504020204" pitchFamily="34" charset="0"/>
                <a:cs typeface="Open Sans" panose="020B0606030504020204" pitchFamily="34" charset="0"/>
              </a:rPr>
              <a:t> Challenge Part 1</a:t>
            </a:r>
          </a:p>
        </p:txBody>
      </p:sp>
      <p:sp>
        <p:nvSpPr>
          <p:cNvPr id="2" name="Rectangle 1">
            <a:extLst>
              <a:ext uri="{FF2B5EF4-FFF2-40B4-BE49-F238E27FC236}">
                <a16:creationId xmlns:a16="http://schemas.microsoft.com/office/drawing/2014/main" id="{40D51CD0-067C-44B5-ED28-9CF92E38F283}"/>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grocery list should be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use methods on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to add items, remove items, check if an item is already in the list, and print a sorted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print the list, sorted alphabetically, after each operation.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shouldn't allow duplicate items in the list.</a:t>
            </a:r>
          </a:p>
        </p:txBody>
      </p:sp>
    </p:spTree>
    <p:extLst>
      <p:ext uri="{BB962C8B-B14F-4D97-AF65-F5344CB8AC3E}">
        <p14:creationId xmlns:p14="http://schemas.microsoft.com/office/powerpoint/2010/main" val="329642478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83446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of primitive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24296136" cy="1532598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an array of primitive types is allocated, space is allocated for all of it's elements contiguously, as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from this slide, that we have an array of </a:t>
            </a:r>
            <a:r>
              <a:rPr lang="en-US" sz="6400" b="1" dirty="0">
                <a:latin typeface="Open Sans" panose="020B0606030504020204" pitchFamily="34" charset="0"/>
                <a:ea typeface="Open Sans" panose="020B0606030504020204" pitchFamily="34" charset="0"/>
                <a:cs typeface="Open Sans" panose="020B0606030504020204" pitchFamily="34" charset="0"/>
              </a:rPr>
              <a:t>seven integers</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index position is in the left column, and that's the number we use, to access a specific array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the first element, when we use index position 0, this will retrieve the value 34.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use index position 1, this gets the value of 18,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addresses we show here are memory addresses, represented by these numbers. </a:t>
            </a:r>
          </a:p>
        </p:txBody>
      </p:sp>
      <p:graphicFrame>
        <p:nvGraphicFramePr>
          <p:cNvPr id="2" name="Table 1">
            <a:extLst>
              <a:ext uri="{FF2B5EF4-FFF2-40B4-BE49-F238E27FC236}">
                <a16:creationId xmlns:a16="http://schemas.microsoft.com/office/drawing/2014/main" id="{FE07DEC2-A62B-999E-7AD1-A0BF549D7896}"/>
              </a:ext>
            </a:extLst>
          </p:cNvPr>
          <p:cNvGraphicFramePr>
            <a:graphicFrameLocks noGrp="1"/>
          </p:cNvGraphicFramePr>
          <p:nvPr/>
        </p:nvGraphicFramePr>
        <p:xfrm>
          <a:off x="26005207" y="4573140"/>
          <a:ext cx="9618292" cy="10734524"/>
        </p:xfrm>
        <a:graphic>
          <a:graphicData uri="http://schemas.openxmlformats.org/drawingml/2006/table">
            <a:tbl>
              <a:tblPr firstRow="1" bandRow="1">
                <a:tableStyleId>{5C22544A-7EE6-4342-B048-85BDC9FD1C3A}</a:tableStyleId>
              </a:tblPr>
              <a:tblGrid>
                <a:gridCol w="3022580">
                  <a:extLst>
                    <a:ext uri="{9D8B030D-6E8A-4147-A177-3AD203B41FA5}">
                      <a16:colId xmlns:a16="http://schemas.microsoft.com/office/drawing/2014/main" val="2844207666"/>
                    </a:ext>
                  </a:extLst>
                </a:gridCol>
                <a:gridCol w="2967134">
                  <a:extLst>
                    <a:ext uri="{9D8B030D-6E8A-4147-A177-3AD203B41FA5}">
                      <a16:colId xmlns:a16="http://schemas.microsoft.com/office/drawing/2014/main" val="1891655341"/>
                    </a:ext>
                  </a:extLst>
                </a:gridCol>
                <a:gridCol w="3628578">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Address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bl>
          </a:graphicData>
        </a:graphic>
      </p:graphicFrame>
    </p:spTree>
    <p:extLst>
      <p:ext uri="{BB962C8B-B14F-4D97-AF65-F5344CB8AC3E}">
        <p14:creationId xmlns:p14="http://schemas.microsoft.com/office/powerpoint/2010/main" val="413428228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83446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of primitive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24296136" cy="1532598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100 is the address of an integer, and we know an integer is 4 bytes, then the address of the next integer, if it's contiguous would be 104, as we show here, for the second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can use simple math, using the index, and the address of the initial element in the array, to get the address, and retrieve the value of the element.</a:t>
            </a:r>
          </a:p>
        </p:txBody>
      </p:sp>
      <p:graphicFrame>
        <p:nvGraphicFramePr>
          <p:cNvPr id="2" name="Table 1">
            <a:extLst>
              <a:ext uri="{FF2B5EF4-FFF2-40B4-BE49-F238E27FC236}">
                <a16:creationId xmlns:a16="http://schemas.microsoft.com/office/drawing/2014/main" id="{FE07DEC2-A62B-999E-7AD1-A0BF549D7896}"/>
              </a:ext>
            </a:extLst>
          </p:cNvPr>
          <p:cNvGraphicFramePr>
            <a:graphicFrameLocks noGrp="1"/>
          </p:cNvGraphicFramePr>
          <p:nvPr/>
        </p:nvGraphicFramePr>
        <p:xfrm>
          <a:off x="26005207" y="4573140"/>
          <a:ext cx="9618292" cy="10734524"/>
        </p:xfrm>
        <a:graphic>
          <a:graphicData uri="http://schemas.openxmlformats.org/drawingml/2006/table">
            <a:tbl>
              <a:tblPr firstRow="1" bandRow="1">
                <a:tableStyleId>{5C22544A-7EE6-4342-B048-85BDC9FD1C3A}</a:tableStyleId>
              </a:tblPr>
              <a:tblGrid>
                <a:gridCol w="3022580">
                  <a:extLst>
                    <a:ext uri="{9D8B030D-6E8A-4147-A177-3AD203B41FA5}">
                      <a16:colId xmlns:a16="http://schemas.microsoft.com/office/drawing/2014/main" val="2844207666"/>
                    </a:ext>
                  </a:extLst>
                </a:gridCol>
                <a:gridCol w="2967134">
                  <a:extLst>
                    <a:ext uri="{9D8B030D-6E8A-4147-A177-3AD203B41FA5}">
                      <a16:colId xmlns:a16="http://schemas.microsoft.com/office/drawing/2014/main" val="1891655341"/>
                    </a:ext>
                  </a:extLst>
                </a:gridCol>
                <a:gridCol w="3628578">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Address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bl>
          </a:graphicData>
        </a:graphic>
      </p:graphicFrame>
      <p:sp>
        <p:nvSpPr>
          <p:cNvPr id="3" name="Shape 131">
            <a:extLst>
              <a:ext uri="{FF2B5EF4-FFF2-40B4-BE49-F238E27FC236}">
                <a16:creationId xmlns:a16="http://schemas.microsoft.com/office/drawing/2014/main" id="{42F047D1-76A8-E97A-F29E-00A3BE546AEA}"/>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63384614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2153E74-ACB2-B768-61B5-6E9E50CE0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reference types (meaning anything that's not a primitive type), like a String, or any other object, the array elements aren't the values, but the addresses of the referenced object or String.</a:t>
            </a:r>
          </a:p>
        </p:txBody>
      </p:sp>
      <p:sp>
        <p:nvSpPr>
          <p:cNvPr id="2" name="Shape 131">
            <a:extLst>
              <a:ext uri="{FF2B5EF4-FFF2-40B4-BE49-F238E27FC236}">
                <a16:creationId xmlns:a16="http://schemas.microsoft.com/office/drawing/2014/main" id="{7F3F48A0-D9DB-0CB6-A8B4-CDC8035BE4C3}"/>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78954793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16E1B023-BED6-FB7A-164C-4079252A3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 level of indirection as I show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learned that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are really implemented with arrays, under the covers.</a:t>
            </a:r>
          </a:p>
        </p:txBody>
      </p:sp>
      <p:sp>
        <p:nvSpPr>
          <p:cNvPr id="3" name="Shape 131">
            <a:extLst>
              <a:ext uri="{FF2B5EF4-FFF2-40B4-BE49-F238E27FC236}">
                <a16:creationId xmlns:a16="http://schemas.microsoft.com/office/drawing/2014/main" id="{0FCC99C0-2157-8478-122D-1197FD70664A}"/>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713113116"/>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our objects aren't stored contiguously in memory, but their addresses are, in the array behind the ArrayList.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again, the addresses can be easily retrieved with a bit of math, if we know the index of the element.</a:t>
            </a:r>
          </a:p>
        </p:txBody>
      </p:sp>
      <p:sp>
        <p:nvSpPr>
          <p:cNvPr id="3" name="Shape 131">
            <a:extLst>
              <a:ext uri="{FF2B5EF4-FFF2-40B4-BE49-F238E27FC236}">
                <a16:creationId xmlns:a16="http://schemas.microsoft.com/office/drawing/2014/main" id="{014A718A-975A-1968-77D7-CE37EB0C1878}"/>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43587665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lookup, and doesn't change, no matter what size the ArrayList 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to remove an element, the referenced addresses have to be re-indexed, or shifted, to remove an empty space.</a:t>
            </a:r>
          </a:p>
        </p:txBody>
      </p:sp>
      <p:sp>
        <p:nvSpPr>
          <p:cNvPr id="3" name="Shape 131">
            <a:extLst>
              <a:ext uri="{FF2B5EF4-FFF2-40B4-BE49-F238E27FC236}">
                <a16:creationId xmlns:a16="http://schemas.microsoft.com/office/drawing/2014/main" id="{EE356BB8-553A-A31A-CC01-6EE03B2F4F20}"/>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18731909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when adding an element, the array that backs the ArrayList might be too small, and might need to be reallocated.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Either of these operations can be an </a:t>
            </a:r>
            <a:r>
              <a:rPr lang="en-US" sz="6400" b="1" dirty="0">
                <a:latin typeface="Open Sans" panose="020B0606030504020204" pitchFamily="34" charset="0"/>
                <a:ea typeface="Open Sans" panose="020B0606030504020204" pitchFamily="34" charset="0"/>
                <a:cs typeface="Open Sans" panose="020B0606030504020204" pitchFamily="34" charset="0"/>
              </a:rPr>
              <a:t>expensive</a:t>
            </a:r>
            <a:r>
              <a:rPr lang="en-US" sz="6400" dirty="0">
                <a:latin typeface="Open Sans" panose="020B0606030504020204" pitchFamily="34" charset="0"/>
                <a:ea typeface="Open Sans" panose="020B0606030504020204" pitchFamily="34" charset="0"/>
                <a:cs typeface="Open Sans" panose="020B0606030504020204" pitchFamily="34" charset="0"/>
              </a:rPr>
              <a:t> process, if the number of elements is large.</a:t>
            </a:r>
          </a:p>
        </p:txBody>
      </p:sp>
      <p:sp>
        <p:nvSpPr>
          <p:cNvPr id="3" name="Shape 131">
            <a:extLst>
              <a:ext uri="{FF2B5EF4-FFF2-40B4-BE49-F238E27FC236}">
                <a16:creationId xmlns:a16="http://schemas.microsoft.com/office/drawing/2014/main" id="{2C413715-E546-D1B2-B5A6-E10D9FDC707C}"/>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69218704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slide, the String, "Third and a half', represents a new element we want inserted, at index position 3.</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all the elements below this point, need to be moved and re-indexed. </a:t>
            </a:r>
          </a:p>
        </p:txBody>
      </p:sp>
      <p:sp>
        <p:nvSpPr>
          <p:cNvPr id="3" name="Shape 131">
            <a:extLst>
              <a:ext uri="{FF2B5EF4-FFF2-40B4-BE49-F238E27FC236}">
                <a16:creationId xmlns:a16="http://schemas.microsoft.com/office/drawing/2014/main" id="{EF9E4A96-81C7-8047-EA4B-72EF80BE9F5B}"/>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694537737"/>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45345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3" name="Rectangle 2">
            <a:extLst>
              <a:ext uri="{FF2B5EF4-FFF2-40B4-BE49-F238E27FC236}">
                <a16:creationId xmlns:a16="http://schemas.microsoft.com/office/drawing/2014/main" id="{BB62F6B0-3077-2EBA-7D65-61436CC0E64A}"/>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ArrayList is created with an initial capacity, depending on how many elements we create the list with, or if you specify a capacity when creating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an ArrayList that has a capacity of 10, because we're passing 10 in the constructor of this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then add 7 elements.</a:t>
            </a:r>
          </a:p>
        </p:txBody>
      </p:sp>
      <p:pic>
        <p:nvPicPr>
          <p:cNvPr id="5" name="Picture 4">
            <a:extLst>
              <a:ext uri="{FF2B5EF4-FFF2-40B4-BE49-F238E27FC236}">
                <a16:creationId xmlns:a16="http://schemas.microsoft.com/office/drawing/2014/main" id="{5FF7DF35-40D9-5169-789D-36283DAE2FBC}"/>
              </a:ext>
            </a:extLst>
          </p:cNvPr>
          <p:cNvPicPr>
            <a:picLocks noChangeAspect="1"/>
          </p:cNvPicPr>
          <p:nvPr/>
        </p:nvPicPr>
        <p:blipFill>
          <a:blip r:embed="rId4"/>
          <a:stretch>
            <a:fillRect/>
          </a:stretch>
        </p:blipFill>
        <p:spPr>
          <a:xfrm>
            <a:off x="952498" y="9743950"/>
            <a:ext cx="21236142" cy="3567137"/>
          </a:xfrm>
          <a:prstGeom prst="rect">
            <a:avLst/>
          </a:prstGeom>
        </p:spPr>
      </p:pic>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2498" y="14486487"/>
          <a:ext cx="34782672" cy="2548628"/>
        </p:xfrm>
        <a:graphic>
          <a:graphicData uri="http://schemas.openxmlformats.org/drawingml/2006/table">
            <a:tbl>
              <a:tblPr firstRow="1" bandRow="1">
                <a:tableStyleId>{5C22544A-7EE6-4342-B048-85BDC9FD1C3A}</a:tableStyleId>
              </a:tblPr>
              <a:tblGrid>
                <a:gridCol w="5796182">
                  <a:extLst>
                    <a:ext uri="{9D8B030D-6E8A-4147-A177-3AD203B41FA5}">
                      <a16:colId xmlns:a16="http://schemas.microsoft.com/office/drawing/2014/main" val="2844207666"/>
                    </a:ext>
                  </a:extLst>
                </a:gridCol>
                <a:gridCol w="2898649">
                  <a:extLst>
                    <a:ext uri="{9D8B030D-6E8A-4147-A177-3AD203B41FA5}">
                      <a16:colId xmlns:a16="http://schemas.microsoft.com/office/drawing/2014/main" val="1891655341"/>
                    </a:ext>
                  </a:extLst>
                </a:gridCol>
                <a:gridCol w="2898649">
                  <a:extLst>
                    <a:ext uri="{9D8B030D-6E8A-4147-A177-3AD203B41FA5}">
                      <a16:colId xmlns:a16="http://schemas.microsoft.com/office/drawing/2014/main" val="3126023316"/>
                    </a:ext>
                  </a:extLst>
                </a:gridCol>
                <a:gridCol w="2898649">
                  <a:extLst>
                    <a:ext uri="{9D8B030D-6E8A-4147-A177-3AD203B41FA5}">
                      <a16:colId xmlns:a16="http://schemas.microsoft.com/office/drawing/2014/main" val="3510570195"/>
                    </a:ext>
                  </a:extLst>
                </a:gridCol>
                <a:gridCol w="2898649">
                  <a:extLst>
                    <a:ext uri="{9D8B030D-6E8A-4147-A177-3AD203B41FA5}">
                      <a16:colId xmlns:a16="http://schemas.microsoft.com/office/drawing/2014/main" val="2203070157"/>
                    </a:ext>
                  </a:extLst>
                </a:gridCol>
                <a:gridCol w="2898649">
                  <a:extLst>
                    <a:ext uri="{9D8B030D-6E8A-4147-A177-3AD203B41FA5}">
                      <a16:colId xmlns:a16="http://schemas.microsoft.com/office/drawing/2014/main" val="1765810579"/>
                    </a:ext>
                  </a:extLst>
                </a:gridCol>
                <a:gridCol w="2898649">
                  <a:extLst>
                    <a:ext uri="{9D8B030D-6E8A-4147-A177-3AD203B41FA5}">
                      <a16:colId xmlns:a16="http://schemas.microsoft.com/office/drawing/2014/main" val="1427929878"/>
                    </a:ext>
                  </a:extLst>
                </a:gridCol>
                <a:gridCol w="2898649">
                  <a:extLst>
                    <a:ext uri="{9D8B030D-6E8A-4147-A177-3AD203B41FA5}">
                      <a16:colId xmlns:a16="http://schemas.microsoft.com/office/drawing/2014/main" val="3275781114"/>
                    </a:ext>
                  </a:extLst>
                </a:gridCol>
                <a:gridCol w="2898649">
                  <a:extLst>
                    <a:ext uri="{9D8B030D-6E8A-4147-A177-3AD203B41FA5}">
                      <a16:colId xmlns:a16="http://schemas.microsoft.com/office/drawing/2014/main" val="930503361"/>
                    </a:ext>
                  </a:extLst>
                </a:gridCol>
                <a:gridCol w="2898649">
                  <a:extLst>
                    <a:ext uri="{9D8B030D-6E8A-4147-A177-3AD203B41FA5}">
                      <a16:colId xmlns:a16="http://schemas.microsoft.com/office/drawing/2014/main" val="3679510846"/>
                    </a:ext>
                  </a:extLst>
                </a:gridCol>
                <a:gridCol w="2898649">
                  <a:extLst>
                    <a:ext uri="{9D8B030D-6E8A-4147-A177-3AD203B41FA5}">
                      <a16:colId xmlns:a16="http://schemas.microsoft.com/office/drawing/2014/main" val="240310130"/>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2" name="Shape 131">
            <a:extLst>
              <a:ext uri="{FF2B5EF4-FFF2-40B4-BE49-F238E27FC236}">
                <a16:creationId xmlns:a16="http://schemas.microsoft.com/office/drawing/2014/main" id="{D992C2C8-129C-4C0B-1469-6EC16264C82D}"/>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4606100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5315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fi-FI" sz="10800" dirty="0">
                <a:latin typeface="Open Sans" panose="020B0606030504020204" pitchFamily="34" charset="0"/>
                <a:ea typeface="Open Sans" panose="020B0606030504020204" pitchFamily="34" charset="0"/>
                <a:cs typeface="Open Sans" panose="020B0606030504020204" pitchFamily="34" charset="0"/>
              </a:rPr>
              <a:t>Java Array vs Java 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List and </a:t>
            </a:r>
            <a:r>
              <a:rPr lang="en-US" sz="4500" dirty="0" err="1">
                <a:latin typeface="Open Sans" panose="020B0606030504020204" pitchFamily="34" charset="0"/>
                <a:ea typeface="Open Sans" panose="020B0606030504020204" pitchFamily="34" charset="0"/>
                <a:cs typeface="Open Sans" panose="020B0606030504020204" pitchFamily="34" charset="0"/>
              </a:rPr>
              <a:t>ArrayList</a:t>
            </a:r>
            <a:r>
              <a:rPr lang="en-US" sz="4500" dirty="0">
                <a:latin typeface="Open Sans" panose="020B0606030504020204" pitchFamily="34" charset="0"/>
                <a:ea typeface="Open Sans" panose="020B0606030504020204" pitchFamily="34" charset="0"/>
                <a:cs typeface="Open Sans" panose="020B0606030504020204" pitchFamily="34" charset="0"/>
              </a:rPr>
              <a:t>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is mutable, and we saw, that we could set or change values in the array, but we could not resize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gives us several classes that let us add and remove items, and resize a sequence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classes are said to </a:t>
            </a:r>
            <a:r>
              <a:rPr lang="en-US" sz="6400" b="1" dirty="0">
                <a:latin typeface="Open Sans" panose="020B0606030504020204" pitchFamily="34" charset="0"/>
                <a:ea typeface="Open Sans" panose="020B0606030504020204" pitchFamily="34" charset="0"/>
                <a:cs typeface="Open Sans" panose="020B0606030504020204" pitchFamily="34" charset="0"/>
              </a:rPr>
              <a:t>implement</a:t>
            </a:r>
            <a:r>
              <a:rPr lang="en-US" sz="6400" dirty="0">
                <a:latin typeface="Open Sans" panose="020B0606030504020204" pitchFamily="34" charset="0"/>
                <a:ea typeface="Open Sans" panose="020B0606030504020204" pitchFamily="34" charset="0"/>
                <a:cs typeface="Open Sans" panose="020B0606030504020204" pitchFamily="34" charset="0"/>
              </a:rPr>
              <a:t> a List's behavior.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what is a list?</a:t>
            </a:r>
          </a:p>
        </p:txBody>
      </p:sp>
    </p:spTree>
    <p:extLst>
      <p:ext uri="{BB962C8B-B14F-4D97-AF65-F5344CB8AC3E}">
        <p14:creationId xmlns:p14="http://schemas.microsoft.com/office/powerpoint/2010/main" val="862845828"/>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45345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3" name="Rectangle 2">
            <a:extLst>
              <a:ext uri="{FF2B5EF4-FFF2-40B4-BE49-F238E27FC236}">
                <a16:creationId xmlns:a16="http://schemas.microsoft.com/office/drawing/2014/main" id="{BB62F6B0-3077-2EBA-7D65-61436CC0E64A}"/>
              </a:ext>
            </a:extLst>
          </p:cNvPr>
          <p:cNvSpPr/>
          <p:nvPr/>
        </p:nvSpPr>
        <p:spPr>
          <a:xfrm>
            <a:off x="952501" y="2780526"/>
            <a:ext cx="34782670" cy="22884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add 3 more elements, using the ArrayList add method, and the array that is used to store the data, doesn't need to change.</a:t>
            </a:r>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2498" y="14486487"/>
          <a:ext cx="34782672" cy="2548628"/>
        </p:xfrm>
        <a:graphic>
          <a:graphicData uri="http://schemas.openxmlformats.org/drawingml/2006/table">
            <a:tbl>
              <a:tblPr firstRow="1" bandRow="1">
                <a:tableStyleId>{5C22544A-7EE6-4342-B048-85BDC9FD1C3A}</a:tableStyleId>
              </a:tblPr>
              <a:tblGrid>
                <a:gridCol w="5796182">
                  <a:extLst>
                    <a:ext uri="{9D8B030D-6E8A-4147-A177-3AD203B41FA5}">
                      <a16:colId xmlns:a16="http://schemas.microsoft.com/office/drawing/2014/main" val="2844207666"/>
                    </a:ext>
                  </a:extLst>
                </a:gridCol>
                <a:gridCol w="2898649">
                  <a:extLst>
                    <a:ext uri="{9D8B030D-6E8A-4147-A177-3AD203B41FA5}">
                      <a16:colId xmlns:a16="http://schemas.microsoft.com/office/drawing/2014/main" val="1891655341"/>
                    </a:ext>
                  </a:extLst>
                </a:gridCol>
                <a:gridCol w="2898649">
                  <a:extLst>
                    <a:ext uri="{9D8B030D-6E8A-4147-A177-3AD203B41FA5}">
                      <a16:colId xmlns:a16="http://schemas.microsoft.com/office/drawing/2014/main" val="3126023316"/>
                    </a:ext>
                  </a:extLst>
                </a:gridCol>
                <a:gridCol w="2898649">
                  <a:extLst>
                    <a:ext uri="{9D8B030D-6E8A-4147-A177-3AD203B41FA5}">
                      <a16:colId xmlns:a16="http://schemas.microsoft.com/office/drawing/2014/main" val="3510570195"/>
                    </a:ext>
                  </a:extLst>
                </a:gridCol>
                <a:gridCol w="2898649">
                  <a:extLst>
                    <a:ext uri="{9D8B030D-6E8A-4147-A177-3AD203B41FA5}">
                      <a16:colId xmlns:a16="http://schemas.microsoft.com/office/drawing/2014/main" val="2203070157"/>
                    </a:ext>
                  </a:extLst>
                </a:gridCol>
                <a:gridCol w="2898649">
                  <a:extLst>
                    <a:ext uri="{9D8B030D-6E8A-4147-A177-3AD203B41FA5}">
                      <a16:colId xmlns:a16="http://schemas.microsoft.com/office/drawing/2014/main" val="1765810579"/>
                    </a:ext>
                  </a:extLst>
                </a:gridCol>
                <a:gridCol w="2898649">
                  <a:extLst>
                    <a:ext uri="{9D8B030D-6E8A-4147-A177-3AD203B41FA5}">
                      <a16:colId xmlns:a16="http://schemas.microsoft.com/office/drawing/2014/main" val="1427929878"/>
                    </a:ext>
                  </a:extLst>
                </a:gridCol>
                <a:gridCol w="2898649">
                  <a:extLst>
                    <a:ext uri="{9D8B030D-6E8A-4147-A177-3AD203B41FA5}">
                      <a16:colId xmlns:a16="http://schemas.microsoft.com/office/drawing/2014/main" val="3275781114"/>
                    </a:ext>
                  </a:extLst>
                </a:gridCol>
                <a:gridCol w="2898649">
                  <a:extLst>
                    <a:ext uri="{9D8B030D-6E8A-4147-A177-3AD203B41FA5}">
                      <a16:colId xmlns:a16="http://schemas.microsoft.com/office/drawing/2014/main" val="930503361"/>
                    </a:ext>
                  </a:extLst>
                </a:gridCol>
                <a:gridCol w="2898649">
                  <a:extLst>
                    <a:ext uri="{9D8B030D-6E8A-4147-A177-3AD203B41FA5}">
                      <a16:colId xmlns:a16="http://schemas.microsoft.com/office/drawing/2014/main" val="3679510846"/>
                    </a:ext>
                  </a:extLst>
                </a:gridCol>
                <a:gridCol w="2898649">
                  <a:extLst>
                    <a:ext uri="{9D8B030D-6E8A-4147-A177-3AD203B41FA5}">
                      <a16:colId xmlns:a16="http://schemas.microsoft.com/office/drawing/2014/main" val="240310130"/>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B4F217F1-E26D-6D64-BE27-C5BFFE30AD3C}"/>
              </a:ext>
            </a:extLst>
          </p:cNvPr>
          <p:cNvPicPr>
            <a:picLocks noChangeAspect="1"/>
          </p:cNvPicPr>
          <p:nvPr/>
        </p:nvPicPr>
        <p:blipFill>
          <a:blip r:embed="rId4"/>
          <a:stretch>
            <a:fillRect/>
          </a:stretch>
        </p:blipFill>
        <p:spPr>
          <a:xfrm>
            <a:off x="952498" y="5281528"/>
            <a:ext cx="21202804" cy="7134278"/>
          </a:xfrm>
          <a:prstGeom prst="rect">
            <a:avLst/>
          </a:prstGeom>
        </p:spPr>
      </p:pic>
      <p:sp>
        <p:nvSpPr>
          <p:cNvPr id="7" name="Rectangle 6">
            <a:extLst>
              <a:ext uri="{FF2B5EF4-FFF2-40B4-BE49-F238E27FC236}">
                <a16:creationId xmlns:a16="http://schemas.microsoft.com/office/drawing/2014/main" id="{3A20679F-D5FF-BAB0-9DFF-A32E14F19351}"/>
              </a:ext>
            </a:extLst>
          </p:cNvPr>
          <p:cNvSpPr/>
          <p:nvPr/>
        </p:nvSpPr>
        <p:spPr>
          <a:xfrm>
            <a:off x="952499" y="12895052"/>
            <a:ext cx="34782670" cy="22884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elements at indices 7, 8, and 9, get populated.</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Shape 131">
            <a:extLst>
              <a:ext uri="{FF2B5EF4-FFF2-40B4-BE49-F238E27FC236}">
                <a16:creationId xmlns:a16="http://schemas.microsoft.com/office/drawing/2014/main" id="{55443C32-7BE8-01D6-FE25-0CB16B542B19}"/>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94799973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8" name="Rectangle 7">
            <a:extLst>
              <a:ext uri="{FF2B5EF4-FFF2-40B4-BE49-F238E27FC236}">
                <a16:creationId xmlns:a16="http://schemas.microsoft.com/office/drawing/2014/main" id="{D7F46CAF-6412-678C-6A0F-68E4652B6578}"/>
              </a:ext>
            </a:extLst>
          </p:cNvPr>
          <p:cNvSpPr/>
          <p:nvPr/>
        </p:nvSpPr>
        <p:spPr>
          <a:xfrm>
            <a:off x="952499" y="3203553"/>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if the number of elements exceeds the current capacity, Java needs to reallocate memory, to fit all the elements, and this can be a costly operation, especially if your ArrayList contains a lot of items.</a:t>
            </a:r>
          </a:p>
        </p:txBody>
      </p:sp>
      <p:pic>
        <p:nvPicPr>
          <p:cNvPr id="2" name="Picture 1">
            <a:extLst>
              <a:ext uri="{FF2B5EF4-FFF2-40B4-BE49-F238E27FC236}">
                <a16:creationId xmlns:a16="http://schemas.microsoft.com/office/drawing/2014/main" id="{1332B1AD-3A60-493B-B908-82AB3A2F635D}"/>
              </a:ext>
            </a:extLst>
          </p:cNvPr>
          <p:cNvPicPr>
            <a:picLocks noChangeAspect="1"/>
          </p:cNvPicPr>
          <p:nvPr/>
        </p:nvPicPr>
        <p:blipFill>
          <a:blip r:embed="rId4"/>
          <a:stretch>
            <a:fillRect/>
          </a:stretch>
        </p:blipFill>
        <p:spPr>
          <a:xfrm>
            <a:off x="950997" y="6756771"/>
            <a:ext cx="21955285" cy="7060458"/>
          </a:xfrm>
          <a:prstGeom prst="rect">
            <a:avLst/>
          </a:prstGeom>
        </p:spPr>
      </p:pic>
      <p:sp>
        <p:nvSpPr>
          <p:cNvPr id="3" name="Shape 131">
            <a:extLst>
              <a:ext uri="{FF2B5EF4-FFF2-40B4-BE49-F238E27FC236}">
                <a16:creationId xmlns:a16="http://schemas.microsoft.com/office/drawing/2014/main" id="{532D0CD9-50AD-7EAA-48D6-6DC791D44579}"/>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96516382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 name="Rectangle 2">
            <a:extLst>
              <a:ext uri="{FF2B5EF4-FFF2-40B4-BE49-F238E27FC236}">
                <a16:creationId xmlns:a16="http://schemas.microsoft.com/office/drawing/2014/main" id="{4260376E-519B-1ADB-3C6D-BCE6E0268484}"/>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now, if our code simply calls add on this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the next operation is going to create a new array, with more elements, but copy the existing 10 elements over.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the new element is added.   You can imagine this add operation costs more, in both time and memory, than the previous add methods did.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Java re-allocates new memory for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it automatically sets the capacity to a greater capacity.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the Java language doesn't really specify exactly how it determines the new capacity, or promise that it will continue to increase the capacity in the same way in future versions.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actually get this capacity size, from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
        <p:nvSpPr>
          <p:cNvPr id="2" name="Shape 131">
            <a:extLst>
              <a:ext uri="{FF2B5EF4-FFF2-40B4-BE49-F238E27FC236}">
                <a16:creationId xmlns:a16="http://schemas.microsoft.com/office/drawing/2014/main" id="{F7A7E0CD-8A99-6FF4-425D-264CF3E5AB77}"/>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626345744"/>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 name="Table 2">
            <a:extLst>
              <a:ext uri="{FF2B5EF4-FFF2-40B4-BE49-F238E27FC236}">
                <a16:creationId xmlns:a16="http://schemas.microsoft.com/office/drawing/2014/main" id="{DDEB995F-5A79-5333-5DD6-17949D3280C1}"/>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5" name="Rectangle 4">
            <a:extLst>
              <a:ext uri="{FF2B5EF4-FFF2-40B4-BE49-F238E27FC236}">
                <a16:creationId xmlns:a16="http://schemas.microsoft.com/office/drawing/2014/main" id="{60FAD7B6-74E6-2DDA-6D32-C4C3E89DB2E2}"/>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From their own documentation, Java states that, "The details of the growth policy, are not specified beyond the fact that adding an element, has constant amortized time cost".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maybe you're interested in what constant amortized time 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start with how to determine cost, which in this case is generally considered in terms of time, but may include memory usage and processing costs, etc.</a:t>
            </a:r>
          </a:p>
        </p:txBody>
      </p:sp>
      <p:sp>
        <p:nvSpPr>
          <p:cNvPr id="2" name="Shape 131">
            <a:extLst>
              <a:ext uri="{FF2B5EF4-FFF2-40B4-BE49-F238E27FC236}">
                <a16:creationId xmlns:a16="http://schemas.microsoft.com/office/drawing/2014/main" id="{9DDD232C-4861-49EB-90CD-9CB64D3F618D}"/>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75236687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Maybe you've heard people talking about Big O Notation, or Big O, and wondered what this means.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won't get too deep into it, but there are a couple of concepts that are fairly easy to grasp, and will help us understand how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expensive</a:t>
            </a:r>
            <a:r>
              <a:rPr lang="en-US" sz="6400" dirty="0">
                <a:latin typeface="Open Sans" panose="020B0606030504020204" pitchFamily="34" charset="0"/>
                <a:ea typeface="Open Sans" panose="020B0606030504020204" pitchFamily="34" charset="0"/>
                <a:cs typeface="Open Sans" panose="020B0606030504020204" pitchFamily="34" charset="0"/>
              </a:rPr>
              <a:t> an operation is, in terms of time and memory usage, as the operation scales.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it's a way to express how well the operation performs, when applied to more and more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Big O approximates the cost of an operation, for a certain number of elements, called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Cost is usually determined by the time it takes, but it can include memory usage, and complexity for example.</a:t>
            </a:r>
          </a:p>
        </p:txBody>
      </p:sp>
      <p:sp>
        <p:nvSpPr>
          <p:cNvPr id="3" name="Shape 131">
            <a:extLst>
              <a:ext uri="{FF2B5EF4-FFF2-40B4-BE49-F238E27FC236}">
                <a16:creationId xmlns:a16="http://schemas.microsoft.com/office/drawing/2014/main" id="{B7E3BDC7-3EE5-CBC9-35E0-8F979137837B}"/>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022096147"/>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n (the number of elements) gets bigger, an operation's cost can stay the same.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cost often grows, as the number of elements grow.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Costs can grow linearly, meaning the cost stays in step, with the magnitude of the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costs can grow exponentially, or by some other non-linear fashion.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 perfect world, an operation's time and complexity would never change.   This ideal world, in Big O Notation is O(1), sometimes called constant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situations, an operation's cost is in direct correlation to the number of elements, n.   In Big O Notation this is O(n), sometimes called linear time.</a:t>
            </a:r>
          </a:p>
        </p:txBody>
      </p:sp>
      <p:sp>
        <p:nvSpPr>
          <p:cNvPr id="3" name="Shape 131">
            <a:extLst>
              <a:ext uri="{FF2B5EF4-FFF2-40B4-BE49-F238E27FC236}">
                <a16:creationId xmlns:a16="http://schemas.microsoft.com/office/drawing/2014/main" id="{E3C65E7F-5F3A-7C43-E7B8-6B9FA0002AEA}"/>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645860462"/>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if we have 10 elements, the cost is 10 times what it would be for 1 element, because the operation may have to execute some functions, up to 10 times vs. just once, and 100 times for 100 elements,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is generally our worst case scenario for List operations, but there are Big O Notations, for worse performers.</a:t>
            </a:r>
          </a:p>
        </p:txBody>
      </p:sp>
      <p:sp>
        <p:nvSpPr>
          <p:cNvPr id="3" name="Shape 131">
            <a:extLst>
              <a:ext uri="{FF2B5EF4-FFF2-40B4-BE49-F238E27FC236}">
                <a16:creationId xmlns:a16="http://schemas.microsoft.com/office/drawing/2014/main" id="{23795308-530C-FE65-D3E6-66F03CFAC658}"/>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52807373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7746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Constant Amortized Time Cost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Another scenario, is the one the Java docs declared for the growth of the ArrayList, that adding an element has constant amortized time cost.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our case, we'll designate this constant amortized time as O(1)*.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that in the majority of cases, the cost is close to O(1), but at certain intervals, the cost is 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add an element to an ArrayList, where the capacity of the List is already allocated, and space is available, the cost is the same each time, regardless of how many elements we add.</a:t>
            </a:r>
          </a:p>
        </p:txBody>
      </p:sp>
      <p:sp>
        <p:nvSpPr>
          <p:cNvPr id="3" name="Shape 131">
            <a:extLst>
              <a:ext uri="{FF2B5EF4-FFF2-40B4-BE49-F238E27FC236}">
                <a16:creationId xmlns:a16="http://schemas.microsoft.com/office/drawing/2014/main" id="{2C3967F9-72D6-66C8-FCFD-5E386E315A07}"/>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72954090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7746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Constant Amortized Time Cost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as soon as we reach the capacity, and all the elements (all n elements) need to be copied in memory, this single add would have a maximum cost of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After this operation, that forced a reallocation, any additional add operations go back to O(1), until the capacity is reached again.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the expensive intervals decrease, the cost gets closer to O(1), so we give it the notation O(1)*.</a:t>
            </a:r>
          </a:p>
        </p:txBody>
      </p:sp>
      <p:sp>
        <p:nvSpPr>
          <p:cNvPr id="3" name="Shape 131">
            <a:extLst>
              <a:ext uri="{FF2B5EF4-FFF2-40B4-BE49-F238E27FC236}">
                <a16:creationId xmlns:a16="http://schemas.microsoft.com/office/drawing/2014/main" id="{55DB539E-0921-734F-8F69-505677C1F868}"/>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709434521"/>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0407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42694"/>
            <a:ext cx="17820691"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Big O values, for the most common ArrayList operations or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just talk about one example, the contains method, which looks for a matching element, and needs to traverse through the ArrayList to find a match.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could find a match at the very first index, this is the best case scenario, so it's O(1).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might not find a match until the last index, this is the worst case scenario, so it's O(n).</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9219984" y="2642694"/>
          <a:ext cx="16515184" cy="12098840"/>
        </p:xfrm>
        <a:graphic>
          <a:graphicData uri="http://schemas.openxmlformats.org/drawingml/2006/table">
            <a:tbl>
              <a:tblPr firstRow="1" bandRow="1">
                <a:tableStyleId>{5C22544A-7EE6-4342-B048-85BDC9FD1C3A}</a:tableStyleId>
              </a:tblPr>
              <a:tblGrid>
                <a:gridCol w="7876412">
                  <a:extLst>
                    <a:ext uri="{9D8B030D-6E8A-4147-A177-3AD203B41FA5}">
                      <a16:colId xmlns:a16="http://schemas.microsoft.com/office/drawing/2014/main" val="2844207666"/>
                    </a:ext>
                  </a:extLst>
                </a:gridCol>
                <a:gridCol w="4533303">
                  <a:extLst>
                    <a:ext uri="{9D8B030D-6E8A-4147-A177-3AD203B41FA5}">
                      <a16:colId xmlns:a16="http://schemas.microsoft.com/office/drawing/2014/main" val="1891655341"/>
                    </a:ext>
                  </a:extLst>
                </a:gridCol>
                <a:gridCol w="410546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A80484BE-0DA5-FBFA-246C-D5BF1BF552CD}"/>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74422499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6935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 what is a 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List and </a:t>
            </a:r>
            <a:r>
              <a:rPr lang="en-US" sz="4500" dirty="0" err="1">
                <a:latin typeface="Open Sans" panose="020B0606030504020204" pitchFamily="34" charset="0"/>
                <a:ea typeface="Open Sans" panose="020B0606030504020204" pitchFamily="34" charset="0"/>
                <a:cs typeface="Open Sans" panose="020B0606030504020204" pitchFamily="34" charset="0"/>
              </a:rPr>
              <a:t>ArrayList</a:t>
            </a:r>
            <a:r>
              <a:rPr lang="en-US" sz="4500" dirty="0">
                <a:latin typeface="Open Sans" panose="020B0606030504020204" pitchFamily="34" charset="0"/>
                <a:ea typeface="Open Sans" panose="020B0606030504020204" pitchFamily="34" charset="0"/>
                <a:cs typeface="Open Sans" panose="020B0606030504020204" pitchFamily="34" charset="0"/>
              </a:rPr>
              <a:t>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our everyday life, we use lists all the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we're going to the grocery store, we've got a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have a list of things we need to do, a list of addresses, a list of contact numbers, etc.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wouldn't be a very useful list however, if we started with 10 items we could change, but never add or remove an item.</a:t>
            </a:r>
          </a:p>
        </p:txBody>
      </p:sp>
    </p:spTree>
    <p:extLst>
      <p:ext uri="{BB962C8B-B14F-4D97-AF65-F5344CB8AC3E}">
        <p14:creationId xmlns:p14="http://schemas.microsoft.com/office/powerpoint/2010/main" val="791415127"/>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0407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42694"/>
            <a:ext cx="17820691"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general, the cost will be something in between, for the contains method, because the element will be found somewhere between the first and nth (or last)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notice that the indexed methods are usually O(1), remembering that finding an element by its index, is a simple calculation.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only gets costly with indexed add or remove methods, if the ArrayList needs to be re-indexed, or re-sized.</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9219984" y="2642694"/>
          <a:ext cx="16515184" cy="12098840"/>
        </p:xfrm>
        <a:graphic>
          <a:graphicData uri="http://schemas.openxmlformats.org/drawingml/2006/table">
            <a:tbl>
              <a:tblPr firstRow="1" bandRow="1">
                <a:tableStyleId>{5C22544A-7EE6-4342-B048-85BDC9FD1C3A}</a:tableStyleId>
              </a:tblPr>
              <a:tblGrid>
                <a:gridCol w="7876412">
                  <a:extLst>
                    <a:ext uri="{9D8B030D-6E8A-4147-A177-3AD203B41FA5}">
                      <a16:colId xmlns:a16="http://schemas.microsoft.com/office/drawing/2014/main" val="2844207666"/>
                    </a:ext>
                  </a:extLst>
                </a:gridCol>
                <a:gridCol w="4533303">
                  <a:extLst>
                    <a:ext uri="{9D8B030D-6E8A-4147-A177-3AD203B41FA5}">
                      <a16:colId xmlns:a16="http://schemas.microsoft.com/office/drawing/2014/main" val="1891655341"/>
                    </a:ext>
                  </a:extLst>
                </a:gridCol>
                <a:gridCol w="410546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F6970C1E-0016-4D01-6C2E-AB25898B96E1}"/>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93138888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B8C337B-AE98-1318-022B-8051ED4BB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547" y="8520036"/>
            <a:ext cx="18356907" cy="10326580"/>
          </a:xfrm>
          <a:prstGeom prst="rect">
            <a:avLst/>
          </a:prstGeom>
        </p:spPr>
      </p:pic>
      <p:sp>
        <p:nvSpPr>
          <p:cNvPr id="126" name="Shape 126"/>
          <p:cNvSpPr/>
          <p:nvPr/>
        </p:nvSpPr>
        <p:spPr>
          <a:xfrm>
            <a:off x="952498" y="459786"/>
            <a:ext cx="664444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31141"/>
            <a:ext cx="34782670" cy="1530016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LinkedList is not indexed at all.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is no array, storing the addresses in a neat ordered way, as we saw with the ArrayList.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each element that's added to a linked list, forms a chain, and the chain has links to the previous element, and the next element.</a:t>
            </a:r>
          </a:p>
        </p:txBody>
      </p:sp>
      <p:sp>
        <p:nvSpPr>
          <p:cNvPr id="3" name="Shape 131">
            <a:extLst>
              <a:ext uri="{FF2B5EF4-FFF2-40B4-BE49-F238E27FC236}">
                <a16:creationId xmlns:a16="http://schemas.microsoft.com/office/drawing/2014/main" id="{16F55F3C-9324-7EB1-AE13-01FB6BC4FE16}"/>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274037382"/>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B8C337B-AE98-1318-022B-8051ED4BB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547" y="8520036"/>
            <a:ext cx="18356907" cy="10326580"/>
          </a:xfrm>
          <a:prstGeom prst="rect">
            <a:avLst/>
          </a:prstGeom>
        </p:spPr>
      </p:pic>
      <p:sp>
        <p:nvSpPr>
          <p:cNvPr id="126" name="Shape 126"/>
          <p:cNvSpPr/>
          <p:nvPr/>
        </p:nvSpPr>
        <p:spPr>
          <a:xfrm>
            <a:off x="952498" y="459786"/>
            <a:ext cx="664444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31141"/>
            <a:ext cx="34782670" cy="1530016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architecture is called a doubly linked list, meaning an element is linked to the next element, but it's also linked to a previous element, in this chain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beginning of the chain is called the head of the list, and the end is called the tail.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can also be considered a queue, in this case, a double ended queue, because we can traverse both backwards and forwards, through these elements.</a:t>
            </a:r>
          </a:p>
        </p:txBody>
      </p:sp>
      <p:sp>
        <p:nvSpPr>
          <p:cNvPr id="3" name="Shape 131">
            <a:extLst>
              <a:ext uri="{FF2B5EF4-FFF2-40B4-BE49-F238E27FC236}">
                <a16:creationId xmlns:a16="http://schemas.microsoft.com/office/drawing/2014/main" id="{97864571-DEFB-F77A-0B12-2D737BFC2E71}"/>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69075986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02686"/>
            <a:ext cx="35068896"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LinkedList - Retrieval of an Element costs more than an ArrayList retrieval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Getting an element from the list, or setting a value of element, isn't just simple math anymore, with the LinkedList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find an element, we'd need to start at the head or tail, and check if the element matches, or keep track of the number of elements traversed, if we are matching by an index, because the index isn't stored as part of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even if you know, you want to find the 5th element, you'd still have to traverse the chain this way, to get that fifth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of retrieval is considered expensive in computer currency, which is processing time and memory usage.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other hand, inserting and removing an element, is much simpler for this type of collection.</a:t>
            </a:r>
          </a:p>
        </p:txBody>
      </p:sp>
      <p:sp>
        <p:nvSpPr>
          <p:cNvPr id="3" name="Shape 131">
            <a:extLst>
              <a:ext uri="{FF2B5EF4-FFF2-40B4-BE49-F238E27FC236}">
                <a16:creationId xmlns:a16="http://schemas.microsoft.com/office/drawing/2014/main" id="{C1D912C2-A3E7-DCCA-8F20-11A02A13DAF6}"/>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78269080"/>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1026618"/>
            <a:ext cx="34783561" cy="1169551"/>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6600" dirty="0">
                <a:latin typeface="Open Sans" panose="020B0606030504020204" pitchFamily="34" charset="0"/>
                <a:ea typeface="Open Sans" panose="020B0606030504020204" pitchFamily="34" charset="0"/>
                <a:cs typeface="Open Sans" panose="020B0606030504020204" pitchFamily="34" charset="0"/>
              </a:rPr>
              <a:t>LinkedList - Inserting or Removing an Element may be less costly than using an ArrayList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contrast to an ArrayList, inserting or removing an item in a LinkedList, is just a matter of breaking two links in the chain, and re-establishing two different links.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 new array needs to be created, and elements don't need to be shifted into different positions.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reallocation of memory to accommodate all existing elements, is never required.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for a LinkedList, inserting and removing elements, is generally considered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in computer currency, compared to doing these functions in an ArrayList.</a:t>
            </a:r>
          </a:p>
        </p:txBody>
      </p:sp>
      <p:sp>
        <p:nvSpPr>
          <p:cNvPr id="3" name="Shape 131">
            <a:extLst>
              <a:ext uri="{FF2B5EF4-FFF2-40B4-BE49-F238E27FC236}">
                <a16:creationId xmlns:a16="http://schemas.microsoft.com/office/drawing/2014/main" id="{8CA051EF-1256-7FA3-CF50-D9CEBE3C7B63}"/>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0732181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8140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and 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2" y="2642694"/>
            <a:ext cx="15189458"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Big O values, for the most common shared List operations or methods, for both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LinkedList, adding elements to the start or end of the List, will almost always be more efficient than an ArrayList.</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6382397" y="2550048"/>
          <a:ext cx="19352769" cy="12222118"/>
        </p:xfrm>
        <a:graphic>
          <a:graphicData uri="http://schemas.openxmlformats.org/drawingml/2006/table">
            <a:tbl>
              <a:tblPr firstRow="1" bandRow="1">
                <a:tableStyleId>{5C22544A-7EE6-4342-B048-85BDC9FD1C3A}</a:tableStyleId>
              </a:tblPr>
              <a:tblGrid>
                <a:gridCol w="5579706">
                  <a:extLst>
                    <a:ext uri="{9D8B030D-6E8A-4147-A177-3AD203B41FA5}">
                      <a16:colId xmlns:a16="http://schemas.microsoft.com/office/drawing/2014/main" val="2844207666"/>
                    </a:ext>
                  </a:extLst>
                </a:gridCol>
                <a:gridCol w="3696001">
                  <a:extLst>
                    <a:ext uri="{9D8B030D-6E8A-4147-A177-3AD203B41FA5}">
                      <a16:colId xmlns:a16="http://schemas.microsoft.com/office/drawing/2014/main" val="1891655341"/>
                    </a:ext>
                  </a:extLst>
                </a:gridCol>
                <a:gridCol w="3303037">
                  <a:extLst>
                    <a:ext uri="{9D8B030D-6E8A-4147-A177-3AD203B41FA5}">
                      <a16:colId xmlns:a16="http://schemas.microsoft.com/office/drawing/2014/main" val="3896015774"/>
                    </a:ext>
                  </a:extLst>
                </a:gridCol>
                <a:gridCol w="3601617">
                  <a:extLst>
                    <a:ext uri="{9D8B030D-6E8A-4147-A177-3AD203B41FA5}">
                      <a16:colId xmlns:a16="http://schemas.microsoft.com/office/drawing/2014/main" val="1185062113"/>
                    </a:ext>
                  </a:extLst>
                </a:gridCol>
                <a:gridCol w="3172408">
                  <a:extLst>
                    <a:ext uri="{9D8B030D-6E8A-4147-A177-3AD203B41FA5}">
                      <a16:colId xmlns:a16="http://schemas.microsoft.com/office/drawing/2014/main" val="2981171071"/>
                    </a:ext>
                  </a:extLst>
                </a:gridCol>
              </a:tblGrid>
              <a:tr h="1050982">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Linked 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50982">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83212037"/>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B970624B-F5DF-3BC6-3C05-312DAE85A4E0}"/>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404735802"/>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8140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and 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2" y="2642694"/>
            <a:ext cx="15189458"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removing elements, a LinkedList will be more efficient, because it doesn't require re-indexing, but the element still needs to be found, using the traversal mechanism, which is why it is O(n), as the worst case.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Removing elements from the start or end of the List, will be more efficient for a LinkedList.</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6382397" y="2550048"/>
          <a:ext cx="19352769" cy="12222118"/>
        </p:xfrm>
        <a:graphic>
          <a:graphicData uri="http://schemas.openxmlformats.org/drawingml/2006/table">
            <a:tbl>
              <a:tblPr firstRow="1" bandRow="1">
                <a:tableStyleId>{5C22544A-7EE6-4342-B048-85BDC9FD1C3A}</a:tableStyleId>
              </a:tblPr>
              <a:tblGrid>
                <a:gridCol w="5579706">
                  <a:extLst>
                    <a:ext uri="{9D8B030D-6E8A-4147-A177-3AD203B41FA5}">
                      <a16:colId xmlns:a16="http://schemas.microsoft.com/office/drawing/2014/main" val="2844207666"/>
                    </a:ext>
                  </a:extLst>
                </a:gridCol>
                <a:gridCol w="3696001">
                  <a:extLst>
                    <a:ext uri="{9D8B030D-6E8A-4147-A177-3AD203B41FA5}">
                      <a16:colId xmlns:a16="http://schemas.microsoft.com/office/drawing/2014/main" val="1891655341"/>
                    </a:ext>
                  </a:extLst>
                </a:gridCol>
                <a:gridCol w="3303037">
                  <a:extLst>
                    <a:ext uri="{9D8B030D-6E8A-4147-A177-3AD203B41FA5}">
                      <a16:colId xmlns:a16="http://schemas.microsoft.com/office/drawing/2014/main" val="3896015774"/>
                    </a:ext>
                  </a:extLst>
                </a:gridCol>
                <a:gridCol w="3601617">
                  <a:extLst>
                    <a:ext uri="{9D8B030D-6E8A-4147-A177-3AD203B41FA5}">
                      <a16:colId xmlns:a16="http://schemas.microsoft.com/office/drawing/2014/main" val="1185062113"/>
                    </a:ext>
                  </a:extLst>
                </a:gridCol>
                <a:gridCol w="3172408">
                  <a:extLst>
                    <a:ext uri="{9D8B030D-6E8A-4147-A177-3AD203B41FA5}">
                      <a16:colId xmlns:a16="http://schemas.microsoft.com/office/drawing/2014/main" val="2981171071"/>
                    </a:ext>
                  </a:extLst>
                </a:gridCol>
              </a:tblGrid>
              <a:tr h="1050982">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Linked 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50982">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83212037"/>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FF765E63-FED3-07D4-09F0-D9D5D6DEAB84}"/>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431079594"/>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36036"/>
            <a:ext cx="34781958" cy="1261884"/>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200" dirty="0">
                <a:latin typeface="Open Sans" panose="020B0606030504020204" pitchFamily="34" charset="0"/>
                <a:ea typeface="Open Sans" panose="020B0606030504020204" pitchFamily="34" charset="0"/>
                <a:cs typeface="Open Sans" panose="020B0606030504020204" pitchFamily="34" charset="0"/>
              </a:rPr>
              <a:t>Things to Remember when considering whether to use an ArrayList vs 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ArrayList is usually the better default choice for a List, especially if the List is used predominantly for storing and reading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know the maximum number of possible items, then it's probably better to use an ArrayList, but set it's capacity.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demonstrates how to set the capacity of your ArrayList to 500,000.</a:t>
            </a:r>
          </a:p>
        </p:txBody>
      </p:sp>
      <p:pic>
        <p:nvPicPr>
          <p:cNvPr id="5" name="Picture 4">
            <a:extLst>
              <a:ext uri="{FF2B5EF4-FFF2-40B4-BE49-F238E27FC236}">
                <a16:creationId xmlns:a16="http://schemas.microsoft.com/office/drawing/2014/main" id="{28F0C45F-9A29-0C3B-7362-F0188ADDE282}"/>
              </a:ext>
            </a:extLst>
          </p:cNvPr>
          <p:cNvPicPr>
            <a:picLocks noChangeAspect="1"/>
          </p:cNvPicPr>
          <p:nvPr/>
        </p:nvPicPr>
        <p:blipFill>
          <a:blip r:embed="rId4"/>
          <a:stretch>
            <a:fillRect/>
          </a:stretch>
        </p:blipFill>
        <p:spPr>
          <a:xfrm>
            <a:off x="952498" y="12956455"/>
            <a:ext cx="25136661" cy="1783569"/>
          </a:xfrm>
          <a:prstGeom prst="rect">
            <a:avLst/>
          </a:prstGeom>
        </p:spPr>
      </p:pic>
      <p:sp>
        <p:nvSpPr>
          <p:cNvPr id="3" name="Shape 131">
            <a:extLst>
              <a:ext uri="{FF2B5EF4-FFF2-40B4-BE49-F238E27FC236}">
                <a16:creationId xmlns:a16="http://schemas.microsoft.com/office/drawing/2014/main" id="{BA338F94-1A2E-DF1B-5AAD-86D6D96D07C4}"/>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7491641"/>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36036"/>
            <a:ext cx="34781958" cy="1261884"/>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200" dirty="0">
                <a:latin typeface="Open Sans" panose="020B0606030504020204" pitchFamily="34" charset="0"/>
                <a:ea typeface="Open Sans" panose="020B0606030504020204" pitchFamily="34" charset="0"/>
                <a:cs typeface="Open Sans" panose="020B0606030504020204" pitchFamily="34" charset="0"/>
              </a:rPr>
              <a:t>Things to Remember when considering whether to use an ArrayList vs 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index is an int type, so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capacity is limited to the maximum number of elements an int can hold, </a:t>
            </a:r>
            <a:r>
              <a:rPr lang="en-US" sz="6400" dirty="0" err="1">
                <a:latin typeface="Open Sans" panose="020B0606030504020204" pitchFamily="34" charset="0"/>
                <a:ea typeface="Open Sans" panose="020B0606030504020204" pitchFamily="34" charset="0"/>
                <a:cs typeface="Open Sans" panose="020B0606030504020204" pitchFamily="34" charset="0"/>
              </a:rPr>
              <a:t>Integer.MAX_VALUE</a:t>
            </a:r>
            <a:r>
              <a:rPr lang="en-US" sz="6400" dirty="0">
                <a:latin typeface="Open Sans" panose="020B0606030504020204" pitchFamily="34" charset="0"/>
                <a:ea typeface="Open Sans" panose="020B0606030504020204" pitchFamily="34" charset="0"/>
                <a:cs typeface="Open Sans" panose="020B0606030504020204" pitchFamily="34" charset="0"/>
              </a:rPr>
              <a:t> = 2,147,483,647.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may want to consider using a LinkedList if you're adding and processing or manipulating a large amount of elements, and the maximum elements isn't known, but may be great, or if your number of elements may exceed </a:t>
            </a:r>
            <a:r>
              <a:rPr lang="en-US" sz="6400" dirty="0" err="1">
                <a:latin typeface="Open Sans" panose="020B0606030504020204" pitchFamily="34" charset="0"/>
                <a:ea typeface="Open Sans" panose="020B0606030504020204" pitchFamily="34" charset="0"/>
                <a:cs typeface="Open Sans" panose="020B0606030504020204" pitchFamily="34" charset="0"/>
              </a:rPr>
              <a:t>Integer.MAX_VALUE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LinkedList can be more efficient, when items are being processed predominantly from either the head or tail of the list.</a:t>
            </a:r>
          </a:p>
        </p:txBody>
      </p:sp>
      <p:pic>
        <p:nvPicPr>
          <p:cNvPr id="4" name="Picture 3">
            <a:extLst>
              <a:ext uri="{FF2B5EF4-FFF2-40B4-BE49-F238E27FC236}">
                <a16:creationId xmlns:a16="http://schemas.microsoft.com/office/drawing/2014/main" id="{CB91F586-9D50-3148-F8BF-A9329183457C}"/>
              </a:ext>
            </a:extLst>
          </p:cNvPr>
          <p:cNvPicPr>
            <a:picLocks noChangeAspect="1"/>
          </p:cNvPicPr>
          <p:nvPr/>
        </p:nvPicPr>
        <p:blipFill>
          <a:blip r:embed="rId4"/>
          <a:stretch>
            <a:fillRect/>
          </a:stretch>
        </p:blipFill>
        <p:spPr>
          <a:xfrm>
            <a:off x="952498" y="12956455"/>
            <a:ext cx="25136661" cy="1783569"/>
          </a:xfrm>
          <a:prstGeom prst="rect">
            <a:avLst/>
          </a:prstGeom>
        </p:spPr>
      </p:pic>
      <p:sp>
        <p:nvSpPr>
          <p:cNvPr id="3" name="Shape 131">
            <a:extLst>
              <a:ext uri="{FF2B5EF4-FFF2-40B4-BE49-F238E27FC236}">
                <a16:creationId xmlns:a16="http://schemas.microsoft.com/office/drawing/2014/main" id="{4C9C89DE-9C34-30A1-8FD4-E41ECCC69C82}"/>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067034616"/>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664444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LinkedList</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LinkedList Part 1</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I've just talked a lot about how the LinkedList, and the ArrayList, are different under the covers.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ArrayList is implemented on top of an array, but a LinkedList is a doubly linked list.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Both implement all of List's methods, but the LinkedList also implements the Queue and Stack methods as well.</a:t>
            </a: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6935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 what is a 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List and </a:t>
            </a:r>
            <a:r>
              <a:rPr lang="en-US" sz="4500" dirty="0" err="1">
                <a:latin typeface="Open Sans" panose="020B0606030504020204" pitchFamily="34" charset="0"/>
                <a:ea typeface="Open Sans" panose="020B0606030504020204" pitchFamily="34" charset="0"/>
                <a:cs typeface="Open Sans" panose="020B0606030504020204" pitchFamily="34" charset="0"/>
              </a:rPr>
              <a:t>ArrayList</a:t>
            </a:r>
            <a:r>
              <a:rPr lang="en-US" sz="4500" dirty="0">
                <a:latin typeface="Open Sans" panose="020B0606030504020204" pitchFamily="34" charset="0"/>
                <a:ea typeface="Open Sans" panose="020B0606030504020204" pitchFamily="34" charset="0"/>
                <a:cs typeface="Open Sans" panose="020B0606030504020204" pitchFamily="34" charset="0"/>
              </a:rPr>
              <a:t>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List is a special type in Java, called an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now, I'll say a List Interface describes a set of method signatures, that all List classes are expected to have.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some of these methods.  I'm going to pull up the List methods in Java's API.</a:t>
            </a:r>
          </a:p>
        </p:txBody>
      </p:sp>
    </p:spTree>
    <p:extLst>
      <p:ext uri="{BB962C8B-B14F-4D97-AF65-F5344CB8AC3E}">
        <p14:creationId xmlns:p14="http://schemas.microsoft.com/office/powerpoint/2010/main" val="1010510317"/>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2" descr="Diagram, timeline&#10;&#10;Description automatically generated"/>
          <p:cNvPicPr preferRelativeResize="0"/>
          <p:nvPr/>
        </p:nvPicPr>
        <p:blipFill rotWithShape="1">
          <a:blip r:embed="rId3">
            <a:alphaModFix/>
          </a:blip>
          <a:srcRect/>
          <a:stretch/>
        </p:blipFill>
        <p:spPr>
          <a:xfrm>
            <a:off x="9782936" y="7912361"/>
            <a:ext cx="17010129" cy="10577365"/>
          </a:xfrm>
          <a:prstGeom prst="rect">
            <a:avLst/>
          </a:prstGeom>
          <a:noFill/>
          <a:ln>
            <a:noFill/>
          </a:ln>
        </p:spPr>
      </p:pic>
      <p:sp>
        <p:nvSpPr>
          <p:cNvPr id="66" name="Google Shape;66;p2"/>
          <p:cNvSpPr/>
          <p:nvPr/>
        </p:nvSpPr>
        <p:spPr>
          <a:xfrm>
            <a:off x="952498" y="459786"/>
            <a:ext cx="3359733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A Queue is a First-In, First-Out (FIFO) Data Collection</a:t>
            </a:r>
            <a:endParaRPr/>
          </a:p>
        </p:txBody>
      </p:sp>
      <p:cxnSp>
        <p:nvCxnSpPr>
          <p:cNvPr id="67" name="Google Shape;67;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8" name="Google Shape;68;p2"/>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69" name="Google Shape;69;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0" name="Google Shape;70;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LinkedList Part 1</a:t>
            </a:r>
            <a:endParaRPr/>
          </a:p>
        </p:txBody>
      </p:sp>
      <p:sp>
        <p:nvSpPr>
          <p:cNvPr id="71" name="Google Shape;71;p2"/>
          <p:cNvSpPr/>
          <p:nvPr/>
        </p:nvSpPr>
        <p:spPr>
          <a:xfrm>
            <a:off x="952501" y="2363483"/>
            <a:ext cx="34782670" cy="1380259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When you think of a queue, you might think of standing in line.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When you get in a line or a queue, you expect that you'll be processed, in relationship to the first person in line.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 call this a First-in First-out, or FIFO data collection.</a:t>
            </a:r>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3" descr="Diagram, timeline&#10;&#10;Description automatically generated"/>
          <p:cNvPicPr preferRelativeResize="0"/>
          <p:nvPr/>
        </p:nvPicPr>
        <p:blipFill rotWithShape="1">
          <a:blip r:embed="rId3">
            <a:alphaModFix/>
          </a:blip>
          <a:srcRect/>
          <a:stretch/>
        </p:blipFill>
        <p:spPr>
          <a:xfrm>
            <a:off x="9782936" y="7912361"/>
            <a:ext cx="17010129" cy="10577365"/>
          </a:xfrm>
          <a:prstGeom prst="rect">
            <a:avLst/>
          </a:prstGeom>
          <a:noFill/>
          <a:ln>
            <a:noFill/>
          </a:ln>
        </p:spPr>
      </p:pic>
      <p:sp>
        <p:nvSpPr>
          <p:cNvPr id="77" name="Google Shape;77;p3"/>
          <p:cNvSpPr/>
          <p:nvPr/>
        </p:nvSpPr>
        <p:spPr>
          <a:xfrm>
            <a:off x="952498" y="459786"/>
            <a:ext cx="3359733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A Queue is a First-In, First-Out (FIFO) Data Collection</a:t>
            </a:r>
            <a:endParaRPr/>
          </a:p>
        </p:txBody>
      </p:sp>
      <p:cxnSp>
        <p:nvCxnSpPr>
          <p:cNvPr id="78" name="Google Shape;78;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9" name="Google Shape;79;p3"/>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80" name="Google Shape;80;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1" name="Google Shape;81;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LinkedList Part 1</a:t>
            </a:r>
            <a:endParaRPr/>
          </a:p>
        </p:txBody>
      </p:sp>
      <p:sp>
        <p:nvSpPr>
          <p:cNvPr id="82" name="Google Shape;82;p3"/>
          <p:cNvSpPr/>
          <p:nvPr/>
        </p:nvSpPr>
        <p:spPr>
          <a:xfrm>
            <a:off x="952501" y="2363483"/>
            <a:ext cx="34782670" cy="1380259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If you want to remove an item, you poll the queue, getting the first element or person in the line.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If you want to add an item, you offer it onto the queue, sending it to the back of the line.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Single-ended queues always process elements from the start of the queue. </a:t>
            </a:r>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4" descr="Diagram, timeline&#10;&#10;Description automatically generated"/>
          <p:cNvPicPr preferRelativeResize="0"/>
          <p:nvPr/>
        </p:nvPicPr>
        <p:blipFill rotWithShape="1">
          <a:blip r:embed="rId3">
            <a:alphaModFix/>
          </a:blip>
          <a:srcRect/>
          <a:stretch/>
        </p:blipFill>
        <p:spPr>
          <a:xfrm>
            <a:off x="9782936" y="7912361"/>
            <a:ext cx="17010129" cy="10577365"/>
          </a:xfrm>
          <a:prstGeom prst="rect">
            <a:avLst/>
          </a:prstGeom>
          <a:noFill/>
          <a:ln>
            <a:noFill/>
          </a:ln>
        </p:spPr>
      </p:pic>
      <p:sp>
        <p:nvSpPr>
          <p:cNvPr id="88" name="Google Shape;88;p4"/>
          <p:cNvSpPr/>
          <p:nvPr/>
        </p:nvSpPr>
        <p:spPr>
          <a:xfrm>
            <a:off x="952498" y="459786"/>
            <a:ext cx="3359733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A Queue is a First-In, First-Out (FIFO) Data Collection</a:t>
            </a:r>
            <a:endParaRPr/>
          </a:p>
        </p:txBody>
      </p:sp>
      <p:cxnSp>
        <p:nvCxnSpPr>
          <p:cNvPr id="89" name="Google Shape;89;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0" name="Google Shape;90;p4"/>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91" name="Google Shape;91;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2" name="Google Shape;92;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LinkedList Part 1</a:t>
            </a:r>
            <a:endParaRPr/>
          </a:p>
        </p:txBody>
      </p:sp>
      <p:sp>
        <p:nvSpPr>
          <p:cNvPr id="93" name="Google Shape;93;p4"/>
          <p:cNvSpPr/>
          <p:nvPr/>
        </p:nvSpPr>
        <p:spPr>
          <a:xfrm>
            <a:off x="952501" y="2363483"/>
            <a:ext cx="34782670" cy="1380259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double-ended queue allows access to both the start and end of the queue.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LinkedList can be used as a double ended queue.</a:t>
            </a:r>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5" descr="Chart&#10;&#10;Description automatically generated"/>
          <p:cNvPicPr preferRelativeResize="0"/>
          <p:nvPr/>
        </p:nvPicPr>
        <p:blipFill rotWithShape="1">
          <a:blip r:embed="rId3">
            <a:alphaModFix/>
          </a:blip>
          <a:srcRect/>
          <a:stretch/>
        </p:blipFill>
        <p:spPr>
          <a:xfrm>
            <a:off x="4788312" y="2520681"/>
            <a:ext cx="26999377" cy="10260833"/>
          </a:xfrm>
          <a:prstGeom prst="rect">
            <a:avLst/>
          </a:prstGeom>
          <a:noFill/>
          <a:ln>
            <a:noFill/>
          </a:ln>
        </p:spPr>
      </p:pic>
      <p:sp>
        <p:nvSpPr>
          <p:cNvPr id="99" name="Google Shape;99;p5"/>
          <p:cNvSpPr/>
          <p:nvPr/>
        </p:nvSpPr>
        <p:spPr>
          <a:xfrm>
            <a:off x="952501" y="2363483"/>
            <a:ext cx="34782670" cy="15762744"/>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When you think of a stack, you can think of a vertical pile of elements, one on top of another, as we show on this slide.</a:t>
            </a:r>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When you add an item, you push it onto the stack.</a:t>
            </a:r>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If you want to get an item, you'll take the top item, or pop it from the stack.</a:t>
            </a:r>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 call this a Last-In First-out, or LIFO data collection.</a:t>
            </a:r>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LinkedList can be used as a stack as well.</a:t>
            </a:r>
            <a:endParaRPr/>
          </a:p>
        </p:txBody>
      </p:sp>
      <p:sp>
        <p:nvSpPr>
          <p:cNvPr id="100" name="Google Shape;100;p5"/>
          <p:cNvSpPr/>
          <p:nvPr/>
        </p:nvSpPr>
        <p:spPr>
          <a:xfrm>
            <a:off x="952498" y="459786"/>
            <a:ext cx="3359733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A Stack a is Last-In, First-Out (LIFO) Data Collection</a:t>
            </a:r>
            <a:endParaRPr/>
          </a:p>
        </p:txBody>
      </p:sp>
      <p:cxnSp>
        <p:nvCxnSpPr>
          <p:cNvPr id="101" name="Google Shape;101;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2" name="Google Shape;102;p5"/>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103" name="Google Shape;103;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4" name="Google Shape;104;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LinkedList Part 1</a:t>
            </a:r>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32709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an Iterator?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Iterators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far, we've mainly used for loops to traverse, or step through elements, in an array or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the traditional for loop and an index, to index into a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the enhanced for loop and a collection, to step through the elements, one at a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Java provides other means to traverse lists.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Two alternatives are the Iterator, and the </a:t>
            </a:r>
            <a:r>
              <a:rPr lang="en-US" sz="6400" dirty="0" err="1">
                <a:latin typeface="Open Sans" panose="020B0606030504020204" pitchFamily="34" charset="0"/>
                <a:ea typeface="Open Sans" panose="020B0606030504020204" pitchFamily="34" charset="0"/>
                <a:cs typeface="Open Sans" panose="020B0606030504020204" pitchFamily="34" charset="0"/>
              </a:rPr>
              <a:t>ListIterator</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823603381"/>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9520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How does an Iterator work?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Iterators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familiar with databases, you might be familiar with a database cursor, which is a mechanism that enables traversal, over records in a database.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iterator can be thought of as similar to a database cursor.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kind of cursor we're referring to here, can be described as an object, that allows traversal over records in a collection.</a:t>
            </a:r>
          </a:p>
        </p:txBody>
      </p:sp>
    </p:spTree>
    <p:extLst>
      <p:ext uri="{BB962C8B-B14F-4D97-AF65-F5344CB8AC3E}">
        <p14:creationId xmlns:p14="http://schemas.microsoft.com/office/powerpoint/2010/main" val="3239863458"/>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9520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How does an Iterator work?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Iterators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Iterator is pretty simple.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get an instance of an iterator, you can call the </a:t>
            </a:r>
            <a:r>
              <a:rPr lang="en-US" sz="6400" b="1" dirty="0">
                <a:latin typeface="Roboto Mono" panose="00000009000000000000" pitchFamily="49" charset="0"/>
                <a:ea typeface="Roboto Mono" panose="00000009000000000000" pitchFamily="49" charset="0"/>
                <a:cs typeface="Open Sans" panose="020B0606030504020204" pitchFamily="34" charset="0"/>
              </a:rPr>
              <a:t>next</a:t>
            </a:r>
            <a:r>
              <a:rPr lang="en-US" sz="6400" dirty="0">
                <a:latin typeface="Open Sans" panose="020B0606030504020204" pitchFamily="34" charset="0"/>
                <a:ea typeface="Open Sans" panose="020B0606030504020204" pitchFamily="34" charset="0"/>
                <a:cs typeface="Open Sans" panose="020B0606030504020204" pitchFamily="34" charset="0"/>
              </a:rPr>
              <a:t> method, to get the next element in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the </a:t>
            </a:r>
            <a:r>
              <a:rPr lang="en-US" sz="6400" b="1" dirty="0" err="1">
                <a:latin typeface="Roboto Mono" panose="00000009000000000000" pitchFamily="49" charset="0"/>
                <a:ea typeface="Roboto Mono" panose="00000009000000000000" pitchFamily="49" charset="0"/>
                <a:cs typeface="Open Sans" panose="020B0606030504020204" pitchFamily="34" charset="0"/>
              </a:rPr>
              <a:t>hasNext</a:t>
            </a:r>
            <a:r>
              <a:rPr lang="en-US" sz="6400" dirty="0">
                <a:latin typeface="Open Sans" panose="020B0606030504020204" pitchFamily="34" charset="0"/>
                <a:ea typeface="Open Sans" panose="020B0606030504020204" pitchFamily="34" charset="0"/>
                <a:cs typeface="Open Sans" panose="020B0606030504020204" pitchFamily="34" charset="0"/>
              </a:rPr>
              <a:t> method, to check if any elements remain to be processed.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code, you can see a while loop, which uses the iterator's </a:t>
            </a:r>
            <a:r>
              <a:rPr lang="en-US" sz="6400" b="1" dirty="0" err="1">
                <a:latin typeface="Roboto Mono" panose="00000009000000000000" pitchFamily="49" charset="0"/>
                <a:ea typeface="Roboto Mono" panose="00000009000000000000" pitchFamily="49" charset="0"/>
                <a:cs typeface="Open Sans" panose="020B0606030504020204" pitchFamily="34" charset="0"/>
              </a:rPr>
              <a:t>hasNext</a:t>
            </a:r>
            <a:r>
              <a:rPr lang="en-US" sz="6400" dirty="0">
                <a:latin typeface="Open Sans" panose="020B0606030504020204" pitchFamily="34" charset="0"/>
                <a:ea typeface="Open Sans" panose="020B0606030504020204" pitchFamily="34" charset="0"/>
                <a:cs typeface="Open Sans" panose="020B0606030504020204" pitchFamily="34" charset="0"/>
              </a:rPr>
              <a:t> method, to determine if it should </a:t>
            </a:r>
            <a:r>
              <a:rPr lang="en-US" sz="6400">
                <a:latin typeface="Open Sans" panose="020B0606030504020204" pitchFamily="34" charset="0"/>
                <a:ea typeface="Open Sans" panose="020B0606030504020204" pitchFamily="34" charset="0"/>
                <a:cs typeface="Open Sans" panose="020B0606030504020204" pitchFamily="34" charset="0"/>
              </a:rPr>
              <a:t>continue looping.</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loop, the </a:t>
            </a:r>
            <a:r>
              <a:rPr lang="en-US" sz="6400" b="1" dirty="0">
                <a:latin typeface="Roboto Mono" panose="00000009000000000000" pitchFamily="49" charset="0"/>
                <a:ea typeface="Roboto Mono" panose="00000009000000000000" pitchFamily="49" charset="0"/>
                <a:cs typeface="Open Sans" panose="020B0606030504020204" pitchFamily="34" charset="0"/>
              </a:rPr>
              <a:t>next</a:t>
            </a:r>
            <a:r>
              <a:rPr lang="en-US" sz="6400" dirty="0">
                <a:latin typeface="Open Sans" panose="020B0606030504020204" pitchFamily="34" charset="0"/>
                <a:ea typeface="Open Sans" panose="020B0606030504020204" pitchFamily="34" charset="0"/>
                <a:cs typeface="Open Sans" panose="020B0606030504020204" pitchFamily="34" charset="0"/>
              </a:rPr>
              <a:t> method is called, and its value assigned to a local variable, and the local variable printed out.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would just print each element in a list, but do it through the iterator object.</a:t>
            </a:r>
          </a:p>
        </p:txBody>
      </p:sp>
    </p:spTree>
    <p:extLst>
      <p:ext uri="{BB962C8B-B14F-4D97-AF65-F5344CB8AC3E}">
        <p14:creationId xmlns:p14="http://schemas.microsoft.com/office/powerpoint/2010/main" val="169996112"/>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imeline&#10;&#10;Description automatically generated">
            <a:extLst>
              <a:ext uri="{FF2B5EF4-FFF2-40B4-BE49-F238E27FC236}">
                <a16:creationId xmlns:a16="http://schemas.microsoft.com/office/drawing/2014/main" id="{3B79765B-868A-5300-AE1C-37E9F88D5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1" y="1315155"/>
            <a:ext cx="18288000" cy="17452601"/>
          </a:xfrm>
          <a:prstGeom prst="rect">
            <a:avLst/>
          </a:prstGeom>
        </p:spPr>
      </p:pic>
      <p:sp>
        <p:nvSpPr>
          <p:cNvPr id="126" name="Shape 126"/>
          <p:cNvSpPr/>
          <p:nvPr/>
        </p:nvSpPr>
        <p:spPr>
          <a:xfrm>
            <a:off x="952498" y="459786"/>
            <a:ext cx="179520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How does an Iterator work?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Iterators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18455172" cy="1533829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visually how an Iterator works, using the </a:t>
            </a:r>
            <a:r>
              <a:rPr lang="en-US" sz="6400" dirty="0" err="1">
                <a:latin typeface="Open Sans" panose="020B0606030504020204" pitchFamily="34" charset="0"/>
                <a:ea typeface="Open Sans" panose="020B0606030504020204" pitchFamily="34" charset="0"/>
                <a:cs typeface="Open Sans" panose="020B0606030504020204" pitchFamily="34" charset="0"/>
              </a:rPr>
              <a:t>PlacesToVisit</a:t>
            </a:r>
            <a:r>
              <a:rPr lang="en-US" sz="6400" dirty="0">
                <a:latin typeface="Open Sans" panose="020B0606030504020204" pitchFamily="34" charset="0"/>
                <a:ea typeface="Open Sans" panose="020B0606030504020204" pitchFamily="34" charset="0"/>
                <a:cs typeface="Open Sans" panose="020B0606030504020204" pitchFamily="34" charset="0"/>
              </a:rPr>
              <a:t>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an iterator is created, its cursor position is pointed at a position </a:t>
            </a:r>
            <a:r>
              <a:rPr lang="en-US" sz="6400" b="1" dirty="0">
                <a:latin typeface="Open Sans" panose="020B0606030504020204" pitchFamily="34" charset="0"/>
                <a:ea typeface="Open Sans" panose="020B0606030504020204" pitchFamily="34" charset="0"/>
                <a:cs typeface="Open Sans" panose="020B0606030504020204" pitchFamily="34" charset="0"/>
              </a:rPr>
              <a:t>before</a:t>
            </a:r>
            <a:r>
              <a:rPr lang="en-US" sz="6400" dirty="0">
                <a:latin typeface="Open Sans" panose="020B0606030504020204" pitchFamily="34" charset="0"/>
                <a:ea typeface="Open Sans" panose="020B0606030504020204" pitchFamily="34" charset="0"/>
                <a:cs typeface="Open Sans" panose="020B0606030504020204" pitchFamily="34" charset="0"/>
              </a:rPr>
              <a:t> the first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call to the </a:t>
            </a:r>
            <a:r>
              <a:rPr lang="en-US" sz="6400" b="1" dirty="0">
                <a:latin typeface="Roboto Mono" panose="00000009000000000000" pitchFamily="49" charset="0"/>
                <a:ea typeface="Roboto Mono" panose="00000009000000000000" pitchFamily="49" charset="0"/>
                <a:cs typeface="Open Sans" panose="020B0606030504020204" pitchFamily="34" charset="0"/>
              </a:rPr>
              <a:t>next</a:t>
            </a:r>
            <a:r>
              <a:rPr lang="en-US" sz="6400" dirty="0">
                <a:latin typeface="Open Sans" panose="020B0606030504020204" pitchFamily="34" charset="0"/>
                <a:ea typeface="Open Sans" panose="020B0606030504020204" pitchFamily="34" charset="0"/>
                <a:cs typeface="Open Sans" panose="020B0606030504020204" pitchFamily="34" charset="0"/>
              </a:rPr>
              <a:t> method gets the first element, and moves the cursor position, to be between the first and second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Subsequent calls to the </a:t>
            </a:r>
            <a:r>
              <a:rPr lang="en-US" sz="6400" b="1" dirty="0">
                <a:latin typeface="Roboto Mono" panose="00000009000000000000" pitchFamily="49" charset="0"/>
                <a:ea typeface="Roboto Mono" panose="00000009000000000000" pitchFamily="49" charset="0"/>
                <a:cs typeface="Open Sans" panose="020B0606030504020204" pitchFamily="34" charset="0"/>
              </a:rPr>
              <a:t>next</a:t>
            </a:r>
            <a:r>
              <a:rPr lang="en-US" sz="6400" dirty="0">
                <a:latin typeface="Open Sans" panose="020B0606030504020204" pitchFamily="34" charset="0"/>
                <a:ea typeface="Open Sans" panose="020B0606030504020204" pitchFamily="34" charset="0"/>
                <a:cs typeface="Open Sans" panose="020B0606030504020204" pitchFamily="34" charset="0"/>
              </a:rPr>
              <a:t> method moves the iterator's position through the list, as shown, until there are </a:t>
            </a:r>
            <a:r>
              <a:rPr lang="en-US" sz="6400" b="1" dirty="0">
                <a:latin typeface="Open Sans" panose="020B0606030504020204" pitchFamily="34" charset="0"/>
                <a:ea typeface="Open Sans" panose="020B0606030504020204" pitchFamily="34" charset="0"/>
                <a:cs typeface="Open Sans" panose="020B0606030504020204" pitchFamily="34" charset="0"/>
              </a:rPr>
              <a:t>no elements left</a:t>
            </a:r>
            <a:r>
              <a:rPr lang="en-US" sz="6400" dirty="0">
                <a:latin typeface="Open Sans" panose="020B0606030504020204" pitchFamily="34" charset="0"/>
                <a:ea typeface="Open Sans" panose="020B0606030504020204" pitchFamily="34" charset="0"/>
                <a:cs typeface="Open Sans" panose="020B0606030504020204" pitchFamily="34" charset="0"/>
              </a:rPr>
              <a:t>, meaning </a:t>
            </a:r>
            <a:r>
              <a:rPr lang="en-US" sz="6400" dirty="0" err="1">
                <a:latin typeface="Open Sans" panose="020B0606030504020204" pitchFamily="34" charset="0"/>
                <a:ea typeface="Open Sans" panose="020B0606030504020204" pitchFamily="34" charset="0"/>
                <a:cs typeface="Open Sans" panose="020B0606030504020204" pitchFamily="34" charset="0"/>
              </a:rPr>
              <a:t>hasNext</a:t>
            </a:r>
            <a:r>
              <a:rPr lang="en-US" sz="6400" dirty="0">
                <a:latin typeface="Open Sans" panose="020B0606030504020204" pitchFamily="34" charset="0"/>
                <a:ea typeface="Open Sans" panose="020B0606030504020204" pitchFamily="34" charset="0"/>
                <a:cs typeface="Open Sans" panose="020B0606030504020204" pitchFamily="34" charset="0"/>
              </a:rPr>
              <a:t> = </a:t>
            </a:r>
            <a:r>
              <a:rPr lang="en-US" sz="6400" b="1" dirty="0">
                <a:latin typeface="Open Sans" panose="020B0606030504020204" pitchFamily="34" charset="0"/>
                <a:ea typeface="Open Sans" panose="020B0606030504020204" pitchFamily="34" charset="0"/>
                <a:cs typeface="Open Sans" panose="020B0606030504020204" pitchFamily="34" charset="0"/>
              </a:rPr>
              <a:t>false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this point, the iterator or cursor position is below the last element.</a:t>
            </a:r>
          </a:p>
        </p:txBody>
      </p:sp>
    </p:spTree>
    <p:extLst>
      <p:ext uri="{BB962C8B-B14F-4D97-AF65-F5344CB8AC3E}">
        <p14:creationId xmlns:p14="http://schemas.microsoft.com/office/powerpoint/2010/main" val="4087191899"/>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94479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Iterator vs. </a:t>
            </a:r>
            <a:r>
              <a:rPr lang="en-US" sz="10800" dirty="0" err="1">
                <a:latin typeface="Open Sans" panose="020B0606030504020204" pitchFamily="34" charset="0"/>
                <a:ea typeface="Open Sans" panose="020B0606030504020204" pitchFamily="34" charset="0"/>
                <a:cs typeface="Open Sans" panose="020B0606030504020204" pitchFamily="34" charset="0"/>
              </a:rPr>
              <a:t>ListIterator</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Iterators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Iterator is forwards only, and only supports the </a:t>
            </a:r>
            <a:r>
              <a:rPr lang="en-US" sz="6400" b="1" dirty="0">
                <a:latin typeface="Roboto Mono" panose="00000009000000000000" pitchFamily="49" charset="0"/>
                <a:ea typeface="Roboto Mono" panose="00000009000000000000" pitchFamily="49" charset="0"/>
                <a:cs typeface="Open Sans" panose="020B0606030504020204" pitchFamily="34" charset="0"/>
              </a:rPr>
              <a:t>remove</a:t>
            </a:r>
            <a:r>
              <a:rPr lang="en-US" sz="6400" dirty="0">
                <a:latin typeface="Open Sans" panose="020B0606030504020204" pitchFamily="34" charset="0"/>
                <a:ea typeface="Open Sans" panose="020B0606030504020204" pitchFamily="34" charset="0"/>
                <a:cs typeface="Open Sans" panose="020B0606030504020204" pitchFamily="34" charset="0"/>
              </a:rPr>
              <a:t>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dirty="0" err="1">
                <a:latin typeface="Open Sans" panose="020B0606030504020204" pitchFamily="34" charset="0"/>
                <a:ea typeface="Open Sans" panose="020B0606030504020204" pitchFamily="34" charset="0"/>
                <a:cs typeface="Open Sans" panose="020B0606030504020204" pitchFamily="34" charset="0"/>
              </a:rPr>
              <a:t>ListIterator</a:t>
            </a:r>
            <a:r>
              <a:rPr lang="en-US" sz="6400" dirty="0">
                <a:latin typeface="Open Sans" panose="020B0606030504020204" pitchFamily="34" charset="0"/>
                <a:ea typeface="Open Sans" panose="020B0606030504020204" pitchFamily="34" charset="0"/>
                <a:cs typeface="Open Sans" panose="020B0606030504020204" pitchFamily="34" charset="0"/>
              </a:rPr>
              <a:t> can be used to go both forwards and backwards, and in addition to the </a:t>
            </a:r>
            <a:r>
              <a:rPr lang="en-US" sz="6400" b="1" dirty="0">
                <a:latin typeface="Roboto Mono" panose="00000009000000000000" pitchFamily="49" charset="0"/>
                <a:ea typeface="Roboto Mono" panose="00000009000000000000" pitchFamily="49" charset="0"/>
                <a:cs typeface="Open Sans" panose="020B0606030504020204" pitchFamily="34" charset="0"/>
              </a:rPr>
              <a:t>remove</a:t>
            </a:r>
            <a:r>
              <a:rPr lang="en-US" sz="6400" dirty="0">
                <a:latin typeface="Open Sans" panose="020B0606030504020204" pitchFamily="34" charset="0"/>
                <a:ea typeface="Open Sans" panose="020B0606030504020204" pitchFamily="34" charset="0"/>
                <a:cs typeface="Open Sans" panose="020B0606030504020204" pitchFamily="34" charset="0"/>
              </a:rPr>
              <a:t> method, it also supports the </a:t>
            </a:r>
            <a:r>
              <a:rPr lang="en-US" sz="6400" b="1" dirty="0">
                <a:latin typeface="Roboto Mono" panose="00000009000000000000" pitchFamily="49" charset="0"/>
                <a:ea typeface="Roboto Mono" panose="00000009000000000000" pitchFamily="49" charset="0"/>
                <a:cs typeface="Open Sans" panose="020B0606030504020204" pitchFamily="34" charset="0"/>
              </a:rPr>
              <a:t>add</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Roboto Mono" panose="00000009000000000000" pitchFamily="49" charset="0"/>
                <a:ea typeface="Roboto Mono" panose="00000009000000000000" pitchFamily="49" charset="0"/>
                <a:cs typeface="Open Sans" panose="020B0606030504020204" pitchFamily="34" charset="0"/>
              </a:rPr>
              <a:t>set</a:t>
            </a:r>
            <a:r>
              <a:rPr lang="en-US" sz="6400" dirty="0">
                <a:latin typeface="Open Sans" panose="020B0606030504020204" pitchFamily="34" charset="0"/>
                <a:ea typeface="Open Sans" panose="020B0606030504020204" pitchFamily="34" charset="0"/>
                <a:cs typeface="Open Sans" panose="020B0606030504020204" pitchFamily="34" charset="0"/>
              </a:rPr>
              <a:t> methods.</a:t>
            </a:r>
          </a:p>
        </p:txBody>
      </p:sp>
    </p:spTree>
    <p:extLst>
      <p:ext uri="{BB962C8B-B14F-4D97-AF65-F5344CB8AC3E}">
        <p14:creationId xmlns:p14="http://schemas.microsoft.com/office/powerpoint/2010/main" val="1543453514"/>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64743660-899E-92CB-62C1-04E2B7F74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8267" y="3599985"/>
            <a:ext cx="16439466" cy="9435672"/>
          </a:xfrm>
          <a:prstGeom prst="rect">
            <a:avLst/>
          </a:prstGeom>
        </p:spPr>
      </p:pic>
      <p:pic>
        <p:nvPicPr>
          <p:cNvPr id="7" name="Picture 6">
            <a:extLst>
              <a:ext uri="{FF2B5EF4-FFF2-40B4-BE49-F238E27FC236}">
                <a16:creationId xmlns:a16="http://schemas.microsoft.com/office/drawing/2014/main" id="{5B3CB5BD-973B-D8F2-6178-CF5B98CB9256}"/>
              </a:ext>
            </a:extLst>
          </p:cNvPr>
          <p:cNvPicPr>
            <a:picLocks noChangeAspect="1"/>
          </p:cNvPicPr>
          <p:nvPr/>
        </p:nvPicPr>
        <p:blipFill>
          <a:blip r:embed="rId4"/>
          <a:stretch>
            <a:fillRect/>
          </a:stretch>
        </p:blipFill>
        <p:spPr>
          <a:xfrm>
            <a:off x="952498" y="12209119"/>
            <a:ext cx="21549281" cy="5722187"/>
          </a:xfrm>
          <a:prstGeom prst="rect">
            <a:avLst/>
          </a:prstGeom>
        </p:spPr>
      </p:pic>
      <p:sp>
        <p:nvSpPr>
          <p:cNvPr id="126" name="Shape 126"/>
          <p:cNvSpPr/>
          <p:nvPr/>
        </p:nvSpPr>
        <p:spPr>
          <a:xfrm>
            <a:off x="952498" y="459786"/>
            <a:ext cx="252649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Iterator positions vs. Element positions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5"/>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Iterators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364539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really important to understand that the iterator's cursor positions, are </a:t>
            </a:r>
            <a:r>
              <a:rPr lang="en-US" sz="6400" b="1" dirty="0">
                <a:latin typeface="Open Sans" panose="020B0606030504020204" pitchFamily="34" charset="0"/>
                <a:ea typeface="Open Sans" panose="020B0606030504020204" pitchFamily="34" charset="0"/>
                <a:cs typeface="Open Sans" panose="020B0606030504020204" pitchFamily="34" charset="0"/>
              </a:rPr>
              <a:t>between</a:t>
            </a:r>
            <a:r>
              <a:rPr lang="en-US" sz="6400" dirty="0">
                <a:latin typeface="Open Sans" panose="020B0606030504020204" pitchFamily="34" charset="0"/>
                <a:ea typeface="Open Sans" panose="020B0606030504020204" pitchFamily="34" charset="0"/>
                <a:cs typeface="Open Sans" panose="020B0606030504020204" pitchFamily="34" charset="0"/>
              </a:rPr>
              <a:t> the elements.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323308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6017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ArrayList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List and </a:t>
            </a:r>
            <a:r>
              <a:rPr lang="en-US" sz="4500" dirty="0" err="1">
                <a:latin typeface="Open Sans" panose="020B0606030504020204" pitchFamily="34" charset="0"/>
                <a:ea typeface="Open Sans" panose="020B0606030504020204" pitchFamily="34" charset="0"/>
                <a:cs typeface="Open Sans" panose="020B0606030504020204" pitchFamily="34" charset="0"/>
              </a:rPr>
              <a:t>ArrayList</a:t>
            </a:r>
            <a:r>
              <a:rPr lang="en-US" sz="4500" dirty="0">
                <a:latin typeface="Open Sans" panose="020B0606030504020204" pitchFamily="34" charset="0"/>
                <a:ea typeface="Open Sans" panose="020B0606030504020204" pitchFamily="34" charset="0"/>
                <a:cs typeface="Open Sans" panose="020B0606030504020204" pitchFamily="34" charset="0"/>
              </a:rPr>
              <a:t>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is a class, that really maintains an array in memory, that's actually bigger than what we need, in most cases.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keeps track of the capacity, which is the actual size of the array in memory.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 also keeps track of the elements that've been assigned or set, which is the size of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elements are added to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its capacity may need to grow.  This all happens automatically, behind the scenes.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why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is </a:t>
            </a:r>
            <a:r>
              <a:rPr lang="en-US" sz="6400" dirty="0" err="1">
                <a:latin typeface="Open Sans" panose="020B0606030504020204" pitchFamily="34" charset="0"/>
                <a:ea typeface="Open Sans" panose="020B0606030504020204" pitchFamily="34" charset="0"/>
                <a:cs typeface="Open Sans" panose="020B0606030504020204" pitchFamily="34" charset="0"/>
              </a:rPr>
              <a:t>resizeable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153689523"/>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3626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now time for a LinkedList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going to ask you to  use LinkedList functionality, to create a list of places, ordered by distance from the starting point.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want to use a </a:t>
            </a:r>
            <a:r>
              <a:rPr lang="en-US" sz="6400" dirty="0" err="1">
                <a:latin typeface="Open Sans" panose="020B0606030504020204" pitchFamily="34" charset="0"/>
                <a:ea typeface="Open Sans" panose="020B0606030504020204" pitchFamily="34" charset="0"/>
                <a:cs typeface="Open Sans" panose="020B0606030504020204" pitchFamily="34" charset="0"/>
              </a:rPr>
              <a:t>ListIterator</a:t>
            </a:r>
            <a:r>
              <a:rPr lang="en-US" sz="6400" dirty="0">
                <a:latin typeface="Open Sans" panose="020B0606030504020204" pitchFamily="34" charset="0"/>
                <a:ea typeface="Open Sans" panose="020B0606030504020204" pitchFamily="34" charset="0"/>
                <a:cs typeface="Open Sans" panose="020B0606030504020204" pitchFamily="34" charset="0"/>
              </a:rPr>
              <a:t>, to move, both backwards and forwards, through this ordered itinerary of places.</a:t>
            </a:r>
          </a:p>
        </p:txBody>
      </p:sp>
    </p:spTree>
    <p:extLst>
      <p:ext uri="{BB962C8B-B14F-4D97-AF65-F5344CB8AC3E}">
        <p14:creationId xmlns:p14="http://schemas.microsoft.com/office/powerpoint/2010/main" val="1177210463"/>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3626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create a type that has a town or place name, and a field for storing the distance from the start.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Next, create an itinerary of places or towns to visit, much like we've been doing in the last few videos.</a:t>
            </a:r>
          </a:p>
        </p:txBody>
      </p:sp>
      <p:graphicFrame>
        <p:nvGraphicFramePr>
          <p:cNvPr id="2" name="Table 1">
            <a:extLst>
              <a:ext uri="{FF2B5EF4-FFF2-40B4-BE49-F238E27FC236}">
                <a16:creationId xmlns:a16="http://schemas.microsoft.com/office/drawing/2014/main" id="{C1F1384F-2FD7-6F05-9ACD-52A488136D87}"/>
              </a:ext>
            </a:extLst>
          </p:cNvPr>
          <p:cNvGraphicFramePr>
            <a:graphicFrameLocks noGrp="1"/>
          </p:cNvGraphicFramePr>
          <p:nvPr/>
        </p:nvGraphicFramePr>
        <p:xfrm>
          <a:off x="8660181" y="8419055"/>
          <a:ext cx="20283378" cy="9370208"/>
        </p:xfrm>
        <a:graphic>
          <a:graphicData uri="http://schemas.openxmlformats.org/drawingml/2006/table">
            <a:tbl>
              <a:tblPr firstRow="1" bandRow="1">
                <a:tableStyleId>{5C22544A-7EE6-4342-B048-85BDC9FD1C3A}</a:tableStyleId>
              </a:tblPr>
              <a:tblGrid>
                <a:gridCol w="9330612">
                  <a:extLst>
                    <a:ext uri="{9D8B030D-6E8A-4147-A177-3AD203B41FA5}">
                      <a16:colId xmlns:a16="http://schemas.microsoft.com/office/drawing/2014/main" val="2844207666"/>
                    </a:ext>
                  </a:extLst>
                </a:gridCol>
                <a:gridCol w="10952766">
                  <a:extLst>
                    <a:ext uri="{9D8B030D-6E8A-4147-A177-3AD203B41FA5}">
                      <a16:colId xmlns:a16="http://schemas.microsoft.com/office/drawing/2014/main" val="1891655341"/>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Town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Distance from Sydney (in km)</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Adelaide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1374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Alice Springs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2771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Brisbane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917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Darwin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3972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Melbourne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877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Perth</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3923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bl>
          </a:graphicData>
        </a:graphic>
      </p:graphicFrame>
    </p:spTree>
    <p:extLst>
      <p:ext uri="{BB962C8B-B14F-4D97-AF65-F5344CB8AC3E}">
        <p14:creationId xmlns:p14="http://schemas.microsoft.com/office/powerpoint/2010/main" val="2141922289"/>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3626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this time, instead of Strings, you'll want to create a LinkedList of your place or town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 show a list of a few places in Australia, and their distances from Sydney.</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C1F1384F-2FD7-6F05-9ACD-52A488136D87}"/>
              </a:ext>
            </a:extLst>
          </p:cNvPr>
          <p:cNvGraphicFramePr>
            <a:graphicFrameLocks noGrp="1"/>
          </p:cNvGraphicFramePr>
          <p:nvPr/>
        </p:nvGraphicFramePr>
        <p:xfrm>
          <a:off x="8660181" y="8419055"/>
          <a:ext cx="20283378" cy="9370208"/>
        </p:xfrm>
        <a:graphic>
          <a:graphicData uri="http://schemas.openxmlformats.org/drawingml/2006/table">
            <a:tbl>
              <a:tblPr firstRow="1" bandRow="1">
                <a:tableStyleId>{5C22544A-7EE6-4342-B048-85BDC9FD1C3A}</a:tableStyleId>
              </a:tblPr>
              <a:tblGrid>
                <a:gridCol w="9330612">
                  <a:extLst>
                    <a:ext uri="{9D8B030D-6E8A-4147-A177-3AD203B41FA5}">
                      <a16:colId xmlns:a16="http://schemas.microsoft.com/office/drawing/2014/main" val="2844207666"/>
                    </a:ext>
                  </a:extLst>
                </a:gridCol>
                <a:gridCol w="10952766">
                  <a:extLst>
                    <a:ext uri="{9D8B030D-6E8A-4147-A177-3AD203B41FA5}">
                      <a16:colId xmlns:a16="http://schemas.microsoft.com/office/drawing/2014/main" val="1891655341"/>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Town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Distance from Sydney (in km)</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Adelaide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1374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Alice Springs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2771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Brisbane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917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Darwin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3972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Melbourne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877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Perth</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3923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bl>
          </a:graphicData>
        </a:graphic>
      </p:graphicFrame>
    </p:spTree>
    <p:extLst>
      <p:ext uri="{BB962C8B-B14F-4D97-AF65-F5344CB8AC3E}">
        <p14:creationId xmlns:p14="http://schemas.microsoft.com/office/powerpoint/2010/main" val="588352406"/>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3626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create a LinkedList, ordered by the distance from the starting point, in this case Sydney.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Sydney should be the first element in your list.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don't want to allow duplicate places to be in your list, for this data set.</a:t>
            </a:r>
          </a:p>
        </p:txBody>
      </p:sp>
      <p:graphicFrame>
        <p:nvGraphicFramePr>
          <p:cNvPr id="2" name="Table 1">
            <a:extLst>
              <a:ext uri="{FF2B5EF4-FFF2-40B4-BE49-F238E27FC236}">
                <a16:creationId xmlns:a16="http://schemas.microsoft.com/office/drawing/2014/main" id="{C1F1384F-2FD7-6F05-9ACD-52A488136D87}"/>
              </a:ext>
            </a:extLst>
          </p:cNvPr>
          <p:cNvGraphicFramePr>
            <a:graphicFrameLocks noGrp="1"/>
          </p:cNvGraphicFramePr>
          <p:nvPr/>
        </p:nvGraphicFramePr>
        <p:xfrm>
          <a:off x="8660181" y="8419055"/>
          <a:ext cx="20283378" cy="9370208"/>
        </p:xfrm>
        <a:graphic>
          <a:graphicData uri="http://schemas.openxmlformats.org/drawingml/2006/table">
            <a:tbl>
              <a:tblPr firstRow="1" bandRow="1">
                <a:tableStyleId>{5C22544A-7EE6-4342-B048-85BDC9FD1C3A}</a:tableStyleId>
              </a:tblPr>
              <a:tblGrid>
                <a:gridCol w="9330612">
                  <a:extLst>
                    <a:ext uri="{9D8B030D-6E8A-4147-A177-3AD203B41FA5}">
                      <a16:colId xmlns:a16="http://schemas.microsoft.com/office/drawing/2014/main" val="2844207666"/>
                    </a:ext>
                  </a:extLst>
                </a:gridCol>
                <a:gridCol w="10952766">
                  <a:extLst>
                    <a:ext uri="{9D8B030D-6E8A-4147-A177-3AD203B41FA5}">
                      <a16:colId xmlns:a16="http://schemas.microsoft.com/office/drawing/2014/main" val="1891655341"/>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Town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Distance from Sydney (in km)</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Adelaide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1374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Alice Springs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2771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Brisbane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917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Darwin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3972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Melbourne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877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2"/>
                          </a:solidFill>
                          <a:latin typeface="Lucida Console" panose="020B0609040504020204" pitchFamily="49" charset="0"/>
                          <a:ea typeface="Open Sans" panose="020B0606030504020204" pitchFamily="34" charset="0"/>
                          <a:cs typeface="Open Sans" panose="020B0606030504020204" pitchFamily="34" charset="0"/>
                        </a:rPr>
                        <a:t>Perth</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Lucida Console" panose="020B0609040504020204" pitchFamily="49" charset="0"/>
                          <a:ea typeface="Open Sans" panose="020B0606030504020204" pitchFamily="34" charset="0"/>
                          <a:cs typeface="Open Sans" panose="020B0606030504020204" pitchFamily="34" charset="0"/>
                        </a:rPr>
                        <a:t>3923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bl>
          </a:graphicData>
        </a:graphic>
      </p:graphicFrame>
    </p:spTree>
    <p:extLst>
      <p:ext uri="{BB962C8B-B14F-4D97-AF65-F5344CB8AC3E}">
        <p14:creationId xmlns:p14="http://schemas.microsoft.com/office/powerpoint/2010/main" val="1356447844"/>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90245D-66BD-AB11-D10E-A567CF6862BB}"/>
              </a:ext>
            </a:extLst>
          </p:cNvPr>
          <p:cNvSpPr/>
          <p:nvPr/>
        </p:nvSpPr>
        <p:spPr>
          <a:xfrm>
            <a:off x="952498" y="5527607"/>
            <a:ext cx="18249604" cy="6624021"/>
          </a:xfrm>
          <a:prstGeom prst="rect">
            <a:avLst/>
          </a:prstGeom>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Rectangle 5">
            <a:extLst>
              <a:ext uri="{FF2B5EF4-FFF2-40B4-BE49-F238E27FC236}">
                <a16:creationId xmlns:a16="http://schemas.microsoft.com/office/drawing/2014/main" id="{E1748887-E702-5520-B218-17B217DB3E2C}"/>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you'll create an interactive program with the following menu item options.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want to use a Scanner, and the </a:t>
            </a:r>
            <a:r>
              <a:rPr lang="en-US" sz="6400" dirty="0" err="1">
                <a:latin typeface="Open Sans" panose="020B0606030504020204" pitchFamily="34" charset="0"/>
                <a:ea typeface="Open Sans" panose="020B0606030504020204" pitchFamily="34" charset="0"/>
                <a:cs typeface="Open Sans" panose="020B0606030504020204" pitchFamily="34" charset="0"/>
              </a:rPr>
              <a:t>nextLine</a:t>
            </a:r>
            <a:r>
              <a:rPr lang="en-US" sz="6400" dirty="0">
                <a:latin typeface="Open Sans" panose="020B0606030504020204" pitchFamily="34" charset="0"/>
                <a:ea typeface="Open Sans" panose="020B0606030504020204" pitchFamily="34" charset="0"/>
                <a:cs typeface="Open Sans" panose="020B0606030504020204" pitchFamily="34" charset="0"/>
              </a:rPr>
              <a:t> method, to get input from the console.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use a </a:t>
            </a:r>
            <a:r>
              <a:rPr lang="en-US" sz="6400" dirty="0" err="1">
                <a:latin typeface="Open Sans" panose="020B0606030504020204" pitchFamily="34" charset="0"/>
                <a:ea typeface="Open Sans" panose="020B0606030504020204" pitchFamily="34" charset="0"/>
                <a:cs typeface="Open Sans" panose="020B0606030504020204" pitchFamily="34" charset="0"/>
              </a:rPr>
              <a:t>ListIterator</a:t>
            </a:r>
            <a:r>
              <a:rPr lang="en-US" sz="6400" dirty="0">
                <a:latin typeface="Open Sans" panose="020B0606030504020204" pitchFamily="34" charset="0"/>
                <a:ea typeface="Open Sans" panose="020B0606030504020204" pitchFamily="34" charset="0"/>
                <a:cs typeface="Open Sans" panose="020B0606030504020204" pitchFamily="34" charset="0"/>
              </a:rPr>
              <a:t>, to move forwards and backwards, through the list of places on your itinerary.</a:t>
            </a:r>
          </a:p>
        </p:txBody>
      </p:sp>
      <p:sp>
        <p:nvSpPr>
          <p:cNvPr id="126" name="Shape 126"/>
          <p:cNvSpPr/>
          <p:nvPr/>
        </p:nvSpPr>
        <p:spPr>
          <a:xfrm>
            <a:off x="952498" y="459786"/>
            <a:ext cx="133626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LinkedList Challenge</a:t>
            </a:r>
          </a:p>
        </p:txBody>
      </p:sp>
      <p:pic>
        <p:nvPicPr>
          <p:cNvPr id="5" name="Picture 4">
            <a:extLst>
              <a:ext uri="{FF2B5EF4-FFF2-40B4-BE49-F238E27FC236}">
                <a16:creationId xmlns:a16="http://schemas.microsoft.com/office/drawing/2014/main" id="{C3DDBB8B-64F7-8B91-726D-FDC0B166CCD5}"/>
              </a:ext>
            </a:extLst>
          </p:cNvPr>
          <p:cNvPicPr>
            <a:picLocks noChangeAspect="1"/>
          </p:cNvPicPr>
          <p:nvPr/>
        </p:nvPicPr>
        <p:blipFill>
          <a:blip r:embed="rId4"/>
          <a:stretch>
            <a:fillRect/>
          </a:stretch>
        </p:blipFill>
        <p:spPr>
          <a:xfrm>
            <a:off x="1158317" y="5754717"/>
            <a:ext cx="17316293" cy="6169803"/>
          </a:xfrm>
          <a:prstGeom prst="rect">
            <a:avLst/>
          </a:prstGeom>
        </p:spPr>
      </p:pic>
    </p:spTree>
    <p:extLst>
      <p:ext uri="{BB962C8B-B14F-4D97-AF65-F5344CB8AC3E}">
        <p14:creationId xmlns:p14="http://schemas.microsoft.com/office/powerpoint/2010/main" val="4286109487"/>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3626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LinkedList Challenge, Continued</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we'll create the interactive part of our program, with the menu items shown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use a Scanner, to get input from the user, and we'll use a </a:t>
            </a:r>
            <a:r>
              <a:rPr lang="en-US" sz="6400" dirty="0" err="1">
                <a:latin typeface="Open Sans" panose="020B0606030504020204" pitchFamily="34" charset="0"/>
                <a:ea typeface="Open Sans" panose="020B0606030504020204" pitchFamily="34" charset="0"/>
                <a:cs typeface="Open Sans" panose="020B0606030504020204" pitchFamily="34" charset="0"/>
              </a:rPr>
              <a:t>ListIterator</a:t>
            </a:r>
            <a:r>
              <a:rPr lang="en-US" sz="6400" dirty="0">
                <a:latin typeface="Open Sans" panose="020B0606030504020204" pitchFamily="34" charset="0"/>
                <a:ea typeface="Open Sans" panose="020B0606030504020204" pitchFamily="34" charset="0"/>
                <a:cs typeface="Open Sans" panose="020B0606030504020204" pitchFamily="34" charset="0"/>
              </a:rPr>
              <a:t>, to move back and forth, through the itinerary.</a:t>
            </a:r>
          </a:p>
        </p:txBody>
      </p:sp>
      <p:sp>
        <p:nvSpPr>
          <p:cNvPr id="2" name="Rectangle 1">
            <a:extLst>
              <a:ext uri="{FF2B5EF4-FFF2-40B4-BE49-F238E27FC236}">
                <a16:creationId xmlns:a16="http://schemas.microsoft.com/office/drawing/2014/main" id="{34815632-1CF5-5BA4-9D78-FFF7E439AD6C}"/>
              </a:ext>
            </a:extLst>
          </p:cNvPr>
          <p:cNvSpPr/>
          <p:nvPr/>
        </p:nvSpPr>
        <p:spPr>
          <a:xfrm>
            <a:off x="952498" y="5527607"/>
            <a:ext cx="18249604" cy="6624021"/>
          </a:xfrm>
          <a:prstGeom prst="rect">
            <a:avLst/>
          </a:prstGeom>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 name="Picture 2">
            <a:extLst>
              <a:ext uri="{FF2B5EF4-FFF2-40B4-BE49-F238E27FC236}">
                <a16:creationId xmlns:a16="http://schemas.microsoft.com/office/drawing/2014/main" id="{560B5339-5E4A-744F-944C-F5A25B86A93D}"/>
              </a:ext>
            </a:extLst>
          </p:cNvPr>
          <p:cNvPicPr>
            <a:picLocks noChangeAspect="1"/>
          </p:cNvPicPr>
          <p:nvPr/>
        </p:nvPicPr>
        <p:blipFill>
          <a:blip r:embed="rId4"/>
          <a:stretch>
            <a:fillRect/>
          </a:stretch>
        </p:blipFill>
        <p:spPr>
          <a:xfrm>
            <a:off x="1158317" y="5754717"/>
            <a:ext cx="17316293" cy="6169803"/>
          </a:xfrm>
          <a:prstGeom prst="rect">
            <a:avLst/>
          </a:prstGeom>
        </p:spPr>
      </p:pic>
    </p:spTree>
    <p:extLst>
      <p:ext uri="{BB962C8B-B14F-4D97-AF65-F5344CB8AC3E}">
        <p14:creationId xmlns:p14="http://schemas.microsoft.com/office/powerpoint/2010/main" val="2743438487"/>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C09DA4A-DCFB-653E-4E9A-EACF52015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5156" y="1568352"/>
            <a:ext cx="19585689" cy="10283362"/>
          </a:xfrm>
          <a:prstGeom prst="rect">
            <a:avLst/>
          </a:prstGeom>
        </p:spPr>
      </p:pic>
      <p:sp>
        <p:nvSpPr>
          <p:cNvPr id="126" name="Shape 126"/>
          <p:cNvSpPr/>
          <p:nvPr/>
        </p:nvSpPr>
        <p:spPr>
          <a:xfrm>
            <a:off x="952498" y="459786"/>
            <a:ext cx="242293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Reversing Directions in a List Iterator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LinkedList Challenge, Continued</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0972798"/>
            <a:ext cx="34782670" cy="720868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 show the three B or back menu items, each calling the previous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leaves our cursor position, shown as an orange arrow, positioned, between Adelaide and Alice Springs.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decided to go forward, we called the next method from this cursor position, and that gave us Alice Springs.</a:t>
            </a:r>
          </a:p>
        </p:txBody>
      </p:sp>
    </p:spTree>
    <p:extLst>
      <p:ext uri="{BB962C8B-B14F-4D97-AF65-F5344CB8AC3E}">
        <p14:creationId xmlns:p14="http://schemas.microsoft.com/office/powerpoint/2010/main" val="2275826383"/>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C09DA4A-DCFB-653E-4E9A-EACF52015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5156" y="1568352"/>
            <a:ext cx="19585689" cy="10283362"/>
          </a:xfrm>
          <a:prstGeom prst="rect">
            <a:avLst/>
          </a:prstGeom>
        </p:spPr>
      </p:pic>
      <p:sp>
        <p:nvSpPr>
          <p:cNvPr id="126" name="Shape 126"/>
          <p:cNvSpPr/>
          <p:nvPr/>
        </p:nvSpPr>
        <p:spPr>
          <a:xfrm>
            <a:off x="952498" y="459786"/>
            <a:ext cx="242293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Reversing Directions in a List Iterator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LinkedList Challenge, Continued</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0972798"/>
            <a:ext cx="34782670" cy="720868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change directions, we have to compensate for the cursor being ahead of where we want it to be.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we have to make the call, either next or previous, twice, the first time to adjust the cursor, and the second time to get the element.</a:t>
            </a:r>
          </a:p>
        </p:txBody>
      </p:sp>
    </p:spTree>
    <p:extLst>
      <p:ext uri="{BB962C8B-B14F-4D97-AF65-F5344CB8AC3E}">
        <p14:creationId xmlns:p14="http://schemas.microsoft.com/office/powerpoint/2010/main" val="2389397718"/>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62107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does Java have primitive data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object-oriented languages, don't support any primitive data types at all, meaning everything is an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most of the more popular object oriented languages of the day, support both primitive types and objects, as does Java.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Primitive types generally represent the way data is stored on an operating system.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Primitives have some advantages over objects, especially as the magnitude, or number of elements increase.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Objects take up additional memory, and may require a bit more processing power.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know we can create objects, with primitive data types as field types, for example, and we can also return primitive types from methods.</a:t>
            </a:r>
          </a:p>
        </p:txBody>
      </p:sp>
    </p:spTree>
    <p:extLst>
      <p:ext uri="{BB962C8B-B14F-4D97-AF65-F5344CB8AC3E}">
        <p14:creationId xmlns:p14="http://schemas.microsoft.com/office/powerpoint/2010/main" val="1755984304"/>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53091"/>
            <a:ext cx="34828445" cy="1708160"/>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100" dirty="0">
                <a:latin typeface="Open Sans" panose="020B0606030504020204" pitchFamily="34" charset="0"/>
                <a:ea typeface="Open Sans" panose="020B0606030504020204" pitchFamily="34" charset="0"/>
                <a:cs typeface="Open Sans" panose="020B0606030504020204" pitchFamily="34" charset="0"/>
              </a:rPr>
              <a:t>Why don't all of Java's collection types support primitives?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when we look at classes like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or the LinkedList, which we've reviewed in a lot of detail in this section, these classes don't support primitive data types, as the collection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a:t>
            </a:r>
            <a:r>
              <a:rPr lang="en-US" sz="6400" b="1" dirty="0">
                <a:latin typeface="Open Sans" panose="020B0606030504020204" pitchFamily="34" charset="0"/>
                <a:ea typeface="Open Sans" panose="020B0606030504020204" pitchFamily="34" charset="0"/>
                <a:cs typeface="Open Sans" panose="020B0606030504020204" pitchFamily="34" charset="0"/>
              </a:rPr>
              <a:t>we can't do the following</a:t>
            </a:r>
            <a:r>
              <a:rPr lang="en-US" sz="6400" dirty="0">
                <a:latin typeface="Open Sans" panose="020B0606030504020204" pitchFamily="34" charset="0"/>
                <a:ea typeface="Open Sans" panose="020B0606030504020204" pitchFamily="34" charset="0"/>
                <a:cs typeface="Open Sans" panose="020B0606030504020204" pitchFamily="34" charset="0"/>
              </a:rPr>
              <a:t>, creating a LinkedList, using the int primitive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won't compile.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we can't use all the great functions Lists provide, with primitive values.</a:t>
            </a:r>
          </a:p>
        </p:txBody>
      </p:sp>
      <p:pic>
        <p:nvPicPr>
          <p:cNvPr id="3" name="Picture 2">
            <a:extLst>
              <a:ext uri="{FF2B5EF4-FFF2-40B4-BE49-F238E27FC236}">
                <a16:creationId xmlns:a16="http://schemas.microsoft.com/office/drawing/2014/main" id="{828B519A-93D7-EC3B-1A79-1F18A45044AA}"/>
              </a:ext>
            </a:extLst>
          </p:cNvPr>
          <p:cNvPicPr>
            <a:picLocks noChangeAspect="1"/>
          </p:cNvPicPr>
          <p:nvPr/>
        </p:nvPicPr>
        <p:blipFill>
          <a:blip r:embed="rId4"/>
          <a:stretch>
            <a:fillRect/>
          </a:stretch>
        </p:blipFill>
        <p:spPr>
          <a:xfrm>
            <a:off x="1045803" y="12033670"/>
            <a:ext cx="23641224" cy="1104908"/>
          </a:xfrm>
          <a:prstGeom prst="rect">
            <a:avLst/>
          </a:prstGeom>
        </p:spPr>
      </p:pic>
    </p:spTree>
    <p:extLst>
      <p:ext uri="{BB962C8B-B14F-4D97-AF65-F5344CB8AC3E}">
        <p14:creationId xmlns:p14="http://schemas.microsoft.com/office/powerpoint/2010/main" val="230046620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71982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498" y="2883162"/>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that arrays and ArrayLists have more in common, than they don't.</a:t>
            </a:r>
          </a:p>
        </p:txBody>
      </p:sp>
      <p:graphicFrame>
        <p:nvGraphicFramePr>
          <p:cNvPr id="2" name="Table 1">
            <a:extLst>
              <a:ext uri="{FF2B5EF4-FFF2-40B4-BE49-F238E27FC236}">
                <a16:creationId xmlns:a16="http://schemas.microsoft.com/office/drawing/2014/main" id="{BB6000BC-0456-3748-5118-E0E866253C29}"/>
              </a:ext>
            </a:extLst>
          </p:cNvPr>
          <p:cNvGraphicFramePr>
            <a:graphicFrameLocks noGrp="1"/>
          </p:cNvGraphicFramePr>
          <p:nvPr/>
        </p:nvGraphicFramePr>
        <p:xfrm>
          <a:off x="6513306" y="4227682"/>
          <a:ext cx="23549388" cy="13463156"/>
        </p:xfrm>
        <a:graphic>
          <a:graphicData uri="http://schemas.openxmlformats.org/drawingml/2006/table">
            <a:tbl>
              <a:tblPr firstRow="1" bandRow="1">
                <a:tableStyleId>{5C22544A-7EE6-4342-B048-85BDC9FD1C3A}</a:tableStyleId>
              </a:tblPr>
              <a:tblGrid>
                <a:gridCol w="9330612">
                  <a:extLst>
                    <a:ext uri="{9D8B030D-6E8A-4147-A177-3AD203B41FA5}">
                      <a16:colId xmlns:a16="http://schemas.microsoft.com/office/drawing/2014/main" val="2844207666"/>
                    </a:ext>
                  </a:extLst>
                </a:gridCol>
                <a:gridCol w="8640147">
                  <a:extLst>
                    <a:ext uri="{9D8B030D-6E8A-4147-A177-3AD203B41FA5}">
                      <a16:colId xmlns:a16="http://schemas.microsoft.com/office/drawing/2014/main" val="1891655341"/>
                    </a:ext>
                  </a:extLst>
                </a:gridCol>
                <a:gridCol w="557862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primitives types supported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ordered by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duplicates allowed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nulls allowed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for non-primitive types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resizable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inherits from </a:t>
                      </a: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java.util.Object</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4006262"/>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implements List interface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468574"/>
                  </a:ext>
                </a:extLst>
              </a:tr>
            </a:tbl>
          </a:graphicData>
        </a:graphic>
      </p:graphicFrame>
    </p:spTree>
    <p:extLst>
      <p:ext uri="{BB962C8B-B14F-4D97-AF65-F5344CB8AC3E}">
        <p14:creationId xmlns:p14="http://schemas.microsoft.com/office/powerpoint/2010/main" val="1969588129"/>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53091"/>
            <a:ext cx="34828445" cy="1708160"/>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100" dirty="0">
                <a:latin typeface="Open Sans" panose="020B0606030504020204" pitchFamily="34" charset="0"/>
                <a:ea typeface="Open Sans" panose="020B0606030504020204" pitchFamily="34" charset="0"/>
                <a:cs typeface="Open Sans" panose="020B0606030504020204" pitchFamily="34" charset="0"/>
              </a:rPr>
              <a:t>Why don't all of Java's collection types support primitives?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70"/>
          </a:xfrm>
          <a:prstGeom prst="rect">
            <a:avLst/>
          </a:prstGeom>
        </p:spPr>
        <p:txBody>
          <a:bodyPr wrap="square">
            <a:normAutofit/>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More importantly, we can't easily use primitives, in some of the features we'll be learning about in the future, like generics.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Java, as we know, gives us wrapper classes for each primitive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can go from a primitive to a wrapper, which is called boxing, or a wrapper to a primitive, which is called unboxing, with relative ease in Java.</a:t>
            </a:r>
          </a:p>
        </p:txBody>
      </p:sp>
      <p:pic>
        <p:nvPicPr>
          <p:cNvPr id="3" name="Picture 2">
            <a:extLst>
              <a:ext uri="{FF2B5EF4-FFF2-40B4-BE49-F238E27FC236}">
                <a16:creationId xmlns:a16="http://schemas.microsoft.com/office/drawing/2014/main" id="{828B519A-93D7-EC3B-1A79-1F18A45044AA}"/>
              </a:ext>
            </a:extLst>
          </p:cNvPr>
          <p:cNvPicPr>
            <a:picLocks noChangeAspect="1"/>
          </p:cNvPicPr>
          <p:nvPr/>
        </p:nvPicPr>
        <p:blipFill>
          <a:blip r:embed="rId4"/>
          <a:stretch>
            <a:fillRect/>
          </a:stretch>
        </p:blipFill>
        <p:spPr>
          <a:xfrm>
            <a:off x="1045803" y="4285904"/>
            <a:ext cx="23641224" cy="1104908"/>
          </a:xfrm>
          <a:prstGeom prst="rect">
            <a:avLst/>
          </a:prstGeom>
        </p:spPr>
      </p:pic>
    </p:spTree>
    <p:extLst>
      <p:ext uri="{BB962C8B-B14F-4D97-AF65-F5344CB8AC3E}">
        <p14:creationId xmlns:p14="http://schemas.microsoft.com/office/powerpoint/2010/main" val="2040359848"/>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E469386-17E0-3F3E-3D77-E9687F7A9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2995" y="3622298"/>
            <a:ext cx="21703005" cy="13329404"/>
          </a:xfrm>
          <a:prstGeom prst="rect">
            <a:avLst/>
          </a:prstGeom>
        </p:spPr>
      </p:pic>
      <p:sp>
        <p:nvSpPr>
          <p:cNvPr id="126" name="Shape 126"/>
          <p:cNvSpPr/>
          <p:nvPr/>
        </p:nvSpPr>
        <p:spPr>
          <a:xfrm>
            <a:off x="952498" y="459786"/>
            <a:ext cx="102896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Boxing?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4" name="Rectangle 3">
            <a:extLst>
              <a:ext uri="{FF2B5EF4-FFF2-40B4-BE49-F238E27FC236}">
                <a16:creationId xmlns:a16="http://schemas.microsoft.com/office/drawing/2014/main" id="{ECC09A78-7331-9403-3002-5318906546CE}"/>
              </a:ext>
            </a:extLst>
          </p:cNvPr>
          <p:cNvSpPr/>
          <p:nvPr/>
        </p:nvSpPr>
        <p:spPr>
          <a:xfrm>
            <a:off x="952501" y="4285904"/>
            <a:ext cx="15021507" cy="136072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primitive is boxed, or wrapped, in a containing class, whose main data is the primitive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primitive data type has a wrapper class, as shown on the list, which we've seen before.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wrapper type boxes a specific primitive value.</a:t>
            </a:r>
          </a:p>
        </p:txBody>
      </p:sp>
    </p:spTree>
    <p:extLst>
      <p:ext uri="{BB962C8B-B14F-4D97-AF65-F5344CB8AC3E}">
        <p14:creationId xmlns:p14="http://schemas.microsoft.com/office/powerpoint/2010/main" val="166639472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71126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How do we box?</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wrapper has a static overloaded factory method, </a:t>
            </a:r>
            <a:r>
              <a:rPr lang="en-US" sz="6400" dirty="0" err="1">
                <a:latin typeface="Open Sans" panose="020B0606030504020204" pitchFamily="34" charset="0"/>
                <a:ea typeface="Open Sans" panose="020B0606030504020204" pitchFamily="34" charset="0"/>
                <a:cs typeface="Open Sans" panose="020B0606030504020204" pitchFamily="34" charset="0"/>
              </a:rPr>
              <a:t>valueOf</a:t>
            </a:r>
            <a:r>
              <a:rPr lang="en-US" sz="6400" dirty="0">
                <a:latin typeface="Open Sans" panose="020B0606030504020204" pitchFamily="34" charset="0"/>
                <a:ea typeface="Open Sans" panose="020B0606030504020204" pitchFamily="34" charset="0"/>
                <a:cs typeface="Open Sans" panose="020B0606030504020204" pitchFamily="34" charset="0"/>
              </a:rPr>
              <a:t>(), which takes a primitive, and returns an instance of the wrapper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code shown on this slide, returns an instance of the </a:t>
            </a:r>
            <a:r>
              <a:rPr lang="en-US" sz="6400" dirty="0" err="1">
                <a:latin typeface="Open Sans" panose="020B0606030504020204" pitchFamily="34" charset="0"/>
                <a:ea typeface="Open Sans" panose="020B0606030504020204" pitchFamily="34" charset="0"/>
                <a:cs typeface="Open Sans" panose="020B0606030504020204" pitchFamily="34" charset="0"/>
              </a:rPr>
              <a:t>java.lang.Integer</a:t>
            </a:r>
            <a:r>
              <a:rPr lang="en-US" sz="6400" dirty="0">
                <a:latin typeface="Open Sans" panose="020B0606030504020204" pitchFamily="34" charset="0"/>
                <a:ea typeface="Open Sans" panose="020B0606030504020204" pitchFamily="34" charset="0"/>
                <a:cs typeface="Open Sans" panose="020B0606030504020204" pitchFamily="34" charset="0"/>
              </a:rPr>
              <a:t> class, to the </a:t>
            </a:r>
            <a:r>
              <a:rPr lang="en-US" sz="6400" dirty="0" err="1">
                <a:latin typeface="Open Sans" panose="020B0606030504020204" pitchFamily="34" charset="0"/>
                <a:ea typeface="Open Sans" panose="020B0606030504020204" pitchFamily="34" charset="0"/>
                <a:cs typeface="Open Sans" panose="020B0606030504020204" pitchFamily="34" charset="0"/>
              </a:rPr>
              <a:t>boxedInt</a:t>
            </a:r>
            <a:r>
              <a:rPr lang="en-US" sz="6400" dirty="0">
                <a:latin typeface="Open Sans" panose="020B0606030504020204" pitchFamily="34" charset="0"/>
                <a:ea typeface="Open Sans" panose="020B0606030504020204" pitchFamily="34" charset="0"/>
                <a:cs typeface="Open Sans" panose="020B0606030504020204" pitchFamily="34" charset="0"/>
              </a:rPr>
              <a:t> variable, with the value 15 in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say this code </a:t>
            </a:r>
            <a:r>
              <a:rPr lang="en-US" sz="6400" b="1" dirty="0">
                <a:latin typeface="Open Sans" panose="020B0606030504020204" pitchFamily="34" charset="0"/>
                <a:ea typeface="Open Sans" panose="020B0606030504020204" pitchFamily="34" charset="0"/>
                <a:cs typeface="Open Sans" panose="020B0606030504020204" pitchFamily="34" charset="0"/>
              </a:rPr>
              <a:t>manually boxes</a:t>
            </a:r>
            <a:r>
              <a:rPr lang="en-US" sz="6400" dirty="0">
                <a:latin typeface="Open Sans" panose="020B0606030504020204" pitchFamily="34" charset="0"/>
                <a:ea typeface="Open Sans" panose="020B0606030504020204" pitchFamily="34" charset="0"/>
                <a:cs typeface="Open Sans" panose="020B0606030504020204" pitchFamily="34" charset="0"/>
              </a:rPr>
              <a:t> a primitive integer.</a:t>
            </a:r>
          </a:p>
        </p:txBody>
      </p:sp>
      <p:pic>
        <p:nvPicPr>
          <p:cNvPr id="3" name="Picture 2">
            <a:extLst>
              <a:ext uri="{FF2B5EF4-FFF2-40B4-BE49-F238E27FC236}">
                <a16:creationId xmlns:a16="http://schemas.microsoft.com/office/drawing/2014/main" id="{34C7440E-0A9C-7988-B845-A7C129968B4A}"/>
              </a:ext>
            </a:extLst>
          </p:cNvPr>
          <p:cNvPicPr>
            <a:picLocks noChangeAspect="1"/>
          </p:cNvPicPr>
          <p:nvPr/>
        </p:nvPicPr>
        <p:blipFill>
          <a:blip r:embed="rId4"/>
          <a:stretch>
            <a:fillRect/>
          </a:stretch>
        </p:blipFill>
        <p:spPr>
          <a:xfrm>
            <a:off x="952498" y="11289603"/>
            <a:ext cx="19145388" cy="1085856"/>
          </a:xfrm>
          <a:prstGeom prst="rect">
            <a:avLst/>
          </a:prstGeom>
        </p:spPr>
      </p:pic>
    </p:spTree>
    <p:extLst>
      <p:ext uri="{BB962C8B-B14F-4D97-AF65-F5344CB8AC3E}">
        <p14:creationId xmlns:p14="http://schemas.microsoft.com/office/powerpoint/2010/main" val="2881589113"/>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75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Deprecated Boxing using the wrapper constructor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Another manual way of boxing, which you'll see in older code, is by creating a new instance of the wrapper class, using the new keyword, and passing the primitive value to the constructor.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show an example of this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try this in IntelliJ, with any Java version greater than JDK-9, IntelliJ will tell you, this is deprecated code.</a:t>
            </a:r>
          </a:p>
        </p:txBody>
      </p:sp>
      <p:pic>
        <p:nvPicPr>
          <p:cNvPr id="5" name="Picture 4">
            <a:extLst>
              <a:ext uri="{FF2B5EF4-FFF2-40B4-BE49-F238E27FC236}">
                <a16:creationId xmlns:a16="http://schemas.microsoft.com/office/drawing/2014/main" id="{24B32DC1-DC60-90AD-5AC7-3E1D17443C08}"/>
              </a:ext>
            </a:extLst>
          </p:cNvPr>
          <p:cNvPicPr>
            <a:picLocks noChangeAspect="1"/>
          </p:cNvPicPr>
          <p:nvPr/>
        </p:nvPicPr>
        <p:blipFill>
          <a:blip r:embed="rId4"/>
          <a:stretch>
            <a:fillRect/>
          </a:stretch>
        </p:blipFill>
        <p:spPr>
          <a:xfrm>
            <a:off x="952498" y="9315889"/>
            <a:ext cx="17697580" cy="1066808"/>
          </a:xfrm>
          <a:prstGeom prst="rect">
            <a:avLst/>
          </a:prstGeom>
        </p:spPr>
      </p:pic>
    </p:spTree>
    <p:extLst>
      <p:ext uri="{BB962C8B-B14F-4D97-AF65-F5344CB8AC3E}">
        <p14:creationId xmlns:p14="http://schemas.microsoft.com/office/powerpoint/2010/main" val="2900769522"/>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3717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Deprecated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70"/>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Deprecated code</a:t>
            </a:r>
            <a:r>
              <a:rPr lang="en-US" sz="6400" dirty="0">
                <a:latin typeface="Open Sans" panose="020B0606030504020204" pitchFamily="34" charset="0"/>
                <a:ea typeface="Open Sans" panose="020B0606030504020204" pitchFamily="34" charset="0"/>
                <a:cs typeface="Open Sans" panose="020B0606030504020204" pitchFamily="34" charset="0"/>
              </a:rPr>
              <a:t> means it's older, and it may not be supported in a future version.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you should start looking for an alternate way of doing something, if it's been deprecated.</a:t>
            </a:r>
          </a:p>
        </p:txBody>
      </p:sp>
    </p:spTree>
    <p:extLst>
      <p:ext uri="{BB962C8B-B14F-4D97-AF65-F5344CB8AC3E}">
        <p14:creationId xmlns:p14="http://schemas.microsoft.com/office/powerpoint/2010/main" val="598192168"/>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886"/>
            <a:ext cx="35460028" cy="1723549"/>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Using new (with a constructor) is deprecated for wrappers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590704"/>
            <a:ext cx="34782670" cy="136072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Java's own documentation states the following: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is rarely appropriate to use this constructor.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static factory </a:t>
            </a:r>
            <a:r>
              <a:rPr lang="en-US" sz="640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valueOf</a:t>
            </a:r>
            <a:r>
              <a:rPr lang="en-US" sz="640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(int)</a:t>
            </a:r>
            <a:r>
              <a:rPr lang="en-US" sz="6400" dirty="0">
                <a:latin typeface="Open Sans" panose="020B0606030504020204" pitchFamily="34" charset="0"/>
                <a:ea typeface="Open Sans" panose="020B0606030504020204" pitchFamily="34" charset="0"/>
                <a:cs typeface="Open Sans" panose="020B0606030504020204" pitchFamily="34" charset="0"/>
              </a:rPr>
              <a:t> is generally a better choice, as it is </a:t>
            </a:r>
            <a:r>
              <a:rPr lang="en-US" sz="6400" b="1" dirty="0">
                <a:latin typeface="Open Sans" panose="020B0606030504020204" pitchFamily="34" charset="0"/>
                <a:ea typeface="Open Sans" panose="020B0606030504020204" pitchFamily="34" charset="0"/>
                <a:cs typeface="Open Sans" panose="020B0606030504020204" pitchFamily="34" charset="0"/>
              </a:rPr>
              <a:t>likely to yield significantly better space and time performance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deprecation applies to all the constructors of the wrapper classes, not just the Integer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truth, we rarely have to manually box primitives, because Java supports something called </a:t>
            </a:r>
            <a:r>
              <a:rPr lang="en-US" sz="6400" b="1" dirty="0">
                <a:latin typeface="Open Sans" panose="020B0606030504020204" pitchFamily="34" charset="0"/>
                <a:ea typeface="Open Sans" panose="020B0606030504020204" pitchFamily="34" charset="0"/>
                <a:cs typeface="Open Sans" panose="020B0606030504020204" pitchFamily="34" charset="0"/>
              </a:rPr>
              <a:t>autoboxing</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5DA43849-3DCC-435C-8C87-474A6AF5AA48}"/>
              </a:ext>
            </a:extLst>
          </p:cNvPr>
          <p:cNvPicPr>
            <a:picLocks noChangeAspect="1"/>
          </p:cNvPicPr>
          <p:nvPr/>
        </p:nvPicPr>
        <p:blipFill>
          <a:blip r:embed="rId4"/>
          <a:stretch>
            <a:fillRect/>
          </a:stretch>
        </p:blipFill>
        <p:spPr>
          <a:xfrm>
            <a:off x="952498" y="3003272"/>
            <a:ext cx="17697580" cy="1066808"/>
          </a:xfrm>
          <a:prstGeom prst="rect">
            <a:avLst/>
          </a:prstGeom>
        </p:spPr>
      </p:pic>
    </p:spTree>
    <p:extLst>
      <p:ext uri="{BB962C8B-B14F-4D97-AF65-F5344CB8AC3E}">
        <p14:creationId xmlns:p14="http://schemas.microsoft.com/office/powerpoint/2010/main" val="2057629649"/>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1863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autoboxing?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simply assign a primitive to a wrapper variable, as we show on this slide.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allows this code, and it's actually preferred, to manually boxing.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Underneath the covers, Java is doing the boxing.  In other words, an instance of Integer is created, and it's value is set to 15.</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Allowing Java to </a:t>
            </a:r>
            <a:r>
              <a:rPr lang="en-US" sz="6400" dirty="0" err="1">
                <a:latin typeface="Open Sans" panose="020B0606030504020204" pitchFamily="34" charset="0"/>
                <a:ea typeface="Open Sans" panose="020B0606030504020204" pitchFamily="34" charset="0"/>
                <a:cs typeface="Open Sans" panose="020B0606030504020204" pitchFamily="34" charset="0"/>
              </a:rPr>
              <a:t>autobox</a:t>
            </a:r>
            <a:r>
              <a:rPr lang="en-US" sz="6400" dirty="0">
                <a:latin typeface="Open Sans" panose="020B0606030504020204" pitchFamily="34" charset="0"/>
                <a:ea typeface="Open Sans" panose="020B0606030504020204" pitchFamily="34" charset="0"/>
                <a:cs typeface="Open Sans" panose="020B0606030504020204" pitchFamily="34" charset="0"/>
              </a:rPr>
              <a:t>, is preferred to any other method, because Java will provide the best mechanism to do it.</a:t>
            </a:r>
          </a:p>
        </p:txBody>
      </p:sp>
      <p:pic>
        <p:nvPicPr>
          <p:cNvPr id="3" name="Picture 2">
            <a:extLst>
              <a:ext uri="{FF2B5EF4-FFF2-40B4-BE49-F238E27FC236}">
                <a16:creationId xmlns:a16="http://schemas.microsoft.com/office/drawing/2014/main" id="{155CA438-2C16-FE57-4639-9A0DDE5969FE}"/>
              </a:ext>
            </a:extLst>
          </p:cNvPr>
          <p:cNvPicPr>
            <a:picLocks noChangeAspect="1"/>
          </p:cNvPicPr>
          <p:nvPr/>
        </p:nvPicPr>
        <p:blipFill>
          <a:blip r:embed="rId4"/>
          <a:stretch>
            <a:fillRect/>
          </a:stretch>
        </p:blipFill>
        <p:spPr>
          <a:xfrm>
            <a:off x="952498" y="5938835"/>
            <a:ext cx="10782380" cy="952508"/>
          </a:xfrm>
          <a:prstGeom prst="rect">
            <a:avLst/>
          </a:prstGeom>
        </p:spPr>
      </p:pic>
    </p:spTree>
    <p:extLst>
      <p:ext uri="{BB962C8B-B14F-4D97-AF65-F5344CB8AC3E}">
        <p14:creationId xmlns:p14="http://schemas.microsoft.com/office/powerpoint/2010/main" val="745982132"/>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1863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autoboxing?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5" name="Rectangle 4">
            <a:extLst>
              <a:ext uri="{FF2B5EF4-FFF2-40B4-BE49-F238E27FC236}">
                <a16:creationId xmlns:a16="http://schemas.microsoft.com/office/drawing/2014/main" id="{A50BDDB0-6936-590A-DAC5-79BD86D07485}"/>
              </a:ext>
            </a:extLst>
          </p:cNvPr>
          <p:cNvSpPr/>
          <p:nvPr/>
        </p:nvSpPr>
        <p:spPr>
          <a:xfrm>
            <a:off x="952501" y="6227748"/>
            <a:ext cx="34782670" cy="1166542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 wrapper class supports a method to return the primitive value it contains.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unboxing.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example on this slide, we've </a:t>
            </a:r>
            <a:r>
              <a:rPr lang="en-US" sz="6400" dirty="0" err="1">
                <a:latin typeface="Open Sans" panose="020B0606030504020204" pitchFamily="34" charset="0"/>
                <a:ea typeface="Open Sans" panose="020B0606030504020204" pitchFamily="34" charset="0"/>
                <a:cs typeface="Open Sans" panose="020B0606030504020204" pitchFamily="34" charset="0"/>
              </a:rPr>
              <a:t>autoboxed</a:t>
            </a:r>
            <a:r>
              <a:rPr lang="en-US" sz="6400" dirty="0">
                <a:latin typeface="Open Sans" panose="020B0606030504020204" pitchFamily="34" charset="0"/>
                <a:ea typeface="Open Sans" panose="020B0606030504020204" pitchFamily="34" charset="0"/>
                <a:cs typeface="Open Sans" panose="020B0606030504020204" pitchFamily="34" charset="0"/>
              </a:rPr>
              <a:t> the integer value 15, to a variable called </a:t>
            </a:r>
            <a:r>
              <a:rPr lang="en-US" sz="6400" dirty="0" err="1">
                <a:latin typeface="Open Sans" panose="020B0606030504020204" pitchFamily="34" charset="0"/>
                <a:ea typeface="Open Sans" panose="020B0606030504020204" pitchFamily="34" charset="0"/>
                <a:cs typeface="Open Sans" panose="020B0606030504020204" pitchFamily="34" charset="0"/>
              </a:rPr>
              <a:t>boxedInteger</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gives us an object which is an Integer wrapper class, and has the </a:t>
            </a:r>
            <a:r>
              <a:rPr lang="en-US" sz="6400" dirty="0" err="1">
                <a:latin typeface="Open Sans" panose="020B0606030504020204" pitchFamily="34" charset="0"/>
                <a:ea typeface="Open Sans" panose="020B0606030504020204" pitchFamily="34" charset="0"/>
                <a:cs typeface="Open Sans" panose="020B0606030504020204" pitchFamily="34" charset="0"/>
              </a:rPr>
              <a:t>valueof</a:t>
            </a:r>
            <a:r>
              <a:rPr lang="en-US" sz="6400" dirty="0">
                <a:latin typeface="Open Sans" panose="020B0606030504020204" pitchFamily="34" charset="0"/>
                <a:ea typeface="Open Sans" panose="020B0606030504020204" pitchFamily="34" charset="0"/>
                <a:cs typeface="Open Sans" panose="020B0606030504020204" pitchFamily="34" charset="0"/>
              </a:rPr>
              <a:t> 15.</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unbox this, on an Integer class, we can use the </a:t>
            </a:r>
            <a:r>
              <a:rPr lang="en-US" sz="6400" dirty="0" err="1">
                <a:latin typeface="Open Sans" panose="020B0606030504020204" pitchFamily="34" charset="0"/>
                <a:ea typeface="Open Sans" panose="020B0606030504020204" pitchFamily="34" charset="0"/>
                <a:cs typeface="Open Sans" panose="020B0606030504020204" pitchFamily="34" charset="0"/>
              </a:rPr>
              <a:t>intValue</a:t>
            </a:r>
            <a:r>
              <a:rPr lang="en-US" sz="6400" dirty="0">
                <a:latin typeface="Open Sans" panose="020B0606030504020204" pitchFamily="34" charset="0"/>
                <a:ea typeface="Open Sans" panose="020B0606030504020204" pitchFamily="34" charset="0"/>
                <a:cs typeface="Open Sans" panose="020B0606030504020204" pitchFamily="34" charset="0"/>
              </a:rPr>
              <a:t> method, which returns the boxed value, the primitive int.</a:t>
            </a:r>
          </a:p>
        </p:txBody>
      </p:sp>
      <p:pic>
        <p:nvPicPr>
          <p:cNvPr id="3" name="Picture 2">
            <a:extLst>
              <a:ext uri="{FF2B5EF4-FFF2-40B4-BE49-F238E27FC236}">
                <a16:creationId xmlns:a16="http://schemas.microsoft.com/office/drawing/2014/main" id="{291DBCAD-4AEB-37DD-9B23-37D0B578BB06}"/>
              </a:ext>
            </a:extLst>
          </p:cNvPr>
          <p:cNvPicPr>
            <a:picLocks noChangeAspect="1"/>
          </p:cNvPicPr>
          <p:nvPr/>
        </p:nvPicPr>
        <p:blipFill>
          <a:blip r:embed="rId4"/>
          <a:stretch>
            <a:fillRect/>
          </a:stretch>
        </p:blipFill>
        <p:spPr>
          <a:xfrm>
            <a:off x="952498" y="2816042"/>
            <a:ext cx="20020028" cy="2905528"/>
          </a:xfrm>
          <a:prstGeom prst="rect">
            <a:avLst/>
          </a:prstGeom>
        </p:spPr>
      </p:pic>
    </p:spTree>
    <p:extLst>
      <p:ext uri="{BB962C8B-B14F-4D97-AF65-F5344CB8AC3E}">
        <p14:creationId xmlns:p14="http://schemas.microsoft.com/office/powerpoint/2010/main" val="3004484484"/>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1863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autoboxing?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5" name="Rectangle 4">
            <a:extLst>
              <a:ext uri="{FF2B5EF4-FFF2-40B4-BE49-F238E27FC236}">
                <a16:creationId xmlns:a16="http://schemas.microsoft.com/office/drawing/2014/main" id="{A50BDDB0-6936-590A-DAC5-79BD86D07485}"/>
              </a:ext>
            </a:extLst>
          </p:cNvPr>
          <p:cNvSpPr/>
          <p:nvPr/>
        </p:nvSpPr>
        <p:spPr>
          <a:xfrm>
            <a:off x="952501" y="6227748"/>
            <a:ext cx="34782670" cy="11665426"/>
          </a:xfrm>
          <a:prstGeom prst="rect">
            <a:avLst/>
          </a:prstGeom>
        </p:spPr>
        <p:txBody>
          <a:bodyPr wrap="square">
            <a:normAutofit/>
          </a:bodyPr>
          <a:lstStyle/>
          <a:p>
            <a:pPr marL="0" marR="0" lvl="0" indent="0" algn="l" defTabSz="1236104" rtl="0" eaLnBrk="1" fontAlgn="auto" latinLnBrk="0" hangingPunct="0">
              <a:lnSpc>
                <a:spcPct val="100000"/>
              </a:lnSpc>
              <a:spcBef>
                <a:spcPts val="0"/>
              </a:spcBef>
              <a:spcAft>
                <a:spcPts val="5022"/>
              </a:spcAft>
              <a:buClrTx/>
              <a:buSzTx/>
              <a:buFontTx/>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This method is called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manually unboxing</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p>
          <a:p>
            <a:pPr marL="0" marR="0" lvl="0" indent="0" algn="l" defTabSz="1236104" rtl="0" eaLnBrk="1" fontAlgn="auto" latinLnBrk="0" hangingPunct="0">
              <a:lnSpc>
                <a:spcPct val="100000"/>
              </a:lnSpc>
              <a:spcBef>
                <a:spcPts val="0"/>
              </a:spcBef>
              <a:spcAft>
                <a:spcPts val="5022"/>
              </a:spcAft>
              <a:buClrTx/>
              <a:buSzTx/>
              <a:buFontTx/>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And like boxing, it's unnecessary to manually unbox.</a:t>
            </a:r>
          </a:p>
        </p:txBody>
      </p:sp>
      <p:pic>
        <p:nvPicPr>
          <p:cNvPr id="2" name="Picture 1">
            <a:extLst>
              <a:ext uri="{FF2B5EF4-FFF2-40B4-BE49-F238E27FC236}">
                <a16:creationId xmlns:a16="http://schemas.microsoft.com/office/drawing/2014/main" id="{F574F601-CCF7-2B7F-9A16-87288BE79864}"/>
              </a:ext>
            </a:extLst>
          </p:cNvPr>
          <p:cNvPicPr>
            <a:picLocks noChangeAspect="1"/>
          </p:cNvPicPr>
          <p:nvPr/>
        </p:nvPicPr>
        <p:blipFill>
          <a:blip r:embed="rId4"/>
          <a:stretch>
            <a:fillRect/>
          </a:stretch>
        </p:blipFill>
        <p:spPr>
          <a:xfrm>
            <a:off x="952498" y="2816042"/>
            <a:ext cx="20020028" cy="2905528"/>
          </a:xfrm>
          <a:prstGeom prst="rect">
            <a:avLst/>
          </a:prstGeom>
        </p:spPr>
      </p:pic>
    </p:spTree>
    <p:extLst>
      <p:ext uri="{BB962C8B-B14F-4D97-AF65-F5344CB8AC3E}">
        <p14:creationId xmlns:p14="http://schemas.microsoft.com/office/powerpoint/2010/main" val="2050325859"/>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1927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Automatic unboxing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6175500"/>
            <a:ext cx="34782670" cy="1171767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Automatic unboxing is really just referred to as unboxing in most cases.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assign an instance of a wrapper class, directly to a primitive variable.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code on this slide shows an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We're assigning an object instance to a primitive variable, in the second statement.</a:t>
            </a:r>
          </a:p>
        </p:txBody>
      </p:sp>
      <p:pic>
        <p:nvPicPr>
          <p:cNvPr id="11" name="Picture 10">
            <a:extLst>
              <a:ext uri="{FF2B5EF4-FFF2-40B4-BE49-F238E27FC236}">
                <a16:creationId xmlns:a16="http://schemas.microsoft.com/office/drawing/2014/main" id="{FED532A8-6BD4-1B4E-E973-19166D50EA6B}"/>
              </a:ext>
            </a:extLst>
          </p:cNvPr>
          <p:cNvPicPr>
            <a:picLocks noChangeAspect="1"/>
          </p:cNvPicPr>
          <p:nvPr/>
        </p:nvPicPr>
        <p:blipFill>
          <a:blip r:embed="rId4">
            <a:alphaModFix/>
          </a:blip>
          <a:stretch>
            <a:fillRect/>
          </a:stretch>
        </p:blipFill>
        <p:spPr>
          <a:xfrm>
            <a:off x="952498" y="2772067"/>
            <a:ext cx="14725756" cy="3124224"/>
          </a:xfrm>
          <a:prstGeom prst="rect">
            <a:avLst/>
          </a:prstGeom>
        </p:spPr>
      </p:pic>
    </p:spTree>
    <p:extLst>
      <p:ext uri="{BB962C8B-B14F-4D97-AF65-F5344CB8AC3E}">
        <p14:creationId xmlns:p14="http://schemas.microsoft.com/office/powerpoint/2010/main" val="19603340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123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without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9617172"/>
            <a:ext cx="34782670" cy="831412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the differences, when creating a new instance of an array, compared to a new instance of an ArrayList.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requires square brackets in the declaration.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new instance, square brackets are also required, with a size specified inside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ArrayList should be declared, with the type of element in the ArrayList, in angle brackets.</a:t>
            </a:r>
          </a:p>
        </p:txBody>
      </p:sp>
      <p:graphicFrame>
        <p:nvGraphicFramePr>
          <p:cNvPr id="3" name="Table 2">
            <a:extLst>
              <a:ext uri="{FF2B5EF4-FFF2-40B4-BE49-F238E27FC236}">
                <a16:creationId xmlns:a16="http://schemas.microsoft.com/office/drawing/2014/main" id="{48BAB659-B21B-3FF0-7C08-8E71DA63FFC8}"/>
              </a:ext>
            </a:extLst>
          </p:cNvPr>
          <p:cNvGraphicFramePr>
            <a:graphicFrameLocks noGrp="1"/>
          </p:cNvGraphicFramePr>
          <p:nvPr/>
        </p:nvGraphicFramePr>
        <p:xfrm>
          <a:off x="952498" y="2967028"/>
          <a:ext cx="34894339" cy="6370928"/>
        </p:xfrm>
        <a:graphic>
          <a:graphicData uri="http://schemas.openxmlformats.org/drawingml/2006/table">
            <a:tbl>
              <a:tblPr firstRow="1" bandRow="1">
                <a:tableStyleId>{5C22544A-7EE6-4342-B048-85BDC9FD1C3A}</a:tableStyleId>
              </a:tblPr>
              <a:tblGrid>
                <a:gridCol w="16592552">
                  <a:extLst>
                    <a:ext uri="{9D8B030D-6E8A-4147-A177-3AD203B41FA5}">
                      <a16:colId xmlns:a16="http://schemas.microsoft.com/office/drawing/2014/main" val="2844207666"/>
                    </a:ext>
                  </a:extLst>
                </a:gridCol>
                <a:gridCol w="18301787">
                  <a:extLst>
                    <a:ext uri="{9D8B030D-6E8A-4147-A177-3AD203B41FA5}">
                      <a16:colId xmlns:a16="http://schemas.microsoft.com/office/drawing/2014/main" val="1891655341"/>
                    </a:ext>
                  </a:extLst>
                </a:gridCol>
              </a:tblGrid>
              <a:tr h="147001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ArrayLists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9009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2B575AF0-C711-F159-99D9-3B7AEE45CD6D}"/>
              </a:ext>
            </a:extLst>
          </p:cNvPr>
          <p:cNvPicPr>
            <a:picLocks noChangeAspect="1"/>
          </p:cNvPicPr>
          <p:nvPr/>
        </p:nvPicPr>
        <p:blipFill>
          <a:blip r:embed="rId4"/>
          <a:stretch>
            <a:fillRect/>
          </a:stretch>
        </p:blipFill>
        <p:spPr>
          <a:xfrm>
            <a:off x="1187673" y="4692951"/>
            <a:ext cx="11830137" cy="728667"/>
          </a:xfrm>
          <a:prstGeom prst="rect">
            <a:avLst/>
          </a:prstGeom>
        </p:spPr>
      </p:pic>
      <p:pic>
        <p:nvPicPr>
          <p:cNvPr id="7" name="Picture 6">
            <a:extLst>
              <a:ext uri="{FF2B5EF4-FFF2-40B4-BE49-F238E27FC236}">
                <a16:creationId xmlns:a16="http://schemas.microsoft.com/office/drawing/2014/main" id="{62B16A42-9658-4E07-EAEE-4285777CEC7A}"/>
              </a:ext>
            </a:extLst>
          </p:cNvPr>
          <p:cNvPicPr>
            <a:picLocks noChangeAspect="1"/>
          </p:cNvPicPr>
          <p:nvPr/>
        </p:nvPicPr>
        <p:blipFill>
          <a:blip r:embed="rId5">
            <a:alphaModFix/>
          </a:blip>
          <a:stretch>
            <a:fillRect/>
          </a:stretch>
        </p:blipFill>
        <p:spPr>
          <a:xfrm>
            <a:off x="17811750" y="4626504"/>
            <a:ext cx="17773779" cy="800106"/>
          </a:xfrm>
          <a:prstGeom prst="rect">
            <a:avLst/>
          </a:prstGeom>
        </p:spPr>
      </p:pic>
      <p:sp>
        <p:nvSpPr>
          <p:cNvPr id="11" name="Rectangle 10">
            <a:extLst>
              <a:ext uri="{FF2B5EF4-FFF2-40B4-BE49-F238E27FC236}">
                <a16:creationId xmlns:a16="http://schemas.microsoft.com/office/drawing/2014/main" id="{F611BA2D-F8EA-7506-B445-A1C150891BC1}"/>
              </a:ext>
            </a:extLst>
          </p:cNvPr>
          <p:cNvSpPr/>
          <p:nvPr/>
        </p:nvSpPr>
        <p:spPr>
          <a:xfrm>
            <a:off x="1187673" y="5752113"/>
            <a:ext cx="16109727" cy="3544288"/>
          </a:xfrm>
          <a:prstGeom prst="rect">
            <a:avLst/>
          </a:prstGeom>
        </p:spPr>
        <p:txBody>
          <a:bodyPr wrap="square">
            <a:normAutofit lnSpcReduction="10000"/>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array of 10 elements is created, all with null references. The compiler will only permit Strings to be assigned to the elements.</a:t>
            </a:r>
          </a:p>
        </p:txBody>
      </p:sp>
      <p:sp>
        <p:nvSpPr>
          <p:cNvPr id="12" name="Rectangle 11">
            <a:extLst>
              <a:ext uri="{FF2B5EF4-FFF2-40B4-BE49-F238E27FC236}">
                <a16:creationId xmlns:a16="http://schemas.microsoft.com/office/drawing/2014/main" id="{99F6EBD9-C86B-29D9-5CD6-21AE2306FD1D}"/>
              </a:ext>
            </a:extLst>
          </p:cNvPr>
          <p:cNvSpPr/>
          <p:nvPr/>
        </p:nvSpPr>
        <p:spPr>
          <a:xfrm>
            <a:off x="17811750" y="5637813"/>
            <a:ext cx="16109727" cy="3544288"/>
          </a:xfrm>
          <a:prstGeom prst="rect">
            <a:avLst/>
          </a:prstGeom>
        </p:spPr>
        <p:txBody>
          <a:bodyPr wrap="square">
            <a:normAutofit/>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empty ArrayList is created.</a:t>
            </a:r>
          </a:p>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The compiler will check that only Strings are added to the ArrayList.</a:t>
            </a:r>
          </a:p>
        </p:txBody>
      </p:sp>
      <p:sp>
        <p:nvSpPr>
          <p:cNvPr id="14" name="Rectangle 13">
            <a:extLst>
              <a:ext uri="{FF2B5EF4-FFF2-40B4-BE49-F238E27FC236}">
                <a16:creationId xmlns:a16="http://schemas.microsoft.com/office/drawing/2014/main" id="{925B93FE-11F6-DDA8-5721-B53D9A3ED266}"/>
              </a:ext>
            </a:extLst>
          </p:cNvPr>
          <p:cNvSpPr/>
          <p:nvPr/>
        </p:nvSpPr>
        <p:spPr>
          <a:xfrm>
            <a:off x="1118161" y="5646686"/>
            <a:ext cx="15360089" cy="354428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Rectangle 15">
            <a:extLst>
              <a:ext uri="{FF2B5EF4-FFF2-40B4-BE49-F238E27FC236}">
                <a16:creationId xmlns:a16="http://schemas.microsoft.com/office/drawing/2014/main" id="{0DFEA4BD-D579-74CD-DBE1-7E3FE12EA06E}"/>
              </a:ext>
            </a:extLst>
          </p:cNvPr>
          <p:cNvSpPr/>
          <p:nvPr/>
        </p:nvSpPr>
        <p:spPr>
          <a:xfrm>
            <a:off x="17773650" y="5684786"/>
            <a:ext cx="15773400" cy="3497315"/>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01055500"/>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1927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Automatic unboxing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Autoboxing and Unboxing</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6175500"/>
            <a:ext cx="34782670" cy="1171767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allowed, because the object instance is an Integer wrapper, and we're assigning it to an int primitive type variable.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Again, this is the preferred way to unbox a wrapper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get back to some code now, and show different examples of when this feature can be used.</a:t>
            </a:r>
          </a:p>
        </p:txBody>
      </p:sp>
      <p:pic>
        <p:nvPicPr>
          <p:cNvPr id="11" name="Picture 10">
            <a:extLst>
              <a:ext uri="{FF2B5EF4-FFF2-40B4-BE49-F238E27FC236}">
                <a16:creationId xmlns:a16="http://schemas.microsoft.com/office/drawing/2014/main" id="{FED532A8-6BD4-1B4E-E973-19166D50EA6B}"/>
              </a:ext>
            </a:extLst>
          </p:cNvPr>
          <p:cNvPicPr>
            <a:picLocks noChangeAspect="1"/>
          </p:cNvPicPr>
          <p:nvPr/>
        </p:nvPicPr>
        <p:blipFill>
          <a:blip r:embed="rId4">
            <a:alphaModFix/>
          </a:blip>
          <a:stretch>
            <a:fillRect/>
          </a:stretch>
        </p:blipFill>
        <p:spPr>
          <a:xfrm>
            <a:off x="952498" y="2772067"/>
            <a:ext cx="14725756" cy="3124224"/>
          </a:xfrm>
          <a:prstGeom prst="rect">
            <a:avLst/>
          </a:prstGeom>
        </p:spPr>
      </p:pic>
    </p:spTree>
    <p:extLst>
      <p:ext uri="{BB962C8B-B14F-4D97-AF65-F5344CB8AC3E}">
        <p14:creationId xmlns:p14="http://schemas.microsoft.com/office/powerpoint/2010/main" val="25344846"/>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13481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Autoboxing Challenge with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Autoboxing &amp; Unboxing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Okay, so it's time for a challenge on autoboxing and unboxing.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 will need to create a simple banking application, with a Customer and Bank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Customer</a:t>
            </a:r>
            <a:r>
              <a:rPr lang="en-US" sz="6400" dirty="0">
                <a:latin typeface="Open Sans" panose="020B0606030504020204" pitchFamily="34" charset="0"/>
                <a:ea typeface="Open Sans" panose="020B0606030504020204" pitchFamily="34" charset="0"/>
                <a:cs typeface="Open Sans" panose="020B0606030504020204" pitchFamily="34" charset="0"/>
              </a:rPr>
              <a:t> will have a name, and an </a:t>
            </a:r>
            <a:r>
              <a:rPr lang="en-US" sz="6400" b="1"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of transactions containing </a:t>
            </a:r>
            <a:r>
              <a:rPr lang="en-US" sz="6400" b="1" dirty="0">
                <a:latin typeface="Open Sans" panose="020B0606030504020204" pitchFamily="34" charset="0"/>
                <a:ea typeface="Open Sans" panose="020B0606030504020204" pitchFamily="34" charset="0"/>
                <a:cs typeface="Open Sans" panose="020B0606030504020204" pitchFamily="34" charset="0"/>
              </a:rPr>
              <a:t>Double</a:t>
            </a:r>
            <a:r>
              <a:rPr lang="en-US" sz="6400" dirty="0">
                <a:latin typeface="Open Sans" panose="020B0606030504020204" pitchFamily="34" charset="0"/>
                <a:ea typeface="Open Sans" panose="020B0606030504020204" pitchFamily="34" charset="0"/>
                <a:cs typeface="Open Sans" panose="020B0606030504020204" pitchFamily="34" charset="0"/>
              </a:rPr>
              <a:t> wrapper elements.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customer's transaction can be a credit, which means a positive amount, or it can be a debit, a negative amount.</a:t>
            </a:r>
          </a:p>
        </p:txBody>
      </p:sp>
    </p:spTree>
    <p:extLst>
      <p:ext uri="{BB962C8B-B14F-4D97-AF65-F5344CB8AC3E}">
        <p14:creationId xmlns:p14="http://schemas.microsoft.com/office/powerpoint/2010/main" val="2431374004"/>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13481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Autoboxing Challenge with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Autoboxing &amp; Unboxing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Bank</a:t>
            </a:r>
            <a:r>
              <a:rPr lang="en-US" sz="6400" dirty="0">
                <a:latin typeface="Open Sans" panose="020B0606030504020204" pitchFamily="34" charset="0"/>
                <a:ea typeface="Open Sans" panose="020B0606030504020204" pitchFamily="34" charset="0"/>
                <a:cs typeface="Open Sans" panose="020B0606030504020204" pitchFamily="34" charset="0"/>
              </a:rPr>
              <a:t> will have a name, and an </a:t>
            </a:r>
            <a:r>
              <a:rPr lang="en-US" sz="6400" b="1"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of customers.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bank should </a:t>
            </a:r>
            <a:r>
              <a:rPr lang="en-US" sz="6400" b="1" dirty="0">
                <a:latin typeface="Open Sans" panose="020B0606030504020204" pitchFamily="34" charset="0"/>
                <a:ea typeface="Open Sans" panose="020B0606030504020204" pitchFamily="34" charset="0"/>
                <a:cs typeface="Open Sans" panose="020B0606030504020204" pitchFamily="34" charset="0"/>
              </a:rPr>
              <a:t>add a new customer</a:t>
            </a:r>
            <a:r>
              <a:rPr lang="en-US" sz="6400" dirty="0">
                <a:latin typeface="Open Sans" panose="020B0606030504020204" pitchFamily="34" charset="0"/>
                <a:ea typeface="Open Sans" panose="020B0606030504020204" pitchFamily="34" charset="0"/>
                <a:cs typeface="Open Sans" panose="020B0606030504020204" pitchFamily="34" charset="0"/>
              </a:rPr>
              <a:t>, if they're not yet already in the list.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bank class should allow a customer to </a:t>
            </a:r>
            <a:r>
              <a:rPr lang="en-US" sz="6400" b="1" dirty="0">
                <a:latin typeface="Open Sans" panose="020B0606030504020204" pitchFamily="34" charset="0"/>
                <a:ea typeface="Open Sans" panose="020B0606030504020204" pitchFamily="34" charset="0"/>
                <a:cs typeface="Open Sans" panose="020B0606030504020204" pitchFamily="34" charset="0"/>
              </a:rPr>
              <a:t>add a transaction</a:t>
            </a:r>
            <a:r>
              <a:rPr lang="en-US" sz="6400" dirty="0">
                <a:latin typeface="Open Sans" panose="020B0606030504020204" pitchFamily="34" charset="0"/>
                <a:ea typeface="Open Sans" panose="020B0606030504020204" pitchFamily="34" charset="0"/>
                <a:cs typeface="Open Sans" panose="020B0606030504020204" pitchFamily="34" charset="0"/>
              </a:rPr>
              <a:t>, to an existing Customer.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class should also </a:t>
            </a:r>
            <a:r>
              <a:rPr lang="en-US" sz="6400" b="1" dirty="0">
                <a:latin typeface="Open Sans" panose="020B0606030504020204" pitchFamily="34" charset="0"/>
                <a:ea typeface="Open Sans" panose="020B0606030504020204" pitchFamily="34" charset="0"/>
                <a:cs typeface="Open Sans" panose="020B0606030504020204" pitchFamily="34" charset="0"/>
              </a:rPr>
              <a:t>print a statement</a:t>
            </a:r>
            <a:r>
              <a:rPr lang="en-US" sz="6400" dirty="0">
                <a:latin typeface="Open Sans" panose="020B0606030504020204" pitchFamily="34" charset="0"/>
                <a:ea typeface="Open Sans" panose="020B0606030504020204" pitchFamily="34" charset="0"/>
                <a:cs typeface="Open Sans" panose="020B0606030504020204" pitchFamily="34" charset="0"/>
              </a:rPr>
              <a:t>, that includes the customer name, and the transaction amounts.  This method should use unboxing.</a:t>
            </a:r>
          </a:p>
        </p:txBody>
      </p:sp>
    </p:spTree>
    <p:extLst>
      <p:ext uri="{BB962C8B-B14F-4D97-AF65-F5344CB8AC3E}">
        <p14:creationId xmlns:p14="http://schemas.microsoft.com/office/powerpoint/2010/main" val="1480285274"/>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55362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Enumeration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the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is Java's type to support something called an enumeration.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Wikipedia defines enumeration as, “</a:t>
            </a:r>
            <a:r>
              <a:rPr lang="en-US" sz="6400" i="1" dirty="0">
                <a:latin typeface="Open Sans" panose="020B0606030504020204" pitchFamily="34" charset="0"/>
                <a:ea typeface="Open Sans" panose="020B0606030504020204" pitchFamily="34" charset="0"/>
                <a:cs typeface="Open Sans" panose="020B0606030504020204" pitchFamily="34" charset="0"/>
              </a:rPr>
              <a:t>A complete ordered listing of </a:t>
            </a:r>
            <a:r>
              <a:rPr lang="en-US" sz="6400" b="1" i="1" dirty="0">
                <a:latin typeface="Open Sans" panose="020B0606030504020204" pitchFamily="34" charset="0"/>
                <a:ea typeface="Open Sans" panose="020B0606030504020204" pitchFamily="34" charset="0"/>
                <a:cs typeface="Open Sans" panose="020B0606030504020204" pitchFamily="34" charset="0"/>
              </a:rPr>
              <a:t>all the items</a:t>
            </a:r>
            <a:r>
              <a:rPr lang="en-US" sz="6400" i="1" dirty="0">
                <a:latin typeface="Open Sans" panose="020B0606030504020204" pitchFamily="34" charset="0"/>
                <a:ea typeface="Open Sans" panose="020B0606030504020204" pitchFamily="34" charset="0"/>
                <a:cs typeface="Open Sans" panose="020B0606030504020204" pitchFamily="34" charset="0"/>
              </a:rPr>
              <a:t> in a collection.</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129152495"/>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8424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enum</a:t>
            </a:r>
            <a:r>
              <a:rPr lang="en-US" sz="108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the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describes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as:  A special data type that contains predefined constants.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constant is a variable whose value can't be changed, once it's value has been assigned.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is a little like an array, except it's elements are known, not changeable, and each element can be referred to by a constant name, instead of an index position.</a:t>
            </a:r>
          </a:p>
        </p:txBody>
      </p:sp>
    </p:spTree>
    <p:extLst>
      <p:ext uri="{BB962C8B-B14F-4D97-AF65-F5344CB8AC3E}">
        <p14:creationId xmlns:p14="http://schemas.microsoft.com/office/powerpoint/2010/main" val="2610253257"/>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8424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enum</a:t>
            </a:r>
            <a:r>
              <a:rPr lang="en-US" sz="108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the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6701810"/>
            <a:ext cx="34782670" cy="1134815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in its simplest form, is described like a class, but the keyword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replaces the keyword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name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with any valid identifier, but like a class, Upper CamelCase is the preferred style.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Within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body, you declare a list of constant identifiers, separated by commas.   By convention, these are all uppercase labels.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example of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is the days of the week, as shown here.</a:t>
            </a:r>
          </a:p>
        </p:txBody>
      </p:sp>
      <p:pic>
        <p:nvPicPr>
          <p:cNvPr id="4" name="Picture 3">
            <a:extLst>
              <a:ext uri="{FF2B5EF4-FFF2-40B4-BE49-F238E27FC236}">
                <a16:creationId xmlns:a16="http://schemas.microsoft.com/office/drawing/2014/main" id="{9E4C6F5F-842E-0B6F-A2CA-414F4BA16933}"/>
              </a:ext>
            </a:extLst>
          </p:cNvPr>
          <p:cNvPicPr>
            <a:picLocks noChangeAspect="1"/>
          </p:cNvPicPr>
          <p:nvPr/>
        </p:nvPicPr>
        <p:blipFill>
          <a:blip r:embed="rId4"/>
          <a:stretch>
            <a:fillRect/>
          </a:stretch>
        </p:blipFill>
        <p:spPr>
          <a:xfrm>
            <a:off x="952498" y="3058730"/>
            <a:ext cx="32709088" cy="3048024"/>
          </a:xfrm>
          <a:prstGeom prst="rect">
            <a:avLst/>
          </a:prstGeom>
        </p:spPr>
      </p:pic>
    </p:spTree>
    <p:extLst>
      <p:ext uri="{BB962C8B-B14F-4D97-AF65-F5344CB8AC3E}">
        <p14:creationId xmlns:p14="http://schemas.microsoft.com/office/powerpoint/2010/main" val="3340924252"/>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8424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enum</a:t>
            </a:r>
            <a:r>
              <a:rPr lang="en-US" sz="108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the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6701810"/>
            <a:ext cx="34782670" cy="1134815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is ordered, by the way you declare the constants.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that SUNDAY is considered the first day of the week, and SATURDAY is the last day of the week.</a:t>
            </a:r>
          </a:p>
        </p:txBody>
      </p:sp>
      <p:pic>
        <p:nvPicPr>
          <p:cNvPr id="4" name="Picture 3">
            <a:extLst>
              <a:ext uri="{FF2B5EF4-FFF2-40B4-BE49-F238E27FC236}">
                <a16:creationId xmlns:a16="http://schemas.microsoft.com/office/drawing/2014/main" id="{9E4C6F5F-842E-0B6F-A2CA-414F4BA16933}"/>
              </a:ext>
            </a:extLst>
          </p:cNvPr>
          <p:cNvPicPr>
            <a:picLocks noChangeAspect="1"/>
          </p:cNvPicPr>
          <p:nvPr/>
        </p:nvPicPr>
        <p:blipFill>
          <a:blip r:embed="rId4"/>
          <a:stretch>
            <a:fillRect/>
          </a:stretch>
        </p:blipFill>
        <p:spPr>
          <a:xfrm>
            <a:off x="952498" y="3058730"/>
            <a:ext cx="32709088" cy="3048024"/>
          </a:xfrm>
          <a:prstGeom prst="rect">
            <a:avLst/>
          </a:prstGeom>
        </p:spPr>
      </p:pic>
    </p:spTree>
    <p:extLst>
      <p:ext uri="{BB962C8B-B14F-4D97-AF65-F5344CB8AC3E}">
        <p14:creationId xmlns:p14="http://schemas.microsoft.com/office/powerpoint/2010/main" val="2774216029"/>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8424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enum</a:t>
            </a:r>
            <a:r>
              <a:rPr lang="en-US" sz="108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the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is used to declare a limited set of constants, and sometimes, there is a natural order to the listing, as in the case of days of the week.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other examples of possible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declarations might be: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months in the year: JANUARY, FEBRUARY, MARCH, etc.</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directions in a compass: EAST, NORTH, WEST, SOUTH.</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set of sizes: EXTRA_SMALL, SMALL, MEDIUM, LARGE, EXTRA_LARGE.</a:t>
            </a:r>
          </a:p>
        </p:txBody>
      </p:sp>
    </p:spTree>
    <p:extLst>
      <p:ext uri="{BB962C8B-B14F-4D97-AF65-F5344CB8AC3E}">
        <p14:creationId xmlns:p14="http://schemas.microsoft.com/office/powerpoint/2010/main" val="3977085121"/>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8424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enum</a:t>
            </a:r>
            <a:r>
              <a:rPr lang="en-US" sz="108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the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Underneath the covers,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is a special type of class, which contains fields to support the constants, but we'll get into that, in a later discussion.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don't have to understand all the internals of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to derive the benefits of using this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Once you get used to how this type works, you may find many places to use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simplify your code, and make it more readable in many ways.</a:t>
            </a:r>
          </a:p>
        </p:txBody>
      </p:sp>
    </p:spTree>
    <p:extLst>
      <p:ext uri="{BB962C8B-B14F-4D97-AF65-F5344CB8AC3E}">
        <p14:creationId xmlns:p14="http://schemas.microsoft.com/office/powerpoint/2010/main" val="385500832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941</TotalTime>
  <Words>9676</Words>
  <Application>Microsoft Office PowerPoint</Application>
  <PresentationFormat>Custom</PresentationFormat>
  <Paragraphs>1103</Paragraphs>
  <Slides>98</Slides>
  <Notes>98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Arial</vt:lpstr>
      <vt:lpstr>Helvetica</vt:lpstr>
      <vt:lpstr>Helvetica Light</vt:lpstr>
      <vt:lpstr>Helvetica Neue</vt:lpstr>
      <vt:lpstr>Helvetica Neue Light</vt:lpstr>
      <vt:lpstr>Lucida Console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2024-12-26T02:07:10Z</dcterms:modified>
</cp:coreProperties>
</file>