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992" r:id="rId2"/>
    <p:sldId id="993" r:id="rId3"/>
    <p:sldId id="994" r:id="rId4"/>
    <p:sldId id="995" r:id="rId5"/>
    <p:sldId id="996" r:id="rId6"/>
    <p:sldId id="997" r:id="rId7"/>
    <p:sldId id="998" r:id="rId8"/>
    <p:sldId id="999" r:id="rId9"/>
    <p:sldId id="1000" r:id="rId10"/>
    <p:sldId id="1001" r:id="rId11"/>
    <p:sldId id="1002" r:id="rId12"/>
    <p:sldId id="1003" r:id="rId13"/>
    <p:sldId id="1004" r:id="rId14"/>
    <p:sldId id="1005" r:id="rId15"/>
    <p:sldId id="1006" r:id="rId16"/>
    <p:sldId id="1007" r:id="rId17"/>
    <p:sldId id="1008" r:id="rId18"/>
    <p:sldId id="1009" r:id="rId19"/>
    <p:sldId id="1010" r:id="rId20"/>
    <p:sldId id="1011" r:id="rId21"/>
    <p:sldId id="1012" r:id="rId22"/>
    <p:sldId id="1013" r:id="rId23"/>
    <p:sldId id="1014" r:id="rId24"/>
    <p:sldId id="1015" r:id="rId25"/>
    <p:sldId id="1016" r:id="rId26"/>
    <p:sldId id="1017" r:id="rId27"/>
    <p:sldId id="1018" r:id="rId28"/>
    <p:sldId id="1019" r:id="rId29"/>
    <p:sldId id="1020" r:id="rId30"/>
    <p:sldId id="1021" r:id="rId31"/>
    <p:sldId id="1022" r:id="rId32"/>
    <p:sldId id="1023" r:id="rId33"/>
    <p:sldId id="1024" r:id="rId34"/>
    <p:sldId id="1025" r:id="rId35"/>
    <p:sldId id="1026" r:id="rId36"/>
    <p:sldId id="1027" r:id="rId37"/>
    <p:sldId id="1028" r:id="rId38"/>
    <p:sldId id="1029" r:id="rId39"/>
    <p:sldId id="1030" r:id="rId40"/>
    <p:sldId id="1031" r:id="rId41"/>
    <p:sldId id="1032" r:id="rId42"/>
    <p:sldId id="1033" r:id="rId43"/>
    <p:sldId id="1034" r:id="rId44"/>
    <p:sldId id="1035" r:id="rId45"/>
    <p:sldId id="1036" r:id="rId46"/>
    <p:sldId id="1037" r:id="rId47"/>
    <p:sldId id="1038" r:id="rId48"/>
    <p:sldId id="1039" r:id="rId49"/>
    <p:sldId id="1040" r:id="rId50"/>
    <p:sldId id="1041" r:id="rId51"/>
    <p:sldId id="1042" r:id="rId52"/>
    <p:sldId id="1043" r:id="rId53"/>
    <p:sldId id="1044" r:id="rId54"/>
    <p:sldId id="1045" r:id="rId55"/>
    <p:sldId id="1046" r:id="rId56"/>
    <p:sldId id="1047" r:id="rId57"/>
    <p:sldId id="1048" r:id="rId58"/>
    <p:sldId id="1049" r:id="rId59"/>
    <p:sldId id="1050" r:id="rId60"/>
    <p:sldId id="1051" r:id="rId61"/>
    <p:sldId id="1052" r:id="rId62"/>
    <p:sldId id="1053" r:id="rId63"/>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F9"/>
    <a:srgbClr val="FFFFFF"/>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26" d="100"/>
          <a:sy n="26" d="100"/>
        </p:scale>
        <p:origin x="38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0529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1206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8872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0936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9535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8638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4980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386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2980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0250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4231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0298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5530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753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8552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902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5613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2160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1078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2842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6318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04425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16986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16182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75458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74451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14186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80069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1353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7188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67393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73089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6463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71450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51679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12628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72700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09490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85736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7507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2976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35727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8289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71813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81314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38135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4548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509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524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984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16409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section, we'll be talking about abstraction and generalization.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concepts, in action, reduce the amount of code we have to write, and encourage extensible and flexible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I say code is extensible, I mean it can support future enhancements and changes, with little or no effort.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extensible application is designed with change in mind.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section of the course, we'll be looking at Java's support for these two concepts.</a:t>
            </a:r>
          </a:p>
        </p:txBody>
      </p:sp>
    </p:spTree>
    <p:extLst>
      <p:ext uri="{BB962C8B-B14F-4D97-AF65-F5344CB8AC3E}">
        <p14:creationId xmlns:p14="http://schemas.microsoft.com/office/powerpoint/2010/main" val="2865822833"/>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11733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'it'?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Abstract Classes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consider these sentences.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We adopted a new pet this weekend.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 ordered something I really wanted from the store.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 bought a ticket and won a prize.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we said any of these things to a friend or coworker, it might be frustrating for them.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haven't given them enough information in any of these cases.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other words, they can't paint a picture in their head, because they lack details.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New pet, something ordered, and a ticket, are too general when talking about one item.</a:t>
            </a:r>
          </a:p>
        </p:txBody>
      </p:sp>
    </p:spTree>
    <p:extLst>
      <p:ext uri="{BB962C8B-B14F-4D97-AF65-F5344CB8AC3E}">
        <p14:creationId xmlns:p14="http://schemas.microsoft.com/office/powerpoint/2010/main" val="18320673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11733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'it'?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Abstract Classes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the other hand, when we talk about </a:t>
            </a:r>
            <a:r>
              <a:rPr lang="en-US" sz="6400" b="1" dirty="0">
                <a:latin typeface="Open Sans" panose="020B0606030504020204" pitchFamily="34" charset="0"/>
                <a:ea typeface="Open Sans" panose="020B0606030504020204" pitchFamily="34" charset="0"/>
                <a:cs typeface="Open Sans" panose="020B0606030504020204" pitchFamily="34" charset="0"/>
              </a:rPr>
              <a:t>groups of things</a:t>
            </a:r>
            <a:r>
              <a:rPr lang="en-US" sz="6400" dirty="0">
                <a:latin typeface="Open Sans" panose="020B0606030504020204" pitchFamily="34" charset="0"/>
                <a:ea typeface="Open Sans" panose="020B0606030504020204" pitchFamily="34" charset="0"/>
                <a:cs typeface="Open Sans" panose="020B0606030504020204" pitchFamily="34" charset="0"/>
              </a:rPr>
              <a:t>, we don't usually need too many specifics.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Consider these sentences.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need to get home to feed the animals.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 waiting for my box of stuff from an online store to be delivered.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here, 'animals', and 'stuff', are probably enough information, to fully describe the situation.</a:t>
            </a:r>
          </a:p>
        </p:txBody>
      </p:sp>
    </p:spTree>
    <p:extLst>
      <p:ext uri="{BB962C8B-B14F-4D97-AF65-F5344CB8AC3E}">
        <p14:creationId xmlns:p14="http://schemas.microsoft.com/office/powerpoint/2010/main" val="231151412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62016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abstract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Abstract Classes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80219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abstract class is declared with the </a:t>
            </a:r>
            <a:r>
              <a:rPr lang="en-US" sz="6400" b="1" dirty="0">
                <a:latin typeface="Roboto Mono" panose="00000009000000000000" pitchFamily="49" charset="0"/>
                <a:ea typeface="Roboto Mono" panose="00000009000000000000" pitchFamily="49" charset="0"/>
                <a:cs typeface="Open Sans" panose="020B0606030504020204" pitchFamily="34" charset="0"/>
              </a:rPr>
              <a:t>abstract</a:t>
            </a:r>
            <a:r>
              <a:rPr lang="en-US" sz="6400" dirty="0">
                <a:latin typeface="Open Sans" panose="020B0606030504020204" pitchFamily="34" charset="0"/>
                <a:ea typeface="Open Sans" panose="020B0606030504020204" pitchFamily="34" charset="0"/>
                <a:cs typeface="Open Sans" panose="020B0606030504020204" pitchFamily="34" charset="0"/>
              </a:rPr>
              <a:t> modifier.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we are declaring an abstract class called Animal.</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t>
            </a:r>
            <a:r>
              <a:rPr lang="en-US" sz="6400" b="1" dirty="0">
                <a:latin typeface="Open Sans" panose="020B0606030504020204" pitchFamily="34" charset="0"/>
                <a:ea typeface="Open Sans" panose="020B0606030504020204" pitchFamily="34" charset="0"/>
                <a:cs typeface="Open Sans" panose="020B0606030504020204" pitchFamily="34" charset="0"/>
              </a:rPr>
              <a:t>abstract</a:t>
            </a:r>
            <a:r>
              <a:rPr lang="en-US" sz="6400" dirty="0">
                <a:latin typeface="Open Sans" panose="020B0606030504020204" pitchFamily="34" charset="0"/>
                <a:ea typeface="Open Sans" panose="020B0606030504020204" pitchFamily="34" charset="0"/>
                <a:cs typeface="Open Sans" panose="020B0606030504020204" pitchFamily="34" charset="0"/>
              </a:rPr>
              <a:t> class is a class that's </a:t>
            </a:r>
            <a:r>
              <a:rPr lang="en-US" sz="6400" b="1" dirty="0">
                <a:latin typeface="Open Sans" panose="020B0606030504020204" pitchFamily="34" charset="0"/>
                <a:ea typeface="Open Sans" panose="020B0606030504020204" pitchFamily="34" charset="0"/>
                <a:cs typeface="Open Sans" panose="020B0606030504020204" pitchFamily="34" charset="0"/>
              </a:rPr>
              <a:t>incomplete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can't create an instance of an abstract class.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abstract class can still have a constructor, which will be called by its subclasses, during their construction.</a:t>
            </a:r>
          </a:p>
        </p:txBody>
      </p:sp>
      <p:pic>
        <p:nvPicPr>
          <p:cNvPr id="2" name="Picture 1">
            <a:extLst>
              <a:ext uri="{FF2B5EF4-FFF2-40B4-BE49-F238E27FC236}">
                <a16:creationId xmlns:a16="http://schemas.microsoft.com/office/drawing/2014/main" id="{9B85471B-D3DF-FCCC-010D-906AD1763509}"/>
              </a:ext>
            </a:extLst>
          </p:cNvPr>
          <p:cNvPicPr>
            <a:picLocks noChangeAspect="1"/>
          </p:cNvPicPr>
          <p:nvPr/>
        </p:nvPicPr>
        <p:blipFill>
          <a:blip r:embed="rId4"/>
          <a:stretch>
            <a:fillRect/>
          </a:stretch>
        </p:blipFill>
        <p:spPr>
          <a:xfrm>
            <a:off x="952498" y="7992197"/>
            <a:ext cx="34387882" cy="1716894"/>
          </a:xfrm>
          <a:prstGeom prst="rect">
            <a:avLst/>
          </a:prstGeom>
        </p:spPr>
      </p:pic>
      <p:pic>
        <p:nvPicPr>
          <p:cNvPr id="3" name="Picture 2">
            <a:extLst>
              <a:ext uri="{FF2B5EF4-FFF2-40B4-BE49-F238E27FC236}">
                <a16:creationId xmlns:a16="http://schemas.microsoft.com/office/drawing/2014/main" id="{2A1D2098-E248-8ABC-6583-72E84D534E45}"/>
              </a:ext>
            </a:extLst>
          </p:cNvPr>
          <p:cNvPicPr>
            <a:picLocks noChangeAspect="1"/>
          </p:cNvPicPr>
          <p:nvPr/>
        </p:nvPicPr>
        <p:blipFill>
          <a:blip r:embed="rId5"/>
          <a:stretch>
            <a:fillRect/>
          </a:stretch>
        </p:blipFill>
        <p:spPr>
          <a:xfrm>
            <a:off x="952498" y="14161756"/>
            <a:ext cx="34387882" cy="883449"/>
          </a:xfrm>
          <a:prstGeom prst="rect">
            <a:avLst/>
          </a:prstGeom>
        </p:spPr>
      </p:pic>
    </p:spTree>
    <p:extLst>
      <p:ext uri="{BB962C8B-B14F-4D97-AF65-F5344CB8AC3E}">
        <p14:creationId xmlns:p14="http://schemas.microsoft.com/office/powerpoint/2010/main" val="15543279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62016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abstract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Abstract Classes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abstract class's purpose, is to define the behavior it's subclasses are required to have, so it always participates in </a:t>
            </a:r>
            <a:r>
              <a:rPr lang="en-US" sz="6400" b="1" dirty="0">
                <a:latin typeface="Open Sans" panose="020B0606030504020204" pitchFamily="34" charset="0"/>
                <a:ea typeface="Open Sans" panose="020B0606030504020204" pitchFamily="34" charset="0"/>
                <a:cs typeface="Open Sans" panose="020B0606030504020204" pitchFamily="34" charset="0"/>
              </a:rPr>
              <a:t>inheritance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examples on this slide, assume that Animal is an abstract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Classes extend abstract classes, and can be concrete.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Dog extends Animal, Animal is abstract, but Dog is concrete.</a:t>
            </a:r>
          </a:p>
        </p:txBody>
      </p:sp>
      <p:pic>
        <p:nvPicPr>
          <p:cNvPr id="3" name="Picture 2">
            <a:extLst>
              <a:ext uri="{FF2B5EF4-FFF2-40B4-BE49-F238E27FC236}">
                <a16:creationId xmlns:a16="http://schemas.microsoft.com/office/drawing/2014/main" id="{D74A0108-746D-82A0-EE86-B2B455240C58}"/>
              </a:ext>
            </a:extLst>
          </p:cNvPr>
          <p:cNvPicPr>
            <a:picLocks noChangeAspect="1"/>
          </p:cNvPicPr>
          <p:nvPr/>
        </p:nvPicPr>
        <p:blipFill>
          <a:blip r:embed="rId4"/>
          <a:stretch>
            <a:fillRect/>
          </a:stretch>
        </p:blipFill>
        <p:spPr>
          <a:xfrm>
            <a:off x="952498" y="12216445"/>
            <a:ext cx="33904486" cy="816774"/>
          </a:xfrm>
          <a:prstGeom prst="rect">
            <a:avLst/>
          </a:prstGeom>
        </p:spPr>
      </p:pic>
    </p:spTree>
    <p:extLst>
      <p:ext uri="{BB962C8B-B14F-4D97-AF65-F5344CB8AC3E}">
        <p14:creationId xmlns:p14="http://schemas.microsoft.com/office/powerpoint/2010/main" val="235942272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62016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abstract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Abstract Classes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class that extends an abstract class, can also be abstract itself, as I show with this next example.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Mammal is declared abstract and it extends Animal, which is also abstract.</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finally an abstract class can extend a concrete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we have </a:t>
            </a:r>
            <a:r>
              <a:rPr lang="en-US" sz="6400" dirty="0" err="1">
                <a:latin typeface="Open Sans" panose="020B0606030504020204" pitchFamily="34" charset="0"/>
                <a:ea typeface="Open Sans" panose="020B0606030504020204" pitchFamily="34" charset="0"/>
                <a:cs typeface="Open Sans" panose="020B0606030504020204" pitchFamily="34" charset="0"/>
              </a:rPr>
              <a:t>BestOfBreed</a:t>
            </a:r>
            <a:r>
              <a:rPr lang="en-US" sz="6400" dirty="0">
                <a:latin typeface="Open Sans" panose="020B0606030504020204" pitchFamily="34" charset="0"/>
                <a:ea typeface="Open Sans" panose="020B0606030504020204" pitchFamily="34" charset="0"/>
                <a:cs typeface="Open Sans" panose="020B0606030504020204" pitchFamily="34" charset="0"/>
              </a:rPr>
              <a:t>, an abstract class, extending Dog, which is concrete.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19513FB8-25EE-3C9C-AD39-D9F7E7EE8D0E}"/>
              </a:ext>
            </a:extLst>
          </p:cNvPr>
          <p:cNvPicPr>
            <a:picLocks noChangeAspect="1"/>
          </p:cNvPicPr>
          <p:nvPr/>
        </p:nvPicPr>
        <p:blipFill>
          <a:blip r:embed="rId4"/>
          <a:stretch>
            <a:fillRect/>
          </a:stretch>
        </p:blipFill>
        <p:spPr>
          <a:xfrm>
            <a:off x="952498" y="8917683"/>
            <a:ext cx="33871149" cy="1683556"/>
          </a:xfrm>
          <a:prstGeom prst="rect">
            <a:avLst/>
          </a:prstGeom>
        </p:spPr>
      </p:pic>
      <p:pic>
        <p:nvPicPr>
          <p:cNvPr id="6" name="Picture 5">
            <a:extLst>
              <a:ext uri="{FF2B5EF4-FFF2-40B4-BE49-F238E27FC236}">
                <a16:creationId xmlns:a16="http://schemas.microsoft.com/office/drawing/2014/main" id="{6C8A304B-FFF2-4E55-2B8C-B054B632C4F5}"/>
              </a:ext>
            </a:extLst>
          </p:cNvPr>
          <p:cNvPicPr>
            <a:picLocks noChangeAspect="1"/>
          </p:cNvPicPr>
          <p:nvPr/>
        </p:nvPicPr>
        <p:blipFill>
          <a:blip r:embed="rId5"/>
          <a:stretch>
            <a:fillRect/>
          </a:stretch>
        </p:blipFill>
        <p:spPr>
          <a:xfrm>
            <a:off x="952498" y="15233018"/>
            <a:ext cx="33871149" cy="1766902"/>
          </a:xfrm>
          <a:prstGeom prst="rect">
            <a:avLst/>
          </a:prstGeom>
        </p:spPr>
      </p:pic>
    </p:spTree>
    <p:extLst>
      <p:ext uri="{BB962C8B-B14F-4D97-AF65-F5344CB8AC3E}">
        <p14:creationId xmlns:p14="http://schemas.microsoft.com/office/powerpoint/2010/main" val="120175429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14759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an abstract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Abstract Classes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abstract method is declared with the modifier </a:t>
            </a:r>
            <a:r>
              <a:rPr lang="en-US" sz="6400" b="1" dirty="0">
                <a:latin typeface="Roboto Mono" panose="00000009000000000000" pitchFamily="49" charset="0"/>
                <a:ea typeface="Roboto Mono" panose="00000009000000000000" pitchFamily="49" charset="0"/>
                <a:cs typeface="Open Sans" panose="020B0606030504020204" pitchFamily="34" charset="0"/>
              </a:rPr>
              <a:t>abstract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see on this slide, that we're declaring an abstract method called move, with a void return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simply ends with a semi-colon.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doesn't have a body, not even curly braces.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Abstract methods can only be declared on an abstract class or interface.</a:t>
            </a:r>
          </a:p>
        </p:txBody>
      </p:sp>
      <p:pic>
        <p:nvPicPr>
          <p:cNvPr id="3" name="Picture 2">
            <a:extLst>
              <a:ext uri="{FF2B5EF4-FFF2-40B4-BE49-F238E27FC236}">
                <a16:creationId xmlns:a16="http://schemas.microsoft.com/office/drawing/2014/main" id="{9CFEEB39-4647-5F09-99AE-ACADE4CE59CC}"/>
              </a:ext>
            </a:extLst>
          </p:cNvPr>
          <p:cNvPicPr>
            <a:picLocks noChangeAspect="1"/>
          </p:cNvPicPr>
          <p:nvPr/>
        </p:nvPicPr>
        <p:blipFill>
          <a:blip r:embed="rId4"/>
          <a:stretch>
            <a:fillRect/>
          </a:stretch>
        </p:blipFill>
        <p:spPr>
          <a:xfrm>
            <a:off x="952498" y="12033034"/>
            <a:ext cx="13801827" cy="3583808"/>
          </a:xfrm>
          <a:prstGeom prst="rect">
            <a:avLst/>
          </a:prstGeom>
        </p:spPr>
      </p:pic>
    </p:spTree>
    <p:extLst>
      <p:ext uri="{BB962C8B-B14F-4D97-AF65-F5344CB8AC3E}">
        <p14:creationId xmlns:p14="http://schemas.microsoft.com/office/powerpoint/2010/main" val="218453984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39702"/>
            <a:ext cx="34592803" cy="1508105"/>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800" dirty="0">
                <a:latin typeface="Open Sans" panose="020B0606030504020204" pitchFamily="34" charset="0"/>
                <a:ea typeface="Open Sans" panose="020B0606030504020204" pitchFamily="34" charset="0"/>
                <a:cs typeface="Open Sans" panose="020B0606030504020204" pitchFamily="34" charset="0"/>
              </a:rPr>
              <a:t>What good is an abstract method, if it doesn't have any code in it?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Abstract Classes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abstract method tells the outside world, that all Animals will move, in the example we show here.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Any code that uses a subtype of Animal, knows it can call the move method, and the subtype will implement this method with this signature.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also true for a concrete class, and a concrete method that's overridden.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might be asking, what's the difference, and when would you use an abstract class.</a:t>
            </a:r>
          </a:p>
        </p:txBody>
      </p:sp>
      <p:pic>
        <p:nvPicPr>
          <p:cNvPr id="2" name="Picture 1">
            <a:extLst>
              <a:ext uri="{FF2B5EF4-FFF2-40B4-BE49-F238E27FC236}">
                <a16:creationId xmlns:a16="http://schemas.microsoft.com/office/drawing/2014/main" id="{E482F147-DC9B-9074-7EFD-77208182E514}"/>
              </a:ext>
            </a:extLst>
          </p:cNvPr>
          <p:cNvPicPr>
            <a:picLocks noChangeAspect="1"/>
          </p:cNvPicPr>
          <p:nvPr/>
        </p:nvPicPr>
        <p:blipFill>
          <a:blip r:embed="rId4"/>
          <a:stretch>
            <a:fillRect/>
          </a:stretch>
        </p:blipFill>
        <p:spPr>
          <a:xfrm>
            <a:off x="952498" y="6703192"/>
            <a:ext cx="13801827" cy="3583808"/>
          </a:xfrm>
          <a:prstGeom prst="rect">
            <a:avLst/>
          </a:prstGeom>
        </p:spPr>
      </p:pic>
    </p:spTree>
    <p:extLst>
      <p:ext uri="{BB962C8B-B14F-4D97-AF65-F5344CB8AC3E}">
        <p14:creationId xmlns:p14="http://schemas.microsoft.com/office/powerpoint/2010/main" val="217973339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90413"/>
            <a:ext cx="35302934" cy="1631216"/>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Animal and Dog Class Diagram from our Inheritance example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Abstract Classes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668557"/>
            <a:ext cx="34782670" cy="1349752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videos on </a:t>
            </a:r>
            <a:r>
              <a:rPr lang="en-US" sz="6400" b="1" dirty="0">
                <a:latin typeface="Open Sans" panose="020B0606030504020204" pitchFamily="34" charset="0"/>
                <a:ea typeface="Open Sans" panose="020B0606030504020204" pitchFamily="34" charset="0"/>
                <a:cs typeface="Open Sans" panose="020B0606030504020204" pitchFamily="34" charset="0"/>
              </a:rPr>
              <a:t>inheritance</a:t>
            </a:r>
            <a:r>
              <a:rPr lang="en-US" sz="6400" dirty="0">
                <a:latin typeface="Open Sans" panose="020B0606030504020204" pitchFamily="34" charset="0"/>
                <a:ea typeface="Open Sans" panose="020B0606030504020204" pitchFamily="34" charset="0"/>
                <a:cs typeface="Open Sans" panose="020B0606030504020204" pitchFamily="34" charset="0"/>
              </a:rPr>
              <a:t>, we created a very basic Animal class, and then we extended it to create a Dog.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 show you the class diagram from that lecture again.</a:t>
            </a:r>
          </a:p>
        </p:txBody>
      </p:sp>
      <p:graphicFrame>
        <p:nvGraphicFramePr>
          <p:cNvPr id="3" name="Table 2">
            <a:extLst>
              <a:ext uri="{FF2B5EF4-FFF2-40B4-BE49-F238E27FC236}">
                <a16:creationId xmlns:a16="http://schemas.microsoft.com/office/drawing/2014/main" id="{E38AC2F9-BE82-D71C-ACCF-F564254C8FB2}"/>
              </a:ext>
            </a:extLst>
          </p:cNvPr>
          <p:cNvGraphicFramePr>
            <a:graphicFrameLocks noGrp="1"/>
          </p:cNvGraphicFramePr>
          <p:nvPr/>
        </p:nvGraphicFramePr>
        <p:xfrm>
          <a:off x="952497" y="6667890"/>
          <a:ext cx="34782667" cy="11237553"/>
        </p:xfrm>
        <a:graphic>
          <a:graphicData uri="http://schemas.openxmlformats.org/drawingml/2006/table">
            <a:tbl>
              <a:tblPr firstRow="1" bandRow="1">
                <a:tableStyleId>{5C22544A-7EE6-4342-B048-85BDC9FD1C3A}</a:tableStyleId>
              </a:tblPr>
              <a:tblGrid>
                <a:gridCol w="7613005">
                  <a:extLst>
                    <a:ext uri="{9D8B030D-6E8A-4147-A177-3AD203B41FA5}">
                      <a16:colId xmlns:a16="http://schemas.microsoft.com/office/drawing/2014/main" val="2844207666"/>
                    </a:ext>
                  </a:extLst>
                </a:gridCol>
                <a:gridCol w="27169662">
                  <a:extLst>
                    <a:ext uri="{9D8B030D-6E8A-4147-A177-3AD203B41FA5}">
                      <a16:colId xmlns:a16="http://schemas.microsoft.com/office/drawing/2014/main" val="1891655341"/>
                    </a:ext>
                  </a:extLst>
                </a:gridCol>
              </a:tblGrid>
              <a:tr h="11237553">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5022"/>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 that example, Animal was a concrete class, so the move and </a:t>
                      </a:r>
                      <a:r>
                        <a:rPr lang="en-US" sz="5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makeNoise</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methods had code in their method bodies.</a:t>
                      </a:r>
                    </a:p>
                    <a:p>
                      <a:pPr marL="180000" marR="0" lvl="0" indent="0" algn="l" defTabSz="914400" rtl="0" eaLnBrk="1" fontAlgn="auto" latinLnBrk="0" hangingPunct="1">
                        <a:lnSpc>
                          <a:spcPct val="100000"/>
                        </a:lnSpc>
                        <a:spcBef>
                          <a:spcPts val="0"/>
                        </a:spcBef>
                        <a:spcAft>
                          <a:spcPts val="5022"/>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Subclasses have choices when they extend a concrete class with concrete methods.</a:t>
                      </a:r>
                    </a:p>
                    <a:p>
                      <a:pPr marL="865800" marR="0" lvl="0" indent="-685800" algn="l" defTabSz="914400" rtl="0" eaLnBrk="1" fontAlgn="auto" latinLnBrk="0" hangingPunct="1">
                        <a:lnSpc>
                          <a:spcPct val="100000"/>
                        </a:lnSpc>
                        <a:spcBef>
                          <a:spcPts val="0"/>
                        </a:spcBef>
                        <a:spcAft>
                          <a:spcPts val="5022"/>
                        </a:spcAft>
                        <a:buClr>
                          <a:srgbClr val="000000"/>
                        </a:buClr>
                        <a:buSzTx/>
                        <a:buFont typeface="Arial" panose="020B0604020202020204" pitchFamily="34" charset="0"/>
                        <a:buChar char="•"/>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They can inherit the same behavior from their parent.  This means they don't have to even declare the methods in their class bodies.</a:t>
                      </a:r>
                    </a:p>
                    <a:p>
                      <a:pPr marL="865800" marR="0" lvl="0" indent="-685800" algn="l" defTabSz="914400" rtl="0" eaLnBrk="1" fontAlgn="auto" latinLnBrk="0" hangingPunct="1">
                        <a:lnSpc>
                          <a:spcPct val="100000"/>
                        </a:lnSpc>
                        <a:spcBef>
                          <a:spcPts val="0"/>
                        </a:spcBef>
                        <a:spcAft>
                          <a:spcPts val="5022"/>
                        </a:spcAft>
                        <a:buClr>
                          <a:srgbClr val="000000"/>
                        </a:buClr>
                        <a:buSzTx/>
                        <a:buFont typeface="Arial" panose="020B0604020202020204" pitchFamily="34" charset="0"/>
                        <a:buChar char="•"/>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They can override the behavior from their parent.  This means they have a method with the same signature, but with their own code in there, ignoring the parent's code altogether.</a:t>
                      </a:r>
                    </a:p>
                    <a:p>
                      <a:pPr marL="865800" marR="0" lvl="0" indent="-685800" algn="l" defTabSz="914400" rtl="0" eaLnBrk="1" fontAlgn="auto" latinLnBrk="0" hangingPunct="1">
                        <a:lnSpc>
                          <a:spcPct val="100000"/>
                        </a:lnSpc>
                        <a:spcBef>
                          <a:spcPts val="0"/>
                        </a:spcBef>
                        <a:spcAft>
                          <a:spcPts val="5022"/>
                        </a:spcAft>
                        <a:buClr>
                          <a:srgbClr val="000000"/>
                        </a:buClr>
                        <a:buSzTx/>
                        <a:buFont typeface="Arial" panose="020B0604020202020204" pitchFamily="34" charset="0"/>
                        <a:buChar char="•"/>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They can also override the behavior but leverage the parent's method code, by calling the parent's method, using super in their overridden code.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6" name="Picture 5">
            <a:extLst>
              <a:ext uri="{FF2B5EF4-FFF2-40B4-BE49-F238E27FC236}">
                <a16:creationId xmlns:a16="http://schemas.microsoft.com/office/drawing/2014/main" id="{F0067B2F-A5EA-0792-D2D7-9309DAD2E219}"/>
              </a:ext>
            </a:extLst>
          </p:cNvPr>
          <p:cNvPicPr>
            <a:picLocks noChangeAspect="1"/>
          </p:cNvPicPr>
          <p:nvPr/>
        </p:nvPicPr>
        <p:blipFill>
          <a:blip r:embed="rId4"/>
          <a:stretch>
            <a:fillRect/>
          </a:stretch>
        </p:blipFill>
        <p:spPr>
          <a:xfrm>
            <a:off x="1539065" y="6857623"/>
            <a:ext cx="6429280" cy="10921871"/>
          </a:xfrm>
          <a:prstGeom prst="rect">
            <a:avLst/>
          </a:prstGeom>
        </p:spPr>
      </p:pic>
    </p:spTree>
    <p:extLst>
      <p:ext uri="{BB962C8B-B14F-4D97-AF65-F5344CB8AC3E}">
        <p14:creationId xmlns:p14="http://schemas.microsoft.com/office/powerpoint/2010/main" val="327138181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90413"/>
            <a:ext cx="35302934" cy="1631216"/>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Animal and Dog Class Diagram, What if Animal were abstract?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Abstract Classes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668557"/>
            <a:ext cx="34782670" cy="1349752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what happens if Animal is declared as abstract, and the move and </a:t>
            </a:r>
            <a:r>
              <a:rPr lang="en-US" sz="6400" dirty="0" err="1">
                <a:latin typeface="Open Sans" panose="020B0606030504020204" pitchFamily="34" charset="0"/>
                <a:ea typeface="Open Sans" panose="020B0606030504020204" pitchFamily="34" charset="0"/>
                <a:cs typeface="Open Sans" panose="020B0606030504020204" pitchFamily="34" charset="0"/>
              </a:rPr>
              <a:t>makeNoise</a:t>
            </a:r>
            <a:r>
              <a:rPr lang="en-US" sz="6400" dirty="0">
                <a:latin typeface="Open Sans" panose="020B0606030504020204" pitchFamily="34" charset="0"/>
                <a:ea typeface="Open Sans" panose="020B0606030504020204" pitchFamily="34" charset="0"/>
                <a:cs typeface="Open Sans" panose="020B0606030504020204" pitchFamily="34" charset="0"/>
              </a:rPr>
              <a:t> methods are also abstract?</a:t>
            </a:r>
          </a:p>
        </p:txBody>
      </p:sp>
      <p:graphicFrame>
        <p:nvGraphicFramePr>
          <p:cNvPr id="3" name="Table 2">
            <a:extLst>
              <a:ext uri="{FF2B5EF4-FFF2-40B4-BE49-F238E27FC236}">
                <a16:creationId xmlns:a16="http://schemas.microsoft.com/office/drawing/2014/main" id="{40D26547-EBC7-BD53-0A83-9E216A03E550}"/>
              </a:ext>
            </a:extLst>
          </p:cNvPr>
          <p:cNvGraphicFramePr>
            <a:graphicFrameLocks noGrp="1"/>
          </p:cNvGraphicFramePr>
          <p:nvPr/>
        </p:nvGraphicFramePr>
        <p:xfrm>
          <a:off x="952497" y="6667890"/>
          <a:ext cx="34782667" cy="11237553"/>
        </p:xfrm>
        <a:graphic>
          <a:graphicData uri="http://schemas.openxmlformats.org/drawingml/2006/table">
            <a:tbl>
              <a:tblPr firstRow="1" bandRow="1">
                <a:tableStyleId>{5C22544A-7EE6-4342-B048-85BDC9FD1C3A}</a:tableStyleId>
              </a:tblPr>
              <a:tblGrid>
                <a:gridCol w="7613005">
                  <a:extLst>
                    <a:ext uri="{9D8B030D-6E8A-4147-A177-3AD203B41FA5}">
                      <a16:colId xmlns:a16="http://schemas.microsoft.com/office/drawing/2014/main" val="2844207666"/>
                    </a:ext>
                  </a:extLst>
                </a:gridCol>
                <a:gridCol w="27169662">
                  <a:extLst>
                    <a:ext uri="{9D8B030D-6E8A-4147-A177-3AD203B41FA5}">
                      <a16:colId xmlns:a16="http://schemas.microsoft.com/office/drawing/2014/main" val="1891655341"/>
                    </a:ext>
                  </a:extLst>
                </a:gridCol>
              </a:tblGrid>
              <a:tr h="11237553">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5022"/>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If Animal is abstract and it's methods are abstract, subclasses no longer have the options we just talked about.  </a:t>
                      </a:r>
                    </a:p>
                    <a:p>
                      <a:pPr marL="180000" marR="0" lvl="0" indent="0" algn="l" defTabSz="914400" rtl="0" eaLnBrk="1" fontAlgn="auto" latinLnBrk="0" hangingPunct="1">
                        <a:lnSpc>
                          <a:spcPct val="100000"/>
                        </a:lnSpc>
                        <a:spcBef>
                          <a:spcPts val="0"/>
                        </a:spcBef>
                        <a:spcAft>
                          <a:spcPts val="5022"/>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There is no concrete method for a subclass to inherit code from.</a:t>
                      </a:r>
                    </a:p>
                    <a:p>
                      <a:pPr marL="180000" marR="0" lvl="0" indent="0" algn="l" defTabSz="914400" rtl="0" eaLnBrk="1" fontAlgn="auto" latinLnBrk="0" hangingPunct="1">
                        <a:lnSpc>
                          <a:spcPct val="100000"/>
                        </a:lnSpc>
                        <a:spcBef>
                          <a:spcPts val="0"/>
                        </a:spcBef>
                        <a:spcAft>
                          <a:spcPts val="5022"/>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Instead, the subclass must provide a concrete method for any abstract method declared on its parent.</a:t>
                      </a:r>
                    </a:p>
                    <a:p>
                      <a:pPr marL="180000" marR="0" lvl="0" indent="0" algn="l" defTabSz="914400" rtl="0" eaLnBrk="1" fontAlgn="auto" latinLnBrk="0" hangingPunct="1">
                        <a:lnSpc>
                          <a:spcPct val="100000"/>
                        </a:lnSpc>
                        <a:spcBef>
                          <a:spcPts val="0"/>
                        </a:spcBef>
                        <a:spcAft>
                          <a:spcPts val="5022"/>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subclass won't compile if it doesn't implement the abstract methods.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1C5C01FC-0115-DA02-D8D6-2C5BED3D4D4B}"/>
              </a:ext>
            </a:extLst>
          </p:cNvPr>
          <p:cNvPicPr>
            <a:picLocks noChangeAspect="1"/>
          </p:cNvPicPr>
          <p:nvPr/>
        </p:nvPicPr>
        <p:blipFill>
          <a:blip r:embed="rId4"/>
          <a:stretch>
            <a:fillRect/>
          </a:stretch>
        </p:blipFill>
        <p:spPr>
          <a:xfrm>
            <a:off x="1539065" y="6857623"/>
            <a:ext cx="6429280" cy="10921871"/>
          </a:xfrm>
          <a:prstGeom prst="rect">
            <a:avLst/>
          </a:prstGeom>
        </p:spPr>
      </p:pic>
    </p:spTree>
    <p:extLst>
      <p:ext uri="{BB962C8B-B14F-4D97-AF65-F5344CB8AC3E}">
        <p14:creationId xmlns:p14="http://schemas.microsoft.com/office/powerpoint/2010/main" val="405780180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90413"/>
            <a:ext cx="35570635" cy="1615827"/>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500" dirty="0">
                <a:latin typeface="Open Sans" panose="020B0606030504020204" pitchFamily="34" charset="0"/>
                <a:ea typeface="Open Sans" panose="020B0606030504020204" pitchFamily="34" charset="0"/>
                <a:cs typeface="Open Sans" panose="020B0606030504020204" pitchFamily="34" charset="0"/>
              </a:rPr>
              <a:t>An Abstract class doesn't have to implement abstract methods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Abstract Classes Part 3</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abstract class that extends another abstract class has some flexibility.</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 implement all of the parent's abstract methods.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 implement some of them.</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Or it can implement none of them.</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 also include additional abstract methods, which will force subclasses to implement both Animal's abstract methods, as well as Mammal's.</a:t>
            </a:r>
          </a:p>
        </p:txBody>
      </p:sp>
    </p:spTree>
    <p:extLst>
      <p:ext uri="{BB962C8B-B14F-4D97-AF65-F5344CB8AC3E}">
        <p14:creationId xmlns:p14="http://schemas.microsoft.com/office/powerpoint/2010/main" val="144241616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13371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Generalization and Abstraction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07721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Abstraction &amp; Generalization (with overview of abstract and other modifiers)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use the terms </a:t>
            </a:r>
            <a:r>
              <a:rPr lang="en-US" sz="6400" b="1" dirty="0">
                <a:latin typeface="Open Sans" panose="020B0606030504020204" pitchFamily="34" charset="0"/>
                <a:ea typeface="Open Sans" panose="020B0606030504020204" pitchFamily="34" charset="0"/>
                <a:cs typeface="Open Sans" panose="020B0606030504020204" pitchFamily="34" charset="0"/>
              </a:rPr>
              <a:t>Abstraction</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Open Sans" panose="020B0606030504020204" pitchFamily="34" charset="0"/>
                <a:ea typeface="Open Sans" panose="020B0606030504020204" pitchFamily="34" charset="0"/>
                <a:cs typeface="Open Sans" panose="020B0606030504020204" pitchFamily="34" charset="0"/>
              </a:rPr>
              <a:t>Generalization</a:t>
            </a:r>
            <a:r>
              <a:rPr lang="en-US" sz="6400" dirty="0">
                <a:latin typeface="Open Sans" panose="020B0606030504020204" pitchFamily="34" charset="0"/>
                <a:ea typeface="Open Sans" panose="020B0606030504020204" pitchFamily="34" charset="0"/>
                <a:cs typeface="Open Sans" panose="020B0606030504020204" pitchFamily="34" charset="0"/>
              </a:rPr>
              <a:t>, when we start trying to model real world things in software.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Before I launch into interface types and abstract classes, I want to talk about what these concepts mean.</a:t>
            </a:r>
          </a:p>
        </p:txBody>
      </p:sp>
    </p:spTree>
    <p:extLst>
      <p:ext uri="{BB962C8B-B14F-4D97-AF65-F5344CB8AC3E}">
        <p14:creationId xmlns:p14="http://schemas.microsoft.com/office/powerpoint/2010/main" val="3356479152"/>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Abstract Classes Part 3</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truth, you may never need to use an abstract class in your design, but there are some good arguments for using them.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abstract class in your hierarchy forces the designers of subclasses, to think about, and create unique and targeted implementations, for the abstracted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may not always make sense to provide a default, or inherited implementation, of a particular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abstract class can't be instantiated, so if you're using abstract classes to design a framework for implementation, this is definitely an advantage.</a:t>
            </a:r>
          </a:p>
        </p:txBody>
      </p:sp>
      <p:sp>
        <p:nvSpPr>
          <p:cNvPr id="2" name="Shape 126">
            <a:extLst>
              <a:ext uri="{FF2B5EF4-FFF2-40B4-BE49-F238E27FC236}">
                <a16:creationId xmlns:a16="http://schemas.microsoft.com/office/drawing/2014/main" id="{0B754C75-AE37-27C5-2A99-790EC2832BCE}"/>
              </a:ext>
            </a:extLst>
          </p:cNvPr>
          <p:cNvSpPr/>
          <p:nvPr/>
        </p:nvSpPr>
        <p:spPr>
          <a:xfrm>
            <a:off x="952498" y="459786"/>
            <a:ext cx="1727716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Why use an abstract class?</a:t>
            </a:r>
          </a:p>
        </p:txBody>
      </p:sp>
    </p:spTree>
    <p:extLst>
      <p:ext uri="{BB962C8B-B14F-4D97-AF65-F5344CB8AC3E}">
        <p14:creationId xmlns:p14="http://schemas.microsoft.com/office/powerpoint/2010/main" val="361658316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Abstract Classes Part 3</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our example, we don't really want people creating instances of Animals or Mammals.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used those classes to abstract behavior, at different classification levels.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Animals have to implement the move and </a:t>
            </a:r>
            <a:r>
              <a:rPr lang="en-US" sz="6400" dirty="0" err="1">
                <a:latin typeface="Open Sans" panose="020B0606030504020204" pitchFamily="34" charset="0"/>
                <a:ea typeface="Open Sans" panose="020B0606030504020204" pitchFamily="34" charset="0"/>
                <a:cs typeface="Open Sans" panose="020B0606030504020204" pitchFamily="34" charset="0"/>
              </a:rPr>
              <a:t>makeNoise</a:t>
            </a:r>
            <a:r>
              <a:rPr lang="en-US" sz="6400" dirty="0">
                <a:latin typeface="Open Sans" panose="020B0606030504020204" pitchFamily="34" charset="0"/>
                <a:ea typeface="Open Sans" panose="020B0606030504020204" pitchFamily="34" charset="0"/>
                <a:cs typeface="Open Sans" panose="020B0606030504020204" pitchFamily="34" charset="0"/>
              </a:rPr>
              <a:t> methods, but only Mammals needed to implement </a:t>
            </a:r>
            <a:r>
              <a:rPr lang="en-US" sz="6400" dirty="0" err="1">
                <a:latin typeface="Open Sans" panose="020B0606030504020204" pitchFamily="34" charset="0"/>
                <a:ea typeface="Open Sans" panose="020B0606030504020204" pitchFamily="34" charset="0"/>
                <a:cs typeface="Open Sans" panose="020B0606030504020204" pitchFamily="34" charset="0"/>
              </a:rPr>
              <a:t>shedHair</a:t>
            </a:r>
            <a:r>
              <a:rPr lang="en-US" sz="6400" dirty="0">
                <a:latin typeface="Open Sans" panose="020B0606030504020204" pitchFamily="34" charset="0"/>
                <a:ea typeface="Open Sans" panose="020B0606030504020204" pitchFamily="34" charset="0"/>
                <a:cs typeface="Open Sans" panose="020B0606030504020204" pitchFamily="34" charset="0"/>
              </a:rPr>
              <a:t>, as we demonstrated.</a:t>
            </a:r>
          </a:p>
        </p:txBody>
      </p:sp>
      <p:sp>
        <p:nvSpPr>
          <p:cNvPr id="2" name="Shape 126">
            <a:extLst>
              <a:ext uri="{FF2B5EF4-FFF2-40B4-BE49-F238E27FC236}">
                <a16:creationId xmlns:a16="http://schemas.microsoft.com/office/drawing/2014/main" id="{0B754C75-AE37-27C5-2A99-790EC2832BCE}"/>
              </a:ext>
            </a:extLst>
          </p:cNvPr>
          <p:cNvSpPr/>
          <p:nvPr/>
        </p:nvSpPr>
        <p:spPr>
          <a:xfrm>
            <a:off x="952498" y="459786"/>
            <a:ext cx="1727716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Why use an abstract class?</a:t>
            </a:r>
          </a:p>
        </p:txBody>
      </p:sp>
    </p:spTree>
    <p:extLst>
      <p:ext uri="{BB962C8B-B14F-4D97-AF65-F5344CB8AC3E}">
        <p14:creationId xmlns:p14="http://schemas.microsoft.com/office/powerpoint/2010/main" val="166652825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0659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Abstract Class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Abstract Class Challenge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 need to build an application, that can be a store front, for any imaginable item for sale.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Instead of the Main class we usually create, create a Store class, with a main method.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b="1" dirty="0">
                <a:latin typeface="Open Sans" panose="020B0606030504020204" pitchFamily="34" charset="0"/>
                <a:ea typeface="Open Sans" panose="020B0606030504020204" pitchFamily="34" charset="0"/>
                <a:cs typeface="Open Sans" panose="020B0606030504020204" pitchFamily="34" charset="0"/>
              </a:rPr>
              <a:t>Store</a:t>
            </a:r>
            <a:r>
              <a:rPr lang="en-US" sz="6400" dirty="0">
                <a:latin typeface="Open Sans" panose="020B0606030504020204" pitchFamily="34" charset="0"/>
                <a:ea typeface="Open Sans" panose="020B0606030504020204" pitchFamily="34" charset="0"/>
                <a:cs typeface="Open Sans" panose="020B0606030504020204" pitchFamily="34" charset="0"/>
              </a:rPr>
              <a:t> class should: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manage a </a:t>
            </a:r>
            <a:r>
              <a:rPr lang="en-US" sz="6400" b="1" dirty="0">
                <a:latin typeface="Open Sans" panose="020B0606030504020204" pitchFamily="34" charset="0"/>
                <a:ea typeface="Open Sans" panose="020B0606030504020204" pitchFamily="34" charset="0"/>
                <a:cs typeface="Open Sans" panose="020B0606030504020204" pitchFamily="34" charset="0"/>
              </a:rPr>
              <a:t>list of products for sale</a:t>
            </a:r>
            <a:r>
              <a:rPr lang="en-US" sz="6400" dirty="0">
                <a:latin typeface="Open Sans" panose="020B0606030504020204" pitchFamily="34" charset="0"/>
                <a:ea typeface="Open Sans" panose="020B0606030504020204" pitchFamily="34" charset="0"/>
                <a:cs typeface="Open Sans" panose="020B0606030504020204" pitchFamily="34" charset="0"/>
              </a:rPr>
              <a:t>, including displaying the product details.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manage an order, which can just be a </a:t>
            </a:r>
            <a:r>
              <a:rPr lang="en-US" sz="6400" b="1" dirty="0">
                <a:latin typeface="Open Sans" panose="020B0606030504020204" pitchFamily="34" charset="0"/>
                <a:ea typeface="Open Sans" panose="020B0606030504020204" pitchFamily="34" charset="0"/>
                <a:cs typeface="Open Sans" panose="020B0606030504020204" pitchFamily="34" charset="0"/>
              </a:rPr>
              <a:t>list of </a:t>
            </a:r>
            <a:r>
              <a:rPr lang="en-US" sz="6400" b="1" dirty="0" err="1">
                <a:latin typeface="Open Sans" panose="020B0606030504020204" pitchFamily="34" charset="0"/>
                <a:ea typeface="Open Sans" panose="020B0606030504020204" pitchFamily="34" charset="0"/>
                <a:cs typeface="Open Sans" panose="020B0606030504020204" pitchFamily="34" charset="0"/>
              </a:rPr>
              <a:t>OrderItem</a:t>
            </a:r>
            <a:r>
              <a:rPr lang="en-US" sz="6400" b="1" dirty="0">
                <a:latin typeface="Open Sans" panose="020B0606030504020204" pitchFamily="34" charset="0"/>
                <a:ea typeface="Open Sans" panose="020B0606030504020204" pitchFamily="34" charset="0"/>
                <a:cs typeface="Open Sans" panose="020B0606030504020204" pitchFamily="34" charset="0"/>
              </a:rPr>
              <a:t> </a:t>
            </a:r>
            <a:r>
              <a:rPr lang="en-US" sz="6400" dirty="0">
                <a:latin typeface="Open Sans" panose="020B0606030504020204" pitchFamily="34" charset="0"/>
                <a:ea typeface="Open Sans" panose="020B0606030504020204" pitchFamily="34" charset="0"/>
                <a:cs typeface="Open Sans" panose="020B0606030504020204" pitchFamily="34" charset="0"/>
              </a:rPr>
              <a:t>objects.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have methods to </a:t>
            </a:r>
            <a:r>
              <a:rPr lang="en-US" sz="6400" b="1" dirty="0">
                <a:latin typeface="Open Sans" panose="020B0606030504020204" pitchFamily="34" charset="0"/>
                <a:ea typeface="Open Sans" panose="020B0606030504020204" pitchFamily="34" charset="0"/>
                <a:cs typeface="Open Sans" panose="020B0606030504020204" pitchFamily="34" charset="0"/>
              </a:rPr>
              <a:t>add an item to the order</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Open Sans" panose="020B0606030504020204" pitchFamily="34" charset="0"/>
                <a:ea typeface="Open Sans" panose="020B0606030504020204" pitchFamily="34" charset="0"/>
                <a:cs typeface="Open Sans" panose="020B0606030504020204" pitchFamily="34" charset="0"/>
              </a:rPr>
              <a:t>print the ordered items</a:t>
            </a:r>
            <a:r>
              <a:rPr lang="en-US" sz="6400" dirty="0">
                <a:latin typeface="Open Sans" panose="020B0606030504020204" pitchFamily="34" charset="0"/>
                <a:ea typeface="Open Sans" panose="020B0606030504020204" pitchFamily="34" charset="0"/>
                <a:cs typeface="Open Sans" panose="020B0606030504020204" pitchFamily="34" charset="0"/>
              </a:rPr>
              <a:t>, so it looks like a sales receipt.</a:t>
            </a:r>
          </a:p>
        </p:txBody>
      </p:sp>
    </p:spTree>
    <p:extLst>
      <p:ext uri="{BB962C8B-B14F-4D97-AF65-F5344CB8AC3E}">
        <p14:creationId xmlns:p14="http://schemas.microsoft.com/office/powerpoint/2010/main" val="2948352200"/>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0659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Abstract Class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Abstract Class Challenge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3"/>
            <a:ext cx="34782670" cy="13840325"/>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Create a </a:t>
            </a:r>
            <a:r>
              <a:rPr lang="en-US" sz="6400" b="1" dirty="0" err="1">
                <a:latin typeface="Open Sans" panose="020B0606030504020204" pitchFamily="34" charset="0"/>
                <a:ea typeface="Open Sans" panose="020B0606030504020204" pitchFamily="34" charset="0"/>
                <a:cs typeface="Open Sans" panose="020B0606030504020204" pitchFamily="34" charset="0"/>
              </a:rPr>
              <a:t>ProductForSale</a:t>
            </a:r>
            <a:r>
              <a:rPr lang="en-US" sz="6400" dirty="0">
                <a:latin typeface="Open Sans" panose="020B0606030504020204" pitchFamily="34" charset="0"/>
                <a:ea typeface="Open Sans" panose="020B0606030504020204" pitchFamily="34" charset="0"/>
                <a:cs typeface="Open Sans" panose="020B0606030504020204" pitchFamily="34" charset="0"/>
              </a:rPr>
              <a:t> class that should have at least three fields: a </a:t>
            </a:r>
            <a:r>
              <a:rPr lang="en-US" sz="6400" b="1" dirty="0">
                <a:latin typeface="Open Sans" panose="020B0606030504020204" pitchFamily="34" charset="0"/>
                <a:ea typeface="Open Sans" panose="020B0606030504020204" pitchFamily="34" charset="0"/>
                <a:cs typeface="Open Sans" panose="020B0606030504020204" pitchFamily="34" charset="0"/>
              </a:rPr>
              <a:t>type</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b="1" dirty="0">
                <a:latin typeface="Open Sans" panose="020B0606030504020204" pitchFamily="34" charset="0"/>
                <a:ea typeface="Open Sans" panose="020B0606030504020204" pitchFamily="34" charset="0"/>
                <a:cs typeface="Open Sans" panose="020B0606030504020204" pitchFamily="34" charset="0"/>
              </a:rPr>
              <a:t>price</a:t>
            </a:r>
            <a:r>
              <a:rPr lang="en-US" sz="6400" dirty="0">
                <a:latin typeface="Open Sans" panose="020B0606030504020204" pitchFamily="34" charset="0"/>
                <a:ea typeface="Open Sans" panose="020B0606030504020204" pitchFamily="34" charset="0"/>
                <a:cs typeface="Open Sans" panose="020B0606030504020204" pitchFamily="34" charset="0"/>
              </a:rPr>
              <a:t>, and a </a:t>
            </a:r>
            <a:r>
              <a:rPr lang="en-US" sz="6400" b="1" dirty="0">
                <a:latin typeface="Open Sans" panose="020B0606030504020204" pitchFamily="34" charset="0"/>
                <a:ea typeface="Open Sans" panose="020B0606030504020204" pitchFamily="34" charset="0"/>
                <a:cs typeface="Open Sans" panose="020B0606030504020204" pitchFamily="34" charset="0"/>
              </a:rPr>
              <a:t>description</a:t>
            </a:r>
            <a:r>
              <a:rPr lang="en-US" sz="6400" dirty="0">
                <a:latin typeface="Open Sans" panose="020B0606030504020204" pitchFamily="34" charset="0"/>
                <a:ea typeface="Open Sans" panose="020B0606030504020204" pitchFamily="34" charset="0"/>
                <a:cs typeface="Open Sans" panose="020B0606030504020204" pitchFamily="34" charset="0"/>
              </a:rPr>
              <a:t>, and should have methods to:</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get a Sales Price, a </a:t>
            </a:r>
            <a:r>
              <a:rPr lang="en-US" sz="6400" b="1" dirty="0">
                <a:latin typeface="Open Sans" panose="020B0606030504020204" pitchFamily="34" charset="0"/>
                <a:ea typeface="Open Sans" panose="020B0606030504020204" pitchFamily="34" charset="0"/>
                <a:cs typeface="Open Sans" panose="020B0606030504020204" pitchFamily="34" charset="0"/>
              </a:rPr>
              <a:t>concrete method</a:t>
            </a:r>
            <a:r>
              <a:rPr lang="en-US" sz="6400" dirty="0">
                <a:latin typeface="Open Sans" panose="020B0606030504020204" pitchFamily="34" charset="0"/>
                <a:ea typeface="Open Sans" panose="020B0606030504020204" pitchFamily="34" charset="0"/>
                <a:cs typeface="Open Sans" panose="020B0606030504020204" pitchFamily="34" charset="0"/>
              </a:rPr>
              <a:t>, which takes a </a:t>
            </a:r>
            <a:r>
              <a:rPr lang="en-US" sz="6400" b="1" dirty="0">
                <a:latin typeface="Open Sans" panose="020B0606030504020204" pitchFamily="34" charset="0"/>
                <a:ea typeface="Open Sans" panose="020B0606030504020204" pitchFamily="34" charset="0"/>
                <a:cs typeface="Open Sans" panose="020B0606030504020204" pitchFamily="34" charset="0"/>
              </a:rPr>
              <a:t>quantity</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Open Sans" panose="020B0606030504020204" pitchFamily="34" charset="0"/>
                <a:ea typeface="Open Sans" panose="020B0606030504020204" pitchFamily="34" charset="0"/>
                <a:cs typeface="Open Sans" panose="020B0606030504020204" pitchFamily="34" charset="0"/>
              </a:rPr>
              <a:t>returns the quantity times the price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print a Priced Line Item, </a:t>
            </a:r>
            <a:r>
              <a:rPr lang="en-US" sz="6400" b="1" dirty="0">
                <a:latin typeface="Open Sans" panose="020B0606030504020204" pitchFamily="34" charset="0"/>
                <a:ea typeface="Open Sans" panose="020B0606030504020204" pitchFamily="34" charset="0"/>
                <a:cs typeface="Open Sans" panose="020B0606030504020204" pitchFamily="34" charset="0"/>
              </a:rPr>
              <a:t>a concrete method</a:t>
            </a:r>
            <a:r>
              <a:rPr lang="en-US" sz="6400" dirty="0">
                <a:latin typeface="Open Sans" panose="020B0606030504020204" pitchFamily="34" charset="0"/>
                <a:ea typeface="Open Sans" panose="020B0606030504020204" pitchFamily="34" charset="0"/>
                <a:cs typeface="Open Sans" panose="020B0606030504020204" pitchFamily="34" charset="0"/>
              </a:rPr>
              <a:t>, which takes a </a:t>
            </a:r>
            <a:r>
              <a:rPr lang="en-US" sz="6400" b="1" dirty="0">
                <a:latin typeface="Open Sans" panose="020B0606030504020204" pitchFamily="34" charset="0"/>
                <a:ea typeface="Open Sans" panose="020B0606030504020204" pitchFamily="34" charset="0"/>
                <a:cs typeface="Open Sans" panose="020B0606030504020204" pitchFamily="34" charset="0"/>
              </a:rPr>
              <a:t>quantity</a:t>
            </a:r>
            <a:r>
              <a:rPr lang="en-US" sz="6400" dirty="0">
                <a:latin typeface="Open Sans" panose="020B0606030504020204" pitchFamily="34" charset="0"/>
                <a:ea typeface="Open Sans" panose="020B0606030504020204" pitchFamily="34" charset="0"/>
                <a:cs typeface="Open Sans" panose="020B0606030504020204" pitchFamily="34" charset="0"/>
              </a:rPr>
              <a:t>, and should </a:t>
            </a:r>
            <a:r>
              <a:rPr lang="en-US" sz="6400" b="1" dirty="0">
                <a:latin typeface="Open Sans" panose="020B0606030504020204" pitchFamily="34" charset="0"/>
                <a:ea typeface="Open Sans" panose="020B0606030504020204" pitchFamily="34" charset="0"/>
                <a:cs typeface="Open Sans" panose="020B0606030504020204" pitchFamily="34" charset="0"/>
              </a:rPr>
              <a:t>print an itemized line item</a:t>
            </a:r>
            <a:r>
              <a:rPr lang="en-US" sz="6400" dirty="0">
                <a:latin typeface="Open Sans" panose="020B0606030504020204" pitchFamily="34" charset="0"/>
                <a:ea typeface="Open Sans" panose="020B0606030504020204" pitchFamily="34" charset="0"/>
                <a:cs typeface="Open Sans" panose="020B0606030504020204" pitchFamily="34" charset="0"/>
              </a:rPr>
              <a:t> for an order, with </a:t>
            </a:r>
            <a:r>
              <a:rPr lang="en-US" sz="6400" b="1" dirty="0">
                <a:latin typeface="Open Sans" panose="020B0606030504020204" pitchFamily="34" charset="0"/>
                <a:ea typeface="Open Sans" panose="020B0606030504020204" pitchFamily="34" charset="0"/>
                <a:cs typeface="Open Sans" panose="020B0606030504020204" pitchFamily="34" charset="0"/>
              </a:rPr>
              <a:t>quantity and line item price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show Details, an </a:t>
            </a:r>
            <a:r>
              <a:rPr lang="en-US" sz="6400" b="1" dirty="0">
                <a:latin typeface="Open Sans" panose="020B0606030504020204" pitchFamily="34" charset="0"/>
                <a:ea typeface="Open Sans" panose="020B0606030504020204" pitchFamily="34" charset="0"/>
                <a:cs typeface="Open Sans" panose="020B0606030504020204" pitchFamily="34" charset="0"/>
              </a:rPr>
              <a:t>abstract method</a:t>
            </a:r>
            <a:r>
              <a:rPr lang="en-US" sz="6400" dirty="0">
                <a:latin typeface="Open Sans" panose="020B0606030504020204" pitchFamily="34" charset="0"/>
                <a:ea typeface="Open Sans" panose="020B0606030504020204" pitchFamily="34" charset="0"/>
                <a:cs typeface="Open Sans" panose="020B0606030504020204" pitchFamily="34" charset="0"/>
              </a:rPr>
              <a:t>, which represents what might be </a:t>
            </a:r>
            <a:r>
              <a:rPr lang="en-US" sz="6400" b="1" dirty="0">
                <a:latin typeface="Open Sans" panose="020B0606030504020204" pitchFamily="34" charset="0"/>
                <a:ea typeface="Open Sans" panose="020B0606030504020204" pitchFamily="34" charset="0"/>
                <a:cs typeface="Open Sans" panose="020B0606030504020204" pitchFamily="34" charset="0"/>
              </a:rPr>
              <a:t>displayed</a:t>
            </a:r>
            <a:r>
              <a:rPr lang="en-US" sz="6400" dirty="0">
                <a:latin typeface="Open Sans" panose="020B0606030504020204" pitchFamily="34" charset="0"/>
                <a:ea typeface="Open Sans" panose="020B0606030504020204" pitchFamily="34" charset="0"/>
                <a:cs typeface="Open Sans" panose="020B0606030504020204" pitchFamily="34" charset="0"/>
              </a:rPr>
              <a:t> on a product page, </a:t>
            </a:r>
            <a:r>
              <a:rPr lang="en-US" sz="6400" b="1" dirty="0">
                <a:latin typeface="Open Sans" panose="020B0606030504020204" pitchFamily="34" charset="0"/>
                <a:ea typeface="Open Sans" panose="020B0606030504020204" pitchFamily="34" charset="0"/>
                <a:cs typeface="Open Sans" panose="020B0606030504020204" pitchFamily="34" charset="0"/>
              </a:rPr>
              <a:t>product type, description, price</a:t>
            </a:r>
            <a:r>
              <a:rPr lang="en-US" sz="6400" dirty="0">
                <a:latin typeface="Open Sans" panose="020B0606030504020204" pitchFamily="34" charset="0"/>
                <a:ea typeface="Open Sans" panose="020B0606030504020204" pitchFamily="34" charset="0"/>
                <a:cs typeface="Open Sans" panose="020B0606030504020204" pitchFamily="34" charset="0"/>
              </a:rPr>
              <a:t>, and so 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Create an </a:t>
            </a:r>
            <a:r>
              <a:rPr lang="en-US" sz="6400" b="1" dirty="0" err="1">
                <a:latin typeface="Open Sans" panose="020B0606030504020204" pitchFamily="34" charset="0"/>
                <a:ea typeface="Open Sans" panose="020B0606030504020204" pitchFamily="34" charset="0"/>
                <a:cs typeface="Open Sans" panose="020B0606030504020204" pitchFamily="34" charset="0"/>
              </a:rPr>
              <a:t>OrderItem</a:t>
            </a:r>
            <a:r>
              <a:rPr lang="en-US" sz="6400" dirty="0">
                <a:latin typeface="Open Sans" panose="020B0606030504020204" pitchFamily="34" charset="0"/>
                <a:ea typeface="Open Sans" panose="020B0606030504020204" pitchFamily="34" charset="0"/>
                <a:cs typeface="Open Sans" panose="020B0606030504020204" pitchFamily="34" charset="0"/>
              </a:rPr>
              <a:t> type, that has at a minimum 2 fields, </a:t>
            </a:r>
            <a:r>
              <a:rPr lang="en-US" sz="6400" b="1" dirty="0">
                <a:latin typeface="Open Sans" panose="020B0606030504020204" pitchFamily="34" charset="0"/>
                <a:ea typeface="Open Sans" panose="020B0606030504020204" pitchFamily="34" charset="0"/>
                <a:cs typeface="Open Sans" panose="020B0606030504020204" pitchFamily="34" charset="0"/>
              </a:rPr>
              <a:t>quantity</a:t>
            </a:r>
            <a:r>
              <a:rPr lang="en-US" sz="6400" dirty="0">
                <a:latin typeface="Open Sans" panose="020B0606030504020204" pitchFamily="34" charset="0"/>
                <a:ea typeface="Open Sans" panose="020B0606030504020204" pitchFamily="34" charset="0"/>
                <a:cs typeface="Open Sans" panose="020B0606030504020204" pitchFamily="34" charset="0"/>
              </a:rPr>
              <a:t> and a </a:t>
            </a:r>
            <a:r>
              <a:rPr lang="en-US" sz="6400" b="1" dirty="0">
                <a:latin typeface="Open Sans" panose="020B0606030504020204" pitchFamily="34" charset="0"/>
                <a:ea typeface="Open Sans" panose="020B0606030504020204" pitchFamily="34" charset="0"/>
                <a:cs typeface="Open Sans" panose="020B0606030504020204" pitchFamily="34" charset="0"/>
              </a:rPr>
              <a:t>Product for Sale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create </a:t>
            </a:r>
            <a:r>
              <a:rPr lang="en-US" sz="6400" b="1" dirty="0">
                <a:latin typeface="Open Sans" panose="020B0606030504020204" pitchFamily="34" charset="0"/>
                <a:ea typeface="Open Sans" panose="020B0606030504020204" pitchFamily="34" charset="0"/>
                <a:cs typeface="Open Sans" panose="020B0606030504020204" pitchFamily="34" charset="0"/>
              </a:rPr>
              <a:t>two or three classes that extend the </a:t>
            </a:r>
            <a:r>
              <a:rPr lang="en-US" sz="6400" b="1" dirty="0" err="1">
                <a:latin typeface="Open Sans" panose="020B0606030504020204" pitchFamily="34" charset="0"/>
                <a:ea typeface="Open Sans" panose="020B0606030504020204" pitchFamily="34" charset="0"/>
                <a:cs typeface="Open Sans" panose="020B0606030504020204" pitchFamily="34" charset="0"/>
              </a:rPr>
              <a:t>ProductForSale</a:t>
            </a:r>
            <a:r>
              <a:rPr lang="en-US" sz="6400" b="1" dirty="0">
                <a:latin typeface="Open Sans" panose="020B0606030504020204" pitchFamily="34" charset="0"/>
                <a:ea typeface="Open Sans" panose="020B0606030504020204" pitchFamily="34" charset="0"/>
                <a:cs typeface="Open Sans" panose="020B0606030504020204" pitchFamily="34" charset="0"/>
              </a:rPr>
              <a:t> class</a:t>
            </a:r>
            <a:r>
              <a:rPr lang="en-US" sz="6400" dirty="0">
                <a:latin typeface="Open Sans" panose="020B0606030504020204" pitchFamily="34" charset="0"/>
                <a:ea typeface="Open Sans" panose="020B0606030504020204" pitchFamily="34" charset="0"/>
                <a:cs typeface="Open Sans" panose="020B0606030504020204" pitchFamily="34" charset="0"/>
              </a:rPr>
              <a:t>, that will be products in your store.</a:t>
            </a:r>
          </a:p>
        </p:txBody>
      </p:sp>
    </p:spTree>
    <p:extLst>
      <p:ext uri="{BB962C8B-B14F-4D97-AF65-F5344CB8AC3E}">
        <p14:creationId xmlns:p14="http://schemas.microsoft.com/office/powerpoint/2010/main" val="214221433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31289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Design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Abstract Class Challenge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18455172" cy="1533829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look at my approach.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First, let me show you a class diagram, of what we'll be building.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covers all the requirements we talked about.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notice I'm specifying that </a:t>
            </a:r>
            <a:r>
              <a:rPr lang="en-US" sz="6400" dirty="0" err="1">
                <a:latin typeface="Open Sans" panose="020B0606030504020204" pitchFamily="34" charset="0"/>
                <a:ea typeface="Open Sans" panose="020B0606030504020204" pitchFamily="34" charset="0"/>
                <a:cs typeface="Open Sans" panose="020B0606030504020204" pitchFamily="34" charset="0"/>
              </a:rPr>
              <a:t>OrderItem</a:t>
            </a:r>
            <a:r>
              <a:rPr lang="en-US" sz="6400" dirty="0">
                <a:latin typeface="Open Sans" panose="020B0606030504020204" pitchFamily="34" charset="0"/>
                <a:ea typeface="Open Sans" panose="020B0606030504020204" pitchFamily="34" charset="0"/>
                <a:cs typeface="Open Sans" panose="020B0606030504020204" pitchFamily="34" charset="0"/>
              </a:rPr>
              <a:t> will be a record, and this is just to keep the code simple.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I'm not really specifying what our store products are, we can really put anything there.</a:t>
            </a:r>
          </a:p>
        </p:txBody>
      </p:sp>
      <p:pic>
        <p:nvPicPr>
          <p:cNvPr id="3" name="Picture 2" descr="Diagram&#10;&#10;Description automatically generated">
            <a:extLst>
              <a:ext uri="{FF2B5EF4-FFF2-40B4-BE49-F238E27FC236}">
                <a16:creationId xmlns:a16="http://schemas.microsoft.com/office/drawing/2014/main" id="{E950BF2E-9311-FBD1-B923-FE96056CBE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07673" y="3518455"/>
            <a:ext cx="17168327" cy="12332844"/>
          </a:xfrm>
          <a:prstGeom prst="rect">
            <a:avLst/>
          </a:prstGeom>
        </p:spPr>
      </p:pic>
    </p:spTree>
    <p:extLst>
      <p:ext uri="{BB962C8B-B14F-4D97-AF65-F5344CB8AC3E}">
        <p14:creationId xmlns:p14="http://schemas.microsoft.com/office/powerpoint/2010/main" val="664699591"/>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37494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36761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saw that an abstract class requires its subclasses, to implement its abstract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t>
            </a:r>
            <a:r>
              <a:rPr lang="en-US" sz="6400" b="1" dirty="0">
                <a:latin typeface="Open Sans" panose="020B0606030504020204" pitchFamily="34" charset="0"/>
                <a:ea typeface="Open Sans" panose="020B0606030504020204" pitchFamily="34" charset="0"/>
                <a:cs typeface="Open Sans" panose="020B0606030504020204" pitchFamily="34" charset="0"/>
              </a:rPr>
              <a:t>interface</a:t>
            </a:r>
            <a:r>
              <a:rPr lang="en-US" sz="6400" dirty="0">
                <a:latin typeface="Open Sans" panose="020B0606030504020204" pitchFamily="34" charset="0"/>
                <a:ea typeface="Open Sans" panose="020B0606030504020204" pitchFamily="34" charset="0"/>
                <a:cs typeface="Open Sans" panose="020B0606030504020204" pitchFamily="34" charset="0"/>
              </a:rPr>
              <a:t> is similar to an abstract class, although it </a:t>
            </a:r>
            <a:r>
              <a:rPr lang="en-US" sz="6400" b="1" dirty="0">
                <a:latin typeface="Open Sans" panose="020B0606030504020204" pitchFamily="34" charset="0"/>
                <a:ea typeface="Open Sans" panose="020B0606030504020204" pitchFamily="34" charset="0"/>
                <a:cs typeface="Open Sans" panose="020B0606030504020204" pitchFamily="34" charset="0"/>
              </a:rPr>
              <a:t>isn't a class </a:t>
            </a:r>
            <a:r>
              <a:rPr lang="en-US" sz="6400" dirty="0">
                <a:latin typeface="Open Sans" panose="020B0606030504020204" pitchFamily="34" charset="0"/>
                <a:ea typeface="Open Sans" panose="020B0606030504020204" pitchFamily="34" charset="0"/>
                <a:cs typeface="Open Sans" panose="020B0606030504020204" pitchFamily="34" charset="0"/>
              </a:rPr>
              <a:t>at all.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a </a:t>
            </a:r>
            <a:r>
              <a:rPr lang="en-US" sz="6400" b="1" dirty="0">
                <a:latin typeface="Open Sans" panose="020B0606030504020204" pitchFamily="34" charset="0"/>
                <a:ea typeface="Open Sans" panose="020B0606030504020204" pitchFamily="34" charset="0"/>
                <a:cs typeface="Open Sans" panose="020B0606030504020204" pitchFamily="34" charset="0"/>
              </a:rPr>
              <a:t>special</a:t>
            </a:r>
            <a:r>
              <a:rPr lang="en-US" sz="6400" dirty="0">
                <a:latin typeface="Open Sans" panose="020B0606030504020204" pitchFamily="34" charset="0"/>
                <a:ea typeface="Open Sans" panose="020B0606030504020204" pitchFamily="34" charset="0"/>
                <a:cs typeface="Open Sans" panose="020B0606030504020204" pitchFamily="34" charset="0"/>
              </a:rPr>
              <a:t> type, that's more like a </a:t>
            </a:r>
            <a:r>
              <a:rPr lang="en-US" sz="6400" b="1" dirty="0">
                <a:latin typeface="Open Sans" panose="020B0606030504020204" pitchFamily="34" charset="0"/>
                <a:ea typeface="Open Sans" panose="020B0606030504020204" pitchFamily="34" charset="0"/>
                <a:cs typeface="Open Sans" panose="020B0606030504020204" pitchFamily="34" charset="0"/>
              </a:rPr>
              <a:t>contract</a:t>
            </a:r>
            <a:r>
              <a:rPr lang="en-US" sz="6400" dirty="0">
                <a:latin typeface="Open Sans" panose="020B0606030504020204" pitchFamily="34" charset="0"/>
                <a:ea typeface="Open Sans" panose="020B0606030504020204" pitchFamily="34" charset="0"/>
                <a:cs typeface="Open Sans" panose="020B0606030504020204" pitchFamily="34" charset="0"/>
              </a:rPr>
              <a:t> between the class and client code, that the compiler enforces.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declaring it's using an interface, your class must implement all the abstract methods, on the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class agrees to this, because it wants to be </a:t>
            </a:r>
            <a:r>
              <a:rPr lang="en-US" sz="6400" b="1" dirty="0">
                <a:latin typeface="Open Sans" panose="020B0606030504020204" pitchFamily="34" charset="0"/>
                <a:ea typeface="Open Sans" panose="020B0606030504020204" pitchFamily="34" charset="0"/>
                <a:cs typeface="Open Sans" panose="020B0606030504020204" pitchFamily="34" charset="0"/>
              </a:rPr>
              <a:t>known by that type</a:t>
            </a:r>
            <a:r>
              <a:rPr lang="en-US" sz="6400" dirty="0">
                <a:latin typeface="Open Sans" panose="020B0606030504020204" pitchFamily="34" charset="0"/>
                <a:ea typeface="Open Sans" panose="020B0606030504020204" pitchFamily="34" charset="0"/>
                <a:cs typeface="Open Sans" panose="020B0606030504020204" pitchFamily="34" charset="0"/>
              </a:rPr>
              <a:t>, by the outside world, or the client code.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t>
            </a:r>
            <a:r>
              <a:rPr lang="en-US" sz="6400" b="1" dirty="0">
                <a:latin typeface="Open Sans" panose="020B0606030504020204" pitchFamily="34" charset="0"/>
                <a:ea typeface="Open Sans" panose="020B0606030504020204" pitchFamily="34" charset="0"/>
                <a:cs typeface="Open Sans" panose="020B0606030504020204" pitchFamily="34" charset="0"/>
              </a:rPr>
              <a:t>interface</a:t>
            </a:r>
            <a:r>
              <a:rPr lang="en-US" sz="6400" dirty="0">
                <a:latin typeface="Open Sans" panose="020B0606030504020204" pitchFamily="34" charset="0"/>
                <a:ea typeface="Open Sans" panose="020B0606030504020204" pitchFamily="34" charset="0"/>
                <a:cs typeface="Open Sans" panose="020B0606030504020204" pitchFamily="34" charset="0"/>
              </a:rPr>
              <a:t> lets </a:t>
            </a:r>
            <a:r>
              <a:rPr lang="en-US" sz="6400" b="1" dirty="0">
                <a:latin typeface="Open Sans" panose="020B0606030504020204" pitchFamily="34" charset="0"/>
                <a:ea typeface="Open Sans" panose="020B0606030504020204" pitchFamily="34" charset="0"/>
                <a:cs typeface="Open Sans" panose="020B0606030504020204" pitchFamily="34" charset="0"/>
              </a:rPr>
              <a:t>classes that might have little else in common</a:t>
            </a:r>
            <a:r>
              <a:rPr lang="en-US" sz="6400" dirty="0">
                <a:latin typeface="Open Sans" panose="020B0606030504020204" pitchFamily="34" charset="0"/>
                <a:ea typeface="Open Sans" panose="020B0606030504020204" pitchFamily="34" charset="0"/>
                <a:cs typeface="Open Sans" panose="020B0606030504020204" pitchFamily="34" charset="0"/>
              </a:rPr>
              <a:t>, be recognized as a special reference type.</a:t>
            </a:r>
          </a:p>
        </p:txBody>
      </p:sp>
    </p:spTree>
    <p:extLst>
      <p:ext uri="{BB962C8B-B14F-4D97-AF65-F5344CB8AC3E}">
        <p14:creationId xmlns:p14="http://schemas.microsoft.com/office/powerpoint/2010/main" val="421255560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65465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an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Declaring an interface is similar to declaring a class, using the keyword </a:t>
            </a:r>
            <a:r>
              <a:rPr lang="en-US" sz="6400" b="1" dirty="0">
                <a:latin typeface="Roboto Mono" panose="00000009000000000000" pitchFamily="49" charset="0"/>
                <a:ea typeface="Roboto Mono" panose="00000009000000000000" pitchFamily="49" charset="0"/>
                <a:cs typeface="Open Sans" panose="020B0606030504020204" pitchFamily="34" charset="0"/>
              </a:rPr>
              <a:t>interface</a:t>
            </a:r>
            <a:r>
              <a:rPr lang="en-US" sz="6400" dirty="0">
                <a:latin typeface="Open Sans" panose="020B0606030504020204" pitchFamily="34" charset="0"/>
                <a:ea typeface="Open Sans" panose="020B0606030504020204" pitchFamily="34" charset="0"/>
                <a:cs typeface="Open Sans" panose="020B0606030504020204" pitchFamily="34" charset="0"/>
              </a:rPr>
              <a:t>, where you would use </a:t>
            </a:r>
            <a:r>
              <a:rPr lang="en-US" sz="6400" b="1" dirty="0">
                <a:latin typeface="Roboto Mono" panose="00000009000000000000" pitchFamily="49" charset="0"/>
                <a:ea typeface="Roboto Mono" panose="00000009000000000000" pitchFamily="49" charset="0"/>
                <a:cs typeface="Open Sans" panose="020B0606030504020204" pitchFamily="34" charset="0"/>
              </a:rPr>
              <a:t>class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I'm declaring a public interface named </a:t>
            </a:r>
            <a:r>
              <a:rPr lang="en-US" sz="6400" dirty="0" err="1">
                <a:latin typeface="Open Sans" panose="020B0606030504020204" pitchFamily="34" charset="0"/>
                <a:ea typeface="Open Sans" panose="020B0606030504020204" pitchFamily="34" charset="0"/>
                <a:cs typeface="Open Sans" panose="020B0606030504020204" pitchFamily="34" charset="0"/>
              </a:rPr>
              <a:t>FlightEnabled</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interface is usually named, according to the set of behaviors it describes.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Many interfaces will end in 'able', like Comparable, and </a:t>
            </a:r>
            <a:r>
              <a:rPr lang="en-US" sz="6400" dirty="0" err="1">
                <a:latin typeface="Open Sans" panose="020B0606030504020204" pitchFamily="34" charset="0"/>
                <a:ea typeface="Open Sans" panose="020B0606030504020204" pitchFamily="34" charset="0"/>
                <a:cs typeface="Open Sans" panose="020B0606030504020204" pitchFamily="34" charset="0"/>
              </a:rPr>
              <a:t>Iterable</a:t>
            </a:r>
            <a:r>
              <a:rPr lang="en-US" sz="6400" dirty="0">
                <a:latin typeface="Open Sans" panose="020B0606030504020204" pitchFamily="34" charset="0"/>
                <a:ea typeface="Open Sans" panose="020B0606030504020204" pitchFamily="34" charset="0"/>
                <a:cs typeface="Open Sans" panose="020B0606030504020204" pitchFamily="34" charset="0"/>
              </a:rPr>
              <a:t>, again meaning something is capable, or can do, a given set of behaviors.</a:t>
            </a:r>
          </a:p>
        </p:txBody>
      </p:sp>
      <p:pic>
        <p:nvPicPr>
          <p:cNvPr id="3" name="Picture 2">
            <a:extLst>
              <a:ext uri="{FF2B5EF4-FFF2-40B4-BE49-F238E27FC236}">
                <a16:creationId xmlns:a16="http://schemas.microsoft.com/office/drawing/2014/main" id="{2AB2D2B6-4180-1F16-DC46-8CD917289A14}"/>
              </a:ext>
            </a:extLst>
          </p:cNvPr>
          <p:cNvPicPr>
            <a:picLocks noChangeAspect="1"/>
          </p:cNvPicPr>
          <p:nvPr/>
        </p:nvPicPr>
        <p:blipFill>
          <a:blip r:embed="rId4"/>
          <a:stretch>
            <a:fillRect/>
          </a:stretch>
        </p:blipFill>
        <p:spPr>
          <a:xfrm>
            <a:off x="952498" y="9178236"/>
            <a:ext cx="21812408" cy="1047756"/>
          </a:xfrm>
          <a:prstGeom prst="rect">
            <a:avLst/>
          </a:prstGeom>
        </p:spPr>
      </p:pic>
    </p:spTree>
    <p:extLst>
      <p:ext uri="{BB962C8B-B14F-4D97-AF65-F5344CB8AC3E}">
        <p14:creationId xmlns:p14="http://schemas.microsoft.com/office/powerpoint/2010/main" val="163049263"/>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83016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Using an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0726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class is associated to an interface, by using the </a:t>
            </a:r>
            <a:r>
              <a:rPr lang="en-US" sz="6400" b="1" dirty="0">
                <a:latin typeface="Open Sans" panose="020B0606030504020204" pitchFamily="34" charset="0"/>
                <a:ea typeface="Open Sans" panose="020B0606030504020204" pitchFamily="34" charset="0"/>
                <a:cs typeface="Open Sans" panose="020B0606030504020204" pitchFamily="34" charset="0"/>
              </a:rPr>
              <a:t>implements</a:t>
            </a:r>
            <a:r>
              <a:rPr lang="en-US" sz="6400" dirty="0">
                <a:latin typeface="Open Sans" panose="020B0606030504020204" pitchFamily="34" charset="0"/>
                <a:ea typeface="Open Sans" panose="020B0606030504020204" pitchFamily="34" charset="0"/>
                <a:cs typeface="Open Sans" panose="020B0606030504020204" pitchFamily="34" charset="0"/>
              </a:rPr>
              <a:t> clause in the class declaration.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example, the class Bird implements the </a:t>
            </a:r>
            <a:r>
              <a:rPr lang="en-US" sz="6400" dirty="0" err="1">
                <a:latin typeface="Open Sans" panose="020B0606030504020204" pitchFamily="34" charset="0"/>
                <a:ea typeface="Open Sans" panose="020B0606030504020204" pitchFamily="34" charset="0"/>
                <a:cs typeface="Open Sans" panose="020B0606030504020204" pitchFamily="34" charset="0"/>
              </a:rPr>
              <a:t>FlightEnabled</a:t>
            </a:r>
            <a:r>
              <a:rPr lang="en-US" sz="6400" dirty="0">
                <a:latin typeface="Open Sans" panose="020B0606030504020204" pitchFamily="34" charset="0"/>
                <a:ea typeface="Open Sans" panose="020B0606030504020204" pitchFamily="34" charset="0"/>
                <a:cs typeface="Open Sans" panose="020B0606030504020204" pitchFamily="34" charset="0"/>
              </a:rPr>
              <a:t> interface.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of this declaration, we can use </a:t>
            </a:r>
            <a:r>
              <a:rPr lang="en-US" sz="6400" dirty="0" err="1">
                <a:latin typeface="Open Sans" panose="020B0606030504020204" pitchFamily="34" charset="0"/>
                <a:ea typeface="Open Sans" panose="020B0606030504020204" pitchFamily="34" charset="0"/>
                <a:cs typeface="Open Sans" panose="020B0606030504020204" pitchFamily="34" charset="0"/>
              </a:rPr>
              <a:t>FlightEnabled</a:t>
            </a:r>
            <a:r>
              <a:rPr lang="en-US" sz="6400" dirty="0">
                <a:latin typeface="Open Sans" panose="020B0606030504020204" pitchFamily="34" charset="0"/>
                <a:ea typeface="Open Sans" panose="020B0606030504020204" pitchFamily="34" charset="0"/>
                <a:cs typeface="Open Sans" panose="020B0606030504020204" pitchFamily="34" charset="0"/>
              </a:rPr>
              <a:t> as the reference type, and assign it an instance of bird.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code sample, we create a new Bird object, but we assign it to the </a:t>
            </a:r>
            <a:r>
              <a:rPr lang="en-US" sz="6400" dirty="0" err="1">
                <a:latin typeface="Open Sans" panose="020B0606030504020204" pitchFamily="34" charset="0"/>
                <a:ea typeface="Open Sans" panose="020B0606030504020204" pitchFamily="34" charset="0"/>
                <a:cs typeface="Open Sans" panose="020B0606030504020204" pitchFamily="34" charset="0"/>
              </a:rPr>
              <a:t>FlightEnabled</a:t>
            </a:r>
            <a:r>
              <a:rPr lang="en-US" sz="6400" dirty="0">
                <a:latin typeface="Open Sans" panose="020B0606030504020204" pitchFamily="34" charset="0"/>
                <a:ea typeface="Open Sans" panose="020B0606030504020204" pitchFamily="34" charset="0"/>
                <a:cs typeface="Open Sans" panose="020B0606030504020204" pitchFamily="34" charset="0"/>
              </a:rPr>
              <a:t> variable named flier.</a:t>
            </a:r>
          </a:p>
        </p:txBody>
      </p:sp>
      <p:pic>
        <p:nvPicPr>
          <p:cNvPr id="4" name="Picture 3">
            <a:extLst>
              <a:ext uri="{FF2B5EF4-FFF2-40B4-BE49-F238E27FC236}">
                <a16:creationId xmlns:a16="http://schemas.microsoft.com/office/drawing/2014/main" id="{D6809EE2-A7FC-E0BF-0939-C2DD2B6855FF}"/>
              </a:ext>
            </a:extLst>
          </p:cNvPr>
          <p:cNvPicPr>
            <a:picLocks noChangeAspect="1"/>
          </p:cNvPicPr>
          <p:nvPr/>
        </p:nvPicPr>
        <p:blipFill>
          <a:blip r:embed="rId4"/>
          <a:stretch>
            <a:fillRect/>
          </a:stretch>
        </p:blipFill>
        <p:spPr>
          <a:xfrm>
            <a:off x="952498" y="8238001"/>
            <a:ext cx="21812408" cy="3105172"/>
          </a:xfrm>
          <a:prstGeom prst="rect">
            <a:avLst/>
          </a:prstGeom>
        </p:spPr>
      </p:pic>
      <p:pic>
        <p:nvPicPr>
          <p:cNvPr id="6" name="Picture 5">
            <a:extLst>
              <a:ext uri="{FF2B5EF4-FFF2-40B4-BE49-F238E27FC236}">
                <a16:creationId xmlns:a16="http://schemas.microsoft.com/office/drawing/2014/main" id="{3ED96688-CB4C-46BF-00D0-822628E4AF5E}"/>
              </a:ext>
            </a:extLst>
          </p:cNvPr>
          <p:cNvPicPr>
            <a:picLocks noChangeAspect="1"/>
          </p:cNvPicPr>
          <p:nvPr/>
        </p:nvPicPr>
        <p:blipFill>
          <a:blip r:embed="rId5"/>
          <a:stretch>
            <a:fillRect/>
          </a:stretch>
        </p:blipFill>
        <p:spPr>
          <a:xfrm>
            <a:off x="952498" y="16727170"/>
            <a:ext cx="21812408" cy="1047756"/>
          </a:xfrm>
          <a:prstGeom prst="rect">
            <a:avLst/>
          </a:prstGeom>
        </p:spPr>
      </p:pic>
    </p:spTree>
    <p:extLst>
      <p:ext uri="{BB962C8B-B14F-4D97-AF65-F5344CB8AC3E}">
        <p14:creationId xmlns:p14="http://schemas.microsoft.com/office/powerpoint/2010/main" val="177684147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571752"/>
            <a:ext cx="34841269" cy="1631216"/>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600" dirty="0">
                <a:latin typeface="Open Sans" panose="020B0606030504020204" pitchFamily="34" charset="0"/>
                <a:ea typeface="Open Sans" panose="020B0606030504020204" pitchFamily="34" charset="0"/>
                <a:cs typeface="Open Sans" panose="020B0606030504020204" pitchFamily="34" charset="0"/>
              </a:rPr>
              <a:t>A class can use extends and implements in same declaration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398"/>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class can only </a:t>
            </a:r>
            <a:r>
              <a:rPr lang="en-US" sz="6400" b="1" dirty="0">
                <a:latin typeface="Open Sans" panose="020B0606030504020204" pitchFamily="34" charset="0"/>
                <a:ea typeface="Open Sans" panose="020B0606030504020204" pitchFamily="34" charset="0"/>
                <a:cs typeface="Open Sans" panose="020B0606030504020204" pitchFamily="34" charset="0"/>
              </a:rPr>
              <a:t>extend</a:t>
            </a:r>
            <a:r>
              <a:rPr lang="en-US" sz="6400" dirty="0">
                <a:latin typeface="Open Sans" panose="020B0606030504020204" pitchFamily="34" charset="0"/>
                <a:ea typeface="Open Sans" panose="020B0606030504020204" pitchFamily="34" charset="0"/>
                <a:cs typeface="Open Sans" panose="020B0606030504020204" pitchFamily="34" charset="0"/>
              </a:rPr>
              <a:t> a </a:t>
            </a:r>
            <a:r>
              <a:rPr lang="en-US" sz="6400" b="1" dirty="0">
                <a:latin typeface="Open Sans" panose="020B0606030504020204" pitchFamily="34" charset="0"/>
                <a:ea typeface="Open Sans" panose="020B0606030504020204" pitchFamily="34" charset="0"/>
                <a:cs typeface="Open Sans" panose="020B0606030504020204" pitchFamily="34" charset="0"/>
              </a:rPr>
              <a:t>single class</a:t>
            </a:r>
            <a:r>
              <a:rPr lang="en-US" sz="6400" dirty="0">
                <a:latin typeface="Open Sans" panose="020B0606030504020204" pitchFamily="34" charset="0"/>
                <a:ea typeface="Open Sans" panose="020B0606030504020204" pitchFamily="34" charset="0"/>
                <a:cs typeface="Open Sans" panose="020B0606030504020204" pitchFamily="34" charset="0"/>
              </a:rPr>
              <a:t>, which is why Java is called single inheritance.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a class can </a:t>
            </a:r>
            <a:r>
              <a:rPr lang="en-US" sz="6400" b="1" dirty="0">
                <a:latin typeface="Open Sans" panose="020B0606030504020204" pitchFamily="34" charset="0"/>
                <a:ea typeface="Open Sans" panose="020B0606030504020204" pitchFamily="34" charset="0"/>
                <a:cs typeface="Open Sans" panose="020B0606030504020204" pitchFamily="34" charset="0"/>
              </a:rPr>
              <a:t>implement many interfaces</a:t>
            </a:r>
            <a:r>
              <a:rPr lang="en-US" sz="6400" dirty="0">
                <a:latin typeface="Open Sans" panose="020B0606030504020204" pitchFamily="34" charset="0"/>
                <a:ea typeface="Open Sans" panose="020B0606030504020204" pitchFamily="34" charset="0"/>
                <a:cs typeface="Open Sans" panose="020B0606030504020204" pitchFamily="34" charset="0"/>
              </a:rPr>
              <a:t>. This gives us </a:t>
            </a:r>
            <a:r>
              <a:rPr lang="en-US" sz="6400" b="1" dirty="0">
                <a:latin typeface="Open Sans" panose="020B0606030504020204" pitchFamily="34" charset="0"/>
                <a:ea typeface="Open Sans" panose="020B0606030504020204" pitchFamily="34" charset="0"/>
                <a:cs typeface="Open Sans" panose="020B0606030504020204" pitchFamily="34" charset="0"/>
              </a:rPr>
              <a:t>plug and play functionality</a:t>
            </a:r>
            <a:r>
              <a:rPr lang="en-US" sz="6400" dirty="0">
                <a:latin typeface="Open Sans" panose="020B0606030504020204" pitchFamily="34" charset="0"/>
                <a:ea typeface="Open Sans" panose="020B0606030504020204" pitchFamily="34" charset="0"/>
                <a:cs typeface="Open Sans" panose="020B0606030504020204" pitchFamily="34" charset="0"/>
              </a:rPr>
              <a:t>, which is what makes them so powerful.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class can </a:t>
            </a:r>
            <a:r>
              <a:rPr lang="en-US" sz="6400" b="1" dirty="0">
                <a:latin typeface="Open Sans" panose="020B0606030504020204" pitchFamily="34" charset="0"/>
                <a:ea typeface="Open Sans" panose="020B0606030504020204" pitchFamily="34" charset="0"/>
                <a:cs typeface="Open Sans" panose="020B0606030504020204" pitchFamily="34" charset="0"/>
              </a:rPr>
              <a:t>both extend</a:t>
            </a:r>
            <a:r>
              <a:rPr lang="en-US" sz="6400" dirty="0">
                <a:latin typeface="Open Sans" panose="020B0606030504020204" pitchFamily="34" charset="0"/>
                <a:ea typeface="Open Sans" panose="020B0606030504020204" pitchFamily="34" charset="0"/>
                <a:cs typeface="Open Sans" panose="020B0606030504020204" pitchFamily="34" charset="0"/>
              </a:rPr>
              <a:t> another class, and </a:t>
            </a:r>
            <a:r>
              <a:rPr lang="en-US" sz="6400" b="1" dirty="0">
                <a:latin typeface="Open Sans" panose="020B0606030504020204" pitchFamily="34" charset="0"/>
                <a:ea typeface="Open Sans" panose="020B0606030504020204" pitchFamily="34" charset="0"/>
                <a:cs typeface="Open Sans" panose="020B0606030504020204" pitchFamily="34" charset="0"/>
              </a:rPr>
              <a:t>implement</a:t>
            </a:r>
            <a:r>
              <a:rPr lang="en-US" sz="6400" dirty="0">
                <a:latin typeface="Open Sans" panose="020B0606030504020204" pitchFamily="34" charset="0"/>
                <a:ea typeface="Open Sans" panose="020B0606030504020204" pitchFamily="34" charset="0"/>
                <a:cs typeface="Open Sans" panose="020B0606030504020204" pitchFamily="34" charset="0"/>
              </a:rPr>
              <a:t> one or more interfaces.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example, the Bird class extends, or inherits from Animal, but it's implementing both a </a:t>
            </a:r>
            <a:r>
              <a:rPr lang="en-US" sz="6400" dirty="0" err="1">
                <a:latin typeface="Open Sans" panose="020B0606030504020204" pitchFamily="34" charset="0"/>
                <a:ea typeface="Open Sans" panose="020B0606030504020204" pitchFamily="34" charset="0"/>
                <a:cs typeface="Open Sans" panose="020B0606030504020204" pitchFamily="34" charset="0"/>
              </a:rPr>
              <a:t>FlightEnabled</a:t>
            </a:r>
            <a:r>
              <a:rPr lang="en-US" sz="6400" dirty="0">
                <a:latin typeface="Open Sans" panose="020B0606030504020204" pitchFamily="34" charset="0"/>
                <a:ea typeface="Open Sans" panose="020B0606030504020204" pitchFamily="34" charset="0"/>
                <a:cs typeface="Open Sans" panose="020B0606030504020204" pitchFamily="34" charset="0"/>
              </a:rPr>
              <a:t>, and Trackable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describe Bird by what it is, and what it does.</a:t>
            </a:r>
          </a:p>
        </p:txBody>
      </p:sp>
      <p:pic>
        <p:nvPicPr>
          <p:cNvPr id="4" name="Picture 3">
            <a:extLst>
              <a:ext uri="{FF2B5EF4-FFF2-40B4-BE49-F238E27FC236}">
                <a16:creationId xmlns:a16="http://schemas.microsoft.com/office/drawing/2014/main" id="{5D973E19-E892-8259-456E-8D3A1ECBE0DF}"/>
              </a:ext>
            </a:extLst>
          </p:cNvPr>
          <p:cNvPicPr>
            <a:picLocks noChangeAspect="1"/>
          </p:cNvPicPr>
          <p:nvPr/>
        </p:nvPicPr>
        <p:blipFill>
          <a:blip r:embed="rId4"/>
          <a:stretch>
            <a:fillRect/>
          </a:stretch>
        </p:blipFill>
        <p:spPr>
          <a:xfrm>
            <a:off x="952498" y="9625786"/>
            <a:ext cx="34709352" cy="4076728"/>
          </a:xfrm>
          <a:prstGeom prst="rect">
            <a:avLst/>
          </a:prstGeom>
        </p:spPr>
      </p:pic>
    </p:spTree>
    <p:extLst>
      <p:ext uri="{BB962C8B-B14F-4D97-AF65-F5344CB8AC3E}">
        <p14:creationId xmlns:p14="http://schemas.microsoft.com/office/powerpoint/2010/main" val="4083091465"/>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64621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abstract modifier is implied on an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54877"/>
            <a:ext cx="34782670" cy="136112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don't have to declare the interface type abstract, because this modifier is implicitly declared, for all interfaces.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Likewise, we don't have to declare any method abstract.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fact, any method declared without a body, is really </a:t>
            </a:r>
            <a:r>
              <a:rPr lang="en-US" sz="6400" b="1" dirty="0">
                <a:latin typeface="Open Sans" panose="020B0606030504020204" pitchFamily="34" charset="0"/>
                <a:ea typeface="Open Sans" panose="020B0606030504020204" pitchFamily="34" charset="0"/>
                <a:cs typeface="Open Sans" panose="020B0606030504020204" pitchFamily="34" charset="0"/>
              </a:rPr>
              <a:t>implicitly declared both public and abstract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three declarations shown on this slide, result in the same thing, under the covers:</a:t>
            </a:r>
          </a:p>
        </p:txBody>
      </p:sp>
      <p:pic>
        <p:nvPicPr>
          <p:cNvPr id="3" name="Picture 2">
            <a:extLst>
              <a:ext uri="{FF2B5EF4-FFF2-40B4-BE49-F238E27FC236}">
                <a16:creationId xmlns:a16="http://schemas.microsoft.com/office/drawing/2014/main" id="{3506A53A-A114-4722-04AB-FDFA7A1ECB81}"/>
              </a:ext>
            </a:extLst>
          </p:cNvPr>
          <p:cNvPicPr>
            <a:picLocks noChangeAspect="1"/>
          </p:cNvPicPr>
          <p:nvPr/>
        </p:nvPicPr>
        <p:blipFill>
          <a:blip r:embed="rId4"/>
          <a:stretch>
            <a:fillRect/>
          </a:stretch>
        </p:blipFill>
        <p:spPr>
          <a:xfrm>
            <a:off x="952498" y="4760386"/>
            <a:ext cx="34204524" cy="1816906"/>
          </a:xfrm>
          <a:prstGeom prst="rect">
            <a:avLst/>
          </a:prstGeom>
        </p:spPr>
      </p:pic>
      <p:pic>
        <p:nvPicPr>
          <p:cNvPr id="5" name="Picture 4">
            <a:extLst>
              <a:ext uri="{FF2B5EF4-FFF2-40B4-BE49-F238E27FC236}">
                <a16:creationId xmlns:a16="http://schemas.microsoft.com/office/drawing/2014/main" id="{EFC6D394-1F5C-023E-6FCA-F0B5728B0B98}"/>
              </a:ext>
            </a:extLst>
          </p:cNvPr>
          <p:cNvPicPr>
            <a:picLocks noChangeAspect="1"/>
          </p:cNvPicPr>
          <p:nvPr/>
        </p:nvPicPr>
        <p:blipFill>
          <a:blip r:embed="rId5"/>
          <a:stretch>
            <a:fillRect/>
          </a:stretch>
        </p:blipFill>
        <p:spPr>
          <a:xfrm>
            <a:off x="952498" y="12545269"/>
            <a:ext cx="34204524" cy="5367376"/>
          </a:xfrm>
          <a:prstGeom prst="rect">
            <a:avLst/>
          </a:prstGeom>
        </p:spPr>
      </p:pic>
    </p:spTree>
    <p:extLst>
      <p:ext uri="{BB962C8B-B14F-4D97-AF65-F5344CB8AC3E}">
        <p14:creationId xmlns:p14="http://schemas.microsoft.com/office/powerpoint/2010/main" val="327218357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55069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Generalization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077218"/>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Abstraction &amp; Generalization (with overview of abstract and other modifiers)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start modeling objects for your application, you start by identifying what features and behavior your objects have in common.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generalize when we create a class hierarchy.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base class is the most general class, the most basic building block, which everything can be said to have in common.</a:t>
            </a:r>
          </a:p>
        </p:txBody>
      </p:sp>
    </p:spTree>
    <p:extLst>
      <p:ext uri="{BB962C8B-B14F-4D97-AF65-F5344CB8AC3E}">
        <p14:creationId xmlns:p14="http://schemas.microsoft.com/office/powerpoint/2010/main" val="3592519193"/>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12230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All members on an interface are implicitly public</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we omit an access modifier on a </a:t>
            </a:r>
            <a:r>
              <a:rPr lang="en-US" sz="6400" b="1" dirty="0">
                <a:latin typeface="Open Sans" panose="020B0606030504020204" pitchFamily="34" charset="0"/>
                <a:ea typeface="Open Sans" panose="020B0606030504020204" pitchFamily="34" charset="0"/>
                <a:cs typeface="Open Sans" panose="020B0606030504020204" pitchFamily="34" charset="0"/>
              </a:rPr>
              <a:t>class member</a:t>
            </a:r>
            <a:r>
              <a:rPr lang="en-US" sz="6400" dirty="0">
                <a:latin typeface="Open Sans" panose="020B0606030504020204" pitchFamily="34" charset="0"/>
                <a:ea typeface="Open Sans" panose="020B0606030504020204" pitchFamily="34" charset="0"/>
                <a:cs typeface="Open Sans" panose="020B0606030504020204" pitchFamily="34" charset="0"/>
              </a:rPr>
              <a:t>, it's </a:t>
            </a:r>
            <a:r>
              <a:rPr lang="en-US" sz="6400" b="1" dirty="0">
                <a:latin typeface="Open Sans" panose="020B0606030504020204" pitchFamily="34" charset="0"/>
                <a:ea typeface="Open Sans" panose="020B0606030504020204" pitchFamily="34" charset="0"/>
                <a:cs typeface="Open Sans" panose="020B0606030504020204" pitchFamily="34" charset="0"/>
              </a:rPr>
              <a:t>implicitly package private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we omit an access modifier on an </a:t>
            </a:r>
            <a:r>
              <a:rPr lang="en-US" sz="6400" b="1" dirty="0">
                <a:latin typeface="Open Sans" panose="020B0606030504020204" pitchFamily="34" charset="0"/>
                <a:ea typeface="Open Sans" panose="020B0606030504020204" pitchFamily="34" charset="0"/>
                <a:cs typeface="Open Sans" panose="020B0606030504020204" pitchFamily="34" charset="0"/>
              </a:rPr>
              <a:t>interface member</a:t>
            </a:r>
            <a:r>
              <a:rPr lang="en-US" sz="6400" dirty="0">
                <a:latin typeface="Open Sans" panose="020B0606030504020204" pitchFamily="34" charset="0"/>
                <a:ea typeface="Open Sans" panose="020B0606030504020204" pitchFamily="34" charset="0"/>
                <a:cs typeface="Open Sans" panose="020B0606030504020204" pitchFamily="34" charset="0"/>
              </a:rPr>
              <a:t>, it's </a:t>
            </a:r>
            <a:r>
              <a:rPr lang="en-US" sz="6400" b="1" dirty="0">
                <a:latin typeface="Open Sans" panose="020B0606030504020204" pitchFamily="34" charset="0"/>
                <a:ea typeface="Open Sans" panose="020B0606030504020204" pitchFamily="34" charset="0"/>
                <a:cs typeface="Open Sans" panose="020B0606030504020204" pitchFamily="34" charset="0"/>
              </a:rPr>
              <a:t>implicitly public</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an important difference, and one you need to remember.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Changing the access modifier of a method to </a:t>
            </a:r>
            <a:r>
              <a:rPr lang="en-US" sz="6400" b="1" dirty="0">
                <a:latin typeface="Open Sans" panose="020B0606030504020204" pitchFamily="34" charset="0"/>
                <a:ea typeface="Open Sans" panose="020B0606030504020204" pitchFamily="34" charset="0"/>
                <a:cs typeface="Open Sans" panose="020B0606030504020204" pitchFamily="34" charset="0"/>
              </a:rPr>
              <a:t>protected</a:t>
            </a:r>
            <a:r>
              <a:rPr lang="en-US" sz="6400" dirty="0">
                <a:latin typeface="Open Sans" panose="020B0606030504020204" pitchFamily="34" charset="0"/>
                <a:ea typeface="Open Sans" panose="020B0606030504020204" pitchFamily="34" charset="0"/>
                <a:cs typeface="Open Sans" panose="020B0606030504020204" pitchFamily="34" charset="0"/>
              </a:rPr>
              <a:t>, on an interface, is </a:t>
            </a:r>
            <a:r>
              <a:rPr lang="en-US" sz="6400" b="1" dirty="0">
                <a:latin typeface="Open Sans" panose="020B0606030504020204" pitchFamily="34" charset="0"/>
                <a:ea typeface="Open Sans" panose="020B0606030504020204" pitchFamily="34" charset="0"/>
                <a:cs typeface="Open Sans" panose="020B0606030504020204" pitchFamily="34" charset="0"/>
              </a:rPr>
              <a:t>a compiler error</a:t>
            </a:r>
            <a:r>
              <a:rPr lang="en-US" sz="6400" dirty="0">
                <a:latin typeface="Open Sans" panose="020B0606030504020204" pitchFamily="34" charset="0"/>
                <a:ea typeface="Open Sans" panose="020B0606030504020204" pitchFamily="34" charset="0"/>
                <a:cs typeface="Open Sans" panose="020B0606030504020204" pitchFamily="34" charset="0"/>
              </a:rPr>
              <a:t>, whether the method is concrete or abstract.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Only a concrete method can have private access.</a:t>
            </a:r>
          </a:p>
        </p:txBody>
      </p:sp>
    </p:spTree>
    <p:extLst>
      <p:ext uri="{BB962C8B-B14F-4D97-AF65-F5344CB8AC3E}">
        <p14:creationId xmlns:p14="http://schemas.microsoft.com/office/powerpoint/2010/main" val="344858471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24451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Bird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18793440" cy="1553321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interface lets us treat an instance of a single class as many different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Bird Class inherits behavior and attributes from Animal, because we used the extends keyword in the declaration of Bird.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the move method was abstract on Animal, Bird was required to implement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Bird Class implements the </a:t>
            </a:r>
            <a:r>
              <a:rPr lang="en-US" sz="6400" dirty="0" err="1">
                <a:latin typeface="Open Sans" panose="020B0606030504020204" pitchFamily="34" charset="0"/>
                <a:ea typeface="Open Sans" panose="020B0606030504020204" pitchFamily="34" charset="0"/>
                <a:cs typeface="Open Sans" panose="020B0606030504020204" pitchFamily="34" charset="0"/>
              </a:rPr>
              <a:t>FlightEnabled</a:t>
            </a:r>
            <a:r>
              <a:rPr lang="en-US" sz="6400" dirty="0">
                <a:latin typeface="Open Sans" panose="020B0606030504020204" pitchFamily="34" charset="0"/>
                <a:ea typeface="Open Sans" panose="020B0606030504020204" pitchFamily="34" charset="0"/>
                <a:cs typeface="Open Sans" panose="020B0606030504020204" pitchFamily="34" charset="0"/>
              </a:rPr>
              <a:t> interface.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required the Bird class to implement the </a:t>
            </a:r>
            <a:r>
              <a:rPr lang="en-US" sz="6400" dirty="0" err="1">
                <a:latin typeface="Open Sans" panose="020B0606030504020204" pitchFamily="34" charset="0"/>
                <a:ea typeface="Open Sans" panose="020B0606030504020204" pitchFamily="34" charset="0"/>
                <a:cs typeface="Open Sans" panose="020B0606030504020204" pitchFamily="34" charset="0"/>
              </a:rPr>
              <a:t>takeOff</a:t>
            </a:r>
            <a:r>
              <a:rPr lang="en-US" sz="6400" dirty="0">
                <a:latin typeface="Open Sans" panose="020B0606030504020204" pitchFamily="34" charset="0"/>
                <a:ea typeface="Open Sans" panose="020B0606030504020204" pitchFamily="34" charset="0"/>
                <a:cs typeface="Open Sans" panose="020B0606030504020204" pitchFamily="34" charset="0"/>
              </a:rPr>
              <a:t>, fly, and land methods, the abstract methods on </a:t>
            </a:r>
            <a:r>
              <a:rPr lang="en-US" sz="6400" dirty="0" err="1">
                <a:latin typeface="Open Sans" panose="020B0606030504020204" pitchFamily="34" charset="0"/>
                <a:ea typeface="Open Sans" panose="020B0606030504020204" pitchFamily="34" charset="0"/>
                <a:cs typeface="Open Sans" panose="020B0606030504020204" pitchFamily="34" charset="0"/>
              </a:rPr>
              <a:t>FlightEnabled</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3" name="Picture 2" descr="Diagram&#10;&#10;Description automatically generated">
            <a:extLst>
              <a:ext uri="{FF2B5EF4-FFF2-40B4-BE49-F238E27FC236}">
                <a16:creationId xmlns:a16="http://schemas.microsoft.com/office/drawing/2014/main" id="{81CBC3C4-41C7-A50E-C5A3-BC3001BD4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45941" y="3274854"/>
            <a:ext cx="16830059" cy="13013242"/>
          </a:xfrm>
          <a:prstGeom prst="rect">
            <a:avLst/>
          </a:prstGeom>
        </p:spPr>
      </p:pic>
    </p:spTree>
    <p:extLst>
      <p:ext uri="{BB962C8B-B14F-4D97-AF65-F5344CB8AC3E}">
        <p14:creationId xmlns:p14="http://schemas.microsoft.com/office/powerpoint/2010/main" val="275227377"/>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24451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Bird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18793440" cy="15533218"/>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Bird Class also implements the Trackable interface.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required the Bird class to implement the track method, which was the abstract method declared on Trackable.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of these declarations, any instance of the Bird class can be treated as a Bird.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it has access to all of bird's methods, including all those from Animal, </a:t>
            </a:r>
            <a:r>
              <a:rPr lang="en-US" sz="6400" dirty="0" err="1">
                <a:latin typeface="Open Sans" panose="020B0606030504020204" pitchFamily="34" charset="0"/>
                <a:ea typeface="Open Sans" panose="020B0606030504020204" pitchFamily="34" charset="0"/>
                <a:cs typeface="Open Sans" panose="020B0606030504020204" pitchFamily="34" charset="0"/>
              </a:rPr>
              <a:t>FlightEnabled</a:t>
            </a:r>
            <a:r>
              <a:rPr lang="en-US" sz="6400" dirty="0">
                <a:latin typeface="Open Sans" panose="020B0606030504020204" pitchFamily="34" charset="0"/>
                <a:ea typeface="Open Sans" panose="020B0606030504020204" pitchFamily="34" charset="0"/>
                <a:cs typeface="Open Sans" panose="020B0606030504020204" pitchFamily="34" charset="0"/>
              </a:rPr>
              <a:t>, and Trackable.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instance of Bird can be treated like, or declared as an Animal, with access to the Animal functionality, described in that class, but customized to Bird.</a:t>
            </a:r>
          </a:p>
        </p:txBody>
      </p:sp>
      <p:pic>
        <p:nvPicPr>
          <p:cNvPr id="3" name="Picture 2" descr="Diagram&#10;&#10;Description automatically generated">
            <a:extLst>
              <a:ext uri="{FF2B5EF4-FFF2-40B4-BE49-F238E27FC236}">
                <a16:creationId xmlns:a16="http://schemas.microsoft.com/office/drawing/2014/main" id="{81CBC3C4-41C7-A50E-C5A3-BC3001BD4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45941" y="3274854"/>
            <a:ext cx="16830059" cy="13013242"/>
          </a:xfrm>
          <a:prstGeom prst="rect">
            <a:avLst/>
          </a:prstGeom>
        </p:spPr>
      </p:pic>
    </p:spTree>
    <p:extLst>
      <p:ext uri="{BB962C8B-B14F-4D97-AF65-F5344CB8AC3E}">
        <p14:creationId xmlns:p14="http://schemas.microsoft.com/office/powerpoint/2010/main" val="788398020"/>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24451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Bird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93009"/>
            <a:ext cx="18793440" cy="1553321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can be used as a </a:t>
            </a:r>
            <a:r>
              <a:rPr lang="en-US" sz="6400" dirty="0" err="1">
                <a:latin typeface="Open Sans" panose="020B0606030504020204" pitchFamily="34" charset="0"/>
                <a:ea typeface="Open Sans" panose="020B0606030504020204" pitchFamily="34" charset="0"/>
                <a:cs typeface="Open Sans" panose="020B0606030504020204" pitchFamily="34" charset="0"/>
              </a:rPr>
              <a:t>FlightEnabled</a:t>
            </a:r>
            <a:r>
              <a:rPr lang="en-US" sz="6400" dirty="0">
                <a:latin typeface="Open Sans" panose="020B0606030504020204" pitchFamily="34" charset="0"/>
                <a:ea typeface="Open Sans" panose="020B0606030504020204" pitchFamily="34" charset="0"/>
                <a:cs typeface="Open Sans" panose="020B0606030504020204" pitchFamily="34" charset="0"/>
              </a:rPr>
              <a:t> type, with just the methods a </a:t>
            </a:r>
            <a:r>
              <a:rPr lang="en-US" sz="6400" dirty="0" err="1">
                <a:latin typeface="Open Sans" panose="020B0606030504020204" pitchFamily="34" charset="0"/>
                <a:ea typeface="Open Sans" panose="020B0606030504020204" pitchFamily="34" charset="0"/>
                <a:cs typeface="Open Sans" panose="020B0606030504020204" pitchFamily="34" charset="0"/>
              </a:rPr>
              <a:t>FlightEnabled</a:t>
            </a:r>
            <a:r>
              <a:rPr lang="en-US" sz="6400" dirty="0">
                <a:latin typeface="Open Sans" panose="020B0606030504020204" pitchFamily="34" charset="0"/>
                <a:ea typeface="Open Sans" panose="020B0606030504020204" pitchFamily="34" charset="0"/>
                <a:cs typeface="Open Sans" panose="020B0606030504020204" pitchFamily="34" charset="0"/>
              </a:rPr>
              <a:t> type needs, but again customized for the Bird.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Or it can take the form of a Trackable object, and be tracked, with specifics for the Bird class.</a:t>
            </a:r>
          </a:p>
        </p:txBody>
      </p:sp>
      <p:pic>
        <p:nvPicPr>
          <p:cNvPr id="3" name="Picture 2" descr="Diagram&#10;&#10;Description automatically generated">
            <a:extLst>
              <a:ext uri="{FF2B5EF4-FFF2-40B4-BE49-F238E27FC236}">
                <a16:creationId xmlns:a16="http://schemas.microsoft.com/office/drawing/2014/main" id="{81CBC3C4-41C7-A50E-C5A3-BC3001BD4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45941" y="3274854"/>
            <a:ext cx="16830059" cy="13013242"/>
          </a:xfrm>
          <a:prstGeom prst="rect">
            <a:avLst/>
          </a:prstGeom>
        </p:spPr>
      </p:pic>
    </p:spTree>
    <p:extLst>
      <p:ext uri="{BB962C8B-B14F-4D97-AF65-F5344CB8AC3E}">
        <p14:creationId xmlns:p14="http://schemas.microsoft.com/office/powerpoint/2010/main" val="428374438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74043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t>
            </a:r>
            <a:r>
              <a:rPr lang="en-US" sz="10800" dirty="0" err="1">
                <a:latin typeface="Open Sans" panose="020B0606030504020204" pitchFamily="34" charset="0"/>
                <a:ea typeface="Open Sans" panose="020B0606030504020204" pitchFamily="34" charset="0"/>
                <a:cs typeface="Open Sans" panose="020B0606030504020204" pitchFamily="34" charset="0"/>
              </a:rPr>
              <a:t>FlightEnabled</a:t>
            </a:r>
            <a:r>
              <a:rPr lang="en-US" sz="10800" dirty="0">
                <a:latin typeface="Open Sans" panose="020B0606030504020204" pitchFamily="34" charset="0"/>
                <a:ea typeface="Open Sans" panose="020B0606030504020204" pitchFamily="34" charset="0"/>
                <a:cs typeface="Open Sans" panose="020B0606030504020204" pitchFamily="34" charset="0"/>
              </a:rPr>
              <a:t>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593009"/>
            <a:ext cx="19869307" cy="1553321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Interfaces let us take objects, that may have almost nothing in common, and write reusable code, so we can process them all in a like manner.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you can see that a Jet, a Bird, and a DragonFly, are very different entities.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because they implement </a:t>
            </a:r>
            <a:r>
              <a:rPr lang="en-US" sz="6400" dirty="0" err="1">
                <a:latin typeface="Open Sans" panose="020B0606030504020204" pitchFamily="34" charset="0"/>
                <a:ea typeface="Open Sans" panose="020B0606030504020204" pitchFamily="34" charset="0"/>
                <a:cs typeface="Open Sans" panose="020B0606030504020204" pitchFamily="34" charset="0"/>
              </a:rPr>
              <a:t>FlightEnabled</a:t>
            </a:r>
            <a:r>
              <a:rPr lang="en-US" sz="6400" dirty="0">
                <a:latin typeface="Open Sans" panose="020B0606030504020204" pitchFamily="34" charset="0"/>
                <a:ea typeface="Open Sans" panose="020B0606030504020204" pitchFamily="34" charset="0"/>
                <a:cs typeface="Open Sans" panose="020B0606030504020204" pitchFamily="34" charset="0"/>
              </a:rPr>
              <a:t>, we can treat them all as the same type, as something that flies, and ignore the differences in the 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Interfaces allow us to type our objects differently, </a:t>
            </a:r>
            <a:r>
              <a:rPr lang="en-US" sz="6400" b="1" dirty="0">
                <a:latin typeface="Open Sans" panose="020B0606030504020204" pitchFamily="34" charset="0"/>
                <a:ea typeface="Open Sans" panose="020B0606030504020204" pitchFamily="34" charset="0"/>
                <a:cs typeface="Open Sans" panose="020B0606030504020204" pitchFamily="34" charset="0"/>
              </a:rPr>
              <a:t>by behavior only</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4" name="Picture 3" descr="Diagram&#10;&#10;Description automatically generated">
            <a:extLst>
              <a:ext uri="{FF2B5EF4-FFF2-40B4-BE49-F238E27FC236}">
                <a16:creationId xmlns:a16="http://schemas.microsoft.com/office/drawing/2014/main" id="{210986E0-E830-3E59-C259-DCEA399C66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21808" y="3478047"/>
            <a:ext cx="15518201" cy="12718602"/>
          </a:xfrm>
          <a:prstGeom prst="rect">
            <a:avLst/>
          </a:prstGeom>
        </p:spPr>
      </p:pic>
    </p:spTree>
    <p:extLst>
      <p:ext uri="{BB962C8B-B14F-4D97-AF65-F5344CB8AC3E}">
        <p14:creationId xmlns:p14="http://schemas.microsoft.com/office/powerpoint/2010/main" val="33636507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07170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final modifier in Java</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When we use the final modifier, we prevent any further modifications to that component.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method means it can't be overridden by a subclass.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field means an object's field can't be reassigned or given a different value, after its initialization.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static field is a class field that can't be reassigned, or given a different value, after the class's initialization process.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class can't be overridden, meaning no class can use it, in the extends clause.</a:t>
            </a:r>
          </a:p>
        </p:txBody>
      </p:sp>
    </p:spTree>
    <p:extLst>
      <p:ext uri="{BB962C8B-B14F-4D97-AF65-F5344CB8AC3E}">
        <p14:creationId xmlns:p14="http://schemas.microsoft.com/office/powerpoint/2010/main" val="1494075414"/>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07170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final modifier in Java</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variable, in a block of code, means that once it's assigned a value, any remaining code in the block can't change it.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final method parameter means, we can't assign a different value to that parameter in the method code block.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final static field, is what you're really creating, when you declare a field on an interface.</a:t>
            </a:r>
          </a:p>
        </p:txBody>
      </p:sp>
    </p:spTree>
    <p:extLst>
      <p:ext uri="{BB962C8B-B14F-4D97-AF65-F5344CB8AC3E}">
        <p14:creationId xmlns:p14="http://schemas.microsoft.com/office/powerpoint/2010/main" val="1871842979"/>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15850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Constants in Java</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constant in Java is a variable that can't be changed.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i="1" dirty="0">
                <a:latin typeface="Open Sans" panose="020B0606030504020204" pitchFamily="34" charset="0"/>
                <a:ea typeface="Open Sans" panose="020B0606030504020204" pitchFamily="34" charset="0"/>
                <a:cs typeface="Open Sans" panose="020B0606030504020204" pitchFamily="34" charset="0"/>
              </a:rPr>
              <a:t>constant variable</a:t>
            </a:r>
            <a:r>
              <a:rPr lang="en-US" sz="6400" dirty="0">
                <a:latin typeface="Open Sans" panose="020B0606030504020204" pitchFamily="34" charset="0"/>
                <a:ea typeface="Open Sans" panose="020B0606030504020204" pitchFamily="34" charset="0"/>
                <a:cs typeface="Open Sans" panose="020B0606030504020204" pitchFamily="34" charset="0"/>
              </a:rPr>
              <a:t> is a final variable of primitive type, or type String, that is initialized with a constant expression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Constants in Java, are usually named with all uppercase letters, and with underscores between words.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static constant means we access it via the type name.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saw this with the INTEGER.MAX_VALUE, and the INTEGER.MIN_VALUE fields.</a:t>
            </a:r>
          </a:p>
        </p:txBody>
      </p:sp>
    </p:spTree>
    <p:extLst>
      <p:ext uri="{BB962C8B-B14F-4D97-AF65-F5344CB8AC3E}">
        <p14:creationId xmlns:p14="http://schemas.microsoft.com/office/powerpoint/2010/main" val="1129882008"/>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646396"/>
            <a:ext cx="34674557" cy="1569660"/>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9200" dirty="0">
                <a:latin typeface="Open Sans" panose="020B0606030504020204" pitchFamily="34" charset="0"/>
                <a:ea typeface="Open Sans" panose="020B0606030504020204" pitchFamily="34" charset="0"/>
                <a:cs typeface="Open Sans" panose="020B0606030504020204" pitchFamily="34" charset="0"/>
              </a:rPr>
              <a:t>A field declared on an Interface is always public, static and final</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let's us specify these like an ordinary field on an interface, which might be kind of confusing, and misleading to a new Java programmer.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we can declare them with any combination of those modifiers, or none at all, with the same result.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all mean the same thing on an interface.</a:t>
            </a:r>
          </a:p>
        </p:txBody>
      </p:sp>
      <p:pic>
        <p:nvPicPr>
          <p:cNvPr id="3" name="Picture 2">
            <a:extLst>
              <a:ext uri="{FF2B5EF4-FFF2-40B4-BE49-F238E27FC236}">
                <a16:creationId xmlns:a16="http://schemas.microsoft.com/office/drawing/2014/main" id="{42A2FF80-F0EC-3307-2842-7D065C36441C}"/>
              </a:ext>
            </a:extLst>
          </p:cNvPr>
          <p:cNvPicPr>
            <a:picLocks noChangeAspect="1"/>
          </p:cNvPicPr>
          <p:nvPr/>
        </p:nvPicPr>
        <p:blipFill>
          <a:blip r:embed="rId4"/>
          <a:stretch>
            <a:fillRect/>
          </a:stretch>
        </p:blipFill>
        <p:spPr>
          <a:xfrm>
            <a:off x="952498" y="11352095"/>
            <a:ext cx="21219475" cy="3517133"/>
          </a:xfrm>
          <a:prstGeom prst="rect">
            <a:avLst/>
          </a:prstGeom>
        </p:spPr>
      </p:pic>
    </p:spTree>
    <p:extLst>
      <p:ext uri="{BB962C8B-B14F-4D97-AF65-F5344CB8AC3E}">
        <p14:creationId xmlns:p14="http://schemas.microsoft.com/office/powerpoint/2010/main" val="1189070363"/>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69766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Extending Interfaces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3</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Interfaces can be extended, similar to classes, using the extends keyword.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I show an interface, </a:t>
            </a:r>
            <a:r>
              <a:rPr lang="en-US" sz="6400" dirty="0" err="1">
                <a:latin typeface="Open Sans" panose="020B0606030504020204" pitchFamily="34" charset="0"/>
                <a:ea typeface="Open Sans" panose="020B0606030504020204" pitchFamily="34" charset="0"/>
                <a:cs typeface="Open Sans" panose="020B0606030504020204" pitchFamily="34" charset="0"/>
              </a:rPr>
              <a:t>OrbitEarth</a:t>
            </a:r>
            <a:r>
              <a:rPr lang="en-US" sz="6400" dirty="0">
                <a:latin typeface="Open Sans" panose="020B0606030504020204" pitchFamily="34" charset="0"/>
                <a:ea typeface="Open Sans" panose="020B0606030504020204" pitchFamily="34" charset="0"/>
                <a:cs typeface="Open Sans" panose="020B0606030504020204" pitchFamily="34" charset="0"/>
              </a:rPr>
              <a:t>, that extends the </a:t>
            </a:r>
            <a:r>
              <a:rPr lang="en-US" sz="6400" dirty="0" err="1">
                <a:latin typeface="Open Sans" panose="020B0606030504020204" pitchFamily="34" charset="0"/>
                <a:ea typeface="Open Sans" panose="020B0606030504020204" pitchFamily="34" charset="0"/>
                <a:cs typeface="Open Sans" panose="020B0606030504020204" pitchFamily="34" charset="0"/>
              </a:rPr>
              <a:t>FlightEnabled</a:t>
            </a:r>
            <a:r>
              <a:rPr lang="en-US" sz="6400" dirty="0">
                <a:latin typeface="Open Sans" panose="020B0606030504020204" pitchFamily="34" charset="0"/>
                <a:ea typeface="Open Sans" panose="020B0606030504020204" pitchFamily="34" charset="0"/>
                <a:cs typeface="Open Sans" panose="020B0606030504020204" pitchFamily="34" charset="0"/>
              </a:rPr>
              <a:t>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interface requires all classes to implement both the </a:t>
            </a:r>
            <a:r>
              <a:rPr lang="en-US" sz="6400" dirty="0" err="1">
                <a:latin typeface="Open Sans" panose="020B0606030504020204" pitchFamily="34" charset="0"/>
                <a:ea typeface="Open Sans" panose="020B0606030504020204" pitchFamily="34" charset="0"/>
                <a:cs typeface="Open Sans" panose="020B0606030504020204" pitchFamily="34" charset="0"/>
              </a:rPr>
              <a:t>OrbitEarth</a:t>
            </a:r>
            <a:r>
              <a:rPr lang="en-US" sz="6400" dirty="0">
                <a:latin typeface="Open Sans" panose="020B0606030504020204" pitchFamily="34" charset="0"/>
                <a:ea typeface="Open Sans" panose="020B0606030504020204" pitchFamily="34" charset="0"/>
                <a:cs typeface="Open Sans" panose="020B0606030504020204" pitchFamily="34" charset="0"/>
              </a:rPr>
              <a:t>, and the </a:t>
            </a:r>
            <a:r>
              <a:rPr lang="en-US" sz="6400" dirty="0" err="1">
                <a:latin typeface="Open Sans" panose="020B0606030504020204" pitchFamily="34" charset="0"/>
                <a:ea typeface="Open Sans" panose="020B0606030504020204" pitchFamily="34" charset="0"/>
                <a:cs typeface="Open Sans" panose="020B0606030504020204" pitchFamily="34" charset="0"/>
              </a:rPr>
              <a:t>FlightEnabled</a:t>
            </a:r>
            <a:r>
              <a:rPr lang="en-US" sz="6400" dirty="0">
                <a:latin typeface="Open Sans" panose="020B0606030504020204" pitchFamily="34" charset="0"/>
                <a:ea typeface="Open Sans" panose="020B0606030504020204" pitchFamily="34" charset="0"/>
                <a:cs typeface="Open Sans" panose="020B0606030504020204" pitchFamily="34" charset="0"/>
              </a:rPr>
              <a:t> abstract methods.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Unlike a class, an interface can use the extends expression with multiple interfaces:</a:t>
            </a:r>
          </a:p>
        </p:txBody>
      </p:sp>
      <p:pic>
        <p:nvPicPr>
          <p:cNvPr id="3" name="Picture 2">
            <a:extLst>
              <a:ext uri="{FF2B5EF4-FFF2-40B4-BE49-F238E27FC236}">
                <a16:creationId xmlns:a16="http://schemas.microsoft.com/office/drawing/2014/main" id="{187EDFA1-846D-4D1F-1995-B8D57EE3CEB1}"/>
              </a:ext>
            </a:extLst>
          </p:cNvPr>
          <p:cNvPicPr>
            <a:picLocks noChangeAspect="1"/>
          </p:cNvPicPr>
          <p:nvPr/>
        </p:nvPicPr>
        <p:blipFill>
          <a:blip r:embed="rId4"/>
          <a:stretch>
            <a:fillRect/>
          </a:stretch>
        </p:blipFill>
        <p:spPr>
          <a:xfrm>
            <a:off x="952498" y="11084408"/>
            <a:ext cx="24303216" cy="866782"/>
          </a:xfrm>
          <a:prstGeom prst="rect">
            <a:avLst/>
          </a:prstGeom>
        </p:spPr>
      </p:pic>
      <p:pic>
        <p:nvPicPr>
          <p:cNvPr id="5" name="Picture 4">
            <a:extLst>
              <a:ext uri="{FF2B5EF4-FFF2-40B4-BE49-F238E27FC236}">
                <a16:creationId xmlns:a16="http://schemas.microsoft.com/office/drawing/2014/main" id="{76AD6BCA-316F-C1B5-AAB1-AB26EABDCC7E}"/>
              </a:ext>
            </a:extLst>
          </p:cNvPr>
          <p:cNvPicPr>
            <a:picLocks noChangeAspect="1"/>
          </p:cNvPicPr>
          <p:nvPr/>
        </p:nvPicPr>
        <p:blipFill>
          <a:blip r:embed="rId5"/>
          <a:stretch>
            <a:fillRect/>
          </a:stretch>
        </p:blipFill>
        <p:spPr>
          <a:xfrm>
            <a:off x="952498" y="15732689"/>
            <a:ext cx="24303216" cy="866782"/>
          </a:xfrm>
          <a:prstGeom prst="rect">
            <a:avLst/>
          </a:prstGeom>
        </p:spPr>
      </p:pic>
    </p:spTree>
    <p:extLst>
      <p:ext uri="{BB962C8B-B14F-4D97-AF65-F5344CB8AC3E}">
        <p14:creationId xmlns:p14="http://schemas.microsoft.com/office/powerpoint/2010/main" val="4208064293"/>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55014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Abstraction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07721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Abstraction &amp; Generalization (with overview of abstract and other modifiers)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Part of generalizing is using abstraction.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generalize a set of characteristics and behavior into an abstract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consider an octopus, a dog, and a penguin, you would probably say they're all animals.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animal is really an abstract concept.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animal doesn't really exist, except as a way to describe a set of more specific things.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can't draw it on a piece of paper, it's probably abstract.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Abstraction simplifies the view of a set of items' traits and behavior, so we can talk about them as a group, as well as generalize their functionality.</a:t>
            </a:r>
          </a:p>
        </p:txBody>
      </p:sp>
    </p:spTree>
    <p:extLst>
      <p:ext uri="{BB962C8B-B14F-4D97-AF65-F5344CB8AC3E}">
        <p14:creationId xmlns:p14="http://schemas.microsoft.com/office/powerpoint/2010/main" val="3922603079"/>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91039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Implements is invalid on an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3</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interface doesn't implement another interface, so the code on this slide won't compile.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other words, implements is an invalid clause in an interface declaration.</a:t>
            </a:r>
          </a:p>
        </p:txBody>
      </p:sp>
      <p:pic>
        <p:nvPicPr>
          <p:cNvPr id="4" name="Picture 3">
            <a:extLst>
              <a:ext uri="{FF2B5EF4-FFF2-40B4-BE49-F238E27FC236}">
                <a16:creationId xmlns:a16="http://schemas.microsoft.com/office/drawing/2014/main" id="{BC223E3A-BBBE-DE5B-3458-A09125B1F154}"/>
              </a:ext>
            </a:extLst>
          </p:cNvPr>
          <p:cNvPicPr>
            <a:picLocks noChangeAspect="1"/>
          </p:cNvPicPr>
          <p:nvPr/>
        </p:nvPicPr>
        <p:blipFill>
          <a:blip r:embed="rId4"/>
          <a:stretch>
            <a:fillRect/>
          </a:stretch>
        </p:blipFill>
        <p:spPr>
          <a:xfrm>
            <a:off x="952498" y="7765683"/>
            <a:ext cx="32587646" cy="2617013"/>
          </a:xfrm>
          <a:prstGeom prst="rect">
            <a:avLst/>
          </a:prstGeom>
        </p:spPr>
      </p:pic>
    </p:spTree>
    <p:extLst>
      <p:ext uri="{BB962C8B-B14F-4D97-AF65-F5344CB8AC3E}">
        <p14:creationId xmlns:p14="http://schemas.microsoft.com/office/powerpoint/2010/main" val="1376991433"/>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69641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Abstracted Types - Coding to an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3</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3"/>
            <a:ext cx="34782670" cy="13840325"/>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Both interfaces and abstract classes are </a:t>
            </a:r>
            <a:r>
              <a:rPr lang="en-US" sz="6400" b="1" dirty="0">
                <a:latin typeface="Open Sans" panose="020B0606030504020204" pitchFamily="34" charset="0"/>
                <a:ea typeface="Open Sans" panose="020B0606030504020204" pitchFamily="34" charset="0"/>
                <a:cs typeface="Open Sans" panose="020B0606030504020204" pitchFamily="34" charset="0"/>
              </a:rPr>
              <a:t>abstracted reference types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Reference types can be used in code, as variable types, method parameters, and return types, list types, and so 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use an abstracted reference type, this is referred to as </a:t>
            </a:r>
            <a:r>
              <a:rPr lang="en-US" sz="6400" b="1" dirty="0">
                <a:latin typeface="Open Sans" panose="020B0606030504020204" pitchFamily="34" charset="0"/>
                <a:ea typeface="Open Sans" panose="020B0606030504020204" pitchFamily="34" charset="0"/>
                <a:cs typeface="Open Sans" panose="020B0606030504020204" pitchFamily="34" charset="0"/>
              </a:rPr>
              <a:t>coding to an interface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your code doesn't use specific types, but more generalized ones, usually an interface type.</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This technique is preferred</a:t>
            </a:r>
            <a:r>
              <a:rPr lang="en-US" sz="6400" dirty="0">
                <a:latin typeface="Open Sans" panose="020B0606030504020204" pitchFamily="34" charset="0"/>
                <a:ea typeface="Open Sans" panose="020B0606030504020204" pitchFamily="34" charset="0"/>
                <a:cs typeface="Open Sans" panose="020B0606030504020204" pitchFamily="34" charset="0"/>
              </a:rPr>
              <a:t>, because it allows many runtime instances of various classes, to be processed uniformly, by the same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also allows for substitutions of some other class or object, that still implements the same interface, without forcing a major refactor of your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Using interface types as the reference type, is considered a best practice.</a:t>
            </a:r>
          </a:p>
        </p:txBody>
      </p:sp>
    </p:spTree>
    <p:extLst>
      <p:ext uri="{BB962C8B-B14F-4D97-AF65-F5344CB8AC3E}">
        <p14:creationId xmlns:p14="http://schemas.microsoft.com/office/powerpoint/2010/main" val="88765021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43985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Coding to an 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Interfaces Part 3</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3"/>
            <a:ext cx="34782670" cy="13924611"/>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Coding to an interface scales well, to support new subtypes, and it helps when refactoring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downside though, is that alterations to the interface may wreak havoc, on the client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Imagine that you have 50 classes using your interface, and you want to add an extra abstract method, to support new functionality.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soon as you add a new abstract method, all 50 classes won't compile.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code isn't backwards compatible, with this kind of change to an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Interfaces haven't been easily extensible in the past.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Java has made several changes to the Interface type over time, to try to address this last problem.</a:t>
            </a:r>
          </a:p>
        </p:txBody>
      </p:sp>
    </p:spTree>
    <p:extLst>
      <p:ext uri="{BB962C8B-B14F-4D97-AF65-F5344CB8AC3E}">
        <p14:creationId xmlns:p14="http://schemas.microsoft.com/office/powerpoint/2010/main" val="3859990946"/>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077218"/>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Interfaces, what's new since JDK 8 (default methods &amp; public static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Before JDK 8, the interface type could only have public abstract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JDK 8 introduced the </a:t>
            </a:r>
            <a:r>
              <a:rPr lang="en-US" sz="6400" b="1" dirty="0">
                <a:latin typeface="Roboto Mono" panose="00000009000000000000" pitchFamily="49" charset="0"/>
                <a:ea typeface="Roboto Mono" panose="00000009000000000000" pitchFamily="49" charset="0"/>
                <a:cs typeface="Open Sans" panose="020B0606030504020204" pitchFamily="34" charset="0"/>
              </a:rPr>
              <a:t>default</a:t>
            </a:r>
            <a:r>
              <a:rPr lang="en-US" sz="6400" dirty="0">
                <a:latin typeface="Open Sans" panose="020B0606030504020204" pitchFamily="34" charset="0"/>
                <a:ea typeface="Open Sans" panose="020B0606030504020204" pitchFamily="34" charset="0"/>
                <a:cs typeface="Open Sans" panose="020B0606030504020204" pitchFamily="34" charset="0"/>
              </a:rPr>
              <a:t> method and public </a:t>
            </a:r>
            <a:r>
              <a:rPr lang="en-US" sz="6400" b="1" dirty="0">
                <a:latin typeface="Roboto Mono" panose="00000009000000000000" pitchFamily="49" charset="0"/>
                <a:ea typeface="Roboto Mono" panose="00000009000000000000" pitchFamily="49" charset="0"/>
                <a:cs typeface="Open Sans" panose="020B0606030504020204" pitchFamily="34" charset="0"/>
              </a:rPr>
              <a:t>static</a:t>
            </a:r>
            <a:r>
              <a:rPr lang="en-US" sz="6400" dirty="0">
                <a:latin typeface="Open Sans" panose="020B0606030504020204" pitchFamily="34" charset="0"/>
                <a:ea typeface="Open Sans" panose="020B0606030504020204" pitchFamily="34" charset="0"/>
                <a:cs typeface="Open Sans" panose="020B0606030504020204" pitchFamily="34" charset="0"/>
              </a:rPr>
              <a:t> methods, and JDK 9 introduced </a:t>
            </a:r>
            <a:r>
              <a:rPr lang="en-US" sz="6400" b="1" dirty="0">
                <a:latin typeface="Roboto Mono" panose="00000009000000000000" pitchFamily="49" charset="0"/>
                <a:ea typeface="Roboto Mono" panose="00000009000000000000" pitchFamily="49" charset="0"/>
                <a:cs typeface="Open Sans" panose="020B0606030504020204" pitchFamily="34" charset="0"/>
              </a:rPr>
              <a:t>private</a:t>
            </a:r>
            <a:r>
              <a:rPr lang="en-US" sz="6400" dirty="0">
                <a:latin typeface="Open Sans" panose="020B0606030504020204" pitchFamily="34" charset="0"/>
                <a:ea typeface="Open Sans" panose="020B0606030504020204" pitchFamily="34" charset="0"/>
                <a:cs typeface="Open Sans" panose="020B0606030504020204" pitchFamily="34" charset="0"/>
              </a:rPr>
              <a:t> methods, both static and non-static.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All of these new method types (on the interface) are concrete methods.</a:t>
            </a:r>
          </a:p>
        </p:txBody>
      </p:sp>
      <p:sp>
        <p:nvSpPr>
          <p:cNvPr id="2" name="Shape 126">
            <a:extLst>
              <a:ext uri="{FF2B5EF4-FFF2-40B4-BE49-F238E27FC236}">
                <a16:creationId xmlns:a16="http://schemas.microsoft.com/office/drawing/2014/main" id="{35A30CC3-C3F6-6FEC-76C0-9944C5C7E7C8}"/>
              </a:ext>
            </a:extLst>
          </p:cNvPr>
          <p:cNvSpPr/>
          <p:nvPr/>
        </p:nvSpPr>
        <p:spPr>
          <a:xfrm>
            <a:off x="952498" y="459786"/>
            <a:ext cx="2910091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happened to the Interface since JDK 8</a:t>
            </a:r>
          </a:p>
        </p:txBody>
      </p:sp>
    </p:spTree>
    <p:extLst>
      <p:ext uri="{BB962C8B-B14F-4D97-AF65-F5344CB8AC3E}">
        <p14:creationId xmlns:p14="http://schemas.microsoft.com/office/powerpoint/2010/main" val="3545586716"/>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07721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Interfaces, what's new since JDK 8 (default methods &amp; public static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extension method is identified by the modifier </a:t>
            </a:r>
            <a:r>
              <a:rPr lang="en-US" sz="6400" b="1" dirty="0">
                <a:latin typeface="Roboto Mono" panose="00000009000000000000" pitchFamily="49" charset="0"/>
                <a:ea typeface="Roboto Mono" panose="00000009000000000000" pitchFamily="49" charset="0"/>
                <a:cs typeface="Open Sans" panose="020B0606030504020204" pitchFamily="34" charset="0"/>
              </a:rPr>
              <a:t>default</a:t>
            </a:r>
            <a:r>
              <a:rPr lang="en-US" sz="6400" dirty="0">
                <a:latin typeface="Open Sans" panose="020B0606030504020204" pitchFamily="34" charset="0"/>
                <a:ea typeface="Open Sans" panose="020B0606030504020204" pitchFamily="34" charset="0"/>
                <a:cs typeface="Open Sans" panose="020B0606030504020204" pitchFamily="34" charset="0"/>
              </a:rPr>
              <a:t>, so it's more commonly known as the default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method is a </a:t>
            </a:r>
            <a:r>
              <a:rPr lang="en-US" sz="6400" b="1" dirty="0">
                <a:latin typeface="Open Sans" panose="020B0606030504020204" pitchFamily="34" charset="0"/>
                <a:ea typeface="Open Sans" panose="020B0606030504020204" pitchFamily="34" charset="0"/>
                <a:cs typeface="Open Sans" panose="020B0606030504020204" pitchFamily="34" charset="0"/>
              </a:rPr>
              <a:t>concrete</a:t>
            </a:r>
            <a:r>
              <a:rPr lang="en-US" sz="6400" dirty="0">
                <a:latin typeface="Open Sans" panose="020B0606030504020204" pitchFamily="34" charset="0"/>
                <a:ea typeface="Open Sans" panose="020B0606030504020204" pitchFamily="34" charset="0"/>
                <a:cs typeface="Open Sans" panose="020B0606030504020204" pitchFamily="34" charset="0"/>
              </a:rPr>
              <a:t> method, meaning it has a code block, and we can add statements to it.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fact, it has to have a method body, even just an empty set of curly braces.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a lot like a method on a superclass, because we can override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Adding a default method doesn't break any classes currently implementing the interface.</a:t>
            </a:r>
          </a:p>
        </p:txBody>
      </p:sp>
      <p:sp>
        <p:nvSpPr>
          <p:cNvPr id="2" name="Shape 126">
            <a:extLst>
              <a:ext uri="{FF2B5EF4-FFF2-40B4-BE49-F238E27FC236}">
                <a16:creationId xmlns:a16="http://schemas.microsoft.com/office/drawing/2014/main" id="{35A30CC3-C3F6-6FEC-76C0-9944C5C7E7C8}"/>
              </a:ext>
            </a:extLst>
          </p:cNvPr>
          <p:cNvSpPr/>
          <p:nvPr/>
        </p:nvSpPr>
        <p:spPr>
          <a:xfrm>
            <a:off x="952498" y="745536"/>
            <a:ext cx="34285027" cy="150810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800" dirty="0">
                <a:latin typeface="Open Sans" panose="020B0606030504020204" pitchFamily="34" charset="0"/>
                <a:ea typeface="Open Sans" panose="020B0606030504020204" pitchFamily="34" charset="0"/>
                <a:cs typeface="Open Sans" panose="020B0606030504020204" pitchFamily="34" charset="0"/>
              </a:rPr>
              <a:t>The Interface Extension Method - the default method (as of JDK8)</a:t>
            </a:r>
          </a:p>
        </p:txBody>
      </p:sp>
    </p:spTree>
    <p:extLst>
      <p:ext uri="{BB962C8B-B14F-4D97-AF65-F5344CB8AC3E}">
        <p14:creationId xmlns:p14="http://schemas.microsoft.com/office/powerpoint/2010/main" val="2237628874"/>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077218"/>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Interfaces, what's new since JDK 8 (default methods &amp; public static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like overriding a method on a class, you have three choices, when you override a default method on an interface.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can choose not to override it at all.</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can override the method and write code for it, so that the interface method isn't executed.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Or you can write your own code, and invoke the method on the interface, as part of your implementation.</a:t>
            </a:r>
          </a:p>
        </p:txBody>
      </p:sp>
      <p:sp>
        <p:nvSpPr>
          <p:cNvPr id="3" name="Shape 126">
            <a:extLst>
              <a:ext uri="{FF2B5EF4-FFF2-40B4-BE49-F238E27FC236}">
                <a16:creationId xmlns:a16="http://schemas.microsoft.com/office/drawing/2014/main" id="{A4EF412D-A699-44C9-F81B-5E764FDB95E0}"/>
              </a:ext>
            </a:extLst>
          </p:cNvPr>
          <p:cNvSpPr/>
          <p:nvPr/>
        </p:nvSpPr>
        <p:spPr>
          <a:xfrm>
            <a:off x="952498" y="459786"/>
            <a:ext cx="1848743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Overriding a default method</a:t>
            </a:r>
          </a:p>
        </p:txBody>
      </p:sp>
    </p:spTree>
    <p:extLst>
      <p:ext uri="{BB962C8B-B14F-4D97-AF65-F5344CB8AC3E}">
        <p14:creationId xmlns:p14="http://schemas.microsoft.com/office/powerpoint/2010/main" val="3262916681"/>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206807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public static methods on an interface (as of JDK8)</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Interfaces, new since JDK8 (public static &amp; private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Another enhancement that Java included in JDK 8, was support for public static methods on the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Static methods don't need to specify a public access modifier, because it's implied.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call a public static method on an interface, you must use the interface name as a qualifier.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lectures, you may remember I used two static helper methods, on the Comparator interface, which were added in JDK 8.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were </a:t>
            </a:r>
            <a:r>
              <a:rPr lang="en-US" sz="6400" dirty="0" err="1">
                <a:latin typeface="Open Sans" panose="020B0606030504020204" pitchFamily="34" charset="0"/>
                <a:ea typeface="Open Sans" panose="020B0606030504020204" pitchFamily="34" charset="0"/>
                <a:cs typeface="Open Sans" panose="020B0606030504020204" pitchFamily="34" charset="0"/>
              </a:rPr>
              <a:t>Comparator.naturalOrder</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Comparator.reverseOrder</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507070617"/>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30547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Private methods (JDK 9)</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31106"/>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800" dirty="0">
                <a:latin typeface="Open Sans" panose="020B0606030504020204" pitchFamily="34" charset="0"/>
                <a:ea typeface="Open Sans" panose="020B0606030504020204" pitchFamily="34" charset="0"/>
                <a:cs typeface="Open Sans" panose="020B0606030504020204" pitchFamily="34" charset="0"/>
              </a:rPr>
              <a:t>Interfaces, new since JDK8 (public static &amp; private methods)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JDK 9 gave us private methods, both static and not static.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enhancement primarily addresses the problem of re-use of code, within concrete methods on an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private static method can be accessed by either a public static method, a default method, or a private non-static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private non-static method is used to support default methods, and other private methods.</a:t>
            </a:r>
          </a:p>
        </p:txBody>
      </p:sp>
    </p:spTree>
    <p:extLst>
      <p:ext uri="{BB962C8B-B14F-4D97-AF65-F5344CB8AC3E}">
        <p14:creationId xmlns:p14="http://schemas.microsoft.com/office/powerpoint/2010/main" val="1253359495"/>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18841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Abstract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05878"/>
            <a:ext cx="34782670" cy="15225426"/>
          </a:xfrm>
          <a:prstGeom prst="rect">
            <a:avLst/>
          </a:prstGeom>
        </p:spPr>
        <p:txBody>
          <a:bodyPr wrap="square">
            <a:normAutofit lnSpcReduction="10000"/>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Abstract classes are very similar to interfaces. You can't instantiate either of them. Both types may contain a mix of methods declared with, or without a method block.</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With abstract classes, you can declare fields that aren't static and final, instance fields in other words.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Also with abstract classes, you can use any of the four access modifiers for its concrete methods.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can also use all but the private access modifier, for its abstract methods.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 abstract class can extend only one parent class, but it can implement multiple interfaces.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When an abstract class is subclassed, the subclass usually provides implementations for all of the abstract methods in its parent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However, if it doesn't, then the subclass must also be declared abstract.</a:t>
            </a:r>
          </a:p>
        </p:txBody>
      </p:sp>
    </p:spTree>
    <p:extLst>
      <p:ext uri="{BB962C8B-B14F-4D97-AF65-F5344CB8AC3E}">
        <p14:creationId xmlns:p14="http://schemas.microsoft.com/office/powerpoint/2010/main" val="1754290893"/>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7757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Use an Abstract class when...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19966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want to share code, among several closely related classes (Animal for example, with fields, name, 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expect classes that extend your abstract class, to have many common methods or fields, or require access modifiers other than public.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want to declare non-static or non-final fields (for example, name, age), so this enables you to define methods, that can access and modify the state of an object (</a:t>
            </a:r>
            <a:r>
              <a:rPr lang="en-US" sz="6400" dirty="0" err="1">
                <a:latin typeface="Open Sans" panose="020B0606030504020204" pitchFamily="34" charset="0"/>
                <a:ea typeface="Open Sans" panose="020B0606030504020204" pitchFamily="34" charset="0"/>
                <a:cs typeface="Open Sans" panose="020B0606030504020204" pitchFamily="34" charset="0"/>
              </a:rPr>
              <a:t>getName</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setName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have a requirement for your base class, to provide a default implementation of certain methods, but other methods should be open to being overridden by child classes.</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Summary: An abstract class provides a common definition, as a base class, that multiple, derived classes can share</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13225125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17031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Java's support for Abstraction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077218"/>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Abstraction &amp; Generalization (with overview of abstract and other modifiers)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supports abstraction in several different ways.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Java allows us to create a class hierarchy, where the top of the hierarchy, the base class, is usually an abstract concept, whether it's an abstract class or not.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Java let's us create abstract classes.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Java gives us a way to create interfaces.</a:t>
            </a:r>
          </a:p>
        </p:txBody>
      </p:sp>
    </p:spTree>
    <p:extLst>
      <p:ext uri="{BB962C8B-B14F-4D97-AF65-F5344CB8AC3E}">
        <p14:creationId xmlns:p14="http://schemas.microsoft.com/office/powerpoint/2010/main" val="3976828974"/>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89905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4285904"/>
            <a:ext cx="34782670" cy="13181000"/>
          </a:xfrm>
          <a:prstGeom prst="rect">
            <a:avLst/>
          </a:prstGeom>
        </p:spPr>
        <p:txBody>
          <a:bodyPr wrap="square">
            <a:normAutofit lnSpcReduction="10000"/>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 interface is just the declaration of methods, which you want some classes to have, it's not the implementation.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 an interface, we define what kind of operation an object can perform. These operations are defined by the classes that implement the interface.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Interfaces form a contract between the class, and the outside world, and this contract is enforced at build time, by the Java compiler.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can't instantiate interfaces, but they may contain a mix of methods declared with, or without an implementation.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All methods on interfaces, declared without a method body, are automatically public and abstract.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 interface can extend another interface.</a:t>
            </a:r>
          </a:p>
        </p:txBody>
      </p:sp>
    </p:spTree>
    <p:extLst>
      <p:ext uri="{BB962C8B-B14F-4D97-AF65-F5344CB8AC3E}">
        <p14:creationId xmlns:p14="http://schemas.microsoft.com/office/powerpoint/2010/main" val="3652907258"/>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89905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2743200"/>
            <a:ext cx="34782670" cy="15188104"/>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Interfaces are more flexible, and can deal with a lot more stress on the design of your program, because they aren't part of the class hierarchy.</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best practice way of coding, is commonly called Coding to an Interface.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By introducing interfaces into your program, you're really introducing points of variation, at which you can plug in different implementations for that interface.</a:t>
            </a:r>
          </a:p>
          <a:p>
            <a:pPr marL="857250" indent="-857250" algn="l">
              <a:spcAft>
                <a:spcPts val="5022"/>
              </a:spcAft>
              <a:buFont typeface="Arial" panose="020B0604020202020204" pitchFamily="34" charset="0"/>
              <a:buChar char="•"/>
            </a:pPr>
            <a:r>
              <a:rPr lang="en-US" sz="6400" b="1" dirty="0">
                <a:latin typeface="Open Sans" panose="020B0606030504020204" pitchFamily="34" charset="0"/>
                <a:ea typeface="Open Sans" panose="020B0606030504020204" pitchFamily="34" charset="0"/>
                <a:cs typeface="Open Sans" panose="020B0606030504020204" pitchFamily="34" charset="0"/>
              </a:rPr>
              <a:t>Summary: The interface decouples the "what", from the "how", and is used to make different types, behave in similar ways.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Since Java 8, interfaces can now contain default methods, so in other words methods with implementation. The keyword </a:t>
            </a:r>
            <a:r>
              <a:rPr lang="en-US" sz="6400" b="1" dirty="0">
                <a:latin typeface="Roboto Mono" panose="00000009000000000000" pitchFamily="49" charset="0"/>
                <a:ea typeface="Roboto Mono" panose="00000009000000000000" pitchFamily="49" charset="0"/>
                <a:cs typeface="Open Sans" panose="020B0606030504020204" pitchFamily="34" charset="0"/>
              </a:rPr>
              <a:t>default</a:t>
            </a:r>
            <a:r>
              <a:rPr lang="en-US" sz="6400" dirty="0">
                <a:latin typeface="Open Sans" panose="020B0606030504020204" pitchFamily="34" charset="0"/>
                <a:ea typeface="Open Sans" panose="020B0606030504020204" pitchFamily="34" charset="0"/>
                <a:cs typeface="Open Sans" panose="020B0606030504020204" pitchFamily="34" charset="0"/>
              </a:rPr>
              <a:t> is used mostly for backwards compatibility. Public static methods were also introduced in Java 8.</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Since Java 9, an interface can also contain private methods, commonly used when default methods share common code.</a:t>
            </a:r>
          </a:p>
        </p:txBody>
      </p:sp>
    </p:spTree>
    <p:extLst>
      <p:ext uri="{BB962C8B-B14F-4D97-AF65-F5344CB8AC3E}">
        <p14:creationId xmlns:p14="http://schemas.microsoft.com/office/powerpoint/2010/main" val="3444957719"/>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70301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Use an Interface when...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expect that unrelated classes will implement your interface.  For example, two of Java's own interfaces, Comparable and Cloneable, can be implemented by many unrelated classes.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want to specify the behavior of a particular data type, but you're not concerned about who implements its behavior.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want to separate different behavior.</a:t>
            </a:r>
          </a:p>
        </p:txBody>
      </p:sp>
    </p:spTree>
    <p:extLst>
      <p:ext uri="{BB962C8B-B14F-4D97-AF65-F5344CB8AC3E}">
        <p14:creationId xmlns:p14="http://schemas.microsoft.com/office/powerpoint/2010/main" val="2190168370"/>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496790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Interfaces are the used in many of Java's own features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I've briefly discussed some interfaces, like List and Queue, and their implementations, </a:t>
            </a:r>
            <a:r>
              <a:rPr lang="en-US" sz="6400" b="1"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Open Sans" panose="020B0606030504020204" pitchFamily="34" charset="0"/>
                <a:ea typeface="Open Sans" panose="020B0606030504020204" pitchFamily="34" charset="0"/>
                <a:cs typeface="Open Sans" panose="020B0606030504020204" pitchFamily="34" charset="0"/>
              </a:rPr>
              <a:t>LinkedList</a:t>
            </a:r>
            <a:r>
              <a:rPr lang="en-US" sz="6400" dirty="0">
                <a:latin typeface="Open Sans" panose="020B0606030504020204" pitchFamily="34" charset="0"/>
                <a:ea typeface="Open Sans" panose="020B0606030504020204" pitchFamily="34" charset="0"/>
                <a:cs typeface="Open Sans" panose="020B0606030504020204" pitchFamily="34" charset="0"/>
              </a:rPr>
              <a:t>. These are part of what Java calls it's </a:t>
            </a:r>
            <a:r>
              <a:rPr lang="en-US" sz="6400" b="1" dirty="0">
                <a:latin typeface="Open Sans" panose="020B0606030504020204" pitchFamily="34" charset="0"/>
                <a:ea typeface="Open Sans" panose="020B0606030504020204" pitchFamily="34" charset="0"/>
                <a:cs typeface="Open Sans" panose="020B0606030504020204" pitchFamily="34" charset="0"/>
              </a:rPr>
              <a:t>Collections Framework</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Interfaces are also the basis for many of the features that are coming up, for example </a:t>
            </a:r>
            <a:r>
              <a:rPr lang="en-US" sz="6400" b="1" dirty="0">
                <a:latin typeface="Open Sans" panose="020B0606030504020204" pitchFamily="34" charset="0"/>
                <a:ea typeface="Open Sans" panose="020B0606030504020204" pitchFamily="34" charset="0"/>
                <a:cs typeface="Open Sans" panose="020B0606030504020204" pitchFamily="34" charset="0"/>
              </a:rPr>
              <a:t>lambda expressions</a:t>
            </a:r>
            <a:r>
              <a:rPr lang="en-US" sz="6400" dirty="0">
                <a:latin typeface="Open Sans" panose="020B0606030504020204" pitchFamily="34" charset="0"/>
                <a:ea typeface="Open Sans" panose="020B0606030504020204" pitchFamily="34" charset="0"/>
                <a:cs typeface="Open Sans" panose="020B0606030504020204" pitchFamily="34" charset="0"/>
              </a:rPr>
              <a:t>, which were introduced in JDK8.</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Another example is </a:t>
            </a:r>
            <a:r>
              <a:rPr lang="en-US" sz="6400" b="1" dirty="0">
                <a:latin typeface="Open Sans" panose="020B0606030504020204" pitchFamily="34" charset="0"/>
                <a:ea typeface="Open Sans" panose="020B0606030504020204" pitchFamily="34" charset="0"/>
                <a:cs typeface="Open Sans" panose="020B0606030504020204" pitchFamily="34" charset="0"/>
              </a:rPr>
              <a:t>Java's database connectivity support, or JDBC</a:t>
            </a:r>
            <a:r>
              <a:rPr lang="en-US" sz="6400" dirty="0">
                <a:latin typeface="Open Sans" panose="020B0606030504020204" pitchFamily="34" charset="0"/>
                <a:ea typeface="Open Sans" panose="020B0606030504020204" pitchFamily="34" charset="0"/>
                <a:cs typeface="Open Sans" panose="020B0606030504020204" pitchFamily="34" charset="0"/>
              </a:rPr>
              <a:t>, built almost entirely with interfaces. The concrete implementation of methods, is different for each database vendor, and comes in the form of JDBC drivers. This enables you to write all database code, without being concerned about the details of the database, you're connected to.</a:t>
            </a:r>
          </a:p>
        </p:txBody>
      </p:sp>
    </p:spTree>
    <p:extLst>
      <p:ext uri="{BB962C8B-B14F-4D97-AF65-F5344CB8AC3E}">
        <p14:creationId xmlns:p14="http://schemas.microsoft.com/office/powerpoint/2010/main" val="2920938023"/>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37494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2554877"/>
            <a:ext cx="34782670" cy="136112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said that interfaces and abstract classes are both abstracted </a:t>
            </a:r>
            <a:r>
              <a:rPr lang="en-US" sz="6400" b="1" dirty="0">
                <a:latin typeface="Open Sans" panose="020B0606030504020204" pitchFamily="34" charset="0"/>
                <a:ea typeface="Open Sans" panose="020B0606030504020204" pitchFamily="34" charset="0"/>
                <a:cs typeface="Open Sans" panose="020B0606030504020204" pitchFamily="34" charset="0"/>
              </a:rPr>
              <a:t>types, and</a:t>
            </a:r>
            <a:r>
              <a:rPr lang="en-US" sz="6400" dirty="0">
                <a:latin typeface="Open Sans" panose="020B0606030504020204" pitchFamily="34" charset="0"/>
                <a:ea typeface="Open Sans" panose="020B0606030504020204" pitchFamily="34" charset="0"/>
                <a:cs typeface="Open Sans" panose="020B0606030504020204" pitchFamily="34" charset="0"/>
              </a:rPr>
              <a:t> abstracted types are used as reference types in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table on this slide is a summary of the similarities and differences.</a:t>
            </a:r>
          </a:p>
        </p:txBody>
      </p:sp>
      <p:graphicFrame>
        <p:nvGraphicFramePr>
          <p:cNvPr id="3" name="Table 2">
            <a:extLst>
              <a:ext uri="{FF2B5EF4-FFF2-40B4-BE49-F238E27FC236}">
                <a16:creationId xmlns:a16="http://schemas.microsoft.com/office/drawing/2014/main" id="{E7C0DE6B-3DA8-5B66-33C8-4B30A3E7D1F1}"/>
              </a:ext>
            </a:extLst>
          </p:cNvPr>
          <p:cNvGraphicFramePr>
            <a:graphicFrameLocks noGrp="1"/>
          </p:cNvGraphicFramePr>
          <p:nvPr/>
        </p:nvGraphicFramePr>
        <p:xfrm>
          <a:off x="1083131" y="6494106"/>
          <a:ext cx="34782666" cy="11290038"/>
        </p:xfrm>
        <a:graphic>
          <a:graphicData uri="http://schemas.openxmlformats.org/drawingml/2006/table">
            <a:tbl>
              <a:tblPr firstRow="1" bandRow="1">
                <a:tableStyleId>{5C22544A-7EE6-4342-B048-85BDC9FD1C3A}</a:tableStyleId>
              </a:tblPr>
              <a:tblGrid>
                <a:gridCol w="15394736">
                  <a:extLst>
                    <a:ext uri="{9D8B030D-6E8A-4147-A177-3AD203B41FA5}">
                      <a16:colId xmlns:a16="http://schemas.microsoft.com/office/drawing/2014/main" val="2844207666"/>
                    </a:ext>
                  </a:extLst>
                </a:gridCol>
                <a:gridCol w="7371178">
                  <a:extLst>
                    <a:ext uri="{9D8B030D-6E8A-4147-A177-3AD203B41FA5}">
                      <a16:colId xmlns:a16="http://schemas.microsoft.com/office/drawing/2014/main" val="3036429406"/>
                    </a:ext>
                  </a:extLst>
                </a:gridCol>
                <a:gridCol w="12016752">
                  <a:extLst>
                    <a:ext uri="{9D8B030D-6E8A-4147-A177-3AD203B41FA5}">
                      <a16:colId xmlns:a16="http://schemas.microsoft.com/office/drawing/2014/main" val="3686728920"/>
                    </a:ext>
                  </a:extLst>
                </a:gridCol>
              </a:tblGrid>
              <a:tr h="1026368">
                <a:tc>
                  <a:txBody>
                    <a:bodyPr/>
                    <a:lstStyle/>
                    <a:p>
                      <a:pPr marL="180000" algn="l"/>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Abstract Class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Interface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 instance can be created from it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Has a constructor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80746"/>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Implemented as part of the Class Hierarchy. Uses Inheritance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(in extends clause)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 (in implements clause)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5535552"/>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records and </a:t>
                      </a:r>
                      <a:r>
                        <a:rPr lang="en-US" sz="4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enums</a:t>
                      </a: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can extend or implement?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5047022"/>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Inherits from </a:t>
                      </a:r>
                      <a:r>
                        <a:rPr lang="en-US" sz="4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java.lang.Object</a:t>
                      </a:r>
                      <a:endPar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1425971"/>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Can have both abstract methods and concrete methods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(as of JDK 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09114789"/>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Abstract methods must include abstract modifier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 (Implicit)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5915941"/>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Supports default modifier for it's methods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(as of JDK 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3275062"/>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Can have instance fields (non-static instance fields)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0523506"/>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Can have static fields (class fields)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 (implicitly </a:t>
                      </a:r>
                      <a:r>
                        <a:rPr lang="en-US" sz="4800" b="1" dirty="0">
                          <a:solidFill>
                            <a:schemeClr val="tx1"/>
                          </a:solidFill>
                          <a:latin typeface="Roboto Mono" panose="00000009000000000000" pitchFamily="49" charset="0"/>
                          <a:ea typeface="Roboto Mono" panose="00000009000000000000" pitchFamily="49" charset="0"/>
                          <a:cs typeface="Open Sans" panose="020B0606030504020204" pitchFamily="34" charset="0"/>
                        </a:rPr>
                        <a:t>public static final</a:t>
                      </a: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63693098"/>
                  </a:ext>
                </a:extLst>
              </a:tr>
            </a:tbl>
          </a:graphicData>
        </a:graphic>
      </p:graphicFrame>
    </p:spTree>
    <p:extLst>
      <p:ext uri="{BB962C8B-B14F-4D97-AF65-F5344CB8AC3E}">
        <p14:creationId xmlns:p14="http://schemas.microsoft.com/office/powerpoint/2010/main" val="1478643953"/>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33432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interface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Challenge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we'll be working on creating some mappable output.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past decade or so, maps have become part of so many applications.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Most things, when drawn on a map, fall into three categories, a point, a line, or a polygon or geometric shape.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result of your code, will be text that could be printed out to a file, for exchanging data with a mapping application.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such file is a specially formatted file, called </a:t>
            </a:r>
            <a:r>
              <a:rPr lang="en-US" sz="6400" dirty="0" err="1">
                <a:latin typeface="Open Sans" panose="020B0606030504020204" pitchFamily="34" charset="0"/>
                <a:ea typeface="Open Sans" panose="020B0606030504020204" pitchFamily="34" charset="0"/>
                <a:cs typeface="Open Sans" panose="020B0606030504020204" pitchFamily="34" charset="0"/>
              </a:rPr>
              <a:t>geojson</a:t>
            </a:r>
            <a:r>
              <a:rPr lang="en-US" sz="6400" dirty="0">
                <a:latin typeface="Open Sans" panose="020B0606030504020204" pitchFamily="34" charset="0"/>
                <a:ea typeface="Open Sans" panose="020B0606030504020204" pitchFamily="34" charset="0"/>
                <a:cs typeface="Open Sans" panose="020B0606030504020204" pitchFamily="34" charset="0"/>
              </a:rPr>
              <a:t>, which is a JSON file extended for geographical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don't have to know JSON or </a:t>
            </a:r>
            <a:r>
              <a:rPr lang="en-US" sz="6400" dirty="0" err="1">
                <a:latin typeface="Open Sans" panose="020B0606030504020204" pitchFamily="34" charset="0"/>
                <a:ea typeface="Open Sans" panose="020B0606030504020204" pitchFamily="34" charset="0"/>
                <a:cs typeface="Open Sans" panose="020B0606030504020204" pitchFamily="34" charset="0"/>
              </a:rPr>
              <a:t>geojson</a:t>
            </a:r>
            <a:r>
              <a:rPr lang="en-US" sz="6400" dirty="0">
                <a:latin typeface="Open Sans" panose="020B0606030504020204" pitchFamily="34" charset="0"/>
                <a:ea typeface="Open Sans" panose="020B0606030504020204" pitchFamily="34" charset="0"/>
                <a:cs typeface="Open Sans" panose="020B0606030504020204" pitchFamily="34" charset="0"/>
              </a:rPr>
              <a:t> to be successful at this challenge.</a:t>
            </a:r>
          </a:p>
        </p:txBody>
      </p:sp>
    </p:spTree>
    <p:extLst>
      <p:ext uri="{BB962C8B-B14F-4D97-AF65-F5344CB8AC3E}">
        <p14:creationId xmlns:p14="http://schemas.microsoft.com/office/powerpoint/2010/main" val="916757616"/>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33432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interface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Challenge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this challenge, you'll simply create a String for every feature that will be mapped.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example of such a String is shown on this slide.</a:t>
            </a:r>
          </a:p>
        </p:txBody>
      </p:sp>
      <p:pic>
        <p:nvPicPr>
          <p:cNvPr id="3" name="Picture 2">
            <a:extLst>
              <a:ext uri="{FF2B5EF4-FFF2-40B4-BE49-F238E27FC236}">
                <a16:creationId xmlns:a16="http://schemas.microsoft.com/office/drawing/2014/main" id="{8736E35F-220E-BE09-AAB5-A704A9B075C0}"/>
              </a:ext>
            </a:extLst>
          </p:cNvPr>
          <p:cNvPicPr>
            <a:picLocks noChangeAspect="1"/>
          </p:cNvPicPr>
          <p:nvPr/>
        </p:nvPicPr>
        <p:blipFill>
          <a:blip r:embed="rId4"/>
          <a:stretch>
            <a:fillRect/>
          </a:stretch>
        </p:blipFill>
        <p:spPr>
          <a:xfrm>
            <a:off x="952498" y="7670034"/>
            <a:ext cx="32936286" cy="1141887"/>
          </a:xfrm>
          <a:prstGeom prst="rect">
            <a:avLst/>
          </a:prstGeom>
        </p:spPr>
      </p:pic>
    </p:spTree>
    <p:extLst>
      <p:ext uri="{BB962C8B-B14F-4D97-AF65-F5344CB8AC3E}">
        <p14:creationId xmlns:p14="http://schemas.microsoft.com/office/powerpoint/2010/main" val="1916969072"/>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33432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interface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Challenge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First, Create a </a:t>
            </a:r>
            <a:r>
              <a:rPr lang="en-US" sz="6400" b="1" dirty="0">
                <a:latin typeface="Open Sans" panose="020B0606030504020204" pitchFamily="34" charset="0"/>
                <a:ea typeface="Open Sans" panose="020B0606030504020204" pitchFamily="34" charset="0"/>
                <a:cs typeface="Open Sans" panose="020B0606030504020204" pitchFamily="34" charset="0"/>
              </a:rPr>
              <a:t>Mappable</a:t>
            </a:r>
            <a:r>
              <a:rPr lang="en-US" sz="6400" dirty="0">
                <a:latin typeface="Open Sans" panose="020B0606030504020204" pitchFamily="34" charset="0"/>
                <a:ea typeface="Open Sans" panose="020B0606030504020204" pitchFamily="34" charset="0"/>
                <a:cs typeface="Open Sans" panose="020B0606030504020204" pitchFamily="34" charset="0"/>
              </a:rPr>
              <a:t> Interface.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interface should </a:t>
            </a:r>
            <a:r>
              <a:rPr lang="en-US" sz="6400" b="1" dirty="0">
                <a:latin typeface="Open Sans" panose="020B0606030504020204" pitchFamily="34" charset="0"/>
                <a:ea typeface="Open Sans" panose="020B0606030504020204" pitchFamily="34" charset="0"/>
                <a:cs typeface="Open Sans" panose="020B0606030504020204" pitchFamily="34" charset="0"/>
              </a:rPr>
              <a:t>force classes to implement three methods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One method should return a </a:t>
            </a:r>
            <a:r>
              <a:rPr lang="en-US" sz="6400" b="1" dirty="0">
                <a:latin typeface="Open Sans" panose="020B0606030504020204" pitchFamily="34" charset="0"/>
                <a:ea typeface="Open Sans" panose="020B0606030504020204" pitchFamily="34" charset="0"/>
                <a:cs typeface="Open Sans" panose="020B0606030504020204" pitchFamily="34" charset="0"/>
              </a:rPr>
              <a:t>label</a:t>
            </a:r>
            <a:r>
              <a:rPr lang="en-US" sz="6400" dirty="0">
                <a:latin typeface="Open Sans" panose="020B0606030504020204" pitchFamily="34" charset="0"/>
                <a:ea typeface="Open Sans" panose="020B0606030504020204" pitchFamily="34" charset="0"/>
                <a:cs typeface="Open Sans" panose="020B0606030504020204" pitchFamily="34" charset="0"/>
              </a:rPr>
              <a:t> (how the item will be described on the map).</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One should return a </a:t>
            </a:r>
            <a:r>
              <a:rPr lang="en-US" sz="6400" b="1" dirty="0">
                <a:latin typeface="Open Sans" panose="020B0606030504020204" pitchFamily="34" charset="0"/>
                <a:ea typeface="Open Sans" panose="020B0606030504020204" pitchFamily="34" charset="0"/>
                <a:cs typeface="Open Sans" panose="020B0606030504020204" pitchFamily="34" charset="0"/>
              </a:rPr>
              <a:t>geometry type</a:t>
            </a:r>
            <a:r>
              <a:rPr lang="en-US" sz="6400" dirty="0">
                <a:latin typeface="Open Sans" panose="020B0606030504020204" pitchFamily="34" charset="0"/>
                <a:ea typeface="Open Sans" panose="020B0606030504020204" pitchFamily="34" charset="0"/>
                <a:cs typeface="Open Sans" panose="020B0606030504020204" pitchFamily="34" charset="0"/>
              </a:rPr>
              <a:t> (POINT or LINE) which is what the type will look like on the map.</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last should return an </a:t>
            </a:r>
            <a:r>
              <a:rPr lang="en-US" sz="6400" b="1" dirty="0">
                <a:latin typeface="Open Sans" panose="020B0606030504020204" pitchFamily="34" charset="0"/>
                <a:ea typeface="Open Sans" panose="020B0606030504020204" pitchFamily="34" charset="0"/>
                <a:cs typeface="Open Sans" panose="020B0606030504020204" pitchFamily="34" charset="0"/>
              </a:rPr>
              <a:t>icon type</a:t>
            </a:r>
            <a:r>
              <a:rPr lang="en-US" sz="6400" dirty="0">
                <a:latin typeface="Open Sans" panose="020B0606030504020204" pitchFamily="34" charset="0"/>
                <a:ea typeface="Open Sans" panose="020B0606030504020204" pitchFamily="34" charset="0"/>
                <a:cs typeface="Open Sans" panose="020B0606030504020204" pitchFamily="34" charset="0"/>
              </a:rPr>
              <a:t> (sometimes called a map marker).</a:t>
            </a:r>
          </a:p>
        </p:txBody>
      </p:sp>
    </p:spTree>
    <p:extLst>
      <p:ext uri="{BB962C8B-B14F-4D97-AF65-F5344CB8AC3E}">
        <p14:creationId xmlns:p14="http://schemas.microsoft.com/office/powerpoint/2010/main" val="2966148848"/>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33432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interface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Challenge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to the three methods described, the interface should also include: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constant String value called JSON_PROPERTY, which is equal to: "properties":{%s}.  A hint here, using a text block will help maintain quotation marks in your output.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Include a default method called </a:t>
            </a:r>
            <a:r>
              <a:rPr lang="en-US" sz="6400" dirty="0" err="1">
                <a:latin typeface="Open Sans" panose="020B0606030504020204" pitchFamily="34" charset="0"/>
                <a:ea typeface="Open Sans" panose="020B0606030504020204" pitchFamily="34" charset="0"/>
                <a:cs typeface="Open Sans" panose="020B0606030504020204" pitchFamily="34" charset="0"/>
              </a:rPr>
              <a:t>toJSON</a:t>
            </a:r>
            <a:r>
              <a:rPr lang="en-US" sz="6400" dirty="0">
                <a:latin typeface="Open Sans" panose="020B0606030504020204" pitchFamily="34" charset="0"/>
                <a:ea typeface="Open Sans" panose="020B0606030504020204" pitchFamily="34" charset="0"/>
                <a:cs typeface="Open Sans" panose="020B0606030504020204" pitchFamily="34" charset="0"/>
              </a:rPr>
              <a:t>() that prints out the type, label, and marker.  I'll show examples shortly.</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b="1" dirty="0">
                <a:latin typeface="Open Sans" panose="020B0606030504020204" pitchFamily="34" charset="0"/>
                <a:ea typeface="Open Sans" panose="020B0606030504020204" pitchFamily="34" charset="0"/>
                <a:cs typeface="Open Sans" panose="020B0606030504020204" pitchFamily="34" charset="0"/>
              </a:rPr>
              <a:t>static method</a:t>
            </a:r>
            <a:r>
              <a:rPr lang="en-US" sz="6400" dirty="0">
                <a:latin typeface="Open Sans" panose="020B0606030504020204" pitchFamily="34" charset="0"/>
                <a:ea typeface="Open Sans" panose="020B0606030504020204" pitchFamily="34" charset="0"/>
                <a:cs typeface="Open Sans" panose="020B0606030504020204" pitchFamily="34" charset="0"/>
              </a:rPr>
              <a:t>, that takes a Mappable instance as an argument. This method should print out the properties for each mappable type, including those mentioned above, but also any other fields on the business classes.</a:t>
            </a:r>
          </a:p>
        </p:txBody>
      </p:sp>
    </p:spTree>
    <p:extLst>
      <p:ext uri="{BB962C8B-B14F-4D97-AF65-F5344CB8AC3E}">
        <p14:creationId xmlns:p14="http://schemas.microsoft.com/office/powerpoint/2010/main" val="3169910491"/>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33432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interface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Challenge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also want to create two classes that implement this interface, a </a:t>
            </a:r>
            <a:r>
              <a:rPr lang="en-US" sz="6400" b="1" dirty="0">
                <a:latin typeface="Open Sans" panose="020B0606030504020204" pitchFamily="34" charset="0"/>
                <a:ea typeface="Open Sans" panose="020B0606030504020204" pitchFamily="34" charset="0"/>
                <a:cs typeface="Open Sans" panose="020B0606030504020204" pitchFamily="34" charset="0"/>
              </a:rPr>
              <a:t>Building</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err="1">
                <a:latin typeface="Open Sans" panose="020B0606030504020204" pitchFamily="34" charset="0"/>
                <a:ea typeface="Open Sans" panose="020B0606030504020204" pitchFamily="34" charset="0"/>
                <a:cs typeface="Open Sans" panose="020B0606030504020204" pitchFamily="34" charset="0"/>
              </a:rPr>
              <a:t>UtilityLine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One class, in my case the Building, should have a geometry type of POINT, and One class should have a geometry type of Line.  The </a:t>
            </a:r>
            <a:r>
              <a:rPr lang="en-US" sz="6400" dirty="0" err="1">
                <a:latin typeface="Open Sans" panose="020B0606030504020204" pitchFamily="34" charset="0"/>
                <a:ea typeface="Open Sans" panose="020B0606030504020204" pitchFamily="34" charset="0"/>
                <a:cs typeface="Open Sans" panose="020B0606030504020204" pitchFamily="34" charset="0"/>
              </a:rPr>
              <a:t>UtilityLine</a:t>
            </a:r>
            <a:r>
              <a:rPr lang="en-US" sz="6400" dirty="0">
                <a:latin typeface="Open Sans" panose="020B0606030504020204" pitchFamily="34" charset="0"/>
                <a:ea typeface="Open Sans" panose="020B0606030504020204" pitchFamily="34" charset="0"/>
                <a:cs typeface="Open Sans" panose="020B0606030504020204" pitchFamily="34" charset="0"/>
              </a:rPr>
              <a:t> class will be my example for a class that will be a LINE on a map.</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Building will be shown on a city map, as a point with the icon and label specified, and the Utility Line will be a line on the map.</a:t>
            </a:r>
          </a:p>
        </p:txBody>
      </p:sp>
    </p:spTree>
    <p:extLst>
      <p:ext uri="{BB962C8B-B14F-4D97-AF65-F5344CB8AC3E}">
        <p14:creationId xmlns:p14="http://schemas.microsoft.com/office/powerpoint/2010/main" val="231962371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6133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Abstract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07721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Abstraction &amp; Generalization (with overview of abstract and other modifiers)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2"/>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videos that follow, I'll be talking a lot about abstract and concrete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abstract method has a method signature, and a return type, but doesn't have a method body.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of this, we say an abstract method is </a:t>
            </a:r>
            <a:r>
              <a:rPr lang="en-US" sz="6400" b="1" dirty="0">
                <a:latin typeface="Open Sans" panose="020B0606030504020204" pitchFamily="34" charset="0"/>
                <a:ea typeface="Open Sans" panose="020B0606030504020204" pitchFamily="34" charset="0"/>
                <a:cs typeface="Open Sans" panose="020B0606030504020204" pitchFamily="34" charset="0"/>
              </a:rPr>
              <a:t>unimplemented</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purpose is to describe behavior, which any object of that type will always have.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Conceptually, we can understand behaviors like move or eat on an Animal, so we might include those as abstract methods, on an abstract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an abstract method as a contract.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contract promises that all subtypes will provide the promised functionality, with the agreed upon name and arguments.</a:t>
            </a:r>
          </a:p>
        </p:txBody>
      </p:sp>
    </p:spTree>
    <p:extLst>
      <p:ext uri="{BB962C8B-B14F-4D97-AF65-F5344CB8AC3E}">
        <p14:creationId xmlns:p14="http://schemas.microsoft.com/office/powerpoint/2010/main" val="3438144879"/>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33432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interface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Challenge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929812"/>
            <a:ext cx="34782670" cy="1466772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final output should look something like I show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should output the geometry type, the icon information, and the label.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is an example for a building, including type, label, and marker, but also the building name and usage, which are fields on building.</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here is an example for a fiber optic Utility line, so a LINE, a green dotted line, would get drawn for a fiber optic cable on College Street.</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see that the properties are a comma delimited list, in curly braces, with the property or field name in quotes, then a colon, followed by the property value or field value, and that's also in double quotes.</a:t>
            </a:r>
          </a:p>
        </p:txBody>
      </p:sp>
      <p:pic>
        <p:nvPicPr>
          <p:cNvPr id="5" name="Picture 4">
            <a:extLst>
              <a:ext uri="{FF2B5EF4-FFF2-40B4-BE49-F238E27FC236}">
                <a16:creationId xmlns:a16="http://schemas.microsoft.com/office/drawing/2014/main" id="{6E2ED83F-1279-F87D-C8B6-F707F18A5175}"/>
              </a:ext>
            </a:extLst>
          </p:cNvPr>
          <p:cNvPicPr>
            <a:picLocks noChangeAspect="1"/>
          </p:cNvPicPr>
          <p:nvPr/>
        </p:nvPicPr>
        <p:blipFill>
          <a:blip r:embed="rId4"/>
          <a:stretch>
            <a:fillRect/>
          </a:stretch>
        </p:blipFill>
        <p:spPr>
          <a:xfrm>
            <a:off x="952498" y="8991234"/>
            <a:ext cx="35026343" cy="552467"/>
          </a:xfrm>
          <a:prstGeom prst="rect">
            <a:avLst/>
          </a:prstGeom>
        </p:spPr>
      </p:pic>
      <p:pic>
        <p:nvPicPr>
          <p:cNvPr id="7" name="Picture 6">
            <a:extLst>
              <a:ext uri="{FF2B5EF4-FFF2-40B4-BE49-F238E27FC236}">
                <a16:creationId xmlns:a16="http://schemas.microsoft.com/office/drawing/2014/main" id="{4ECFD4B2-5443-A430-C730-D0131B3E3DC2}"/>
              </a:ext>
            </a:extLst>
          </p:cNvPr>
          <p:cNvPicPr>
            <a:picLocks noChangeAspect="1"/>
          </p:cNvPicPr>
          <p:nvPr/>
        </p:nvPicPr>
        <p:blipFill>
          <a:blip r:embed="rId5"/>
          <a:stretch>
            <a:fillRect/>
          </a:stretch>
        </p:blipFill>
        <p:spPr>
          <a:xfrm>
            <a:off x="952498" y="13213630"/>
            <a:ext cx="35026343" cy="573263"/>
          </a:xfrm>
          <a:prstGeom prst="rect">
            <a:avLst/>
          </a:prstGeom>
        </p:spPr>
      </p:pic>
    </p:spTree>
    <p:extLst>
      <p:ext uri="{BB962C8B-B14F-4D97-AF65-F5344CB8AC3E}">
        <p14:creationId xmlns:p14="http://schemas.microsoft.com/office/powerpoint/2010/main" val="1736570689"/>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626BDC30-EF7B-E386-663E-28B88ECD7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3339" y="1717200"/>
            <a:ext cx="21768100" cy="17083047"/>
          </a:xfrm>
          <a:prstGeom prst="rect">
            <a:avLst/>
          </a:prstGeom>
        </p:spPr>
      </p:pic>
      <p:sp>
        <p:nvSpPr>
          <p:cNvPr id="126" name="Shape 126"/>
          <p:cNvSpPr/>
          <p:nvPr/>
        </p:nvSpPr>
        <p:spPr>
          <a:xfrm>
            <a:off x="952498" y="459786"/>
            <a:ext cx="1209786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Class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Challenge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2" y="2554877"/>
            <a:ext cx="13698472" cy="1533829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the Mappable interface, I have one constant, JSON_PROPERTY, and 3 abstract methods, </a:t>
            </a:r>
            <a:r>
              <a:rPr lang="en-US" sz="6400" dirty="0" err="1">
                <a:latin typeface="Roboto Mono" panose="00000009000000000000" pitchFamily="49" charset="0"/>
                <a:ea typeface="Roboto Mono" panose="00000009000000000000" pitchFamily="49" charset="0"/>
                <a:cs typeface="Open Sans" panose="020B0606030504020204" pitchFamily="34" charset="0"/>
              </a:rPr>
              <a:t>getLabel</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Roboto Mono" panose="00000009000000000000" pitchFamily="49" charset="0"/>
                <a:ea typeface="Roboto Mono" panose="00000009000000000000" pitchFamily="49" charset="0"/>
                <a:cs typeface="Open Sans" panose="020B0606030504020204" pitchFamily="34" charset="0"/>
              </a:rPr>
              <a:t>getMarker</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Roboto Mono" panose="00000009000000000000" pitchFamily="49" charset="0"/>
                <a:ea typeface="Roboto Mono" panose="00000009000000000000" pitchFamily="49" charset="0"/>
                <a:cs typeface="Open Sans" panose="020B0606030504020204" pitchFamily="34" charset="0"/>
              </a:rPr>
              <a:t>getShape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 also including a default method, </a:t>
            </a:r>
            <a:r>
              <a:rPr lang="en-US" sz="6400" dirty="0" err="1">
                <a:latin typeface="Open Sans" panose="020B0606030504020204" pitchFamily="34" charset="0"/>
                <a:ea typeface="Open Sans" panose="020B0606030504020204" pitchFamily="34" charset="0"/>
                <a:cs typeface="Open Sans" panose="020B0606030504020204" pitchFamily="34" charset="0"/>
              </a:rPr>
              <a:t>toJSON</a:t>
            </a:r>
            <a:r>
              <a:rPr lang="en-US" sz="6400" dirty="0">
                <a:latin typeface="Open Sans" panose="020B0606030504020204" pitchFamily="34" charset="0"/>
                <a:ea typeface="Open Sans" panose="020B0606030504020204" pitchFamily="34" charset="0"/>
                <a:cs typeface="Open Sans" panose="020B0606030504020204" pitchFamily="34" charset="0"/>
              </a:rPr>
              <a:t>, which is going to return a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Roboto Mono" panose="00000009000000000000" pitchFamily="49" charset="0"/>
                <a:ea typeface="Roboto Mono" panose="00000009000000000000" pitchFamily="49" charset="0"/>
                <a:cs typeface="Open Sans" panose="020B0606030504020204" pitchFamily="34" charset="0"/>
              </a:rPr>
              <a:t>getShape</a:t>
            </a:r>
            <a:r>
              <a:rPr lang="en-US" sz="6400" dirty="0">
                <a:latin typeface="Open Sans" panose="020B0606030504020204" pitchFamily="34" charset="0"/>
                <a:ea typeface="Open Sans" panose="020B0606030504020204" pitchFamily="34" charset="0"/>
                <a:cs typeface="Open Sans" panose="020B0606030504020204" pitchFamily="34" charset="0"/>
              </a:rPr>
              <a:t> method returns an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type, Geometry, and the valid types on this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are LINE, POINT, and POLYGON.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Use </a:t>
            </a:r>
            <a:r>
              <a:rPr lang="en-US" sz="6400" dirty="0" err="1">
                <a:latin typeface="Open Sans" panose="020B0606030504020204" pitchFamily="34" charset="0"/>
                <a:ea typeface="Open Sans" panose="020B0606030504020204" pitchFamily="34" charset="0"/>
                <a:cs typeface="Open Sans" panose="020B0606030504020204" pitchFamily="34" charset="0"/>
              </a:rPr>
              <a:t>enums</a:t>
            </a:r>
            <a:r>
              <a:rPr lang="en-US" sz="6400" dirty="0">
                <a:latin typeface="Open Sans" panose="020B0606030504020204" pitchFamily="34" charset="0"/>
                <a:ea typeface="Open Sans" panose="020B0606030504020204" pitchFamily="34" charset="0"/>
                <a:cs typeface="Open Sans" panose="020B0606030504020204" pitchFamily="34" charset="0"/>
              </a:rPr>
              <a:t> for Color, and the </a:t>
            </a:r>
            <a:r>
              <a:rPr lang="en-US" sz="6400" dirty="0" err="1">
                <a:latin typeface="Open Sans" panose="020B0606030504020204" pitchFamily="34" charset="0"/>
                <a:ea typeface="Open Sans" panose="020B0606030504020204" pitchFamily="34" charset="0"/>
                <a:cs typeface="Open Sans" panose="020B0606030504020204" pitchFamily="34" charset="0"/>
              </a:rPr>
              <a:t>PointMarker</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LineMarker</a:t>
            </a:r>
            <a:r>
              <a:rPr lang="en-US" sz="6400" dirty="0">
                <a:latin typeface="Open Sans" panose="020B0606030504020204" pitchFamily="34" charset="0"/>
                <a:ea typeface="Open Sans" panose="020B0606030504020204" pitchFamily="34" charset="0"/>
                <a:cs typeface="Open Sans" panose="020B0606030504020204" pitchFamily="34" charset="0"/>
              </a:rPr>
              <a:t> types.</a:t>
            </a:r>
          </a:p>
        </p:txBody>
      </p:sp>
    </p:spTree>
    <p:extLst>
      <p:ext uri="{BB962C8B-B14F-4D97-AF65-F5344CB8AC3E}">
        <p14:creationId xmlns:p14="http://schemas.microsoft.com/office/powerpoint/2010/main" val="373527476"/>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0D1407BF-C446-A0DB-1E63-363626CB4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3339" y="1717200"/>
            <a:ext cx="21768100" cy="17083047"/>
          </a:xfrm>
          <a:prstGeom prst="rect">
            <a:avLst/>
          </a:prstGeom>
        </p:spPr>
      </p:pic>
      <p:sp>
        <p:nvSpPr>
          <p:cNvPr id="126" name="Shape 126"/>
          <p:cNvSpPr/>
          <p:nvPr/>
        </p:nvSpPr>
        <p:spPr>
          <a:xfrm>
            <a:off x="952498" y="459786"/>
            <a:ext cx="1209786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Class Diagram</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Challenge Part 1</a:t>
            </a:r>
          </a:p>
        </p:txBody>
      </p:sp>
      <p:sp>
        <p:nvSpPr>
          <p:cNvPr id="4" name="Rectangle 3">
            <a:extLst>
              <a:ext uri="{FF2B5EF4-FFF2-40B4-BE49-F238E27FC236}">
                <a16:creationId xmlns:a16="http://schemas.microsoft.com/office/drawing/2014/main" id="{6F76AE40-9464-DCD2-A39C-B4F84DA651CE}"/>
              </a:ext>
            </a:extLst>
          </p:cNvPr>
          <p:cNvSpPr/>
          <p:nvPr/>
        </p:nvSpPr>
        <p:spPr>
          <a:xfrm>
            <a:off x="952502" y="2554877"/>
            <a:ext cx="13698472" cy="15338297"/>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Two business classes to be mapped, Building and </a:t>
            </a:r>
            <a:r>
              <a:rPr lang="en-US" sz="6400" dirty="0" err="1">
                <a:latin typeface="Open Sans" panose="020B0606030504020204" pitchFamily="34" charset="0"/>
                <a:ea typeface="Open Sans" panose="020B0606030504020204" pitchFamily="34" charset="0"/>
                <a:cs typeface="Open Sans" panose="020B0606030504020204" pitchFamily="34" charset="0"/>
              </a:rPr>
              <a:t>UtilityLine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building, use an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to describe the building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a:t>
            </a:r>
            <a:r>
              <a:rPr lang="en-US" sz="6400" dirty="0" err="1">
                <a:latin typeface="Open Sans" panose="020B0606030504020204" pitchFamily="34" charset="0"/>
                <a:ea typeface="Open Sans" panose="020B0606030504020204" pitchFamily="34" charset="0"/>
                <a:cs typeface="Open Sans" panose="020B0606030504020204" pitchFamily="34" charset="0"/>
              </a:rPr>
              <a:t>UtilityLine</a:t>
            </a:r>
            <a:r>
              <a:rPr lang="en-US" sz="6400" dirty="0">
                <a:latin typeface="Open Sans" panose="020B0606030504020204" pitchFamily="34" charset="0"/>
                <a:ea typeface="Open Sans" panose="020B0606030504020204" pitchFamily="34" charset="0"/>
                <a:cs typeface="Open Sans" panose="020B0606030504020204" pitchFamily="34" charset="0"/>
              </a:rPr>
              <a:t>, Use </a:t>
            </a:r>
            <a:r>
              <a:rPr lang="en-US" sz="6400" dirty="0" err="1">
                <a:latin typeface="Open Sans" panose="020B0606030504020204" pitchFamily="34" charset="0"/>
                <a:ea typeface="Open Sans" panose="020B0606030504020204" pitchFamily="34" charset="0"/>
                <a:cs typeface="Open Sans" panose="020B0606030504020204" pitchFamily="34" charset="0"/>
              </a:rPr>
              <a:t>enum</a:t>
            </a:r>
            <a:r>
              <a:rPr lang="en-US" sz="6400" dirty="0">
                <a:latin typeface="Open Sans" panose="020B0606030504020204" pitchFamily="34" charset="0"/>
                <a:ea typeface="Open Sans" panose="020B0606030504020204" pitchFamily="34" charset="0"/>
                <a:cs typeface="Open Sans" panose="020B0606030504020204" pitchFamily="34" charset="0"/>
              </a:rPr>
              <a:t> to describe the type of utility it is.</a:t>
            </a:r>
          </a:p>
        </p:txBody>
      </p:sp>
    </p:spTree>
    <p:extLst>
      <p:ext uri="{BB962C8B-B14F-4D97-AF65-F5344CB8AC3E}">
        <p14:creationId xmlns:p14="http://schemas.microsoft.com/office/powerpoint/2010/main" val="326883693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43101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Concrete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07721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Abstraction &amp; Generalization (with overview of abstract and other modifiers)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concrete method has a method body, usually with at least one statement.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it has operational code, that gets executed, under the right conditions.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concrete method is said to </a:t>
            </a:r>
            <a:r>
              <a:rPr lang="en-US" sz="6400" b="1" dirty="0">
                <a:latin typeface="Open Sans" panose="020B0606030504020204" pitchFamily="34" charset="0"/>
                <a:ea typeface="Open Sans" panose="020B0606030504020204" pitchFamily="34" charset="0"/>
                <a:cs typeface="Open Sans" panose="020B0606030504020204" pitchFamily="34" charset="0"/>
              </a:rPr>
              <a:t>implement</a:t>
            </a:r>
            <a:r>
              <a:rPr lang="en-US" sz="6400" dirty="0">
                <a:latin typeface="Open Sans" panose="020B0606030504020204" pitchFamily="34" charset="0"/>
                <a:ea typeface="Open Sans" panose="020B0606030504020204" pitchFamily="34" charset="0"/>
                <a:cs typeface="Open Sans" panose="020B0606030504020204" pitchFamily="34" charset="0"/>
              </a:rPr>
              <a:t> an abstract method, if it overrides one.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Abstract classes and interfaces, can have a mix of abstract and concrete methods.</a:t>
            </a:r>
          </a:p>
        </p:txBody>
      </p:sp>
    </p:spTree>
    <p:extLst>
      <p:ext uri="{BB962C8B-B14F-4D97-AF65-F5344CB8AC3E}">
        <p14:creationId xmlns:p14="http://schemas.microsoft.com/office/powerpoint/2010/main" val="136665141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67467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Method Modifiers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077218"/>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Abstraction &amp; Generalization (with overview of abstract and other modifiers)</a:t>
            </a:r>
          </a:p>
        </p:txBody>
      </p:sp>
      <p:sp>
        <p:nvSpPr>
          <p:cNvPr id="3" name="Rectangle 2">
            <a:extLst>
              <a:ext uri="{FF2B5EF4-FFF2-40B4-BE49-F238E27FC236}">
                <a16:creationId xmlns:a16="http://schemas.microsoft.com/office/drawing/2014/main" id="{0C1C8E52-5ED8-DD81-FA3A-4D12DF0A8F0A}"/>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already covered access modifiers and what they mean for types, as well as members of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we know we have public, protected, package, and private access modifiers, as options for the members.</a:t>
            </a:r>
          </a:p>
        </p:txBody>
      </p:sp>
    </p:spTree>
    <p:extLst>
      <p:ext uri="{BB962C8B-B14F-4D97-AF65-F5344CB8AC3E}">
        <p14:creationId xmlns:p14="http://schemas.microsoft.com/office/powerpoint/2010/main" val="362107945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167467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Method Modifiers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077218"/>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Abstraction &amp; Generalization (with overview of abstract and other modifiers)</a:t>
            </a:r>
          </a:p>
        </p:txBody>
      </p:sp>
      <p:sp>
        <p:nvSpPr>
          <p:cNvPr id="3" name="Rectangle 2">
            <a:extLst>
              <a:ext uri="{FF2B5EF4-FFF2-40B4-BE49-F238E27FC236}">
                <a16:creationId xmlns:a16="http://schemas.microsoft.com/office/drawing/2014/main" id="{0C1C8E52-5ED8-DD81-FA3A-4D12DF0A8F0A}"/>
              </a:ext>
            </a:extLst>
          </p:cNvPr>
          <p:cNvSpPr/>
          <p:nvPr/>
        </p:nvSpPr>
        <p:spPr>
          <a:xfrm>
            <a:off x="952501" y="2712439"/>
            <a:ext cx="34782670" cy="1518295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to access modifiers, methods have other modifiers, which we'll list here, as a high-level introduction.</a:t>
            </a:r>
          </a:p>
        </p:txBody>
      </p:sp>
      <p:graphicFrame>
        <p:nvGraphicFramePr>
          <p:cNvPr id="2" name="Table 1">
            <a:extLst>
              <a:ext uri="{FF2B5EF4-FFF2-40B4-BE49-F238E27FC236}">
                <a16:creationId xmlns:a16="http://schemas.microsoft.com/office/drawing/2014/main" id="{3C45793F-237A-A08B-C018-70DD55E22C70}"/>
              </a:ext>
            </a:extLst>
          </p:cNvPr>
          <p:cNvGraphicFramePr>
            <a:graphicFrameLocks noGrp="1"/>
          </p:cNvGraphicFramePr>
          <p:nvPr/>
        </p:nvGraphicFramePr>
        <p:xfrm>
          <a:off x="952499" y="5291175"/>
          <a:ext cx="34782670" cy="12163084"/>
        </p:xfrm>
        <a:graphic>
          <a:graphicData uri="http://schemas.openxmlformats.org/drawingml/2006/table">
            <a:tbl>
              <a:tblPr firstRow="1" bandRow="1">
                <a:tableStyleId>{5C22544A-7EE6-4342-B048-85BDC9FD1C3A}</a:tableStyleId>
              </a:tblPr>
              <a:tblGrid>
                <a:gridCol w="4776347">
                  <a:extLst>
                    <a:ext uri="{9D8B030D-6E8A-4147-A177-3AD203B41FA5}">
                      <a16:colId xmlns:a16="http://schemas.microsoft.com/office/drawing/2014/main" val="2844207666"/>
                    </a:ext>
                  </a:extLst>
                </a:gridCol>
                <a:gridCol w="30006323">
                  <a:extLst>
                    <a:ext uri="{9D8B030D-6E8A-4147-A177-3AD203B41FA5}">
                      <a16:colId xmlns:a16="http://schemas.microsoft.com/office/drawing/2014/main" val="1891655341"/>
                    </a:ext>
                  </a:extLst>
                </a:gridCol>
              </a:tblGrid>
              <a:tr h="115116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Modifier</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Purpose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86190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abstract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When you declare a method abstract, a method body is always omitted. An abstract method can only be declared on an abstract class or an interface.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69395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static</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Sometimes called a class method, rather than an instance method, because it's called directly on the Class instance.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7328873"/>
                  </a:ext>
                </a:extLst>
              </a:tr>
              <a:tr h="130628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final</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 method that is final cannot be overridden by subclasses.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478115"/>
                  </a:ext>
                </a:extLst>
              </a:tr>
              <a:tr h="132073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default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modifier is only applicable to an interface, and we'll talk about it in our interface videos.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4582093"/>
                  </a:ext>
                </a:extLst>
              </a:tr>
              <a:tr h="317202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native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is another method with no body, but it's very different from the abstract modifier.  The method body will be implemented in platform-dependent code, typically written in another programming language such as C.  This is an advanced topic and not generally commonly used, and we won't be covering it in this course.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0361974"/>
                  </a:ext>
                </a:extLst>
              </a:tr>
              <a:tr h="165701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synchronized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modifier manages how multiple threads will access the code in this method.  We'll cover this in a later section on multi-threaded code.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9106253"/>
                  </a:ext>
                </a:extLst>
              </a:tr>
            </a:tbl>
          </a:graphicData>
        </a:graphic>
      </p:graphicFrame>
    </p:spTree>
    <p:extLst>
      <p:ext uri="{BB962C8B-B14F-4D97-AF65-F5344CB8AC3E}">
        <p14:creationId xmlns:p14="http://schemas.microsoft.com/office/powerpoint/2010/main" val="2387681072"/>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943</TotalTime>
  <Words>6357</Words>
  <Application>Microsoft Office PowerPoint</Application>
  <PresentationFormat>Custom</PresentationFormat>
  <Paragraphs>531</Paragraphs>
  <Slides>62</Slides>
  <Notes>62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Vargas, Antonio</cp:lastModifiedBy>
  <cp:revision>190</cp:revision>
  <dcterms:modified xsi:type="dcterms:W3CDTF">2024-12-26T02:09:06Z</dcterms:modified>
</cp:coreProperties>
</file>