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1054" r:id="rId2"/>
    <p:sldId id="1055" r:id="rId3"/>
    <p:sldId id="1056" r:id="rId4"/>
    <p:sldId id="1057" r:id="rId5"/>
    <p:sldId id="1058" r:id="rId6"/>
    <p:sldId id="1059" r:id="rId7"/>
    <p:sldId id="1060" r:id="rId8"/>
    <p:sldId id="1061" r:id="rId9"/>
    <p:sldId id="1062" r:id="rId10"/>
    <p:sldId id="1063" r:id="rId11"/>
    <p:sldId id="1064" r:id="rId12"/>
    <p:sldId id="1065" r:id="rId13"/>
    <p:sldId id="1066" r:id="rId14"/>
    <p:sldId id="1067" r:id="rId15"/>
    <p:sldId id="1068" r:id="rId16"/>
    <p:sldId id="1069" r:id="rId17"/>
    <p:sldId id="1070" r:id="rId18"/>
    <p:sldId id="1071" r:id="rId19"/>
    <p:sldId id="1072" r:id="rId20"/>
    <p:sldId id="1073" r:id="rId21"/>
    <p:sldId id="1074" r:id="rId22"/>
    <p:sldId id="1075" r:id="rId23"/>
    <p:sldId id="1076" r:id="rId24"/>
    <p:sldId id="1077" r:id="rId25"/>
    <p:sldId id="1078" r:id="rId26"/>
    <p:sldId id="1079" r:id="rId27"/>
    <p:sldId id="1080" r:id="rId28"/>
    <p:sldId id="1081" r:id="rId29"/>
    <p:sldId id="1082" r:id="rId30"/>
    <p:sldId id="1083" r:id="rId31"/>
    <p:sldId id="1084" r:id="rId32"/>
    <p:sldId id="1085" r:id="rId33"/>
    <p:sldId id="1086" r:id="rId34"/>
    <p:sldId id="1087" r:id="rId35"/>
    <p:sldId id="1088" r:id="rId36"/>
    <p:sldId id="1089" r:id="rId37"/>
    <p:sldId id="1090" r:id="rId38"/>
    <p:sldId id="1091" r:id="rId39"/>
    <p:sldId id="1092" r:id="rId40"/>
    <p:sldId id="1093" r:id="rId41"/>
    <p:sldId id="1094" r:id="rId42"/>
    <p:sldId id="1095" r:id="rId43"/>
    <p:sldId id="1096" r:id="rId44"/>
    <p:sldId id="1097" r:id="rId45"/>
    <p:sldId id="1098" r:id="rId46"/>
    <p:sldId id="1099" r:id="rId47"/>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A8F9"/>
    <a:srgbClr val="FFFFFF"/>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26" d="100"/>
          <a:sy n="26" d="100"/>
        </p:scale>
        <p:origin x="120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4704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8974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6572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8867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6788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48549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4537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39505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8782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86857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6140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5085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61755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85906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553784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 name="Google Shape;5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 name="Google Shape;74;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 name="Google Shape;53;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 name="Google Shape;5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 name="Google Shape;74;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 name="Google Shape;5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extLst>
      <p:ext uri="{BB962C8B-B14F-4D97-AF65-F5344CB8AC3E}">
        <p14:creationId xmlns:p14="http://schemas.microsoft.com/office/powerpoint/2010/main" val="40616822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 name="Google Shape;85;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7" name="Google Shape;107;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850681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 name="Google Shape;118;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 name="Google Shape;118;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extLst>
      <p:ext uri="{BB962C8B-B14F-4D97-AF65-F5344CB8AC3E}">
        <p14:creationId xmlns:p14="http://schemas.microsoft.com/office/powerpoint/2010/main" val="26394361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91722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02789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94745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97927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8560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4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17214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Generics Introduction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Generics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Welcome to another new section, on another important topic in Java.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one is on generics.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By now, if you've been doing this course in order,  you're familiar with generalizing, conceptually, your own class design.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pull out what things your classes have in common, so that you can think about them generally.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Generics allow us to create classes, to design them, in a general way, without really worrying about the specific details of the elements they might contain.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Java's </a:t>
            </a:r>
            <a:r>
              <a:rPr lang="en-US" sz="6400" dirty="0" err="1">
                <a:latin typeface="Open Sans" panose="020B0606030504020204" pitchFamily="34" charset="0"/>
                <a:ea typeface="Open Sans" panose="020B0606030504020204" pitchFamily="34" charset="0"/>
                <a:cs typeface="Open Sans" panose="020B0606030504020204" pitchFamily="34" charset="0"/>
              </a:rPr>
              <a:t>ArrayLists</a:t>
            </a:r>
            <a:r>
              <a:rPr lang="en-US" sz="6400" dirty="0">
                <a:latin typeface="Open Sans" panose="020B0606030504020204" pitchFamily="34" charset="0"/>
                <a:ea typeface="Open Sans" panose="020B0606030504020204" pitchFamily="34" charset="0"/>
                <a:cs typeface="Open Sans" panose="020B0606030504020204" pitchFamily="34" charset="0"/>
              </a:rPr>
              <a:t> are an example of a generic class.</a:t>
            </a:r>
          </a:p>
        </p:txBody>
      </p:sp>
    </p:spTree>
    <p:extLst>
      <p:ext uri="{BB962C8B-B14F-4D97-AF65-F5344CB8AC3E}">
        <p14:creationId xmlns:p14="http://schemas.microsoft.com/office/powerpoint/2010/main" val="125364936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94213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Generic Type Parameters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I've already shown you that one way to declare a generic class, is to include a type parameter which I show here, in the angle brackets.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Now, using T is just a convention, short for whatever type you want to use this Team class for.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you can put anything you want in there.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Single letter types are the convention however, and they're a lot easier to spot in the class code, so let me encourage you to stick to this convention.</a:t>
            </a:r>
          </a:p>
        </p:txBody>
      </p:sp>
      <p:pic>
        <p:nvPicPr>
          <p:cNvPr id="3" name="Picture 2">
            <a:extLst>
              <a:ext uri="{FF2B5EF4-FFF2-40B4-BE49-F238E27FC236}">
                <a16:creationId xmlns:a16="http://schemas.microsoft.com/office/drawing/2014/main" id="{87EAD2E2-5671-887B-6674-77D12F689B8B}"/>
              </a:ext>
            </a:extLst>
          </p:cNvPr>
          <p:cNvPicPr>
            <a:picLocks noChangeAspect="1"/>
          </p:cNvPicPr>
          <p:nvPr/>
        </p:nvPicPr>
        <p:blipFill>
          <a:blip r:embed="rId4"/>
          <a:stretch>
            <a:fillRect/>
          </a:stretch>
        </p:blipFill>
        <p:spPr>
          <a:xfrm>
            <a:off x="952498" y="6813290"/>
            <a:ext cx="11030032" cy="1066808"/>
          </a:xfrm>
          <a:prstGeom prst="rect">
            <a:avLst/>
          </a:prstGeom>
        </p:spPr>
      </p:pic>
    </p:spTree>
    <p:extLst>
      <p:ext uri="{BB962C8B-B14F-4D97-AF65-F5344CB8AC3E}">
        <p14:creationId xmlns:p14="http://schemas.microsoft.com/office/powerpoint/2010/main" val="61462337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94213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Generic Type Parameters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have more than one type parameter, so we could do T1, T2, T3.</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again convention says, that instead of using type parameters like this, it's easier to read the code with alternate letter selections.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these are usually S, U, and V, in that order.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we had three types, we'd probably want to declare this class as shown here, with T, S, and U.</a:t>
            </a:r>
          </a:p>
        </p:txBody>
      </p:sp>
      <p:pic>
        <p:nvPicPr>
          <p:cNvPr id="4" name="Picture 3">
            <a:extLst>
              <a:ext uri="{FF2B5EF4-FFF2-40B4-BE49-F238E27FC236}">
                <a16:creationId xmlns:a16="http://schemas.microsoft.com/office/drawing/2014/main" id="{DEFF3F26-E527-07E4-7033-ABAF2266757D}"/>
              </a:ext>
            </a:extLst>
          </p:cNvPr>
          <p:cNvPicPr>
            <a:picLocks noChangeAspect="1"/>
          </p:cNvPicPr>
          <p:nvPr/>
        </p:nvPicPr>
        <p:blipFill>
          <a:blip r:embed="rId4"/>
          <a:stretch>
            <a:fillRect/>
          </a:stretch>
        </p:blipFill>
        <p:spPr>
          <a:xfrm>
            <a:off x="952498" y="5854423"/>
            <a:ext cx="15468712" cy="1123960"/>
          </a:xfrm>
          <a:prstGeom prst="rect">
            <a:avLst/>
          </a:prstGeom>
        </p:spPr>
      </p:pic>
      <p:pic>
        <p:nvPicPr>
          <p:cNvPr id="6" name="Picture 5">
            <a:extLst>
              <a:ext uri="{FF2B5EF4-FFF2-40B4-BE49-F238E27FC236}">
                <a16:creationId xmlns:a16="http://schemas.microsoft.com/office/drawing/2014/main" id="{93218F82-FF99-BE86-4039-28778CF1A50E}"/>
              </a:ext>
            </a:extLst>
          </p:cNvPr>
          <p:cNvPicPr>
            <a:picLocks noChangeAspect="1"/>
          </p:cNvPicPr>
          <p:nvPr/>
        </p:nvPicPr>
        <p:blipFill>
          <a:blip r:embed="rId5"/>
          <a:stretch>
            <a:fillRect/>
          </a:stretch>
        </p:blipFill>
        <p:spPr>
          <a:xfrm>
            <a:off x="952498" y="14505445"/>
            <a:ext cx="14020904" cy="1200160"/>
          </a:xfrm>
          <a:prstGeom prst="rect">
            <a:avLst/>
          </a:prstGeom>
        </p:spPr>
      </p:pic>
    </p:spTree>
    <p:extLst>
      <p:ext uri="{BB962C8B-B14F-4D97-AF65-F5344CB8AC3E}">
        <p14:creationId xmlns:p14="http://schemas.microsoft.com/office/powerpoint/2010/main" val="2944105160"/>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94213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Generic Type Parameters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few letters are reserved for special use cases.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most commonly used type parameter identifiers are: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E for Element (used extensively by the Java Collections Framework).</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K for Key (used for mapped types).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N for Number.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 for Type.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V for Value.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S, U, V etc. for 2nd, 3rd, 4th types.</a:t>
            </a:r>
          </a:p>
        </p:txBody>
      </p:sp>
    </p:spTree>
    <p:extLst>
      <p:ext uri="{BB962C8B-B14F-4D97-AF65-F5344CB8AC3E}">
        <p14:creationId xmlns:p14="http://schemas.microsoft.com/office/powerpoint/2010/main" val="172298858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06451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Raw usage of generic classes.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use generic classes, either referencing them or instantiating them, it's definitely recommended that you include a type parameter.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you can still use them without specifying one. This is called the </a:t>
            </a:r>
            <a:r>
              <a:rPr lang="en-US" sz="6400" b="1" dirty="0">
                <a:latin typeface="Open Sans" panose="020B0606030504020204" pitchFamily="34" charset="0"/>
                <a:ea typeface="Open Sans" panose="020B0606030504020204" pitchFamily="34" charset="0"/>
                <a:cs typeface="Open Sans" panose="020B0606030504020204" pitchFamily="34" charset="0"/>
              </a:rPr>
              <a:t>Raw Use</a:t>
            </a:r>
            <a:r>
              <a:rPr lang="en-US" sz="6400" dirty="0">
                <a:latin typeface="Open Sans" panose="020B0606030504020204" pitchFamily="34" charset="0"/>
                <a:ea typeface="Open Sans" panose="020B0606030504020204" pitchFamily="34" charset="0"/>
                <a:cs typeface="Open Sans" panose="020B0606030504020204" pitchFamily="34" charset="0"/>
              </a:rPr>
              <a:t> of the reference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raw use of these classes is still available, for backwards compatibility, but it's discouraged for several reasons.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Generics allow the compiler to do compile-time type checking, when adding and processing elements in the list.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Generics simplify code, because we don't have to do our own type checking and casting, as we would, if the type of our elements was Object.</a:t>
            </a:r>
          </a:p>
        </p:txBody>
      </p:sp>
    </p:spTree>
    <p:extLst>
      <p:ext uri="{BB962C8B-B14F-4D97-AF65-F5344CB8AC3E}">
        <p14:creationId xmlns:p14="http://schemas.microsoft.com/office/powerpoint/2010/main" val="2183902257"/>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9" y="459786"/>
            <a:ext cx="34782668" cy="1508105"/>
          </a:xfrm>
          <a:prstGeom prst="rect">
            <a:avLst/>
          </a:prstGeom>
          <a:ln w="12700">
            <a:miter lim="400000"/>
          </a:ln>
          <a:extLst>
            <a:ext uri="{C572A759-6A51-4108-AA02-DFA0A04FC94B}">
              <ma14:wrappingTextBoxFlag xmlns:ma14="http://schemas.microsoft.com/office/mac/drawingml/2011/main" xmlns="" val="1"/>
            </a:ext>
          </a:extLst>
        </p:spPr>
        <p:txBody>
          <a:bodyPr wrap="squar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8800" dirty="0">
                <a:latin typeface="Open Sans" panose="020B0606030504020204" pitchFamily="34" charset="0"/>
                <a:ea typeface="Open Sans" panose="020B0606030504020204" pitchFamily="34" charset="0"/>
                <a:cs typeface="Open Sans" panose="020B0606030504020204" pitchFamily="34" charset="0"/>
              </a:rPr>
              <a:t>Generic classes can be bounded, limiting the types that can use it.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Generics Part 3</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I'm showing the code from my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extends keyword doesn't have the same meaning as extends, when it's used in a class declaration.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isn't saying our type T extends Player, although it could.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saying the </a:t>
            </a:r>
            <a:r>
              <a:rPr lang="en-US" sz="6400" dirty="0" err="1">
                <a:latin typeface="Open Sans" panose="020B0606030504020204" pitchFamily="34" charset="0"/>
                <a:ea typeface="Open Sans" panose="020B0606030504020204" pitchFamily="34" charset="0"/>
                <a:cs typeface="Open Sans" panose="020B0606030504020204" pitchFamily="34" charset="0"/>
              </a:rPr>
              <a:t>prameterized</a:t>
            </a:r>
            <a:r>
              <a:rPr lang="en-US" sz="6400" dirty="0">
                <a:latin typeface="Open Sans" panose="020B0606030504020204" pitchFamily="34" charset="0"/>
                <a:ea typeface="Open Sans" panose="020B0606030504020204" pitchFamily="34" charset="0"/>
                <a:cs typeface="Open Sans" panose="020B0606030504020204" pitchFamily="34" charset="0"/>
              </a:rPr>
              <a:t> type T, has to be a Player, or a </a:t>
            </a:r>
            <a:r>
              <a:rPr lang="en-US" sz="6400" b="1" dirty="0">
                <a:latin typeface="Open Sans" panose="020B0606030504020204" pitchFamily="34" charset="0"/>
                <a:ea typeface="Open Sans" panose="020B0606030504020204" pitchFamily="34" charset="0"/>
                <a:cs typeface="Open Sans" panose="020B0606030504020204" pitchFamily="34" charset="0"/>
              </a:rPr>
              <a:t>subtype</a:t>
            </a:r>
            <a:r>
              <a:rPr lang="en-US" sz="6400" dirty="0">
                <a:latin typeface="Open Sans" panose="020B0606030504020204" pitchFamily="34" charset="0"/>
                <a:ea typeface="Open Sans" panose="020B0606030504020204" pitchFamily="34" charset="0"/>
                <a:cs typeface="Open Sans" panose="020B0606030504020204" pitchFamily="34" charset="0"/>
              </a:rPr>
              <a:t> of Player.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Now Player in this case could have been either a class or an interface, the syntax would be the same.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declaration establishes what is called an </a:t>
            </a:r>
            <a:r>
              <a:rPr lang="en-US" sz="6400" b="1" dirty="0">
                <a:latin typeface="Open Sans" panose="020B0606030504020204" pitchFamily="34" charset="0"/>
                <a:ea typeface="Open Sans" panose="020B0606030504020204" pitchFamily="34" charset="0"/>
                <a:cs typeface="Open Sans" panose="020B0606030504020204" pitchFamily="34" charset="0"/>
              </a:rPr>
              <a:t>upper bound</a:t>
            </a:r>
            <a:r>
              <a:rPr lang="en-US" sz="6400" dirty="0">
                <a:latin typeface="Open Sans" panose="020B0606030504020204" pitchFamily="34" charset="0"/>
                <a:ea typeface="Open Sans" panose="020B0606030504020204" pitchFamily="34" charset="0"/>
                <a:cs typeface="Open Sans" panose="020B0606030504020204" pitchFamily="34" charset="0"/>
              </a:rPr>
              <a:t>, on the types that are allowed to be used with this class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0A630E55-4CDB-3358-6ED1-99BE17D6D1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829" y="15905916"/>
            <a:ext cx="19064384" cy="1078746"/>
          </a:xfrm>
          <a:prstGeom prst="rect">
            <a:avLst/>
          </a:prstGeom>
        </p:spPr>
      </p:pic>
    </p:spTree>
    <p:extLst>
      <p:ext uri="{BB962C8B-B14F-4D97-AF65-F5344CB8AC3E}">
        <p14:creationId xmlns:p14="http://schemas.microsoft.com/office/powerpoint/2010/main" val="3796988239"/>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21840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Why specify an upper bound?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Generics Part 3</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upper bound permits access to the bounded type's functionality.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upper bound limits the kind of type parameters you can use when using a generic class.  The type used must be equal to, or a subtype of the bounded type.</a:t>
            </a:r>
          </a:p>
        </p:txBody>
      </p:sp>
    </p:spTree>
    <p:extLst>
      <p:ext uri="{BB962C8B-B14F-4D97-AF65-F5344CB8AC3E}">
        <p14:creationId xmlns:p14="http://schemas.microsoft.com/office/powerpoint/2010/main" val="3948221374"/>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53630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Generic Class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 Class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Now it's your turn to create your own generic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Interface Challenge, we created a Mappable Interface, and I introduced you to different Map geometry types, POINT, LINE, and POLYGON.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challenge then created a map marker or icon, and a map label, but didn't do anything with locations.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challenge, you'll use another Mapping example, but use location data in the output.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As you are probably aware, you can use Google Maps to determine the location of any point on a map.</a:t>
            </a:r>
          </a:p>
        </p:txBody>
      </p:sp>
    </p:spTree>
    <p:extLst>
      <p:ext uri="{BB962C8B-B14F-4D97-AF65-F5344CB8AC3E}">
        <p14:creationId xmlns:p14="http://schemas.microsoft.com/office/powerpoint/2010/main" val="200516059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07385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Generic Class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 Class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start with a </a:t>
            </a:r>
            <a:r>
              <a:rPr lang="en-US" sz="6400" b="1" dirty="0">
                <a:latin typeface="Open Sans" panose="020B0606030504020204" pitchFamily="34" charset="0"/>
                <a:ea typeface="Open Sans" panose="020B0606030504020204" pitchFamily="34" charset="0"/>
                <a:cs typeface="Open Sans" panose="020B0606030504020204" pitchFamily="34" charset="0"/>
              </a:rPr>
              <a:t>Mappable Interface</a:t>
            </a:r>
            <a:r>
              <a:rPr lang="en-US" sz="6400" dirty="0">
                <a:latin typeface="Open Sans" panose="020B0606030504020204" pitchFamily="34" charset="0"/>
                <a:ea typeface="Open Sans" panose="020B0606030504020204" pitchFamily="34" charset="0"/>
                <a:cs typeface="Open Sans" panose="020B0606030504020204" pitchFamily="34" charset="0"/>
              </a:rPr>
              <a:t>, that has one abstract method, render.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create two classes </a:t>
            </a:r>
            <a:r>
              <a:rPr lang="en-US" sz="6400" b="1" dirty="0">
                <a:latin typeface="Open Sans" panose="020B0606030504020204" pitchFamily="34" charset="0"/>
                <a:ea typeface="Open Sans" panose="020B0606030504020204" pitchFamily="34" charset="0"/>
                <a:cs typeface="Open Sans" panose="020B0606030504020204" pitchFamily="34" charset="0"/>
              </a:rPr>
              <a:t>Point</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b="1" dirty="0">
                <a:latin typeface="Open Sans" panose="020B0606030504020204" pitchFamily="34" charset="0"/>
                <a:ea typeface="Open Sans" panose="020B0606030504020204" pitchFamily="34" charset="0"/>
                <a:cs typeface="Open Sans" panose="020B0606030504020204" pitchFamily="34" charset="0"/>
              </a:rPr>
              <a:t>Line</a:t>
            </a:r>
            <a:r>
              <a:rPr lang="en-US" sz="6400" dirty="0">
                <a:latin typeface="Open Sans" panose="020B0606030504020204" pitchFamily="34" charset="0"/>
                <a:ea typeface="Open Sans" panose="020B0606030504020204" pitchFamily="34" charset="0"/>
                <a:cs typeface="Open Sans" panose="020B0606030504020204" pitchFamily="34" charset="0"/>
              </a:rPr>
              <a:t>, that implement this interface.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create </a:t>
            </a:r>
            <a:r>
              <a:rPr lang="en-US" sz="6400" b="1" dirty="0">
                <a:latin typeface="Open Sans" panose="020B0606030504020204" pitchFamily="34" charset="0"/>
                <a:ea typeface="Open Sans" panose="020B0606030504020204" pitchFamily="34" charset="0"/>
                <a:cs typeface="Open Sans" panose="020B0606030504020204" pitchFamily="34" charset="0"/>
              </a:rPr>
              <a:t>two specific classes</a:t>
            </a:r>
            <a:r>
              <a:rPr lang="en-US" sz="6400" dirty="0">
                <a:latin typeface="Open Sans" panose="020B0606030504020204" pitchFamily="34" charset="0"/>
                <a:ea typeface="Open Sans" panose="020B0606030504020204" pitchFamily="34" charset="0"/>
                <a:cs typeface="Open Sans" panose="020B0606030504020204" pitchFamily="34" charset="0"/>
              </a:rPr>
              <a:t> that extend each of these, for a mappable item of interest.</a:t>
            </a:r>
          </a:p>
        </p:txBody>
      </p:sp>
    </p:spTree>
    <p:extLst>
      <p:ext uri="{BB962C8B-B14F-4D97-AF65-F5344CB8AC3E}">
        <p14:creationId xmlns:p14="http://schemas.microsoft.com/office/powerpoint/2010/main" val="2027669123"/>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07385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Generic Class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 Class Challenge</a:t>
            </a:r>
          </a:p>
        </p:txBody>
      </p:sp>
      <p:graphicFrame>
        <p:nvGraphicFramePr>
          <p:cNvPr id="4" name="Table 3">
            <a:extLst>
              <a:ext uri="{FF2B5EF4-FFF2-40B4-BE49-F238E27FC236}">
                <a16:creationId xmlns:a16="http://schemas.microsoft.com/office/drawing/2014/main" id="{3FA5F8E5-C924-F509-9377-C8E22CEC4416}"/>
              </a:ext>
            </a:extLst>
          </p:cNvPr>
          <p:cNvGraphicFramePr>
            <a:graphicFrameLocks noGrp="1"/>
          </p:cNvGraphicFramePr>
          <p:nvPr/>
        </p:nvGraphicFramePr>
        <p:xfrm>
          <a:off x="10674220" y="4348065"/>
          <a:ext cx="25060948" cy="11140752"/>
        </p:xfrm>
        <a:graphic>
          <a:graphicData uri="http://schemas.openxmlformats.org/drawingml/2006/table">
            <a:tbl>
              <a:tblPr firstRow="1" bandRow="1">
                <a:tableStyleId>{5C22544A-7EE6-4342-B048-85BDC9FD1C3A}</a:tableStyleId>
              </a:tblPr>
              <a:tblGrid>
                <a:gridCol w="13788256">
                  <a:extLst>
                    <a:ext uri="{9D8B030D-6E8A-4147-A177-3AD203B41FA5}">
                      <a16:colId xmlns:a16="http://schemas.microsoft.com/office/drawing/2014/main" val="2844207666"/>
                    </a:ext>
                  </a:extLst>
                </a:gridCol>
                <a:gridCol w="11272692">
                  <a:extLst>
                    <a:ext uri="{9D8B030D-6E8A-4147-A177-3AD203B41FA5}">
                      <a16:colId xmlns:a16="http://schemas.microsoft.com/office/drawing/2014/main" val="1891655341"/>
                    </a:ext>
                  </a:extLst>
                </a:gridCol>
              </a:tblGrid>
              <a:tr h="1015150">
                <a:tc>
                  <a:txBody>
                    <a:bodyPr/>
                    <a:lstStyle/>
                    <a:p>
                      <a:pPr marL="180000" algn="l"/>
                      <a:r>
                        <a:rPr lang="en-US"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US National Parks &amp; selected locations</a:t>
                      </a:r>
                      <a:endPar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US Rivers &amp; selected locations</a:t>
                      </a:r>
                      <a:endPar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12560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graphicFrame>
        <p:nvGraphicFramePr>
          <p:cNvPr id="2" name="Table 1">
            <a:extLst>
              <a:ext uri="{FF2B5EF4-FFF2-40B4-BE49-F238E27FC236}">
                <a16:creationId xmlns:a16="http://schemas.microsoft.com/office/drawing/2014/main" id="{706BE0B7-879F-C6AC-2F5A-E9AA2EC611B1}"/>
              </a:ext>
            </a:extLst>
          </p:cNvPr>
          <p:cNvGraphicFramePr>
            <a:graphicFrameLocks noGrp="1"/>
          </p:cNvGraphicFramePr>
          <p:nvPr/>
        </p:nvGraphicFramePr>
        <p:xfrm>
          <a:off x="10962570" y="5676491"/>
          <a:ext cx="13141779" cy="3769209"/>
        </p:xfrm>
        <a:graphic>
          <a:graphicData uri="http://schemas.openxmlformats.org/drawingml/2006/table">
            <a:tbl>
              <a:tblPr firstRow="1" bandRow="1">
                <a:tableStyleId>{5C22544A-7EE6-4342-B048-85BDC9FD1C3A}</a:tableStyleId>
              </a:tblPr>
              <a:tblGrid>
                <a:gridCol w="3859914">
                  <a:extLst>
                    <a:ext uri="{9D8B030D-6E8A-4147-A177-3AD203B41FA5}">
                      <a16:colId xmlns:a16="http://schemas.microsoft.com/office/drawing/2014/main" val="2844207666"/>
                    </a:ext>
                  </a:extLst>
                </a:gridCol>
                <a:gridCol w="3982077">
                  <a:extLst>
                    <a:ext uri="{9D8B030D-6E8A-4147-A177-3AD203B41FA5}">
                      <a16:colId xmlns:a16="http://schemas.microsoft.com/office/drawing/2014/main" val="1891655341"/>
                    </a:ext>
                  </a:extLst>
                </a:gridCol>
                <a:gridCol w="5299788">
                  <a:extLst>
                    <a:ext uri="{9D8B030D-6E8A-4147-A177-3AD203B41FA5}">
                      <a16:colId xmlns:a16="http://schemas.microsoft.com/office/drawing/2014/main" val="733890650"/>
                    </a:ext>
                  </a:extLst>
                </a:gridCol>
              </a:tblGrid>
              <a:tr h="833737">
                <a:tc>
                  <a:txBody>
                    <a:bodyPr/>
                    <a:lstStyle/>
                    <a:p>
                      <a:pPr marL="180000" algn="l"/>
                      <a:r>
                        <a:rPr lang="en-US"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Name</a:t>
                      </a:r>
                      <a:endPar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Type</a:t>
                      </a:r>
                      <a:endPar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Googled Locations</a:t>
                      </a:r>
                      <a:endPar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97887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Yellowstone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National Park</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44.4882, -110.5916</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98239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Grand Canyon</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National Park	</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36.0636, -112.1079</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3906375"/>
                  </a:ext>
                </a:extLst>
              </a:tr>
              <a:tr h="97420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Yosemite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National Park	</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37.8855, -119.5360</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83738733"/>
                  </a:ext>
                </a:extLst>
              </a:tr>
            </a:tbl>
          </a:graphicData>
        </a:graphic>
      </p:graphicFrame>
      <p:graphicFrame>
        <p:nvGraphicFramePr>
          <p:cNvPr id="3" name="Table 2">
            <a:extLst>
              <a:ext uri="{FF2B5EF4-FFF2-40B4-BE49-F238E27FC236}">
                <a16:creationId xmlns:a16="http://schemas.microsoft.com/office/drawing/2014/main" id="{25EB762B-FC68-F17B-5BC4-EFDBA6957297}"/>
              </a:ext>
            </a:extLst>
          </p:cNvPr>
          <p:cNvGraphicFramePr>
            <a:graphicFrameLocks noGrp="1"/>
          </p:cNvGraphicFramePr>
          <p:nvPr/>
        </p:nvGraphicFramePr>
        <p:xfrm>
          <a:off x="24965536" y="5676491"/>
          <a:ext cx="10432942" cy="9308837"/>
        </p:xfrm>
        <a:graphic>
          <a:graphicData uri="http://schemas.openxmlformats.org/drawingml/2006/table">
            <a:tbl>
              <a:tblPr firstRow="1" bandRow="1">
                <a:tableStyleId>{5C22544A-7EE6-4342-B048-85BDC9FD1C3A}</a:tableStyleId>
              </a:tblPr>
              <a:tblGrid>
                <a:gridCol w="3136403">
                  <a:extLst>
                    <a:ext uri="{9D8B030D-6E8A-4147-A177-3AD203B41FA5}">
                      <a16:colId xmlns:a16="http://schemas.microsoft.com/office/drawing/2014/main" val="2844207666"/>
                    </a:ext>
                  </a:extLst>
                </a:gridCol>
                <a:gridCol w="2071396">
                  <a:extLst>
                    <a:ext uri="{9D8B030D-6E8A-4147-A177-3AD203B41FA5}">
                      <a16:colId xmlns:a16="http://schemas.microsoft.com/office/drawing/2014/main" val="1891655341"/>
                    </a:ext>
                  </a:extLst>
                </a:gridCol>
                <a:gridCol w="5225143">
                  <a:extLst>
                    <a:ext uri="{9D8B030D-6E8A-4147-A177-3AD203B41FA5}">
                      <a16:colId xmlns:a16="http://schemas.microsoft.com/office/drawing/2014/main" val="733890650"/>
                    </a:ext>
                  </a:extLst>
                </a:gridCol>
              </a:tblGrid>
              <a:tr h="884407">
                <a:tc>
                  <a:txBody>
                    <a:bodyPr/>
                    <a:lstStyle/>
                    <a:p>
                      <a:pPr marL="180000" algn="l"/>
                      <a:r>
                        <a:rPr lang="en-US"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Name</a:t>
                      </a:r>
                      <a:endPar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Type</a:t>
                      </a:r>
                      <a:endPar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Googled Locations</a:t>
                      </a:r>
                      <a:endPar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230144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Mississippi</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River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47.2160, -95.2348</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35.1556, -90.0659</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29.1566, -89.2495</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52008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Missouri</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River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45.9239, -111.4983</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38.8146, -90.1218</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3906375"/>
                  </a:ext>
                </a:extLst>
              </a:tr>
              <a:tr h="308281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Colorado</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River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40.4708, -105.8286</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36.1015, -112.0892</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34.2964, -114.1148</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31.7811, -114.7724</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83738733"/>
                  </a:ext>
                </a:extLst>
              </a:tr>
              <a:tr h="152008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Delaware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River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42.2026, -75.00836</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39.4955, -75.5592</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0789544"/>
                  </a:ext>
                </a:extLst>
              </a:tr>
            </a:tbl>
          </a:graphicData>
        </a:graphic>
      </p:graphicFrame>
      <p:sp>
        <p:nvSpPr>
          <p:cNvPr id="5" name="Rectangle 4">
            <a:extLst>
              <a:ext uri="{FF2B5EF4-FFF2-40B4-BE49-F238E27FC236}">
                <a16:creationId xmlns:a16="http://schemas.microsoft.com/office/drawing/2014/main" id="{023E87A8-47EA-ACCE-94F8-AEEBE56CC47F}"/>
              </a:ext>
            </a:extLst>
          </p:cNvPr>
          <p:cNvSpPr/>
          <p:nvPr/>
        </p:nvSpPr>
        <p:spPr>
          <a:xfrm>
            <a:off x="952501" y="2687246"/>
            <a:ext cx="8868963" cy="14966272"/>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I'll be mapping US National Parks, and a couple of major rivers in the US, so the parks will be points, and the rivers will be lines.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data I'll be using is shown here.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I'll be creating a </a:t>
            </a:r>
            <a:r>
              <a:rPr lang="en-US" sz="6400" b="1" dirty="0">
                <a:latin typeface="Open Sans" panose="020B0606030504020204" pitchFamily="34" charset="0"/>
                <a:ea typeface="Open Sans" panose="020B0606030504020204" pitchFamily="34" charset="0"/>
                <a:cs typeface="Open Sans" panose="020B0606030504020204" pitchFamily="34" charset="0"/>
              </a:rPr>
              <a:t>Park</a:t>
            </a:r>
            <a:r>
              <a:rPr lang="en-US" sz="6400" dirty="0">
                <a:latin typeface="Open Sans" panose="020B0606030504020204" pitchFamily="34" charset="0"/>
                <a:ea typeface="Open Sans" panose="020B0606030504020204" pitchFamily="34" charset="0"/>
                <a:cs typeface="Open Sans" panose="020B0606030504020204" pitchFamily="34" charset="0"/>
              </a:rPr>
              <a:t> class that extends Point, and a </a:t>
            </a:r>
            <a:r>
              <a:rPr lang="en-US" sz="6400" b="1" dirty="0">
                <a:latin typeface="Open Sans" panose="020B0606030504020204" pitchFamily="34" charset="0"/>
                <a:ea typeface="Open Sans" panose="020B0606030504020204" pitchFamily="34" charset="0"/>
                <a:cs typeface="Open Sans" panose="020B0606030504020204" pitchFamily="34" charset="0"/>
              </a:rPr>
              <a:t>River</a:t>
            </a:r>
            <a:r>
              <a:rPr lang="en-US" sz="6400" dirty="0">
                <a:latin typeface="Open Sans" panose="020B0606030504020204" pitchFamily="34" charset="0"/>
                <a:ea typeface="Open Sans" panose="020B0606030504020204" pitchFamily="34" charset="0"/>
                <a:cs typeface="Open Sans" panose="020B0606030504020204" pitchFamily="34" charset="0"/>
              </a:rPr>
              <a:t> class that extends Line, to support this data.</a:t>
            </a:r>
          </a:p>
        </p:txBody>
      </p:sp>
    </p:spTree>
    <p:extLst>
      <p:ext uri="{BB962C8B-B14F-4D97-AF65-F5344CB8AC3E}">
        <p14:creationId xmlns:p14="http://schemas.microsoft.com/office/powerpoint/2010/main" val="763171085"/>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39B272B-C2D0-0B5E-0EAF-17D7A022E42F}"/>
              </a:ext>
            </a:extLst>
          </p:cNvPr>
          <p:cNvSpPr/>
          <p:nvPr/>
        </p:nvSpPr>
        <p:spPr>
          <a:xfrm>
            <a:off x="952501" y="2948473"/>
            <a:ext cx="34782670" cy="13217607"/>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should have constructors or methods, to support adding a couple of attributes, and some location data, to your two specific classes.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pass the location data of a point type, as a String, or a set of double values, representing latitude and longitude.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pass the multiple locations of a line, as a set of strings, or a two dimensional array of doubles, that represents the multiple points on your line.</a:t>
            </a:r>
          </a:p>
        </p:txBody>
      </p:sp>
      <p:sp>
        <p:nvSpPr>
          <p:cNvPr id="126" name="Shape 126"/>
          <p:cNvSpPr/>
          <p:nvPr/>
        </p:nvSpPr>
        <p:spPr>
          <a:xfrm>
            <a:off x="952498" y="459786"/>
            <a:ext cx="1807385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Generic Class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 Class Challenge</a:t>
            </a:r>
          </a:p>
        </p:txBody>
      </p:sp>
      <p:graphicFrame>
        <p:nvGraphicFramePr>
          <p:cNvPr id="2" name="Table 1">
            <a:extLst>
              <a:ext uri="{FF2B5EF4-FFF2-40B4-BE49-F238E27FC236}">
                <a16:creationId xmlns:a16="http://schemas.microsoft.com/office/drawing/2014/main" id="{706BE0B7-879F-C6AC-2F5A-E9AA2EC611B1}"/>
              </a:ext>
            </a:extLst>
          </p:cNvPr>
          <p:cNvGraphicFramePr>
            <a:graphicFrameLocks noGrp="1"/>
          </p:cNvGraphicFramePr>
          <p:nvPr/>
        </p:nvGraphicFramePr>
        <p:xfrm>
          <a:off x="8677197" y="5938748"/>
          <a:ext cx="19221605" cy="1888629"/>
        </p:xfrm>
        <a:graphic>
          <a:graphicData uri="http://schemas.openxmlformats.org/drawingml/2006/table">
            <a:tbl>
              <a:tblPr firstRow="1" bandRow="1">
                <a:tableStyleId>{5C22544A-7EE6-4342-B048-85BDC9FD1C3A}</a:tableStyleId>
              </a:tblPr>
              <a:tblGrid>
                <a:gridCol w="9069899">
                  <a:extLst>
                    <a:ext uri="{9D8B030D-6E8A-4147-A177-3AD203B41FA5}">
                      <a16:colId xmlns:a16="http://schemas.microsoft.com/office/drawing/2014/main" val="2844207666"/>
                    </a:ext>
                  </a:extLst>
                </a:gridCol>
                <a:gridCol w="10151706">
                  <a:extLst>
                    <a:ext uri="{9D8B030D-6E8A-4147-A177-3AD203B41FA5}">
                      <a16:colId xmlns:a16="http://schemas.microsoft.com/office/drawing/2014/main" val="1891655341"/>
                    </a:ext>
                  </a:extLst>
                </a:gridCol>
              </a:tblGrid>
              <a:tr h="833737">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Name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Googled Location of a Point</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97887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Yellowstone National Park</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44.4882, -110.5916</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graphicFrame>
        <p:nvGraphicFramePr>
          <p:cNvPr id="3" name="Table 2">
            <a:extLst>
              <a:ext uri="{FF2B5EF4-FFF2-40B4-BE49-F238E27FC236}">
                <a16:creationId xmlns:a16="http://schemas.microsoft.com/office/drawing/2014/main" id="{25EB762B-FC68-F17B-5BC4-EFDBA6957297}"/>
              </a:ext>
            </a:extLst>
          </p:cNvPr>
          <p:cNvGraphicFramePr>
            <a:graphicFrameLocks noGrp="1"/>
          </p:cNvGraphicFramePr>
          <p:nvPr/>
        </p:nvGraphicFramePr>
        <p:xfrm>
          <a:off x="8406746" y="13807788"/>
          <a:ext cx="19762508" cy="3817739"/>
        </p:xfrm>
        <a:graphic>
          <a:graphicData uri="http://schemas.openxmlformats.org/drawingml/2006/table">
            <a:tbl>
              <a:tblPr firstRow="1" bandRow="1">
                <a:tableStyleId>{5C22544A-7EE6-4342-B048-85BDC9FD1C3A}</a:tableStyleId>
              </a:tblPr>
              <a:tblGrid>
                <a:gridCol w="6173342">
                  <a:extLst>
                    <a:ext uri="{9D8B030D-6E8A-4147-A177-3AD203B41FA5}">
                      <a16:colId xmlns:a16="http://schemas.microsoft.com/office/drawing/2014/main" val="2844207666"/>
                    </a:ext>
                  </a:extLst>
                </a:gridCol>
                <a:gridCol w="13589166">
                  <a:extLst>
                    <a:ext uri="{9D8B030D-6E8A-4147-A177-3AD203B41FA5}">
                      <a16:colId xmlns:a16="http://schemas.microsoft.com/office/drawing/2014/main" val="1891655341"/>
                    </a:ext>
                  </a:extLst>
                </a:gridCol>
              </a:tblGrid>
              <a:tr h="1008065">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Name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Googled Locations of Points in a River</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230144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Mississippi River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47.2160, -95.2348</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35.1556, -90.0659</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29.1566, -89.2495</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Tree>
    <p:extLst>
      <p:ext uri="{BB962C8B-B14F-4D97-AF65-F5344CB8AC3E}">
        <p14:creationId xmlns:p14="http://schemas.microsoft.com/office/powerpoint/2010/main" val="96812038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17214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Generics Introduction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Generics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use an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for any type of object, because many of the methods on that class can be applied to any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jump in, and see how to create generic types, and examine how to use them and when you might choose to use them.</a:t>
            </a:r>
          </a:p>
        </p:txBody>
      </p:sp>
    </p:spTree>
    <p:extLst>
      <p:ext uri="{BB962C8B-B14F-4D97-AF65-F5344CB8AC3E}">
        <p14:creationId xmlns:p14="http://schemas.microsoft.com/office/powerpoint/2010/main" val="1546395312"/>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07385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Generic Class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 Class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addition to these classes, you'll create a </a:t>
            </a:r>
            <a:r>
              <a:rPr lang="en-US" sz="6400" b="1" dirty="0">
                <a:latin typeface="Open Sans" panose="020B0606030504020204" pitchFamily="34" charset="0"/>
                <a:ea typeface="Open Sans" panose="020B0606030504020204" pitchFamily="34" charset="0"/>
                <a:cs typeface="Open Sans" panose="020B0606030504020204" pitchFamily="34" charset="0"/>
              </a:rPr>
              <a:t>generic class</a:t>
            </a:r>
            <a:r>
              <a:rPr lang="en-US" sz="6400" dirty="0">
                <a:latin typeface="Open Sans" panose="020B0606030504020204" pitchFamily="34" charset="0"/>
                <a:ea typeface="Open Sans" panose="020B0606030504020204" pitchFamily="34" charset="0"/>
                <a:cs typeface="Open Sans" panose="020B0606030504020204" pitchFamily="34" charset="0"/>
              </a:rPr>
              <a:t> called </a:t>
            </a:r>
            <a:r>
              <a:rPr lang="en-US" sz="6400" b="1" dirty="0">
                <a:latin typeface="Open Sans" panose="020B0606030504020204" pitchFamily="34" charset="0"/>
                <a:ea typeface="Open Sans" panose="020B0606030504020204" pitchFamily="34" charset="0"/>
                <a:cs typeface="Open Sans" panose="020B0606030504020204" pitchFamily="34" charset="0"/>
              </a:rPr>
              <a:t>Layer</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Your Layer class should have </a:t>
            </a:r>
            <a:r>
              <a:rPr lang="en-US" sz="6400" b="1" dirty="0">
                <a:latin typeface="Open Sans" panose="020B0606030504020204" pitchFamily="34" charset="0"/>
                <a:ea typeface="Open Sans" panose="020B0606030504020204" pitchFamily="34" charset="0"/>
                <a:cs typeface="Open Sans" panose="020B0606030504020204" pitchFamily="34" charset="0"/>
              </a:rPr>
              <a:t>one type parameter</a:t>
            </a:r>
            <a:r>
              <a:rPr lang="en-US" sz="6400" dirty="0">
                <a:latin typeface="Open Sans" panose="020B0606030504020204" pitchFamily="34" charset="0"/>
                <a:ea typeface="Open Sans" panose="020B0606030504020204" pitchFamily="34" charset="0"/>
                <a:cs typeface="Open Sans" panose="020B0606030504020204" pitchFamily="34" charset="0"/>
              </a:rPr>
              <a:t>, and should only </a:t>
            </a:r>
            <a:r>
              <a:rPr lang="en-US" sz="6400" b="1" dirty="0">
                <a:latin typeface="Open Sans" panose="020B0606030504020204" pitchFamily="34" charset="0"/>
                <a:ea typeface="Open Sans" panose="020B0606030504020204" pitchFamily="34" charset="0"/>
                <a:cs typeface="Open Sans" panose="020B0606030504020204" pitchFamily="34" charset="0"/>
              </a:rPr>
              <a:t>allow Mappable elements</a:t>
            </a:r>
            <a:r>
              <a:rPr lang="en-US" sz="6400" dirty="0">
                <a:latin typeface="Open Sans" panose="020B0606030504020204" pitchFamily="34" charset="0"/>
                <a:ea typeface="Open Sans" panose="020B0606030504020204" pitchFamily="34" charset="0"/>
                <a:cs typeface="Open Sans" panose="020B0606030504020204" pitchFamily="34" charset="0"/>
              </a:rPr>
              <a:t> as that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generic class should have a </a:t>
            </a:r>
            <a:r>
              <a:rPr lang="en-US" sz="6400" b="1" dirty="0">
                <a:latin typeface="Open Sans" panose="020B0606030504020204" pitchFamily="34" charset="0"/>
                <a:ea typeface="Open Sans" panose="020B0606030504020204" pitchFamily="34" charset="0"/>
                <a:cs typeface="Open Sans" panose="020B0606030504020204" pitchFamily="34" charset="0"/>
              </a:rPr>
              <a:t>single private field</a:t>
            </a:r>
            <a:r>
              <a:rPr lang="en-US" sz="6400" dirty="0">
                <a:latin typeface="Open Sans" panose="020B0606030504020204" pitchFamily="34" charset="0"/>
                <a:ea typeface="Open Sans" panose="020B0606030504020204" pitchFamily="34" charset="0"/>
                <a:cs typeface="Open Sans" panose="020B0606030504020204" pitchFamily="34" charset="0"/>
              </a:rPr>
              <a:t>, a </a:t>
            </a:r>
            <a:r>
              <a:rPr lang="en-US" sz="6400" b="1" dirty="0">
                <a:latin typeface="Open Sans" panose="020B0606030504020204" pitchFamily="34" charset="0"/>
                <a:ea typeface="Open Sans" panose="020B0606030504020204" pitchFamily="34" charset="0"/>
                <a:cs typeface="Open Sans" panose="020B0606030504020204" pitchFamily="34" charset="0"/>
              </a:rPr>
              <a:t>list of elements</a:t>
            </a:r>
            <a:r>
              <a:rPr lang="en-US" sz="6400" dirty="0">
                <a:latin typeface="Open Sans" panose="020B0606030504020204" pitchFamily="34" charset="0"/>
                <a:ea typeface="Open Sans" panose="020B0606030504020204" pitchFamily="34" charset="0"/>
                <a:cs typeface="Open Sans" panose="020B0606030504020204" pitchFamily="34" charset="0"/>
              </a:rPr>
              <a:t> to be mapped.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class should have a method or constructor, or both, to add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should create a method, called </a:t>
            </a:r>
            <a:r>
              <a:rPr lang="en-US" sz="6400" dirty="0" err="1">
                <a:latin typeface="Open Sans" panose="020B0606030504020204" pitchFamily="34" charset="0"/>
                <a:ea typeface="Open Sans" panose="020B0606030504020204" pitchFamily="34" charset="0"/>
                <a:cs typeface="Open Sans" panose="020B0606030504020204" pitchFamily="34" charset="0"/>
              </a:rPr>
              <a:t>renderLayer</a:t>
            </a:r>
            <a:r>
              <a:rPr lang="en-US" sz="6400" dirty="0">
                <a:latin typeface="Open Sans" panose="020B0606030504020204" pitchFamily="34" charset="0"/>
                <a:ea typeface="Open Sans" panose="020B0606030504020204" pitchFamily="34" charset="0"/>
                <a:cs typeface="Open Sans" panose="020B0606030504020204" pitchFamily="34" charset="0"/>
              </a:rPr>
              <a:t>, that loops through all elements, and executes the method render, on each element.</a:t>
            </a:r>
          </a:p>
        </p:txBody>
      </p:sp>
    </p:spTree>
    <p:extLst>
      <p:ext uri="{BB962C8B-B14F-4D97-AF65-F5344CB8AC3E}">
        <p14:creationId xmlns:p14="http://schemas.microsoft.com/office/powerpoint/2010/main" val="2415204125"/>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07385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Generic Class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 Class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Your main method should create some instances of your specific classes, which include some location data.</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should get added to a typed Layer, and the render Layer method called on that.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Sample output is shown here:</a:t>
            </a:r>
          </a:p>
        </p:txBody>
      </p:sp>
      <p:pic>
        <p:nvPicPr>
          <p:cNvPr id="3" name="Picture 2">
            <a:extLst>
              <a:ext uri="{FF2B5EF4-FFF2-40B4-BE49-F238E27FC236}">
                <a16:creationId xmlns:a16="http://schemas.microsoft.com/office/drawing/2014/main" id="{93C1E297-1873-7119-FC1E-8EDB50625EC6}"/>
              </a:ext>
            </a:extLst>
          </p:cNvPr>
          <p:cNvPicPr>
            <a:picLocks noChangeAspect="1"/>
          </p:cNvPicPr>
          <p:nvPr/>
        </p:nvPicPr>
        <p:blipFill>
          <a:blip r:embed="rId4"/>
          <a:stretch>
            <a:fillRect/>
          </a:stretch>
        </p:blipFill>
        <p:spPr>
          <a:xfrm>
            <a:off x="952499" y="10295111"/>
            <a:ext cx="34782668" cy="1427275"/>
          </a:xfrm>
          <a:prstGeom prst="rect">
            <a:avLst/>
          </a:prstGeom>
        </p:spPr>
      </p:pic>
    </p:spTree>
    <p:extLst>
      <p:ext uri="{BB962C8B-B14F-4D97-AF65-F5344CB8AC3E}">
        <p14:creationId xmlns:p14="http://schemas.microsoft.com/office/powerpoint/2010/main" val="3093407017"/>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D1606581-F20D-8C33-4879-69A685DDA7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5254" y="3335424"/>
            <a:ext cx="19421851" cy="13903152"/>
          </a:xfrm>
          <a:prstGeom prst="rect">
            <a:avLst/>
          </a:prstGeom>
        </p:spPr>
      </p:pic>
      <p:sp>
        <p:nvSpPr>
          <p:cNvPr id="126" name="Shape 126"/>
          <p:cNvSpPr/>
          <p:nvPr/>
        </p:nvSpPr>
        <p:spPr>
          <a:xfrm>
            <a:off x="952498" y="459786"/>
            <a:ext cx="1890742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plan -  the class diagram</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 Class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911155"/>
            <a:ext cx="16812985" cy="15020151"/>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diagram shows how I plan to build this.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see my Mappable interface has the method render on it, and by default that's both public and abstract.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I've also added a static method, that will take a String, and split it into a double array, which will have the latitude and longitude values in them.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I've made two classes, Point and Line, abstract, because I don't really want anyone to instantiate these classes.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Point has a location field, which is a double array, and will just have two doubles, the latitude and longitude.</a:t>
            </a:r>
          </a:p>
        </p:txBody>
      </p:sp>
    </p:spTree>
    <p:extLst>
      <p:ext uri="{BB962C8B-B14F-4D97-AF65-F5344CB8AC3E}">
        <p14:creationId xmlns:p14="http://schemas.microsoft.com/office/powerpoint/2010/main" val="3468524726"/>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B0E21A7F-2F7E-910B-7CD6-06012A52E6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5254" y="3335424"/>
            <a:ext cx="19421851" cy="13903152"/>
          </a:xfrm>
          <a:prstGeom prst="rect">
            <a:avLst/>
          </a:prstGeom>
        </p:spPr>
      </p:pic>
      <p:sp>
        <p:nvSpPr>
          <p:cNvPr id="126" name="Shape 126"/>
          <p:cNvSpPr/>
          <p:nvPr/>
        </p:nvSpPr>
        <p:spPr>
          <a:xfrm>
            <a:off x="952498" y="459786"/>
            <a:ext cx="1853872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plan -  the class diagram</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 Class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911155"/>
            <a:ext cx="16421099" cy="1502015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I have a method that will print that array to a string, called location.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then the render method is implemented.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the same with abstract Line, except a line will have multiple latitude, longitude pairs, and these will be represented as a two-dimensional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then I'm going to have a Park class extend Point, with just a name field.</a:t>
            </a:r>
          </a:p>
        </p:txBody>
      </p:sp>
    </p:spTree>
    <p:extLst>
      <p:ext uri="{BB962C8B-B14F-4D97-AF65-F5344CB8AC3E}">
        <p14:creationId xmlns:p14="http://schemas.microsoft.com/office/powerpoint/2010/main" val="3670330646"/>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5B4C7323-4824-48C6-7BD7-C2F7BCFF3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5254" y="3335424"/>
            <a:ext cx="19421851" cy="13903152"/>
          </a:xfrm>
          <a:prstGeom prst="rect">
            <a:avLst/>
          </a:prstGeom>
        </p:spPr>
      </p:pic>
      <p:sp>
        <p:nvSpPr>
          <p:cNvPr id="126" name="Shape 126"/>
          <p:cNvSpPr/>
          <p:nvPr/>
        </p:nvSpPr>
        <p:spPr>
          <a:xfrm>
            <a:off x="952498" y="459786"/>
            <a:ext cx="1853872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plan -  the class diagram</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 Class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911155"/>
            <a:ext cx="16570389" cy="1502015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River will extend Line, and that has just a name as well, for simplicity.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Lastly, there's the Layer class, this is the generic class, and it has a list of </a:t>
            </a:r>
            <a:r>
              <a:rPr lang="en-US" sz="6400" dirty="0" err="1">
                <a:latin typeface="Open Sans" panose="020B0606030504020204" pitchFamily="34" charset="0"/>
                <a:ea typeface="Open Sans" panose="020B0606030504020204" pitchFamily="34" charset="0"/>
                <a:cs typeface="Open Sans" panose="020B0606030504020204" pitchFamily="34" charset="0"/>
              </a:rPr>
              <a:t>layerElements</a:t>
            </a:r>
            <a:r>
              <a:rPr lang="en-US" sz="6400" dirty="0">
                <a:latin typeface="Open Sans" panose="020B0606030504020204" pitchFamily="34" charset="0"/>
                <a:ea typeface="Open Sans" panose="020B0606030504020204" pitchFamily="34" charset="0"/>
                <a:cs typeface="Open Sans" panose="020B0606030504020204" pitchFamily="34" charset="0"/>
              </a:rPr>
              <a:t>, and methods to add one or more of these.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also has the method, </a:t>
            </a:r>
            <a:r>
              <a:rPr lang="en-US" sz="6400" dirty="0" err="1">
                <a:latin typeface="Open Sans" panose="020B0606030504020204" pitchFamily="34" charset="0"/>
                <a:ea typeface="Open Sans" panose="020B0606030504020204" pitchFamily="34" charset="0"/>
                <a:cs typeface="Open Sans" panose="020B0606030504020204" pitchFamily="34" charset="0"/>
              </a:rPr>
              <a:t>renderLayer</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3072272272"/>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p:nvPr/>
        </p:nvSpPr>
        <p:spPr>
          <a:xfrm>
            <a:off x="952501" y="459775"/>
            <a:ext cx="20019900" cy="181590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chemeClr val="dk1"/>
              </a:buClr>
              <a:buSzPts val="10800"/>
              <a:buFont typeface="Open Sans"/>
              <a:buNone/>
            </a:pPr>
            <a:r>
              <a:rPr lang="en-PH" sz="10800">
                <a:solidFill>
                  <a:schemeClr val="dk1"/>
                </a:solidFill>
                <a:latin typeface="Open Sans"/>
                <a:ea typeface="Open Sans"/>
                <a:cs typeface="Open Sans"/>
                <a:sym typeface="Open Sans"/>
              </a:rPr>
              <a:t>Interfaces used for sorting</a:t>
            </a:r>
            <a:endParaRPr/>
          </a:p>
        </p:txBody>
      </p:sp>
      <p:cxnSp>
        <p:nvCxnSpPr>
          <p:cNvPr id="56" name="Google Shape;56;p1"/>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57" name="Google Shape;57;p1"/>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58" name="Google Shape;58;p1"/>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59" name="Google Shape;59;p1"/>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PH"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chemeClr val="dk1"/>
              </a:buClr>
              <a:buSzPts val="4500"/>
              <a:buFont typeface="Open Sans"/>
              <a:buNone/>
            </a:pPr>
            <a:r>
              <a:rPr lang="en-PH" sz="4500" b="0" i="0" u="none" strike="noStrike" cap="none">
                <a:solidFill>
                  <a:schemeClr val="dk1"/>
                </a:solidFill>
                <a:latin typeface="Open Sans"/>
                <a:ea typeface="Open Sans"/>
                <a:cs typeface="Open Sans"/>
                <a:sym typeface="Open Sans"/>
              </a:rPr>
              <a:t>Revisiting Comparable</a:t>
            </a:r>
            <a:endParaRPr/>
          </a:p>
        </p:txBody>
      </p:sp>
      <p:sp>
        <p:nvSpPr>
          <p:cNvPr id="2" name="Rectangle 1">
            <a:extLst>
              <a:ext uri="{FF2B5EF4-FFF2-40B4-BE49-F238E27FC236}">
                <a16:creationId xmlns:a16="http://schemas.microsoft.com/office/drawing/2014/main" id="{6DAC8BB6-542F-D43E-96AE-06F72B31C6C4}"/>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Now that I've covered interfaces and generic classes, I want to review in more detail, interfaces I mentioned in previous lectures.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first is Comparable.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an array, we can simply call </a:t>
            </a:r>
            <a:r>
              <a:rPr lang="en-US" sz="6400" dirty="0" err="1">
                <a:latin typeface="Open Sans" panose="020B0606030504020204" pitchFamily="34" charset="0"/>
                <a:ea typeface="Open Sans" panose="020B0606030504020204" pitchFamily="34" charset="0"/>
                <a:cs typeface="Open Sans" panose="020B0606030504020204" pitchFamily="34" charset="0"/>
              </a:rPr>
              <a:t>Arrays.sort</a:t>
            </a:r>
            <a:r>
              <a:rPr lang="en-US" sz="6400" dirty="0">
                <a:latin typeface="Open Sans" panose="020B0606030504020204" pitchFamily="34" charset="0"/>
                <a:ea typeface="Open Sans" panose="020B0606030504020204" pitchFamily="34" charset="0"/>
                <a:cs typeface="Open Sans" panose="020B0606030504020204" pitchFamily="34" charset="0"/>
              </a:rPr>
              <a:t>, and pass it an array, but as I have previously mentioned, the elements in the array, need to implement </a:t>
            </a:r>
            <a:r>
              <a:rPr lang="en-US" sz="6400">
                <a:latin typeface="Open Sans" panose="020B0606030504020204" pitchFamily="34" charset="0"/>
                <a:ea typeface="Open Sans" panose="020B0606030504020204" pitchFamily="34" charset="0"/>
                <a:cs typeface="Open Sans" panose="020B0606030504020204" pitchFamily="34" charset="0"/>
              </a:rPr>
              <a:t>Comparable.</a:t>
            </a: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Types like String, or primitive wrapper classes like Integer or Character are sortable, and this is because they do implement this interface.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Google Shape;66;p2"/>
          <p:cNvSpPr/>
          <p:nvPr/>
        </p:nvSpPr>
        <p:spPr>
          <a:xfrm>
            <a:off x="952501" y="4285904"/>
            <a:ext cx="34782667" cy="13645402"/>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6400"/>
              <a:buFont typeface="Open Sans"/>
              <a:buNone/>
            </a:pPr>
            <a:r>
              <a:rPr lang="en-PH" sz="6400" b="0" i="0" u="none" strike="noStrike" cap="none" dirty="0">
                <a:solidFill>
                  <a:schemeClr val="dk1"/>
                </a:solidFill>
                <a:latin typeface="Open Sans"/>
                <a:ea typeface="Open Sans"/>
                <a:cs typeface="Open Sans"/>
                <a:sym typeface="Open Sans"/>
              </a:rPr>
              <a:t>The interface declaration in Java.</a:t>
            </a:r>
            <a:endParaRPr dirty="0"/>
          </a:p>
          <a:p>
            <a:pPr marL="0" marR="0" lvl="0" indent="0" algn="l" rtl="0">
              <a:lnSpc>
                <a:spcPct val="100000"/>
              </a:lnSpc>
              <a:spcBef>
                <a:spcPts val="0"/>
              </a:spcBef>
              <a:spcAft>
                <a:spcPts val="0"/>
              </a:spcAft>
              <a:buClr>
                <a:srgbClr val="000000"/>
              </a:buClr>
              <a:buSzPts val="6400"/>
              <a:buFont typeface="Helvetica Neue Light"/>
              <a:buNone/>
            </a:pPr>
            <a:endParaRPr sz="6400" b="0" i="0" u="none" strike="noStrike" cap="none" dirty="0">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6400"/>
              <a:buFont typeface="Helvetica Neue Light"/>
              <a:buNone/>
            </a:pPr>
            <a:endParaRPr sz="6400" b="0" i="0" u="none" strike="noStrike" cap="none" dirty="0">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6400"/>
              <a:buFont typeface="Helvetica Neue Light"/>
              <a:buNone/>
            </a:pPr>
            <a:endParaRPr sz="6400" b="0" i="0" u="none" strike="noStrike" cap="none" dirty="0">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6400"/>
              <a:buFont typeface="Helvetica Neue Light"/>
              <a:buNone/>
            </a:pPr>
            <a:endParaRPr sz="6400" b="0" i="0" u="none" strike="noStrike" cap="none" dirty="0">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6400"/>
              <a:buFont typeface="Helvetica Neue Light"/>
              <a:buNone/>
            </a:pPr>
            <a:endParaRPr sz="6400" b="0" i="0" u="none" strike="noStrike" cap="none" dirty="0">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6400"/>
              <a:buFont typeface="Helvetica Neue Light"/>
              <a:buNone/>
            </a:pPr>
            <a:endParaRPr sz="6400" b="0" i="0" u="none" strike="noStrike" cap="none" dirty="0">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chemeClr val="dk1"/>
              </a:buClr>
              <a:buSzPts val="6400"/>
              <a:buFont typeface="Open Sans"/>
              <a:buNone/>
            </a:pPr>
            <a:r>
              <a:rPr lang="en-PH" sz="6400" b="0" i="0" u="none" strike="noStrike" cap="none" dirty="0">
                <a:solidFill>
                  <a:schemeClr val="dk1"/>
                </a:solidFill>
                <a:latin typeface="Open Sans"/>
                <a:ea typeface="Open Sans"/>
                <a:cs typeface="Open Sans"/>
                <a:sym typeface="Open Sans"/>
              </a:rPr>
              <a:t>It's a generic type, meaning it's parameterized.</a:t>
            </a:r>
            <a:endParaRPr dirty="0"/>
          </a:p>
          <a:p>
            <a:pPr marL="0" marR="0" lvl="0" indent="0" algn="l" rtl="0">
              <a:lnSpc>
                <a:spcPct val="100000"/>
              </a:lnSpc>
              <a:spcBef>
                <a:spcPts val="0"/>
              </a:spcBef>
              <a:spcAft>
                <a:spcPts val="0"/>
              </a:spcAft>
              <a:buClr>
                <a:srgbClr val="000000"/>
              </a:buClr>
              <a:buSzPts val="6400"/>
              <a:buFont typeface="Helvetica Neue Light"/>
              <a:buNone/>
            </a:pPr>
            <a:endParaRPr sz="6400" b="0" i="0" u="none" strike="noStrike" cap="none" dirty="0">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chemeClr val="dk1"/>
              </a:buClr>
              <a:buSzPts val="6400"/>
              <a:buFont typeface="Open Sans"/>
              <a:buNone/>
            </a:pPr>
            <a:r>
              <a:rPr lang="en-PH" sz="6400" b="0" i="0" u="none" strike="noStrike" cap="none" dirty="0">
                <a:solidFill>
                  <a:schemeClr val="dk1"/>
                </a:solidFill>
                <a:latin typeface="Open Sans"/>
                <a:ea typeface="Open Sans"/>
                <a:cs typeface="Open Sans"/>
                <a:sym typeface="Open Sans"/>
              </a:rPr>
              <a:t>Any class that implements this interface, needs to implement the </a:t>
            </a:r>
            <a:r>
              <a:rPr lang="en-PH" sz="6400" b="0" i="0" u="none" strike="noStrike" cap="none" dirty="0" err="1">
                <a:solidFill>
                  <a:schemeClr val="dk1"/>
                </a:solidFill>
                <a:latin typeface="Open Sans"/>
                <a:ea typeface="Open Sans"/>
                <a:cs typeface="Open Sans"/>
                <a:sym typeface="Open Sans"/>
              </a:rPr>
              <a:t>compareTo</a:t>
            </a:r>
            <a:r>
              <a:rPr lang="en-PH" sz="6400" b="0" i="0" u="none" strike="noStrike" cap="none" dirty="0">
                <a:solidFill>
                  <a:schemeClr val="dk1"/>
                </a:solidFill>
                <a:latin typeface="Open Sans"/>
                <a:ea typeface="Open Sans"/>
                <a:cs typeface="Open Sans"/>
                <a:sym typeface="Open Sans"/>
              </a:rPr>
              <a:t> method.</a:t>
            </a:r>
            <a:endParaRPr dirty="0"/>
          </a:p>
          <a:p>
            <a:pPr marL="0" marR="0" lvl="0" indent="0" algn="l" rtl="0">
              <a:lnSpc>
                <a:spcPct val="100000"/>
              </a:lnSpc>
              <a:spcBef>
                <a:spcPts val="0"/>
              </a:spcBef>
              <a:spcAft>
                <a:spcPts val="0"/>
              </a:spcAft>
              <a:buClr>
                <a:srgbClr val="000000"/>
              </a:buClr>
              <a:buSzPts val="6400"/>
              <a:buFont typeface="Helvetica Neue Light"/>
              <a:buNone/>
            </a:pPr>
            <a:endParaRPr sz="6400" b="0" i="0" u="none" strike="noStrike" cap="none" dirty="0">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6400"/>
              <a:buFont typeface="Helvetica Neue Light"/>
              <a:buNone/>
            </a:pPr>
            <a:endParaRPr sz="6400" b="0" i="0" u="none" strike="noStrike" cap="none" dirty="0">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6400"/>
              <a:buFont typeface="Helvetica Neue Light"/>
              <a:buNone/>
            </a:pPr>
            <a:endParaRPr sz="6400" b="0" i="0" u="none" strike="noStrike" cap="none" dirty="0">
              <a:solidFill>
                <a:schemeClr val="dk1"/>
              </a:solidFill>
              <a:latin typeface="Open Sans"/>
              <a:ea typeface="Open Sans"/>
              <a:cs typeface="Open Sans"/>
              <a:sym typeface="Open Sans"/>
            </a:endParaRPr>
          </a:p>
        </p:txBody>
      </p:sp>
      <p:sp>
        <p:nvSpPr>
          <p:cNvPr id="67" name="Google Shape;67;p2"/>
          <p:cNvSpPr/>
          <p:nvPr/>
        </p:nvSpPr>
        <p:spPr>
          <a:xfrm>
            <a:off x="952498" y="459786"/>
            <a:ext cx="14582518"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chemeClr val="dk1"/>
              </a:buClr>
              <a:buSzPts val="10800"/>
              <a:buFont typeface="Open Sans"/>
              <a:buNone/>
            </a:pPr>
            <a:r>
              <a:rPr lang="en-PH" sz="10800">
                <a:solidFill>
                  <a:schemeClr val="dk1"/>
                </a:solidFill>
                <a:latin typeface="Open Sans"/>
                <a:ea typeface="Open Sans"/>
                <a:cs typeface="Open Sans"/>
                <a:sym typeface="Open Sans"/>
              </a:rPr>
              <a:t>Comparable Interface</a:t>
            </a:r>
            <a:endParaRPr/>
          </a:p>
        </p:txBody>
      </p:sp>
      <p:cxnSp>
        <p:nvCxnSpPr>
          <p:cNvPr id="68" name="Google Shape;68;p2"/>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69" name="Google Shape;69;p2"/>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70" name="Google Shape;70;p2"/>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71" name="Google Shape;71;p2"/>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PH"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chemeClr val="dk1"/>
              </a:buClr>
              <a:buSzPts val="4500"/>
              <a:buFont typeface="Open Sans"/>
              <a:buNone/>
            </a:pPr>
            <a:r>
              <a:rPr lang="en-PH" sz="4500" b="0" i="0" u="none" strike="noStrike" cap="none">
                <a:solidFill>
                  <a:schemeClr val="dk1"/>
                </a:solidFill>
                <a:latin typeface="Open Sans"/>
                <a:ea typeface="Open Sans"/>
                <a:cs typeface="Open Sans"/>
                <a:sym typeface="Open Sans"/>
              </a:rPr>
              <a:t>Revisiting Comparable</a:t>
            </a:r>
            <a:endParaRPr/>
          </a:p>
        </p:txBody>
      </p:sp>
      <p:pic>
        <p:nvPicPr>
          <p:cNvPr id="2" name="Google Shape;76;p3">
            <a:extLst>
              <a:ext uri="{FF2B5EF4-FFF2-40B4-BE49-F238E27FC236}">
                <a16:creationId xmlns:a16="http://schemas.microsoft.com/office/drawing/2014/main" id="{94DEB236-5A44-7715-F645-CA5ECB4CF57D}"/>
              </a:ext>
            </a:extLst>
          </p:cNvPr>
          <p:cNvPicPr preferRelativeResize="0"/>
          <p:nvPr/>
        </p:nvPicPr>
        <p:blipFill rotWithShape="1">
          <a:blip r:embed="rId4">
            <a:alphaModFix/>
          </a:blip>
          <a:srcRect l="237" t="46977"/>
          <a:stretch/>
        </p:blipFill>
        <p:spPr>
          <a:xfrm>
            <a:off x="10257183" y="5724692"/>
            <a:ext cx="15109134" cy="4501301"/>
          </a:xfrm>
          <a:prstGeom prst="rect">
            <a:avLst/>
          </a:prstGeom>
          <a:noFill/>
          <a:ln>
            <a:noFill/>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3"/>
          <p:cNvPicPr preferRelativeResize="0"/>
          <p:nvPr/>
        </p:nvPicPr>
        <p:blipFill rotWithShape="1">
          <a:blip r:embed="rId3">
            <a:alphaModFix/>
          </a:blip>
          <a:srcRect l="237" t="46977"/>
          <a:stretch/>
        </p:blipFill>
        <p:spPr>
          <a:xfrm>
            <a:off x="10257183" y="1925259"/>
            <a:ext cx="15109134" cy="4501301"/>
          </a:xfrm>
          <a:prstGeom prst="rect">
            <a:avLst/>
          </a:prstGeom>
          <a:noFill/>
          <a:ln>
            <a:noFill/>
          </a:ln>
        </p:spPr>
      </p:pic>
      <p:sp>
        <p:nvSpPr>
          <p:cNvPr id="77" name="Google Shape;77;p3"/>
          <p:cNvSpPr/>
          <p:nvPr/>
        </p:nvSpPr>
        <p:spPr>
          <a:xfrm>
            <a:off x="952498" y="459786"/>
            <a:ext cx="14582518"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chemeClr val="dk1"/>
              </a:buClr>
              <a:buSzPts val="10800"/>
              <a:buFont typeface="Open Sans"/>
              <a:buNone/>
            </a:pPr>
            <a:r>
              <a:rPr lang="en-PH" sz="10800">
                <a:solidFill>
                  <a:schemeClr val="dk1"/>
                </a:solidFill>
                <a:latin typeface="Open Sans"/>
                <a:ea typeface="Open Sans"/>
                <a:cs typeface="Open Sans"/>
                <a:sym typeface="Open Sans"/>
              </a:rPr>
              <a:t>Comparable Interface</a:t>
            </a:r>
            <a:endParaRPr/>
          </a:p>
        </p:txBody>
      </p:sp>
      <p:cxnSp>
        <p:nvCxnSpPr>
          <p:cNvPr id="78" name="Google Shape;78;p3"/>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79" name="Google Shape;79;p3"/>
          <p:cNvPicPr preferRelativeResize="0"/>
          <p:nvPr/>
        </p:nvPicPr>
        <p:blipFill rotWithShape="1">
          <a:blip r:embed="rId4">
            <a:alphaModFix/>
          </a:blip>
          <a:srcRect/>
          <a:stretch/>
        </p:blipFill>
        <p:spPr>
          <a:xfrm>
            <a:off x="14650974" y="18489726"/>
            <a:ext cx="6321552" cy="1392336"/>
          </a:xfrm>
          <a:prstGeom prst="rect">
            <a:avLst/>
          </a:prstGeom>
          <a:noFill/>
          <a:ln>
            <a:noFill/>
          </a:ln>
        </p:spPr>
      </p:pic>
      <p:cxnSp>
        <p:nvCxnSpPr>
          <p:cNvPr id="80" name="Google Shape;80;p3"/>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81" name="Google Shape;81;p3"/>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PH"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chemeClr val="dk1"/>
              </a:buClr>
              <a:buSzPts val="4500"/>
              <a:buFont typeface="Open Sans"/>
              <a:buNone/>
            </a:pPr>
            <a:r>
              <a:rPr lang="en-PH" sz="4500" b="0" i="0" u="none" strike="noStrike" cap="none">
                <a:solidFill>
                  <a:schemeClr val="dk1"/>
                </a:solidFill>
                <a:latin typeface="Open Sans"/>
                <a:ea typeface="Open Sans"/>
                <a:cs typeface="Open Sans"/>
                <a:sym typeface="Open Sans"/>
              </a:rPr>
              <a:t>Revisiting Comparable</a:t>
            </a:r>
            <a:endParaRPr/>
          </a:p>
        </p:txBody>
      </p:sp>
      <p:sp>
        <p:nvSpPr>
          <p:cNvPr id="82" name="Google Shape;82;p3"/>
          <p:cNvSpPr/>
          <p:nvPr/>
        </p:nvSpPr>
        <p:spPr>
          <a:xfrm>
            <a:off x="952501" y="6649787"/>
            <a:ext cx="34782670" cy="1147644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6400"/>
              <a:buFont typeface="Open Sans"/>
              <a:buNone/>
            </a:pPr>
            <a:r>
              <a:rPr lang="en-PH" sz="6400" b="0" i="0" u="none" strike="noStrike" cap="none" dirty="0">
                <a:solidFill>
                  <a:schemeClr val="dk1"/>
                </a:solidFill>
                <a:latin typeface="Open Sans"/>
                <a:ea typeface="Open Sans"/>
                <a:cs typeface="Open Sans"/>
                <a:sym typeface="Open Sans"/>
              </a:rPr>
              <a:t>This method takes one object as an argument, shown on this slide as the letter o, and compares it to the current instance, shown as this.</a:t>
            </a:r>
            <a:endParaRPr dirty="0"/>
          </a:p>
          <a:p>
            <a:pPr marL="0" marR="0" lvl="0" indent="0" algn="l" rtl="0">
              <a:lnSpc>
                <a:spcPct val="100000"/>
              </a:lnSpc>
              <a:spcBef>
                <a:spcPts val="2400"/>
              </a:spcBef>
              <a:spcAft>
                <a:spcPts val="0"/>
              </a:spcAft>
              <a:buClr>
                <a:schemeClr val="dk1"/>
              </a:buClr>
              <a:buSzPts val="6400"/>
              <a:buFont typeface="Open Sans"/>
              <a:buNone/>
            </a:pPr>
            <a:r>
              <a:rPr lang="en-PH" sz="6400" b="0" i="0" u="none" strike="noStrike" cap="none" dirty="0">
                <a:solidFill>
                  <a:schemeClr val="dk1"/>
                </a:solidFill>
                <a:latin typeface="Open Sans"/>
                <a:ea typeface="Open Sans"/>
                <a:cs typeface="Open Sans"/>
                <a:sym typeface="Open Sans"/>
              </a:rPr>
              <a:t>The table on this slide shows what the results of the </a:t>
            </a:r>
            <a:r>
              <a:rPr lang="en-PH" sz="6400" b="0" i="0" u="none" strike="noStrike" cap="none" dirty="0" err="1">
                <a:solidFill>
                  <a:schemeClr val="dk1"/>
                </a:solidFill>
                <a:latin typeface="Open Sans"/>
                <a:ea typeface="Open Sans"/>
                <a:cs typeface="Open Sans"/>
                <a:sym typeface="Open Sans"/>
              </a:rPr>
              <a:t>compareTo</a:t>
            </a:r>
            <a:r>
              <a:rPr lang="en-PH" sz="6400" b="0" i="0" u="none" strike="noStrike" cap="none" dirty="0">
                <a:solidFill>
                  <a:schemeClr val="dk1"/>
                </a:solidFill>
                <a:latin typeface="Open Sans"/>
                <a:ea typeface="Open Sans"/>
                <a:cs typeface="Open Sans"/>
                <a:sym typeface="Open Sans"/>
              </a:rPr>
              <a:t> method should mean, when implemented.</a:t>
            </a:r>
            <a:endParaRPr dirty="0"/>
          </a:p>
          <a:p>
            <a:pPr marL="0" marR="0" lvl="0" indent="0" algn="l" rtl="0">
              <a:lnSpc>
                <a:spcPct val="100000"/>
              </a:lnSpc>
              <a:spcBef>
                <a:spcPts val="2400"/>
              </a:spcBef>
              <a:spcAft>
                <a:spcPts val="0"/>
              </a:spcAft>
              <a:buClr>
                <a:srgbClr val="000000"/>
              </a:buClr>
              <a:buSzPts val="4800"/>
              <a:buFont typeface="Helvetica Neue Light"/>
              <a:buNone/>
            </a:pPr>
            <a:endParaRPr sz="4800" b="0" i="0" u="none" strike="noStrike" cap="none" dirty="0">
              <a:solidFill>
                <a:srgbClr val="000000"/>
              </a:solidFill>
              <a:latin typeface="Open Sans"/>
              <a:ea typeface="Open Sans"/>
              <a:cs typeface="Open Sans"/>
              <a:sym typeface="Open Sans"/>
            </a:endParaRPr>
          </a:p>
          <a:p>
            <a:pPr marL="0" marR="0" lvl="0" indent="0" algn="l" rtl="0">
              <a:lnSpc>
                <a:spcPct val="100000"/>
              </a:lnSpc>
              <a:spcBef>
                <a:spcPts val="2400"/>
              </a:spcBef>
              <a:spcAft>
                <a:spcPts val="0"/>
              </a:spcAft>
              <a:buClr>
                <a:srgbClr val="000000"/>
              </a:buClr>
              <a:buSzPts val="4800"/>
              <a:buFont typeface="Helvetica Neue Light"/>
              <a:buNone/>
            </a:pPr>
            <a:endParaRPr sz="4800" b="0" i="0" u="none" strike="noStrike" cap="none" dirty="0">
              <a:solidFill>
                <a:srgbClr val="000000"/>
              </a:solidFill>
              <a:latin typeface="Open Sans"/>
              <a:ea typeface="Open Sans"/>
              <a:cs typeface="Open Sans"/>
              <a:sym typeface="Open Sans"/>
            </a:endParaRPr>
          </a:p>
          <a:p>
            <a:pPr marL="0" marR="0" lvl="0" indent="0" algn="l" rtl="0">
              <a:lnSpc>
                <a:spcPct val="100000"/>
              </a:lnSpc>
              <a:spcBef>
                <a:spcPts val="2400"/>
              </a:spcBef>
              <a:spcAft>
                <a:spcPts val="0"/>
              </a:spcAft>
              <a:buClr>
                <a:srgbClr val="000000"/>
              </a:buClr>
              <a:buSzPts val="4800"/>
              <a:buFont typeface="Helvetica Neue Light"/>
              <a:buNone/>
            </a:pPr>
            <a:endParaRPr sz="4800" b="0" i="0" u="none" strike="noStrike" cap="none" dirty="0">
              <a:solidFill>
                <a:srgbClr val="000000"/>
              </a:solidFill>
              <a:latin typeface="Open Sans"/>
              <a:ea typeface="Open Sans"/>
              <a:cs typeface="Open Sans"/>
              <a:sym typeface="Open Sans"/>
            </a:endParaRPr>
          </a:p>
          <a:p>
            <a:pPr marL="0" marR="0" lvl="0" indent="0" algn="l" rtl="0">
              <a:lnSpc>
                <a:spcPct val="100000"/>
              </a:lnSpc>
              <a:spcBef>
                <a:spcPts val="2400"/>
              </a:spcBef>
              <a:spcAft>
                <a:spcPts val="0"/>
              </a:spcAft>
              <a:buClr>
                <a:srgbClr val="000000"/>
              </a:buClr>
              <a:buSzPts val="4800"/>
              <a:buFont typeface="Helvetica Neue Light"/>
              <a:buNone/>
            </a:pPr>
            <a:endParaRPr sz="4800" b="0" i="0" u="none" strike="noStrike" cap="none" dirty="0">
              <a:solidFill>
                <a:srgbClr val="000000"/>
              </a:solidFill>
              <a:latin typeface="Open Sans"/>
              <a:ea typeface="Open Sans"/>
              <a:cs typeface="Open Sans"/>
              <a:sym typeface="Open Sans"/>
            </a:endParaRPr>
          </a:p>
          <a:p>
            <a:pPr marL="0" marR="0" lvl="0" indent="0" algn="l" rtl="0">
              <a:lnSpc>
                <a:spcPct val="100000"/>
              </a:lnSpc>
              <a:spcBef>
                <a:spcPts val="2400"/>
              </a:spcBef>
              <a:spcAft>
                <a:spcPts val="0"/>
              </a:spcAft>
              <a:buClr>
                <a:srgbClr val="000000"/>
              </a:buClr>
              <a:buSzPts val="4800"/>
              <a:buFont typeface="Helvetica Neue Light"/>
              <a:buNone/>
            </a:pPr>
            <a:endParaRPr sz="4800" b="0" i="0" u="none" strike="noStrike" cap="none" dirty="0">
              <a:solidFill>
                <a:srgbClr val="000000"/>
              </a:solidFill>
              <a:latin typeface="Open Sans"/>
              <a:ea typeface="Open Sans"/>
              <a:cs typeface="Open Sans"/>
              <a:sym typeface="Open Sans"/>
            </a:endParaRPr>
          </a:p>
          <a:p>
            <a:pPr marL="0" marR="0" lvl="0" indent="0" algn="l" rtl="0">
              <a:lnSpc>
                <a:spcPct val="100000"/>
              </a:lnSpc>
              <a:spcBef>
                <a:spcPts val="2400"/>
              </a:spcBef>
              <a:spcAft>
                <a:spcPts val="0"/>
              </a:spcAft>
              <a:buClr>
                <a:srgbClr val="000000"/>
              </a:buClr>
              <a:buSzPts val="4800"/>
              <a:buFont typeface="Helvetica Neue Light"/>
              <a:buNone/>
            </a:pPr>
            <a:endParaRPr sz="4800" b="0" i="0" u="none" strike="noStrike" cap="none" dirty="0">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4800"/>
              <a:buFont typeface="Helvetica Neue Light"/>
              <a:buNone/>
            </a:pPr>
            <a:endParaRPr sz="4800" b="0" i="0" u="none" strike="noStrike" cap="none" dirty="0">
              <a:solidFill>
                <a:srgbClr val="000000"/>
              </a:solidFill>
              <a:latin typeface="Open Sans"/>
              <a:ea typeface="Open Sans"/>
              <a:cs typeface="Open Sans"/>
              <a:sym typeface="Open Sans"/>
            </a:endParaRPr>
          </a:p>
          <a:p>
            <a:pPr marL="0" marR="0" lvl="0" indent="0" algn="l" rtl="0">
              <a:lnSpc>
                <a:spcPct val="100000"/>
              </a:lnSpc>
              <a:spcBef>
                <a:spcPts val="2400"/>
              </a:spcBef>
              <a:spcAft>
                <a:spcPts val="0"/>
              </a:spcAft>
              <a:buClr>
                <a:srgbClr val="000000"/>
              </a:buClr>
              <a:buSzPts val="4800"/>
              <a:buFont typeface="Helvetica Neue Light"/>
              <a:buNone/>
            </a:pPr>
            <a:endParaRPr sz="4800" b="0" i="0" u="none" strike="noStrike" cap="none" dirty="0">
              <a:solidFill>
                <a:srgbClr val="000000"/>
              </a:solidFill>
              <a:latin typeface="Open Sans"/>
              <a:ea typeface="Open Sans"/>
              <a:cs typeface="Open Sans"/>
              <a:sym typeface="Open Sans"/>
            </a:endParaRPr>
          </a:p>
          <a:p>
            <a:pPr marL="0" marR="0" lvl="0" indent="0" algn="l" rtl="0">
              <a:lnSpc>
                <a:spcPct val="100000"/>
              </a:lnSpc>
              <a:spcBef>
                <a:spcPts val="2400"/>
              </a:spcBef>
              <a:spcAft>
                <a:spcPts val="0"/>
              </a:spcAft>
              <a:buClr>
                <a:srgbClr val="000000"/>
              </a:buClr>
              <a:buSzPts val="4800"/>
              <a:buFont typeface="Helvetica Neue Light"/>
              <a:buNone/>
            </a:pPr>
            <a:endParaRPr sz="4800" b="0" i="0" u="none" strike="noStrike" cap="none" dirty="0">
              <a:solidFill>
                <a:srgbClr val="000000"/>
              </a:solidFill>
              <a:latin typeface="Open Sans"/>
              <a:ea typeface="Open Sans"/>
              <a:cs typeface="Open Sans"/>
              <a:sym typeface="Open Sans"/>
            </a:endParaRPr>
          </a:p>
          <a:p>
            <a:pPr marL="0" marR="0" lvl="0" indent="0" algn="l" rtl="0">
              <a:lnSpc>
                <a:spcPct val="100000"/>
              </a:lnSpc>
              <a:spcBef>
                <a:spcPts val="2400"/>
              </a:spcBef>
              <a:spcAft>
                <a:spcPts val="0"/>
              </a:spcAft>
              <a:buClr>
                <a:srgbClr val="000000"/>
              </a:buClr>
              <a:buSzPts val="4800"/>
              <a:buFont typeface="Helvetica Neue Light"/>
              <a:buNone/>
            </a:pPr>
            <a:endParaRPr sz="4800" b="0" i="0" u="none" strike="noStrike" cap="none" dirty="0">
              <a:solidFill>
                <a:srgbClr val="000000"/>
              </a:solidFill>
              <a:latin typeface="Open Sans"/>
              <a:ea typeface="Open Sans"/>
              <a:cs typeface="Open Sans"/>
              <a:sym typeface="Open Sans"/>
            </a:endParaRPr>
          </a:p>
          <a:p>
            <a:pPr marL="0" marR="0" lvl="0" indent="0" algn="l" rtl="0">
              <a:lnSpc>
                <a:spcPct val="100000"/>
              </a:lnSpc>
              <a:spcBef>
                <a:spcPts val="2400"/>
              </a:spcBef>
              <a:spcAft>
                <a:spcPts val="0"/>
              </a:spcAft>
              <a:buClr>
                <a:srgbClr val="000000"/>
              </a:buClr>
              <a:buSzPts val="4800"/>
              <a:buFont typeface="Helvetica Neue Light"/>
              <a:buNone/>
            </a:pPr>
            <a:endParaRPr sz="4800" b="0" i="0" u="none" strike="noStrike" cap="none" dirty="0">
              <a:solidFill>
                <a:srgbClr val="000000"/>
              </a:solidFill>
              <a:latin typeface="Open Sans"/>
              <a:ea typeface="Open Sans"/>
              <a:cs typeface="Open Sans"/>
              <a:sym typeface="Open Sans"/>
            </a:endParaRPr>
          </a:p>
          <a:p>
            <a:pPr marL="0" marR="0" lvl="0" indent="0" algn="l" rtl="0">
              <a:lnSpc>
                <a:spcPct val="100000"/>
              </a:lnSpc>
              <a:spcBef>
                <a:spcPts val="2400"/>
              </a:spcBef>
              <a:spcAft>
                <a:spcPts val="0"/>
              </a:spcAft>
              <a:buClr>
                <a:srgbClr val="000000"/>
              </a:buClr>
              <a:buSzPts val="4400"/>
              <a:buFont typeface="Helvetica Neue Light"/>
              <a:buNone/>
            </a:pPr>
            <a:endParaRPr sz="4400" b="0" i="0" u="none" strike="noStrike" cap="none" dirty="0">
              <a:solidFill>
                <a:srgbClr val="000000"/>
              </a:solidFill>
              <a:latin typeface="Open Sans"/>
              <a:ea typeface="Open Sans"/>
              <a:cs typeface="Open Sans"/>
              <a:sym typeface="Open Sans"/>
            </a:endParaRPr>
          </a:p>
        </p:txBody>
      </p:sp>
      <p:graphicFrame>
        <p:nvGraphicFramePr>
          <p:cNvPr id="83" name="Google Shape;83;p3"/>
          <p:cNvGraphicFramePr/>
          <p:nvPr/>
        </p:nvGraphicFramePr>
        <p:xfrm>
          <a:off x="7413626" y="11607282"/>
          <a:ext cx="21748750" cy="5815300"/>
        </p:xfrm>
        <a:graphic>
          <a:graphicData uri="http://schemas.openxmlformats.org/drawingml/2006/table">
            <a:tbl>
              <a:tblPr firstRow="1" bandRow="1">
                <a:noFill/>
              </a:tblPr>
              <a:tblGrid>
                <a:gridCol w="10098625">
                  <a:extLst>
                    <a:ext uri="{9D8B030D-6E8A-4147-A177-3AD203B41FA5}">
                      <a16:colId xmlns:a16="http://schemas.microsoft.com/office/drawing/2014/main" val="20000"/>
                    </a:ext>
                  </a:extLst>
                </a:gridCol>
                <a:gridCol w="11650125">
                  <a:extLst>
                    <a:ext uri="{9D8B030D-6E8A-4147-A177-3AD203B41FA5}">
                      <a16:colId xmlns:a16="http://schemas.microsoft.com/office/drawing/2014/main" val="20001"/>
                    </a:ext>
                  </a:extLst>
                </a:gridCol>
              </a:tblGrid>
              <a:tr h="1303275">
                <a:tc>
                  <a:txBody>
                    <a:bodyPr/>
                    <a:lstStyle/>
                    <a:p>
                      <a:pPr marL="180000" marR="0" lvl="0" indent="0" algn="l" rtl="0">
                        <a:lnSpc>
                          <a:spcPct val="100000"/>
                        </a:lnSpc>
                        <a:spcBef>
                          <a:spcPts val="0"/>
                        </a:spcBef>
                        <a:spcAft>
                          <a:spcPts val="0"/>
                        </a:spcAft>
                        <a:buClr>
                          <a:schemeClr val="dk1"/>
                        </a:buClr>
                        <a:buSzPts val="6400"/>
                        <a:buFont typeface="Open Sans"/>
                        <a:buNone/>
                      </a:pPr>
                      <a:r>
                        <a:rPr lang="en-PH" sz="6400" u="none" strike="noStrike" cap="none">
                          <a:solidFill>
                            <a:schemeClr val="dk1"/>
                          </a:solidFill>
                          <a:latin typeface="Open Sans"/>
                          <a:ea typeface="Open Sans"/>
                          <a:cs typeface="Open Sans"/>
                          <a:sym typeface="Open Sans"/>
                        </a:rPr>
                        <a:t>resulting Value</a:t>
                      </a:r>
                      <a:endParaRPr sz="6400" u="none" strike="noStrike" cap="none">
                        <a:solidFill>
                          <a:schemeClr val="dk1"/>
                        </a:solidFill>
                        <a:latin typeface="Open Sans"/>
                        <a:ea typeface="Open Sans"/>
                        <a:cs typeface="Open Sans"/>
                        <a:sym typeface="Open Sans"/>
                      </a:endParaRPr>
                    </a:p>
                  </a:txBody>
                  <a:tcPr marL="86800" marR="86800" marT="43400" marB="434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BE4D5"/>
                    </a:solidFill>
                  </a:tcPr>
                </a:tc>
                <a:tc>
                  <a:txBody>
                    <a:bodyPr/>
                    <a:lstStyle/>
                    <a:p>
                      <a:pPr marL="180000" marR="0" lvl="0" indent="0" algn="l" rtl="0">
                        <a:lnSpc>
                          <a:spcPct val="100000"/>
                        </a:lnSpc>
                        <a:spcBef>
                          <a:spcPts val="0"/>
                        </a:spcBef>
                        <a:spcAft>
                          <a:spcPts val="0"/>
                        </a:spcAft>
                        <a:buClr>
                          <a:schemeClr val="dk1"/>
                        </a:buClr>
                        <a:buSzPts val="6400"/>
                        <a:buFont typeface="Open Sans"/>
                        <a:buNone/>
                      </a:pPr>
                      <a:r>
                        <a:rPr lang="en-PH" sz="6400" u="none" strike="noStrike" cap="none">
                          <a:solidFill>
                            <a:schemeClr val="dk1"/>
                          </a:solidFill>
                          <a:latin typeface="Open Sans"/>
                          <a:ea typeface="Open Sans"/>
                          <a:cs typeface="Open Sans"/>
                          <a:sym typeface="Open Sans"/>
                        </a:rPr>
                        <a:t>Meaning</a:t>
                      </a:r>
                      <a:endParaRPr sz="6400" u="none" strike="noStrike" cap="none">
                        <a:solidFill>
                          <a:schemeClr val="dk1"/>
                        </a:solidFill>
                        <a:latin typeface="Open Sans"/>
                        <a:ea typeface="Open Sans"/>
                        <a:cs typeface="Open Sans"/>
                        <a:sym typeface="Open Sans"/>
                      </a:endParaRPr>
                    </a:p>
                  </a:txBody>
                  <a:tcPr marL="86800" marR="86800" marT="43400" marB="434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BE4D5"/>
                    </a:solidFill>
                  </a:tcPr>
                </a:tc>
                <a:extLst>
                  <a:ext uri="{0D108BD9-81ED-4DB2-BD59-A6C34878D82A}">
                    <a16:rowId xmlns:a16="http://schemas.microsoft.com/office/drawing/2014/main" val="10000"/>
                  </a:ext>
                </a:extLst>
              </a:tr>
              <a:tr h="1737025">
                <a:tc>
                  <a:txBody>
                    <a:bodyPr/>
                    <a:lstStyle/>
                    <a:p>
                      <a:pPr marL="180000" marR="0" lvl="0" indent="0" algn="l" rtl="0">
                        <a:lnSpc>
                          <a:spcPct val="100000"/>
                        </a:lnSpc>
                        <a:spcBef>
                          <a:spcPts val="0"/>
                        </a:spcBef>
                        <a:spcAft>
                          <a:spcPts val="0"/>
                        </a:spcAft>
                        <a:buClr>
                          <a:schemeClr val="dk1"/>
                        </a:buClr>
                        <a:buSzPts val="6400"/>
                        <a:buFont typeface="Arial"/>
                        <a:buNone/>
                      </a:pPr>
                      <a:r>
                        <a:rPr lang="en-PH" sz="6400" b="0" u="none" strike="noStrike" cap="none">
                          <a:solidFill>
                            <a:schemeClr val="dk1"/>
                          </a:solidFill>
                          <a:latin typeface="Open Sans"/>
                          <a:ea typeface="Open Sans"/>
                          <a:cs typeface="Open Sans"/>
                          <a:sym typeface="Open Sans"/>
                        </a:rPr>
                        <a:t>zero</a:t>
                      </a:r>
                      <a:endParaRPr/>
                    </a:p>
                  </a:txBody>
                  <a:tcPr marL="86800" marR="86800" marT="43400" marB="434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180000" marR="0" lvl="0" indent="0" algn="l" rtl="0">
                        <a:lnSpc>
                          <a:spcPct val="100000"/>
                        </a:lnSpc>
                        <a:spcBef>
                          <a:spcPts val="0"/>
                        </a:spcBef>
                        <a:spcAft>
                          <a:spcPts val="0"/>
                        </a:spcAft>
                        <a:buClr>
                          <a:schemeClr val="dk1"/>
                        </a:buClr>
                        <a:buSzPts val="6400"/>
                        <a:buFont typeface="Arial"/>
                        <a:buNone/>
                      </a:pPr>
                      <a:r>
                        <a:rPr lang="en-PH" sz="6400" b="0" u="none" strike="noStrike" cap="none">
                          <a:solidFill>
                            <a:schemeClr val="dk1"/>
                          </a:solidFill>
                          <a:latin typeface="Roboto Mono"/>
                          <a:ea typeface="Roboto Mono"/>
                          <a:cs typeface="Roboto Mono"/>
                          <a:sym typeface="Roboto Mono"/>
                        </a:rPr>
                        <a:t>O == this</a:t>
                      </a:r>
                      <a:endParaRPr/>
                    </a:p>
                  </a:txBody>
                  <a:tcPr marL="86800" marR="86800" marT="43400" marB="434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441925">
                <a:tc>
                  <a:txBody>
                    <a:bodyPr/>
                    <a:lstStyle/>
                    <a:p>
                      <a:pPr marL="180000" marR="0" lvl="0" indent="0" algn="l" rtl="0">
                        <a:lnSpc>
                          <a:spcPct val="100000"/>
                        </a:lnSpc>
                        <a:spcBef>
                          <a:spcPts val="0"/>
                        </a:spcBef>
                        <a:spcAft>
                          <a:spcPts val="0"/>
                        </a:spcAft>
                        <a:buClr>
                          <a:schemeClr val="dk1"/>
                        </a:buClr>
                        <a:buSzPts val="6400"/>
                        <a:buFont typeface="Arial"/>
                        <a:buNone/>
                      </a:pPr>
                      <a:r>
                        <a:rPr lang="en-PH" sz="6400" b="0" u="none" strike="noStrike" cap="none">
                          <a:solidFill>
                            <a:schemeClr val="dk1"/>
                          </a:solidFill>
                          <a:latin typeface="Open Sans"/>
                          <a:ea typeface="Open Sans"/>
                          <a:cs typeface="Open Sans"/>
                          <a:sym typeface="Open Sans"/>
                        </a:rPr>
                        <a:t>negative value</a:t>
                      </a:r>
                      <a:endParaRPr/>
                    </a:p>
                  </a:txBody>
                  <a:tcPr marL="86800" marR="86800" marT="43400" marB="434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noFill/>
                  </a:tcPr>
                </a:tc>
                <a:tc>
                  <a:txBody>
                    <a:bodyPr/>
                    <a:lstStyle/>
                    <a:p>
                      <a:pPr marL="180000" marR="0" lvl="0" indent="0" algn="l" rtl="0">
                        <a:lnSpc>
                          <a:spcPct val="100000"/>
                        </a:lnSpc>
                        <a:spcBef>
                          <a:spcPts val="0"/>
                        </a:spcBef>
                        <a:spcAft>
                          <a:spcPts val="0"/>
                        </a:spcAft>
                        <a:buClr>
                          <a:schemeClr val="dk1"/>
                        </a:buClr>
                        <a:buSzPts val="6400"/>
                        <a:buFont typeface="Arial"/>
                        <a:buNone/>
                      </a:pPr>
                      <a:r>
                        <a:rPr lang="en-PH" sz="6400" b="0" u="none" strike="noStrike" cap="none" dirty="0">
                          <a:solidFill>
                            <a:schemeClr val="dk1"/>
                          </a:solidFill>
                          <a:latin typeface="Roboto Mono"/>
                          <a:ea typeface="Roboto Mono"/>
                          <a:cs typeface="Roboto Mono"/>
                          <a:sym typeface="Roboto Mono"/>
                        </a:rPr>
                        <a:t>this &lt; o</a:t>
                      </a:r>
                      <a:endParaRPr dirty="0"/>
                    </a:p>
                  </a:txBody>
                  <a:tcPr marL="86800" marR="86800" marT="43400" marB="434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noFill/>
                  </a:tcPr>
                </a:tc>
                <a:extLst>
                  <a:ext uri="{0D108BD9-81ED-4DB2-BD59-A6C34878D82A}">
                    <a16:rowId xmlns:a16="http://schemas.microsoft.com/office/drawing/2014/main" val="10002"/>
                  </a:ext>
                </a:extLst>
              </a:tr>
              <a:tr h="1333075">
                <a:tc>
                  <a:txBody>
                    <a:bodyPr/>
                    <a:lstStyle/>
                    <a:p>
                      <a:pPr marL="180000" marR="0" lvl="0" indent="0" algn="l" rtl="0">
                        <a:lnSpc>
                          <a:spcPct val="100000"/>
                        </a:lnSpc>
                        <a:spcBef>
                          <a:spcPts val="0"/>
                        </a:spcBef>
                        <a:spcAft>
                          <a:spcPts val="0"/>
                        </a:spcAft>
                        <a:buClr>
                          <a:schemeClr val="dk1"/>
                        </a:buClr>
                        <a:buSzPts val="6400"/>
                        <a:buFont typeface="Arial"/>
                        <a:buNone/>
                      </a:pPr>
                      <a:r>
                        <a:rPr lang="en-PH" sz="6400" b="0" u="none" strike="noStrike" cap="none">
                          <a:solidFill>
                            <a:schemeClr val="dk1"/>
                          </a:solidFill>
                          <a:latin typeface="Open Sans"/>
                          <a:ea typeface="Open Sans"/>
                          <a:cs typeface="Open Sans"/>
                          <a:sym typeface="Open Sans"/>
                        </a:rPr>
                        <a:t>positive value</a:t>
                      </a:r>
                      <a:endParaRPr/>
                    </a:p>
                  </a:txBody>
                  <a:tcPr marL="86800" marR="86800" marT="43400" marB="434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180000" marR="0" lvl="0" indent="0" algn="l" rtl="0">
                        <a:lnSpc>
                          <a:spcPct val="100000"/>
                        </a:lnSpc>
                        <a:spcBef>
                          <a:spcPts val="0"/>
                        </a:spcBef>
                        <a:spcAft>
                          <a:spcPts val="0"/>
                        </a:spcAft>
                        <a:buClr>
                          <a:schemeClr val="dk1"/>
                        </a:buClr>
                        <a:buSzPts val="6400"/>
                        <a:buFont typeface="Arial"/>
                        <a:buNone/>
                      </a:pPr>
                      <a:r>
                        <a:rPr lang="en-PH" sz="6400" b="0" u="none" strike="noStrike" cap="none" dirty="0">
                          <a:solidFill>
                            <a:schemeClr val="dk1"/>
                          </a:solidFill>
                          <a:latin typeface="Roboto Mono"/>
                          <a:ea typeface="Roboto Mono"/>
                          <a:cs typeface="Roboto Mono"/>
                          <a:sym typeface="Roboto Mono"/>
                        </a:rPr>
                        <a:t>this &gt; o</a:t>
                      </a:r>
                      <a:endParaRPr dirty="0"/>
                    </a:p>
                  </a:txBody>
                  <a:tcPr marL="86800" marR="86800" marT="43400" marB="434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graphicFrame>
        <p:nvGraphicFramePr>
          <p:cNvPr id="63" name="Google Shape;63;p2"/>
          <p:cNvGraphicFramePr/>
          <p:nvPr/>
        </p:nvGraphicFramePr>
        <p:xfrm>
          <a:off x="952497" y="11430971"/>
          <a:ext cx="34782675" cy="5308147"/>
        </p:xfrm>
        <a:graphic>
          <a:graphicData uri="http://schemas.openxmlformats.org/drawingml/2006/table">
            <a:tbl>
              <a:tblPr firstRow="1" bandRow="1">
                <a:noFill/>
              </a:tblPr>
              <a:tblGrid>
                <a:gridCol w="17513475">
                  <a:extLst>
                    <a:ext uri="{9D8B030D-6E8A-4147-A177-3AD203B41FA5}">
                      <a16:colId xmlns:a16="http://schemas.microsoft.com/office/drawing/2014/main" val="20000"/>
                    </a:ext>
                  </a:extLst>
                </a:gridCol>
                <a:gridCol w="17269200">
                  <a:extLst>
                    <a:ext uri="{9D8B030D-6E8A-4147-A177-3AD203B41FA5}">
                      <a16:colId xmlns:a16="http://schemas.microsoft.com/office/drawing/2014/main" val="20001"/>
                    </a:ext>
                  </a:extLst>
                </a:gridCol>
              </a:tblGrid>
              <a:tr h="1443696">
                <a:tc>
                  <a:txBody>
                    <a:bodyPr/>
                    <a:lstStyle/>
                    <a:p>
                      <a:pPr marL="180000" marR="0" lvl="0" indent="0" algn="l" rtl="0">
                        <a:lnSpc>
                          <a:spcPct val="100000"/>
                        </a:lnSpc>
                        <a:spcBef>
                          <a:spcPts val="0"/>
                        </a:spcBef>
                        <a:spcAft>
                          <a:spcPts val="0"/>
                        </a:spcAft>
                        <a:buClr>
                          <a:schemeClr val="dk1"/>
                        </a:buClr>
                        <a:buSzPts val="6400"/>
                        <a:buFont typeface="Open Sans"/>
                        <a:buNone/>
                      </a:pPr>
                      <a:r>
                        <a:rPr lang="en-US" sz="6400" u="none" strike="noStrike" cap="none" dirty="0">
                          <a:solidFill>
                            <a:schemeClr val="dk1"/>
                          </a:solidFill>
                          <a:latin typeface="Open Sans"/>
                          <a:ea typeface="Open Sans"/>
                          <a:cs typeface="Open Sans"/>
                          <a:sym typeface="Open Sans"/>
                        </a:rPr>
                        <a:t>Comparator</a:t>
                      </a:r>
                      <a:endParaRPr sz="6400" u="none" strike="noStrike" cap="none" dirty="0">
                        <a:solidFill>
                          <a:schemeClr val="dk1"/>
                        </a:solidFill>
                        <a:latin typeface="Open Sans"/>
                        <a:ea typeface="Open Sans"/>
                        <a:cs typeface="Open Sans"/>
                        <a:sym typeface="Open Sans"/>
                      </a:endParaRPr>
                    </a:p>
                  </a:txBody>
                  <a:tcPr marL="86800" marR="86800" marT="43400" marB="434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BE4D5"/>
                    </a:solidFill>
                  </a:tcPr>
                </a:tc>
                <a:tc>
                  <a:txBody>
                    <a:bodyPr/>
                    <a:lstStyle/>
                    <a:p>
                      <a:pPr marL="180000" marR="0" lvl="0" indent="0" algn="l" rtl="0">
                        <a:lnSpc>
                          <a:spcPct val="100000"/>
                        </a:lnSpc>
                        <a:spcBef>
                          <a:spcPts val="0"/>
                        </a:spcBef>
                        <a:spcAft>
                          <a:spcPts val="0"/>
                        </a:spcAft>
                        <a:buClr>
                          <a:schemeClr val="dk1"/>
                        </a:buClr>
                        <a:buSzPts val="6400"/>
                        <a:buFont typeface="Open Sans"/>
                        <a:buNone/>
                      </a:pPr>
                      <a:r>
                        <a:rPr lang="en-US" sz="6400" u="none" strike="noStrike" cap="none">
                          <a:solidFill>
                            <a:schemeClr val="dk1"/>
                          </a:solidFill>
                          <a:latin typeface="Open Sans"/>
                          <a:ea typeface="Open Sans"/>
                          <a:cs typeface="Open Sans"/>
                          <a:sym typeface="Open Sans"/>
                        </a:rPr>
                        <a:t>Comparable</a:t>
                      </a:r>
                      <a:endParaRPr sz="6400" u="none" strike="noStrike" cap="none">
                        <a:solidFill>
                          <a:schemeClr val="dk1"/>
                        </a:solidFill>
                        <a:latin typeface="Open Sans"/>
                        <a:ea typeface="Open Sans"/>
                        <a:cs typeface="Open Sans"/>
                        <a:sym typeface="Open Sans"/>
                      </a:endParaRPr>
                    </a:p>
                  </a:txBody>
                  <a:tcPr marL="86800" marR="86800" marT="43400" marB="434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BE4D5"/>
                    </a:solidFill>
                  </a:tcPr>
                </a:tc>
                <a:extLst>
                  <a:ext uri="{0D108BD9-81ED-4DB2-BD59-A6C34878D82A}">
                    <a16:rowId xmlns:a16="http://schemas.microsoft.com/office/drawing/2014/main" val="10000"/>
                  </a:ext>
                </a:extLst>
              </a:tr>
              <a:tr h="3864451">
                <a:tc>
                  <a:txBody>
                    <a:bodyPr/>
                    <a:lstStyle/>
                    <a:p>
                      <a:pPr marL="180000" marR="0" lvl="0" indent="0" algn="l" rtl="0">
                        <a:lnSpc>
                          <a:spcPct val="100000"/>
                        </a:lnSpc>
                        <a:spcBef>
                          <a:spcPts val="0"/>
                        </a:spcBef>
                        <a:spcAft>
                          <a:spcPts val="0"/>
                        </a:spcAft>
                        <a:buClr>
                          <a:schemeClr val="dk1"/>
                        </a:buClr>
                        <a:buSzPts val="5400"/>
                        <a:buFont typeface="Arial"/>
                        <a:buNone/>
                      </a:pPr>
                      <a:endParaRPr sz="5400" b="0" u="none" strike="noStrike" cap="none" dirty="0">
                        <a:solidFill>
                          <a:schemeClr val="dk1"/>
                        </a:solidFill>
                        <a:latin typeface="Open Sans"/>
                        <a:ea typeface="Open Sans"/>
                        <a:cs typeface="Open Sans"/>
                        <a:sym typeface="Open Sans"/>
                      </a:endParaRPr>
                    </a:p>
                  </a:txBody>
                  <a:tcPr marL="86800" marR="86800" marT="43400" marB="434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bg1"/>
                    </a:solidFill>
                  </a:tcPr>
                </a:tc>
                <a:tc>
                  <a:txBody>
                    <a:bodyPr/>
                    <a:lstStyle/>
                    <a:p>
                      <a:pPr marL="180000" marR="0" lvl="0" indent="0" algn="l" rtl="0">
                        <a:lnSpc>
                          <a:spcPct val="100000"/>
                        </a:lnSpc>
                        <a:spcBef>
                          <a:spcPts val="0"/>
                        </a:spcBef>
                        <a:spcAft>
                          <a:spcPts val="0"/>
                        </a:spcAft>
                        <a:buClr>
                          <a:schemeClr val="dk1"/>
                        </a:buClr>
                        <a:buSzPts val="5400"/>
                        <a:buFont typeface="Arial"/>
                        <a:buNone/>
                      </a:pPr>
                      <a:endParaRPr sz="5400" b="0" u="none" strike="noStrike" cap="none" dirty="0">
                        <a:solidFill>
                          <a:schemeClr val="dk1"/>
                        </a:solidFill>
                        <a:latin typeface="Open Sans"/>
                        <a:ea typeface="Open Sans"/>
                        <a:cs typeface="Open Sans"/>
                        <a:sym typeface="Open Sans"/>
                      </a:endParaRPr>
                    </a:p>
                  </a:txBody>
                  <a:tcPr marL="86800" marR="86800" marT="43400" marB="434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10001"/>
                  </a:ext>
                </a:extLst>
              </a:tr>
            </a:tbl>
          </a:graphicData>
        </a:graphic>
      </p:graphicFrame>
      <p:sp>
        <p:nvSpPr>
          <p:cNvPr id="57" name="Google Shape;57;p2"/>
          <p:cNvSpPr/>
          <p:nvPr/>
        </p:nvSpPr>
        <p:spPr>
          <a:xfrm>
            <a:off x="952498" y="459786"/>
            <a:ext cx="18373620"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chemeClr val="dk1"/>
              </a:buClr>
              <a:buSzPts val="10800"/>
              <a:buFont typeface="Open Sans"/>
              <a:buNone/>
            </a:pPr>
            <a:r>
              <a:rPr lang="en-US" sz="10800">
                <a:solidFill>
                  <a:schemeClr val="dk1"/>
                </a:solidFill>
                <a:latin typeface="Open Sans"/>
                <a:ea typeface="Open Sans"/>
                <a:cs typeface="Open Sans"/>
                <a:sym typeface="Open Sans"/>
              </a:rPr>
              <a:t>The Comparator Interface</a:t>
            </a:r>
            <a:endParaRPr/>
          </a:p>
        </p:txBody>
      </p:sp>
      <p:cxnSp>
        <p:nvCxnSpPr>
          <p:cNvPr id="58" name="Google Shape;58;p2"/>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59" name="Google Shape;59;p2"/>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60" name="Google Shape;60;p2"/>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61" name="Google Shape;61;p2"/>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chemeClr val="dk1"/>
              </a:buClr>
              <a:buSzPts val="3000"/>
              <a:buFont typeface="Open Sans"/>
              <a:buNone/>
            </a:pPr>
            <a:r>
              <a:rPr lang="en-US" sz="3000" b="0" i="0" u="none" strike="noStrike" cap="none">
                <a:solidFill>
                  <a:schemeClr val="dk1"/>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chemeClr val="dk1"/>
              </a:buClr>
              <a:buSzPts val="4500"/>
              <a:buFont typeface="Open Sans"/>
              <a:buNone/>
            </a:pPr>
            <a:r>
              <a:rPr lang="en-US" sz="4500" b="0" i="0" u="none" strike="noStrike" cap="none">
                <a:solidFill>
                  <a:schemeClr val="dk1"/>
                </a:solidFill>
                <a:latin typeface="Open Sans"/>
                <a:ea typeface="Open Sans"/>
                <a:cs typeface="Open Sans"/>
                <a:sym typeface="Open Sans"/>
              </a:rPr>
              <a:t>Comparable vs. Comparator</a:t>
            </a:r>
            <a:endParaRPr/>
          </a:p>
        </p:txBody>
      </p:sp>
      <p:sp>
        <p:nvSpPr>
          <p:cNvPr id="62" name="Google Shape;62;p2"/>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The Comparator interface is similar to the Comparable interface, and the two can often be confused with each other.</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Its declaration and primary abstract method are shown here, in comparison to Comparable.</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You'll notice that the method names are different, compare vs. </a:t>
            </a:r>
            <a:r>
              <a:rPr lang="en-US" sz="6400" b="0" i="0" u="none" strike="noStrike" cap="none" dirty="0" err="1">
                <a:solidFill>
                  <a:srgbClr val="000000"/>
                </a:solidFill>
                <a:latin typeface="Open Sans"/>
                <a:ea typeface="Open Sans"/>
                <a:cs typeface="Open Sans"/>
                <a:sym typeface="Open Sans"/>
              </a:rPr>
              <a:t>compareTo</a:t>
            </a:r>
            <a:r>
              <a:rPr lang="en-US" sz="6400" b="0" i="0" u="none" strike="noStrike" cap="none" dirty="0">
                <a:solidFill>
                  <a:srgbClr val="000000"/>
                </a:solidFill>
                <a:latin typeface="Open Sans"/>
                <a:ea typeface="Open Sans"/>
                <a:cs typeface="Open Sans"/>
                <a:sym typeface="Open Sans"/>
              </a:rPr>
              <a:t>.</a:t>
            </a:r>
            <a:endParaRPr dirty="0"/>
          </a:p>
        </p:txBody>
      </p:sp>
      <p:pic>
        <p:nvPicPr>
          <p:cNvPr id="56" name="Google Shape;56;p2"/>
          <p:cNvPicPr preferRelativeResize="0"/>
          <p:nvPr/>
        </p:nvPicPr>
        <p:blipFill rotWithShape="1">
          <a:blip r:embed="rId4">
            <a:alphaModFix/>
          </a:blip>
          <a:srcRect l="-233" t="1" r="233" b="55067"/>
          <a:stretch/>
        </p:blipFill>
        <p:spPr>
          <a:xfrm>
            <a:off x="1360929" y="13135281"/>
            <a:ext cx="14122963" cy="3450729"/>
          </a:xfrm>
          <a:prstGeom prst="rect">
            <a:avLst/>
          </a:prstGeom>
          <a:noFill/>
          <a:ln>
            <a:noFill/>
          </a:ln>
        </p:spPr>
      </p:pic>
      <p:pic>
        <p:nvPicPr>
          <p:cNvPr id="55" name="Google Shape;55;p2"/>
          <p:cNvPicPr preferRelativeResize="0"/>
          <p:nvPr/>
        </p:nvPicPr>
        <p:blipFill rotWithShape="1">
          <a:blip r:embed="rId4">
            <a:alphaModFix/>
          </a:blip>
          <a:srcRect l="183" t="52951" b="444"/>
          <a:stretch/>
        </p:blipFill>
        <p:spPr>
          <a:xfrm>
            <a:off x="18819409" y="12952926"/>
            <a:ext cx="13580245" cy="3582955"/>
          </a:xfrm>
          <a:prstGeom prst="rect">
            <a:avLst/>
          </a:prstGeom>
          <a:noFill/>
          <a:ln>
            <a:noFill/>
          </a:ln>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3"/>
          <p:cNvSpPr/>
          <p:nvPr/>
        </p:nvSpPr>
        <p:spPr>
          <a:xfrm>
            <a:off x="952498" y="459786"/>
            <a:ext cx="18373620"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chemeClr val="dk1"/>
              </a:buClr>
              <a:buSzPts val="10800"/>
              <a:buFont typeface="Open Sans"/>
              <a:buNone/>
            </a:pPr>
            <a:r>
              <a:rPr lang="en-US" sz="10800">
                <a:solidFill>
                  <a:schemeClr val="dk1"/>
                </a:solidFill>
                <a:latin typeface="Open Sans"/>
                <a:ea typeface="Open Sans"/>
                <a:cs typeface="Open Sans"/>
                <a:sym typeface="Open Sans"/>
              </a:rPr>
              <a:t>The Comparator Interface</a:t>
            </a:r>
            <a:endParaRPr/>
          </a:p>
        </p:txBody>
      </p:sp>
      <p:cxnSp>
        <p:nvCxnSpPr>
          <p:cNvPr id="71" name="Google Shape;71;p3"/>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72" name="Google Shape;72;p3"/>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73" name="Google Shape;73;p3"/>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74" name="Google Shape;74;p3"/>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chemeClr val="dk1"/>
              </a:buClr>
              <a:buSzPts val="3000"/>
              <a:buFont typeface="Open Sans"/>
              <a:buNone/>
            </a:pPr>
            <a:r>
              <a:rPr lang="en-US" sz="3000" b="0" i="0" u="none" strike="noStrike" cap="none">
                <a:solidFill>
                  <a:schemeClr val="dk1"/>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chemeClr val="dk1"/>
              </a:buClr>
              <a:buSzPts val="4500"/>
              <a:buFont typeface="Open Sans"/>
              <a:buNone/>
            </a:pPr>
            <a:r>
              <a:rPr lang="en-US" sz="4500" b="0" i="0" u="none" strike="noStrike" cap="none">
                <a:solidFill>
                  <a:schemeClr val="dk1"/>
                </a:solidFill>
                <a:latin typeface="Open Sans"/>
                <a:ea typeface="Open Sans"/>
                <a:cs typeface="Open Sans"/>
                <a:sym typeface="Open Sans"/>
              </a:rPr>
              <a:t>Comparable vs. Comparator</a:t>
            </a:r>
            <a:endParaRPr/>
          </a:p>
        </p:txBody>
      </p:sp>
      <p:sp>
        <p:nvSpPr>
          <p:cNvPr id="75" name="Google Shape;75;p3"/>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The compare method takes two arguments vs. one for </a:t>
            </a:r>
            <a:r>
              <a:rPr lang="en-US" sz="6400" b="0" i="0" u="none" strike="noStrike" cap="none" dirty="0" err="1">
                <a:solidFill>
                  <a:srgbClr val="000000"/>
                </a:solidFill>
                <a:latin typeface="Open Sans"/>
                <a:ea typeface="Open Sans"/>
                <a:cs typeface="Open Sans"/>
                <a:sym typeface="Open Sans"/>
              </a:rPr>
              <a:t>compareTo</a:t>
            </a:r>
            <a:r>
              <a:rPr lang="en-US" sz="6400" b="0" i="0" u="none" strike="noStrike" cap="none" dirty="0">
                <a:solidFill>
                  <a:srgbClr val="000000"/>
                </a:solidFill>
                <a:latin typeface="Open Sans"/>
                <a:ea typeface="Open Sans"/>
                <a:cs typeface="Open Sans"/>
                <a:sym typeface="Open Sans"/>
              </a:rPr>
              <a:t>, meaning that it will compare the two arguments to one another, and not one object to the instance itself.</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We'll review Comparator in code, but in a slightly manufactured way. </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It's common practice to include a Comparator as a nested class.</a:t>
            </a:r>
            <a:endParaRPr dirty="0"/>
          </a:p>
        </p:txBody>
      </p:sp>
      <p:graphicFrame>
        <p:nvGraphicFramePr>
          <p:cNvPr id="5" name="Google Shape;63;p2">
            <a:extLst>
              <a:ext uri="{FF2B5EF4-FFF2-40B4-BE49-F238E27FC236}">
                <a16:creationId xmlns:a16="http://schemas.microsoft.com/office/drawing/2014/main" id="{7181641F-C6BD-C7E5-5058-1DC1746C292D}"/>
              </a:ext>
            </a:extLst>
          </p:cNvPr>
          <p:cNvGraphicFramePr/>
          <p:nvPr/>
        </p:nvGraphicFramePr>
        <p:xfrm>
          <a:off x="952497" y="11430971"/>
          <a:ext cx="34782675" cy="5308147"/>
        </p:xfrm>
        <a:graphic>
          <a:graphicData uri="http://schemas.openxmlformats.org/drawingml/2006/table">
            <a:tbl>
              <a:tblPr firstRow="1" bandRow="1">
                <a:noFill/>
              </a:tblPr>
              <a:tblGrid>
                <a:gridCol w="17513475">
                  <a:extLst>
                    <a:ext uri="{9D8B030D-6E8A-4147-A177-3AD203B41FA5}">
                      <a16:colId xmlns:a16="http://schemas.microsoft.com/office/drawing/2014/main" val="20000"/>
                    </a:ext>
                  </a:extLst>
                </a:gridCol>
                <a:gridCol w="17269200">
                  <a:extLst>
                    <a:ext uri="{9D8B030D-6E8A-4147-A177-3AD203B41FA5}">
                      <a16:colId xmlns:a16="http://schemas.microsoft.com/office/drawing/2014/main" val="20001"/>
                    </a:ext>
                  </a:extLst>
                </a:gridCol>
              </a:tblGrid>
              <a:tr h="1443696">
                <a:tc>
                  <a:txBody>
                    <a:bodyPr/>
                    <a:lstStyle/>
                    <a:p>
                      <a:pPr marL="180000" marR="0" lvl="0" indent="0" algn="l" rtl="0">
                        <a:lnSpc>
                          <a:spcPct val="100000"/>
                        </a:lnSpc>
                        <a:spcBef>
                          <a:spcPts val="0"/>
                        </a:spcBef>
                        <a:spcAft>
                          <a:spcPts val="0"/>
                        </a:spcAft>
                        <a:buClr>
                          <a:schemeClr val="dk1"/>
                        </a:buClr>
                        <a:buSzPts val="6400"/>
                        <a:buFont typeface="Open Sans"/>
                        <a:buNone/>
                      </a:pPr>
                      <a:r>
                        <a:rPr lang="en-US" sz="6400" u="none" strike="noStrike" cap="none" dirty="0">
                          <a:solidFill>
                            <a:schemeClr val="dk1"/>
                          </a:solidFill>
                          <a:latin typeface="Open Sans"/>
                          <a:ea typeface="Open Sans"/>
                          <a:cs typeface="Open Sans"/>
                          <a:sym typeface="Open Sans"/>
                        </a:rPr>
                        <a:t>Comparator</a:t>
                      </a:r>
                      <a:endParaRPr sz="6400" u="none" strike="noStrike" cap="none" dirty="0">
                        <a:solidFill>
                          <a:schemeClr val="dk1"/>
                        </a:solidFill>
                        <a:latin typeface="Open Sans"/>
                        <a:ea typeface="Open Sans"/>
                        <a:cs typeface="Open Sans"/>
                        <a:sym typeface="Open Sans"/>
                      </a:endParaRPr>
                    </a:p>
                  </a:txBody>
                  <a:tcPr marL="86800" marR="86800" marT="43400" marB="434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BE4D5"/>
                    </a:solidFill>
                  </a:tcPr>
                </a:tc>
                <a:tc>
                  <a:txBody>
                    <a:bodyPr/>
                    <a:lstStyle/>
                    <a:p>
                      <a:pPr marL="180000" marR="0" lvl="0" indent="0" algn="l" rtl="0">
                        <a:lnSpc>
                          <a:spcPct val="100000"/>
                        </a:lnSpc>
                        <a:spcBef>
                          <a:spcPts val="0"/>
                        </a:spcBef>
                        <a:spcAft>
                          <a:spcPts val="0"/>
                        </a:spcAft>
                        <a:buClr>
                          <a:schemeClr val="dk1"/>
                        </a:buClr>
                        <a:buSzPts val="6400"/>
                        <a:buFont typeface="Open Sans"/>
                        <a:buNone/>
                      </a:pPr>
                      <a:r>
                        <a:rPr lang="en-US" sz="6400" u="none" strike="noStrike" cap="none">
                          <a:solidFill>
                            <a:schemeClr val="dk1"/>
                          </a:solidFill>
                          <a:latin typeface="Open Sans"/>
                          <a:ea typeface="Open Sans"/>
                          <a:cs typeface="Open Sans"/>
                          <a:sym typeface="Open Sans"/>
                        </a:rPr>
                        <a:t>Comparable</a:t>
                      </a:r>
                      <a:endParaRPr sz="6400" u="none" strike="noStrike" cap="none">
                        <a:solidFill>
                          <a:schemeClr val="dk1"/>
                        </a:solidFill>
                        <a:latin typeface="Open Sans"/>
                        <a:ea typeface="Open Sans"/>
                        <a:cs typeface="Open Sans"/>
                        <a:sym typeface="Open Sans"/>
                      </a:endParaRPr>
                    </a:p>
                  </a:txBody>
                  <a:tcPr marL="86800" marR="86800" marT="43400" marB="434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BE4D5"/>
                    </a:solidFill>
                  </a:tcPr>
                </a:tc>
                <a:extLst>
                  <a:ext uri="{0D108BD9-81ED-4DB2-BD59-A6C34878D82A}">
                    <a16:rowId xmlns:a16="http://schemas.microsoft.com/office/drawing/2014/main" val="10000"/>
                  </a:ext>
                </a:extLst>
              </a:tr>
              <a:tr h="3864451">
                <a:tc>
                  <a:txBody>
                    <a:bodyPr/>
                    <a:lstStyle/>
                    <a:p>
                      <a:pPr marL="180000" marR="0" lvl="0" indent="0" algn="l" rtl="0">
                        <a:lnSpc>
                          <a:spcPct val="100000"/>
                        </a:lnSpc>
                        <a:spcBef>
                          <a:spcPts val="0"/>
                        </a:spcBef>
                        <a:spcAft>
                          <a:spcPts val="0"/>
                        </a:spcAft>
                        <a:buClr>
                          <a:schemeClr val="dk1"/>
                        </a:buClr>
                        <a:buSzPts val="5400"/>
                        <a:buFont typeface="Arial"/>
                        <a:buNone/>
                      </a:pPr>
                      <a:endParaRPr sz="5400" b="0" u="none" strike="noStrike" cap="none" dirty="0">
                        <a:solidFill>
                          <a:schemeClr val="dk1"/>
                        </a:solidFill>
                        <a:latin typeface="Open Sans"/>
                        <a:ea typeface="Open Sans"/>
                        <a:cs typeface="Open Sans"/>
                        <a:sym typeface="Open Sans"/>
                      </a:endParaRPr>
                    </a:p>
                  </a:txBody>
                  <a:tcPr marL="86800" marR="86800" marT="43400" marB="434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bg1"/>
                    </a:solidFill>
                  </a:tcPr>
                </a:tc>
                <a:tc>
                  <a:txBody>
                    <a:bodyPr/>
                    <a:lstStyle/>
                    <a:p>
                      <a:pPr marL="180000" marR="0" lvl="0" indent="0" algn="l" rtl="0">
                        <a:lnSpc>
                          <a:spcPct val="100000"/>
                        </a:lnSpc>
                        <a:spcBef>
                          <a:spcPts val="0"/>
                        </a:spcBef>
                        <a:spcAft>
                          <a:spcPts val="0"/>
                        </a:spcAft>
                        <a:buClr>
                          <a:schemeClr val="dk1"/>
                        </a:buClr>
                        <a:buSzPts val="5400"/>
                        <a:buFont typeface="Arial"/>
                        <a:buNone/>
                      </a:pPr>
                      <a:endParaRPr sz="5400" b="0" u="none" strike="noStrike" cap="none" dirty="0">
                        <a:solidFill>
                          <a:schemeClr val="dk1"/>
                        </a:solidFill>
                        <a:latin typeface="Open Sans"/>
                        <a:ea typeface="Open Sans"/>
                        <a:cs typeface="Open Sans"/>
                        <a:sym typeface="Open Sans"/>
                      </a:endParaRPr>
                    </a:p>
                  </a:txBody>
                  <a:tcPr marL="86800" marR="86800" marT="43400" marB="434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10001"/>
                  </a:ext>
                </a:extLst>
              </a:tr>
            </a:tbl>
          </a:graphicData>
        </a:graphic>
      </p:graphicFrame>
      <p:pic>
        <p:nvPicPr>
          <p:cNvPr id="6" name="Google Shape;56;p2">
            <a:extLst>
              <a:ext uri="{FF2B5EF4-FFF2-40B4-BE49-F238E27FC236}">
                <a16:creationId xmlns:a16="http://schemas.microsoft.com/office/drawing/2014/main" id="{33551B7E-3727-F2C0-C97D-F3A5C6F1118A}"/>
              </a:ext>
            </a:extLst>
          </p:cNvPr>
          <p:cNvPicPr preferRelativeResize="0"/>
          <p:nvPr/>
        </p:nvPicPr>
        <p:blipFill rotWithShape="1">
          <a:blip r:embed="rId4">
            <a:alphaModFix/>
          </a:blip>
          <a:srcRect l="-233" t="1" r="233" b="55067"/>
          <a:stretch/>
        </p:blipFill>
        <p:spPr>
          <a:xfrm>
            <a:off x="1360929" y="13135281"/>
            <a:ext cx="14122963" cy="3450729"/>
          </a:xfrm>
          <a:prstGeom prst="rect">
            <a:avLst/>
          </a:prstGeom>
          <a:noFill/>
          <a:ln>
            <a:noFill/>
          </a:ln>
        </p:spPr>
      </p:pic>
      <p:pic>
        <p:nvPicPr>
          <p:cNvPr id="7" name="Google Shape;55;p2">
            <a:extLst>
              <a:ext uri="{FF2B5EF4-FFF2-40B4-BE49-F238E27FC236}">
                <a16:creationId xmlns:a16="http://schemas.microsoft.com/office/drawing/2014/main" id="{E3A765D6-D33B-79E9-8C5E-F19BC19510A9}"/>
              </a:ext>
            </a:extLst>
          </p:cNvPr>
          <p:cNvPicPr preferRelativeResize="0"/>
          <p:nvPr/>
        </p:nvPicPr>
        <p:blipFill rotWithShape="1">
          <a:blip r:embed="rId4">
            <a:alphaModFix/>
          </a:blip>
          <a:srcRect l="183" t="52951" b="444"/>
          <a:stretch/>
        </p:blipFill>
        <p:spPr>
          <a:xfrm>
            <a:off x="18819409" y="12952926"/>
            <a:ext cx="13580245" cy="3582955"/>
          </a:xfrm>
          <a:prstGeom prst="rect">
            <a:avLst/>
          </a:prstGeom>
          <a:noFill/>
          <a:ln>
            <a:noFill/>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62204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 are Generics?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supports generic types, such as classes, records and interfaces.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also supports generic methods.   Sound confusing?</a:t>
            </a:r>
          </a:p>
        </p:txBody>
      </p:sp>
    </p:spTree>
    <p:extLst>
      <p:ext uri="{BB962C8B-B14F-4D97-AF65-F5344CB8AC3E}">
        <p14:creationId xmlns:p14="http://schemas.microsoft.com/office/powerpoint/2010/main" val="1569555874"/>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4"/>
          <p:cNvSpPr/>
          <p:nvPr/>
        </p:nvSpPr>
        <p:spPr>
          <a:xfrm>
            <a:off x="19326118" y="4789166"/>
            <a:ext cx="14010402" cy="1757938"/>
          </a:xfrm>
          <a:prstGeom prst="rect">
            <a:avLst/>
          </a:prstGeom>
          <a:noFill/>
          <a:ln w="12700" cap="flat" cmpd="sng">
            <a:solidFill>
              <a:schemeClr val="lt2"/>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graphicFrame>
        <p:nvGraphicFramePr>
          <p:cNvPr id="82" name="Google Shape;82;p4"/>
          <p:cNvGraphicFramePr/>
          <p:nvPr/>
        </p:nvGraphicFramePr>
        <p:xfrm>
          <a:off x="952497" y="2899450"/>
          <a:ext cx="34782675" cy="14704900"/>
        </p:xfrm>
        <a:graphic>
          <a:graphicData uri="http://schemas.openxmlformats.org/drawingml/2006/table">
            <a:tbl>
              <a:tblPr firstRow="1" bandRow="1">
                <a:noFill/>
              </a:tblPr>
              <a:tblGrid>
                <a:gridCol w="17513475">
                  <a:extLst>
                    <a:ext uri="{9D8B030D-6E8A-4147-A177-3AD203B41FA5}">
                      <a16:colId xmlns:a16="http://schemas.microsoft.com/office/drawing/2014/main" val="20000"/>
                    </a:ext>
                  </a:extLst>
                </a:gridCol>
                <a:gridCol w="17269200">
                  <a:extLst>
                    <a:ext uri="{9D8B030D-6E8A-4147-A177-3AD203B41FA5}">
                      <a16:colId xmlns:a16="http://schemas.microsoft.com/office/drawing/2014/main" val="20001"/>
                    </a:ext>
                  </a:extLst>
                </a:gridCol>
              </a:tblGrid>
              <a:tr h="1615275">
                <a:tc>
                  <a:txBody>
                    <a:bodyPr/>
                    <a:lstStyle/>
                    <a:p>
                      <a:pPr marL="180000" marR="0" lvl="0" indent="0" algn="l" rtl="0">
                        <a:lnSpc>
                          <a:spcPct val="100000"/>
                        </a:lnSpc>
                        <a:spcBef>
                          <a:spcPts val="0"/>
                        </a:spcBef>
                        <a:spcAft>
                          <a:spcPts val="0"/>
                        </a:spcAft>
                        <a:buClr>
                          <a:schemeClr val="dk1"/>
                        </a:buClr>
                        <a:buSzPts val="6400"/>
                        <a:buFont typeface="Open Sans"/>
                        <a:buNone/>
                      </a:pPr>
                      <a:r>
                        <a:rPr lang="en-US" sz="6400" u="none" strike="noStrike" cap="none">
                          <a:solidFill>
                            <a:schemeClr val="dk1"/>
                          </a:solidFill>
                          <a:latin typeface="Open Sans"/>
                          <a:ea typeface="Open Sans"/>
                          <a:cs typeface="Open Sans"/>
                          <a:sym typeface="Open Sans"/>
                        </a:rPr>
                        <a:t>Comparable</a:t>
                      </a:r>
                      <a:endParaRPr sz="6400" u="none" strike="noStrike" cap="none">
                        <a:solidFill>
                          <a:schemeClr val="dk1"/>
                        </a:solidFill>
                        <a:latin typeface="Open Sans"/>
                        <a:ea typeface="Open Sans"/>
                        <a:cs typeface="Open Sans"/>
                        <a:sym typeface="Open Sans"/>
                      </a:endParaRPr>
                    </a:p>
                  </a:txBody>
                  <a:tcPr marL="86800" marR="86800" marT="43400" marB="434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BE4D5"/>
                    </a:solidFill>
                  </a:tcPr>
                </a:tc>
                <a:tc>
                  <a:txBody>
                    <a:bodyPr/>
                    <a:lstStyle/>
                    <a:p>
                      <a:pPr marL="180000" marR="0" lvl="0" indent="0" algn="l" rtl="0">
                        <a:lnSpc>
                          <a:spcPct val="100000"/>
                        </a:lnSpc>
                        <a:spcBef>
                          <a:spcPts val="0"/>
                        </a:spcBef>
                        <a:spcAft>
                          <a:spcPts val="0"/>
                        </a:spcAft>
                        <a:buClr>
                          <a:schemeClr val="dk1"/>
                        </a:buClr>
                        <a:buSzPts val="6400"/>
                        <a:buFont typeface="Open Sans"/>
                        <a:buNone/>
                      </a:pPr>
                      <a:r>
                        <a:rPr lang="en-US" sz="6400" u="none" strike="noStrike" cap="none">
                          <a:solidFill>
                            <a:schemeClr val="dk1"/>
                          </a:solidFill>
                          <a:latin typeface="Open Sans"/>
                          <a:ea typeface="Open Sans"/>
                          <a:cs typeface="Open Sans"/>
                          <a:sym typeface="Open Sans"/>
                        </a:rPr>
                        <a:t>Comparator</a:t>
                      </a:r>
                      <a:endParaRPr sz="6400" u="none" strike="noStrike" cap="none">
                        <a:solidFill>
                          <a:schemeClr val="dk1"/>
                        </a:solidFill>
                        <a:latin typeface="Open Sans"/>
                        <a:ea typeface="Open Sans"/>
                        <a:cs typeface="Open Sans"/>
                        <a:sym typeface="Open Sans"/>
                      </a:endParaRPr>
                    </a:p>
                  </a:txBody>
                  <a:tcPr marL="86800" marR="86800" marT="43400" marB="434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BE4D5"/>
                    </a:solidFill>
                  </a:tcPr>
                </a:tc>
                <a:extLst>
                  <a:ext uri="{0D108BD9-81ED-4DB2-BD59-A6C34878D82A}">
                    <a16:rowId xmlns:a16="http://schemas.microsoft.com/office/drawing/2014/main" val="10000"/>
                  </a:ext>
                </a:extLst>
              </a:tr>
              <a:tr h="13089625">
                <a:tc>
                  <a:txBody>
                    <a:bodyPr/>
                    <a:lstStyle/>
                    <a:p>
                      <a:pPr marL="180000" marR="0" lvl="0" indent="0" algn="l" rtl="0">
                        <a:lnSpc>
                          <a:spcPct val="100000"/>
                        </a:lnSpc>
                        <a:spcBef>
                          <a:spcPts val="0"/>
                        </a:spcBef>
                        <a:spcAft>
                          <a:spcPts val="0"/>
                        </a:spcAft>
                        <a:buClr>
                          <a:schemeClr val="dk1"/>
                        </a:buClr>
                        <a:buSzPts val="5400"/>
                        <a:buFont typeface="Arial"/>
                        <a:buNone/>
                      </a:pPr>
                      <a:endParaRPr sz="5400" b="0" u="none" strike="noStrike" cap="none">
                        <a:solidFill>
                          <a:schemeClr val="dk1"/>
                        </a:solidFill>
                        <a:latin typeface="Open Sans"/>
                        <a:ea typeface="Open Sans"/>
                        <a:cs typeface="Open Sans"/>
                        <a:sym typeface="Open Sans"/>
                      </a:endParaRPr>
                    </a:p>
                  </a:txBody>
                  <a:tcPr marL="86800" marR="86800" marT="43400" marB="434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180000" marR="0" lvl="0" indent="0" algn="l" rtl="0">
                        <a:lnSpc>
                          <a:spcPct val="100000"/>
                        </a:lnSpc>
                        <a:spcBef>
                          <a:spcPts val="0"/>
                        </a:spcBef>
                        <a:spcAft>
                          <a:spcPts val="0"/>
                        </a:spcAft>
                        <a:buClr>
                          <a:schemeClr val="dk1"/>
                        </a:buClr>
                        <a:buSzPts val="5400"/>
                        <a:buFont typeface="Arial"/>
                        <a:buNone/>
                      </a:pPr>
                      <a:endParaRPr sz="5400" b="0" u="none" strike="noStrike" cap="none">
                        <a:solidFill>
                          <a:schemeClr val="dk1"/>
                        </a:solidFill>
                        <a:latin typeface="Open Sans"/>
                        <a:ea typeface="Open Sans"/>
                        <a:cs typeface="Open Sans"/>
                        <a:sym typeface="Open Sans"/>
                      </a:endParaRPr>
                    </a:p>
                  </a:txBody>
                  <a:tcPr marL="86800" marR="86800" marT="43400" marB="434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83" name="Google Shape;83;p4"/>
          <p:cNvSpPr/>
          <p:nvPr/>
        </p:nvSpPr>
        <p:spPr>
          <a:xfrm>
            <a:off x="952498" y="459786"/>
            <a:ext cx="153953"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Arial"/>
              <a:buNone/>
            </a:pPr>
            <a:endParaRPr sz="10800" b="0" i="0" u="none" strike="noStrike" cap="none">
              <a:solidFill>
                <a:srgbClr val="000000"/>
              </a:solidFill>
              <a:latin typeface="Open Sans"/>
              <a:ea typeface="Open Sans"/>
              <a:cs typeface="Open Sans"/>
              <a:sym typeface="Open Sans"/>
            </a:endParaRPr>
          </a:p>
        </p:txBody>
      </p:sp>
      <p:cxnSp>
        <p:nvCxnSpPr>
          <p:cNvPr id="84" name="Google Shape;84;p4"/>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85" name="Google Shape;85;p4"/>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86" name="Google Shape;86;p4"/>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87" name="Google Shape;87;p4"/>
          <p:cNvSpPr/>
          <p:nvPr/>
        </p:nvSpPr>
        <p:spPr>
          <a:xfrm>
            <a:off x="952500" y="18489726"/>
            <a:ext cx="16008688" cy="1769715"/>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br>
              <a:rPr lang="en-US" sz="3000" b="0" i="0" u="none" strike="noStrike" cap="none">
                <a:solidFill>
                  <a:srgbClr val="000000"/>
                </a:solidFill>
                <a:latin typeface="Open Sans"/>
                <a:ea typeface="Open Sans"/>
                <a:cs typeface="Open Sans"/>
                <a:sym typeface="Open Sans"/>
              </a:rPr>
            </a:br>
            <a:r>
              <a:rPr lang="en-US" sz="4500" b="0" i="0" u="none" strike="noStrike" cap="none">
                <a:solidFill>
                  <a:schemeClr val="dk1"/>
                </a:solidFill>
                <a:latin typeface="Open Sans"/>
                <a:ea typeface="Open Sans"/>
                <a:cs typeface="Open Sans"/>
                <a:sym typeface="Open Sans"/>
              </a:rPr>
              <a:t>Comparable vs. Comparator</a:t>
            </a:r>
            <a:endParaRPr/>
          </a:p>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rgbClr val="000000"/>
              </a:solidFill>
              <a:latin typeface="Open Sans"/>
              <a:ea typeface="Open Sans"/>
              <a:cs typeface="Open Sans"/>
              <a:sym typeface="Open Sans"/>
            </a:endParaRPr>
          </a:p>
        </p:txBody>
      </p:sp>
      <p:sp>
        <p:nvSpPr>
          <p:cNvPr id="88" name="Google Shape;88;p4"/>
          <p:cNvSpPr/>
          <p:nvPr/>
        </p:nvSpPr>
        <p:spPr>
          <a:xfrm>
            <a:off x="19425450" y="4789166"/>
            <a:ext cx="14410944" cy="1847937"/>
          </a:xfrm>
          <a:prstGeom prst="rect">
            <a:avLst/>
          </a:prstGeom>
          <a:solidFill>
            <a:schemeClr val="lt1"/>
          </a:solidFill>
          <a:ln w="12700" cap="flat" cmpd="sng">
            <a:solidFill>
              <a:schemeClr val="lt2"/>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89" name="Google Shape;89;p4"/>
          <p:cNvSpPr/>
          <p:nvPr/>
        </p:nvSpPr>
        <p:spPr>
          <a:xfrm>
            <a:off x="952498" y="459786"/>
            <a:ext cx="18373620"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chemeClr val="dk1"/>
              </a:buClr>
              <a:buSzPts val="10800"/>
              <a:buFont typeface="Open Sans"/>
              <a:buNone/>
            </a:pPr>
            <a:r>
              <a:rPr lang="en-US" sz="10800">
                <a:solidFill>
                  <a:schemeClr val="dk1"/>
                </a:solidFill>
                <a:latin typeface="Open Sans"/>
                <a:ea typeface="Open Sans"/>
                <a:cs typeface="Open Sans"/>
                <a:sym typeface="Open Sans"/>
              </a:rPr>
              <a:t>Summary of Differences</a:t>
            </a:r>
            <a:endParaRPr/>
          </a:p>
        </p:txBody>
      </p:sp>
      <p:pic>
        <p:nvPicPr>
          <p:cNvPr id="90" name="Google Shape;90;p4"/>
          <p:cNvPicPr preferRelativeResize="0"/>
          <p:nvPr/>
        </p:nvPicPr>
        <p:blipFill rotWithShape="1">
          <a:blip r:embed="rId4">
            <a:alphaModFix/>
          </a:blip>
          <a:srcRect l="563" t="18686" r="234" b="66035"/>
          <a:stretch/>
        </p:blipFill>
        <p:spPr>
          <a:xfrm>
            <a:off x="19625721" y="4926592"/>
            <a:ext cx="14010402" cy="1173411"/>
          </a:xfrm>
          <a:prstGeom prst="rect">
            <a:avLst/>
          </a:prstGeom>
          <a:noFill/>
          <a:ln>
            <a:noFill/>
          </a:ln>
        </p:spPr>
      </p:pic>
      <p:pic>
        <p:nvPicPr>
          <p:cNvPr id="91" name="Google Shape;91;p4"/>
          <p:cNvPicPr preferRelativeResize="0"/>
          <p:nvPr/>
        </p:nvPicPr>
        <p:blipFill rotWithShape="1">
          <a:blip r:embed="rId4">
            <a:alphaModFix/>
          </a:blip>
          <a:srcRect l="-2916" t="75292" r="-7992" b="12466"/>
          <a:stretch/>
        </p:blipFill>
        <p:spPr>
          <a:xfrm>
            <a:off x="2523744" y="5161099"/>
            <a:ext cx="16203168" cy="914396"/>
          </a:xfrm>
          <a:prstGeom prst="rect">
            <a:avLst/>
          </a:prstGeom>
          <a:noFill/>
          <a:ln>
            <a:noFill/>
          </a:ln>
        </p:spPr>
      </p:pic>
      <p:sp>
        <p:nvSpPr>
          <p:cNvPr id="92" name="Google Shape;92;p4"/>
          <p:cNvSpPr txBox="1"/>
          <p:nvPr/>
        </p:nvSpPr>
        <p:spPr>
          <a:xfrm>
            <a:off x="1106451" y="7205082"/>
            <a:ext cx="17347108" cy="779700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91E42"/>
              </a:buClr>
              <a:buSzPts val="5000"/>
              <a:buFont typeface="Open Sans"/>
              <a:buNone/>
            </a:pPr>
            <a:r>
              <a:rPr lang="en-US" sz="5000" b="0" i="0" u="none" strike="noStrike" cap="none" dirty="0">
                <a:solidFill>
                  <a:schemeClr val="tx1"/>
                </a:solidFill>
                <a:latin typeface="Open Sans"/>
                <a:ea typeface="Open Sans"/>
                <a:cs typeface="Open Sans"/>
                <a:sym typeface="Open Sans"/>
              </a:rPr>
              <a:t>Compares the argument with the current instance.</a:t>
            </a:r>
            <a:endParaRPr dirty="0">
              <a:solidFill>
                <a:schemeClr val="tx1"/>
              </a:solidFill>
            </a:endParaRPr>
          </a:p>
          <a:p>
            <a:pPr marL="0" marR="0" lvl="0" indent="0" algn="l" rtl="0">
              <a:lnSpc>
                <a:spcPct val="100000"/>
              </a:lnSpc>
              <a:spcBef>
                <a:spcPts val="0"/>
              </a:spcBef>
              <a:spcAft>
                <a:spcPts val="0"/>
              </a:spcAft>
              <a:buClr>
                <a:srgbClr val="000000"/>
              </a:buClr>
              <a:buSzPts val="5000"/>
              <a:buFont typeface="Helvetica Neue Light"/>
              <a:buNone/>
            </a:pPr>
            <a:endParaRPr sz="5000" b="0" i="0" u="none" strike="noStrike" cap="none" dirty="0">
              <a:solidFill>
                <a:schemeClr val="tx1"/>
              </a:solidFill>
              <a:latin typeface="Open Sans"/>
              <a:ea typeface="Open Sans"/>
              <a:cs typeface="Open Sans"/>
              <a:sym typeface="Open Sans"/>
            </a:endParaRPr>
          </a:p>
          <a:p>
            <a:pPr marL="0" marR="0" lvl="0" indent="0" algn="l" rtl="0">
              <a:lnSpc>
                <a:spcPct val="100000"/>
              </a:lnSpc>
              <a:spcBef>
                <a:spcPts val="0"/>
              </a:spcBef>
              <a:spcAft>
                <a:spcPts val="0"/>
              </a:spcAft>
              <a:buClr>
                <a:srgbClr val="091E42"/>
              </a:buClr>
              <a:buSzPts val="5000"/>
              <a:buFont typeface="Open Sans"/>
              <a:buNone/>
            </a:pPr>
            <a:r>
              <a:rPr lang="en-US" sz="5000" b="0" i="0" u="none" strike="noStrike" cap="none" dirty="0">
                <a:solidFill>
                  <a:schemeClr val="tx1"/>
                </a:solidFill>
                <a:latin typeface="Open Sans"/>
                <a:ea typeface="Open Sans"/>
                <a:cs typeface="Open Sans"/>
                <a:sym typeface="Open Sans"/>
              </a:rPr>
              <a:t>Called from the instance of the class that implements Comparable.</a:t>
            </a:r>
            <a:endParaRPr dirty="0">
              <a:solidFill>
                <a:schemeClr val="tx1"/>
              </a:solidFill>
            </a:endParaRPr>
          </a:p>
          <a:p>
            <a:pPr marL="0" marR="0" lvl="0" indent="0" algn="l" rtl="0">
              <a:lnSpc>
                <a:spcPct val="100000"/>
              </a:lnSpc>
              <a:spcBef>
                <a:spcPts val="0"/>
              </a:spcBef>
              <a:spcAft>
                <a:spcPts val="0"/>
              </a:spcAft>
              <a:buClr>
                <a:srgbClr val="000000"/>
              </a:buClr>
              <a:buSzPts val="5000"/>
              <a:buFont typeface="Helvetica Neue Light"/>
              <a:buNone/>
            </a:pPr>
            <a:endParaRPr sz="5000" b="0" i="0" u="none" strike="noStrike" cap="none" dirty="0">
              <a:solidFill>
                <a:schemeClr val="tx1"/>
              </a:solidFill>
              <a:latin typeface="Open Sans"/>
              <a:ea typeface="Open Sans"/>
              <a:cs typeface="Open Sans"/>
              <a:sym typeface="Open Sans"/>
            </a:endParaRPr>
          </a:p>
          <a:p>
            <a:pPr marL="0" marR="0" lvl="0" indent="0" algn="l" rtl="0">
              <a:lnSpc>
                <a:spcPct val="100000"/>
              </a:lnSpc>
              <a:spcBef>
                <a:spcPts val="0"/>
              </a:spcBef>
              <a:spcAft>
                <a:spcPts val="0"/>
              </a:spcAft>
              <a:buClr>
                <a:srgbClr val="091E42"/>
              </a:buClr>
              <a:buSzPts val="5000"/>
              <a:buFont typeface="Open Sans"/>
              <a:buNone/>
            </a:pPr>
            <a:r>
              <a:rPr lang="en-US" sz="5000" b="0" i="0" u="none" strike="noStrike" cap="none" dirty="0">
                <a:solidFill>
                  <a:schemeClr val="tx1"/>
                </a:solidFill>
                <a:latin typeface="Open Sans"/>
                <a:ea typeface="Open Sans"/>
                <a:cs typeface="Open Sans"/>
                <a:sym typeface="Open Sans"/>
              </a:rPr>
              <a:t>Best practice is to have </a:t>
            </a:r>
            <a:r>
              <a:rPr lang="en-US" sz="5000" b="0" i="0" u="none" strike="noStrike" cap="none" dirty="0" err="1">
                <a:solidFill>
                  <a:schemeClr val="tx1"/>
                </a:solidFill>
                <a:latin typeface="Open Sans"/>
                <a:ea typeface="Open Sans"/>
                <a:cs typeface="Open Sans"/>
                <a:sym typeface="Open Sans"/>
              </a:rPr>
              <a:t>this.compareTo</a:t>
            </a:r>
            <a:r>
              <a:rPr lang="en-US" sz="5000" b="0" i="0" u="none" strike="noStrike" cap="none" dirty="0">
                <a:solidFill>
                  <a:schemeClr val="tx1"/>
                </a:solidFill>
                <a:latin typeface="Open Sans"/>
                <a:ea typeface="Open Sans"/>
                <a:cs typeface="Open Sans"/>
                <a:sym typeface="Open Sans"/>
              </a:rPr>
              <a:t>(o) == 0 result in </a:t>
            </a:r>
            <a:r>
              <a:rPr lang="en-US" sz="5000" b="0" i="0" u="none" strike="noStrike" cap="none" dirty="0" err="1">
                <a:solidFill>
                  <a:schemeClr val="tx1"/>
                </a:solidFill>
                <a:latin typeface="Open Sans"/>
                <a:ea typeface="Open Sans"/>
                <a:cs typeface="Open Sans"/>
                <a:sym typeface="Open Sans"/>
              </a:rPr>
              <a:t>this.equals</a:t>
            </a:r>
            <a:r>
              <a:rPr lang="en-US" sz="5000" b="0" i="0" u="none" strike="noStrike" cap="none" dirty="0">
                <a:solidFill>
                  <a:schemeClr val="tx1"/>
                </a:solidFill>
                <a:latin typeface="Open Sans"/>
                <a:ea typeface="Open Sans"/>
                <a:cs typeface="Open Sans"/>
                <a:sym typeface="Open Sans"/>
              </a:rPr>
              <a:t>(o) being true.</a:t>
            </a:r>
            <a:endParaRPr dirty="0">
              <a:solidFill>
                <a:schemeClr val="tx1"/>
              </a:solidFill>
            </a:endParaRPr>
          </a:p>
          <a:p>
            <a:pPr marL="0" marR="0" lvl="0" indent="0" algn="l" rtl="0">
              <a:lnSpc>
                <a:spcPct val="100000"/>
              </a:lnSpc>
              <a:spcBef>
                <a:spcPts val="0"/>
              </a:spcBef>
              <a:spcAft>
                <a:spcPts val="0"/>
              </a:spcAft>
              <a:buClr>
                <a:srgbClr val="000000"/>
              </a:buClr>
              <a:buSzPts val="5000"/>
              <a:buFont typeface="Helvetica Neue Light"/>
              <a:buNone/>
            </a:pPr>
            <a:endParaRPr sz="5000" b="0" i="0" u="none" strike="noStrike" cap="none" dirty="0">
              <a:solidFill>
                <a:schemeClr val="tx1"/>
              </a:solidFill>
              <a:latin typeface="Open Sans"/>
              <a:ea typeface="Open Sans"/>
              <a:cs typeface="Open Sans"/>
              <a:sym typeface="Open Sans"/>
            </a:endParaRPr>
          </a:p>
          <a:p>
            <a:pPr marL="0" marR="0" lvl="0" indent="0" algn="l" rtl="0">
              <a:lnSpc>
                <a:spcPct val="100000"/>
              </a:lnSpc>
              <a:spcBef>
                <a:spcPts val="0"/>
              </a:spcBef>
              <a:spcAft>
                <a:spcPts val="0"/>
              </a:spcAft>
              <a:buClr>
                <a:srgbClr val="091E42"/>
              </a:buClr>
              <a:buSzPts val="5000"/>
              <a:buFont typeface="Open Sans"/>
              <a:buNone/>
            </a:pPr>
            <a:r>
              <a:rPr lang="en-US" sz="5000" b="0" i="0" u="none" strike="noStrike" cap="none" dirty="0" err="1">
                <a:solidFill>
                  <a:schemeClr val="tx1"/>
                </a:solidFill>
                <a:latin typeface="Open Sans"/>
                <a:ea typeface="Open Sans"/>
                <a:cs typeface="Open Sans"/>
                <a:sym typeface="Open Sans"/>
              </a:rPr>
              <a:t>Arrays.sort</a:t>
            </a:r>
            <a:r>
              <a:rPr lang="en-US" sz="5000" b="0" i="0" u="none" strike="noStrike" cap="none" dirty="0">
                <a:solidFill>
                  <a:schemeClr val="tx1"/>
                </a:solidFill>
                <a:latin typeface="Open Sans"/>
                <a:ea typeface="Open Sans"/>
                <a:cs typeface="Open Sans"/>
                <a:sym typeface="Open Sans"/>
              </a:rPr>
              <a:t>(T[] elements) requires T to implement Comparable.</a:t>
            </a:r>
            <a:endParaRPr dirty="0">
              <a:solidFill>
                <a:schemeClr val="tx1"/>
              </a:solidFill>
            </a:endParaRPr>
          </a:p>
        </p:txBody>
      </p:sp>
      <p:sp>
        <p:nvSpPr>
          <p:cNvPr id="93" name="Google Shape;93;p4"/>
          <p:cNvSpPr txBox="1"/>
          <p:nvPr/>
        </p:nvSpPr>
        <p:spPr>
          <a:xfrm>
            <a:off x="18838575" y="7205082"/>
            <a:ext cx="16896591" cy="8579752"/>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091E42"/>
              </a:buClr>
              <a:buSzPts val="5000"/>
              <a:buFont typeface="Open Sans"/>
              <a:buNone/>
            </a:pPr>
            <a:r>
              <a:rPr lang="en-US" sz="5000" b="0" i="0" u="none" strike="noStrike" cap="none">
                <a:solidFill>
                  <a:schemeClr val="tx1"/>
                </a:solidFill>
                <a:latin typeface="Open Sans"/>
                <a:ea typeface="Open Sans"/>
                <a:cs typeface="Open Sans"/>
                <a:sym typeface="Open Sans"/>
              </a:rPr>
              <a:t>Compares two arguments of the same type with each other.</a:t>
            </a:r>
            <a:endParaRPr>
              <a:solidFill>
                <a:schemeClr val="tx1"/>
              </a:solidFill>
            </a:endParaRPr>
          </a:p>
          <a:p>
            <a:pPr marL="0" marR="0" lvl="0" indent="0" algn="l" rtl="0">
              <a:lnSpc>
                <a:spcPct val="100000"/>
              </a:lnSpc>
              <a:spcBef>
                <a:spcPts val="0"/>
              </a:spcBef>
              <a:spcAft>
                <a:spcPts val="0"/>
              </a:spcAft>
              <a:buClr>
                <a:srgbClr val="000000"/>
              </a:buClr>
              <a:buSzPts val="5000"/>
              <a:buFont typeface="Helvetica Neue Light"/>
              <a:buNone/>
            </a:pPr>
            <a:endParaRPr sz="5000" b="0" i="0" u="none" strike="noStrike" cap="none">
              <a:solidFill>
                <a:schemeClr val="tx1"/>
              </a:solidFill>
              <a:latin typeface="Open Sans"/>
              <a:ea typeface="Open Sans"/>
              <a:cs typeface="Open Sans"/>
              <a:sym typeface="Open Sans"/>
            </a:endParaRPr>
          </a:p>
          <a:p>
            <a:pPr marL="0" marR="0" lvl="0" indent="0" algn="l" rtl="0">
              <a:lnSpc>
                <a:spcPct val="100000"/>
              </a:lnSpc>
              <a:spcBef>
                <a:spcPts val="0"/>
              </a:spcBef>
              <a:spcAft>
                <a:spcPts val="0"/>
              </a:spcAft>
              <a:buClr>
                <a:srgbClr val="091E42"/>
              </a:buClr>
              <a:buSzPts val="5000"/>
              <a:buFont typeface="Open Sans"/>
              <a:buNone/>
            </a:pPr>
            <a:r>
              <a:rPr lang="en-US" sz="5000" b="0" i="0" u="none" strike="noStrike" cap="none">
                <a:solidFill>
                  <a:schemeClr val="tx1"/>
                </a:solidFill>
                <a:latin typeface="Open Sans"/>
                <a:ea typeface="Open Sans"/>
                <a:cs typeface="Open Sans"/>
                <a:sym typeface="Open Sans"/>
              </a:rPr>
              <a:t>Called from an instance of Comparator.</a:t>
            </a:r>
            <a:endParaRPr>
              <a:solidFill>
                <a:schemeClr val="tx1"/>
              </a:solidFill>
            </a:endParaRPr>
          </a:p>
          <a:p>
            <a:pPr marL="0" marR="0" lvl="0" indent="0" algn="l" rtl="0">
              <a:lnSpc>
                <a:spcPct val="100000"/>
              </a:lnSpc>
              <a:spcBef>
                <a:spcPts val="0"/>
              </a:spcBef>
              <a:spcAft>
                <a:spcPts val="0"/>
              </a:spcAft>
              <a:buClr>
                <a:srgbClr val="000000"/>
              </a:buClr>
              <a:buSzPts val="5000"/>
              <a:buFont typeface="Helvetica Neue Light"/>
              <a:buNone/>
            </a:pPr>
            <a:endParaRPr sz="5000" b="0" i="0" u="none" strike="noStrike" cap="none">
              <a:solidFill>
                <a:schemeClr val="tx1"/>
              </a:solidFill>
              <a:latin typeface="Open Sans"/>
              <a:ea typeface="Open Sans"/>
              <a:cs typeface="Open Sans"/>
              <a:sym typeface="Open Sans"/>
            </a:endParaRPr>
          </a:p>
          <a:p>
            <a:pPr marL="0" marR="0" lvl="0" indent="0" algn="l" rtl="0">
              <a:lnSpc>
                <a:spcPct val="100000"/>
              </a:lnSpc>
              <a:spcBef>
                <a:spcPts val="0"/>
              </a:spcBef>
              <a:spcAft>
                <a:spcPts val="0"/>
              </a:spcAft>
              <a:buClr>
                <a:srgbClr val="091E42"/>
              </a:buClr>
              <a:buSzPts val="5000"/>
              <a:buFont typeface="Open Sans"/>
              <a:buNone/>
            </a:pPr>
            <a:r>
              <a:rPr lang="en-US" sz="5000" b="0" i="0" u="none" strike="noStrike" cap="none">
                <a:solidFill>
                  <a:schemeClr val="tx1"/>
                </a:solidFill>
                <a:latin typeface="Open Sans"/>
                <a:ea typeface="Open Sans"/>
                <a:cs typeface="Open Sans"/>
                <a:sym typeface="Open Sans"/>
              </a:rPr>
              <a:t>Does not require the class itself to implement Comparator, though you could also implement it this way.</a:t>
            </a:r>
            <a:endParaRPr>
              <a:solidFill>
                <a:schemeClr val="tx1"/>
              </a:solidFill>
            </a:endParaRPr>
          </a:p>
          <a:p>
            <a:pPr marL="0" marR="0" lvl="0" indent="0" algn="l" rtl="0">
              <a:lnSpc>
                <a:spcPct val="100000"/>
              </a:lnSpc>
              <a:spcBef>
                <a:spcPts val="0"/>
              </a:spcBef>
              <a:spcAft>
                <a:spcPts val="0"/>
              </a:spcAft>
              <a:buClr>
                <a:srgbClr val="000000"/>
              </a:buClr>
              <a:buSzPts val="5000"/>
              <a:buFont typeface="Helvetica Neue Light"/>
              <a:buNone/>
            </a:pPr>
            <a:endParaRPr sz="5000" b="0" i="0" u="none" strike="noStrike" cap="none">
              <a:solidFill>
                <a:schemeClr val="tx1"/>
              </a:solidFill>
              <a:latin typeface="Open Sans"/>
              <a:ea typeface="Open Sans"/>
              <a:cs typeface="Open Sans"/>
              <a:sym typeface="Open Sans"/>
            </a:endParaRPr>
          </a:p>
          <a:p>
            <a:pPr marL="0" marR="0" lvl="0" indent="0" algn="l" rtl="0">
              <a:lnSpc>
                <a:spcPct val="100000"/>
              </a:lnSpc>
              <a:spcBef>
                <a:spcPts val="0"/>
              </a:spcBef>
              <a:spcAft>
                <a:spcPts val="0"/>
              </a:spcAft>
              <a:buClr>
                <a:srgbClr val="091E42"/>
              </a:buClr>
              <a:buSzPts val="5000"/>
              <a:buFont typeface="Open Sans"/>
              <a:buNone/>
            </a:pPr>
            <a:r>
              <a:rPr lang="en-US" sz="5000" b="0" i="0" u="none" strike="noStrike" cap="none">
                <a:solidFill>
                  <a:schemeClr val="tx1"/>
                </a:solidFill>
                <a:latin typeface="Open Sans"/>
                <a:ea typeface="Open Sans"/>
                <a:cs typeface="Open Sans"/>
                <a:sym typeface="Open Sans"/>
              </a:rPr>
              <a:t>Array.sort(T[] elements, Comparator&lt;T&gt;) does not require T to implement Comparable.</a:t>
            </a:r>
            <a:endParaRPr>
              <a:solidFill>
                <a:schemeClr val="tx1"/>
              </a:solidFill>
            </a:endParaRPr>
          </a:p>
        </p:txBody>
      </p:sp>
      <p:sp>
        <p:nvSpPr>
          <p:cNvPr id="94" name="Google Shape;94;p4"/>
          <p:cNvSpPr/>
          <p:nvPr/>
        </p:nvSpPr>
        <p:spPr>
          <a:xfrm>
            <a:off x="2448798" y="4789855"/>
            <a:ext cx="14010402" cy="1757938"/>
          </a:xfrm>
          <a:prstGeom prst="rect">
            <a:avLst/>
          </a:prstGeom>
          <a:noFill/>
          <a:ln w="12700" cap="flat" cmpd="sng">
            <a:solidFill>
              <a:schemeClr val="lt2"/>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p:nvPr/>
        </p:nvSpPr>
        <p:spPr>
          <a:xfrm>
            <a:off x="952501" y="459775"/>
            <a:ext cx="29680800" cy="347790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chemeClr val="dk1"/>
              </a:buClr>
              <a:buSzPts val="10800"/>
              <a:buFont typeface="Open Sans"/>
              <a:buNone/>
            </a:pPr>
            <a:r>
              <a:rPr lang="en-US" sz="10800">
                <a:solidFill>
                  <a:schemeClr val="dk1"/>
                </a:solidFill>
                <a:latin typeface="Open Sans"/>
                <a:ea typeface="Open Sans"/>
                <a:cs typeface="Open Sans"/>
                <a:sym typeface="Open Sans"/>
              </a:rPr>
              <a:t>What's left to know about Generics?</a:t>
            </a:r>
            <a:endParaRPr/>
          </a:p>
          <a:p>
            <a:pPr marL="0" marR="0" lvl="0" indent="0" algn="l" rtl="0">
              <a:lnSpc>
                <a:spcPct val="100000"/>
              </a:lnSpc>
              <a:spcBef>
                <a:spcPts val="0"/>
              </a:spcBef>
              <a:spcAft>
                <a:spcPts val="0"/>
              </a:spcAft>
              <a:buClr>
                <a:srgbClr val="000000"/>
              </a:buClr>
              <a:buSzPts val="10800"/>
              <a:buFont typeface="Arial"/>
              <a:buNone/>
            </a:pPr>
            <a:endParaRPr sz="10800" b="0" i="0" u="none" strike="noStrike" cap="none">
              <a:solidFill>
                <a:schemeClr val="dk1"/>
              </a:solidFill>
              <a:latin typeface="Open Sans"/>
              <a:ea typeface="Open Sans"/>
              <a:cs typeface="Open Sans"/>
              <a:sym typeface="Open Sans"/>
            </a:endParaRPr>
          </a:p>
        </p:txBody>
      </p:sp>
      <p:cxnSp>
        <p:nvCxnSpPr>
          <p:cNvPr id="56" name="Google Shape;56;p1"/>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57" name="Google Shape;57;p1"/>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58" name="Google Shape;58;p1"/>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59" name="Google Shape;59;p1"/>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chemeClr val="dk1"/>
              </a:buClr>
              <a:buSzPts val="4500"/>
              <a:buFont typeface="Open Sans"/>
              <a:buNone/>
            </a:pPr>
            <a:r>
              <a:rPr lang="en-US" sz="4500" b="0" i="0" u="none" strike="noStrike" cap="none">
                <a:solidFill>
                  <a:schemeClr val="dk1"/>
                </a:solidFill>
                <a:latin typeface="Open Sans"/>
                <a:ea typeface="Open Sans"/>
                <a:cs typeface="Open Sans"/>
                <a:sym typeface="Open Sans"/>
              </a:rPr>
              <a:t>Generic classes as reference types</a:t>
            </a:r>
            <a:endParaRPr/>
          </a:p>
        </p:txBody>
      </p:sp>
      <p:sp>
        <p:nvSpPr>
          <p:cNvPr id="60" name="Google Shape;60;p1"/>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In the next few videos, I want to cover the following topics.</a:t>
            </a:r>
            <a:endParaRPr/>
          </a:p>
          <a:p>
            <a:pPr marL="857250" marR="0" lvl="0" indent="-857250" algn="l" rtl="0">
              <a:lnSpc>
                <a:spcPct val="100000"/>
              </a:lnSpc>
              <a:spcBef>
                <a:spcPts val="5022"/>
              </a:spcBef>
              <a:spcAft>
                <a:spcPts val="0"/>
              </a:spcAft>
              <a:buClr>
                <a:srgbClr val="000000"/>
              </a:buClr>
              <a:buSzPts val="6400"/>
              <a:buFont typeface="Arial"/>
              <a:buChar char="•"/>
            </a:pPr>
            <a:r>
              <a:rPr lang="en-US" sz="6400" b="0" i="0" u="none" strike="noStrike" cap="none">
                <a:solidFill>
                  <a:srgbClr val="000000"/>
                </a:solidFill>
                <a:latin typeface="Open Sans"/>
                <a:ea typeface="Open Sans"/>
                <a:cs typeface="Open Sans"/>
                <a:sym typeface="Open Sans"/>
              </a:rPr>
              <a:t>Using generic references that use type arguments, declared in method parameters and local variables.</a:t>
            </a:r>
            <a:endParaRPr/>
          </a:p>
          <a:p>
            <a:pPr marL="857250" marR="0" lvl="0" indent="-857250" algn="l" rtl="0">
              <a:lnSpc>
                <a:spcPct val="100000"/>
              </a:lnSpc>
              <a:spcBef>
                <a:spcPts val="5022"/>
              </a:spcBef>
              <a:spcAft>
                <a:spcPts val="0"/>
              </a:spcAft>
              <a:buClr>
                <a:srgbClr val="000000"/>
              </a:buClr>
              <a:buSzPts val="6400"/>
              <a:buFont typeface="Arial"/>
              <a:buChar char="•"/>
            </a:pPr>
            <a:r>
              <a:rPr lang="en-US" sz="6400" b="0" i="0" u="none" strike="noStrike" cap="none">
                <a:solidFill>
                  <a:srgbClr val="000000"/>
                </a:solidFill>
                <a:latin typeface="Open Sans"/>
                <a:ea typeface="Open Sans"/>
                <a:cs typeface="Open Sans"/>
                <a:sym typeface="Open Sans"/>
              </a:rPr>
              <a:t>Creating generic methods, apart from generic classes.</a:t>
            </a:r>
            <a:endParaRPr/>
          </a:p>
          <a:p>
            <a:pPr marL="857250" marR="0" lvl="0" indent="-857250" algn="l" rtl="0">
              <a:lnSpc>
                <a:spcPct val="100000"/>
              </a:lnSpc>
              <a:spcBef>
                <a:spcPts val="5022"/>
              </a:spcBef>
              <a:spcAft>
                <a:spcPts val="0"/>
              </a:spcAft>
              <a:buClr>
                <a:srgbClr val="000000"/>
              </a:buClr>
              <a:buSzPts val="6400"/>
              <a:buFont typeface="Arial"/>
              <a:buChar char="•"/>
            </a:pPr>
            <a:r>
              <a:rPr lang="en-US" sz="6400" b="0" i="0" u="none" strike="noStrike" cap="none">
                <a:solidFill>
                  <a:srgbClr val="000000"/>
                </a:solidFill>
                <a:latin typeface="Open Sans"/>
                <a:ea typeface="Open Sans"/>
                <a:cs typeface="Open Sans"/>
                <a:sym typeface="Open Sans"/>
              </a:rPr>
              <a:t>Using wildcards in the type argument.</a:t>
            </a:r>
            <a:endParaRPr/>
          </a:p>
          <a:p>
            <a:pPr marL="857250" marR="0" lvl="0" indent="-857250" algn="l" rtl="0">
              <a:lnSpc>
                <a:spcPct val="100000"/>
              </a:lnSpc>
              <a:spcBef>
                <a:spcPts val="5022"/>
              </a:spcBef>
              <a:spcAft>
                <a:spcPts val="0"/>
              </a:spcAft>
              <a:buClr>
                <a:srgbClr val="000000"/>
              </a:buClr>
              <a:buSzPts val="6400"/>
              <a:buFont typeface="Arial"/>
              <a:buChar char="•"/>
            </a:pPr>
            <a:r>
              <a:rPr lang="en-US" sz="6400" b="0" i="0" u="none" strike="noStrike" cap="none">
                <a:solidFill>
                  <a:srgbClr val="000000"/>
                </a:solidFill>
                <a:latin typeface="Open Sans"/>
                <a:ea typeface="Open Sans"/>
                <a:cs typeface="Open Sans"/>
                <a:sym typeface="Open Sans"/>
              </a:rPr>
              <a:t>Understanding static methods with generic types.</a:t>
            </a:r>
            <a:endParaRPr/>
          </a:p>
          <a:p>
            <a:pPr marL="857250" marR="0" lvl="0" indent="-857250" algn="l" rtl="0">
              <a:lnSpc>
                <a:spcPct val="100000"/>
              </a:lnSpc>
              <a:spcBef>
                <a:spcPts val="5022"/>
              </a:spcBef>
              <a:spcAft>
                <a:spcPts val="0"/>
              </a:spcAft>
              <a:buClr>
                <a:srgbClr val="000000"/>
              </a:buClr>
              <a:buSzPts val="6400"/>
              <a:buFont typeface="Arial"/>
              <a:buChar char="•"/>
            </a:pPr>
            <a:r>
              <a:rPr lang="en-US" sz="6400" b="0" i="0" u="none" strike="noStrike" cap="none">
                <a:solidFill>
                  <a:srgbClr val="000000"/>
                </a:solidFill>
                <a:latin typeface="Open Sans"/>
                <a:ea typeface="Open Sans"/>
                <a:cs typeface="Open Sans"/>
                <a:sym typeface="Open Sans"/>
              </a:rPr>
              <a:t>Using multiple upper bounds.</a:t>
            </a:r>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p:nvPr/>
        </p:nvSpPr>
        <p:spPr>
          <a:xfrm>
            <a:off x="952498" y="459786"/>
            <a:ext cx="22241666" cy="3477875"/>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chemeClr val="dk1"/>
              </a:buClr>
              <a:buSzPts val="10800"/>
              <a:buFont typeface="Open Sans"/>
              <a:buNone/>
            </a:pPr>
            <a:r>
              <a:rPr lang="en-US" sz="10800">
                <a:solidFill>
                  <a:schemeClr val="dk1"/>
                </a:solidFill>
                <a:latin typeface="Open Sans"/>
                <a:ea typeface="Open Sans"/>
                <a:cs typeface="Open Sans"/>
                <a:sym typeface="Open Sans"/>
              </a:rPr>
              <a:t>This isn't inheritance</a:t>
            </a:r>
            <a:endParaRPr/>
          </a:p>
          <a:p>
            <a:pPr marL="0" marR="0" lvl="0" indent="0" algn="l" rtl="0">
              <a:lnSpc>
                <a:spcPct val="100000"/>
              </a:lnSpc>
              <a:spcBef>
                <a:spcPts val="0"/>
              </a:spcBef>
              <a:spcAft>
                <a:spcPts val="0"/>
              </a:spcAft>
              <a:buClr>
                <a:srgbClr val="000000"/>
              </a:buClr>
              <a:buSzPts val="10800"/>
              <a:buFont typeface="Arial"/>
              <a:buNone/>
            </a:pPr>
            <a:endParaRPr sz="10800" b="0" i="0" u="none" strike="noStrike" cap="none">
              <a:solidFill>
                <a:schemeClr val="dk1"/>
              </a:solidFill>
              <a:latin typeface="Open Sans"/>
              <a:ea typeface="Open Sans"/>
              <a:cs typeface="Open Sans"/>
              <a:sym typeface="Open Sans"/>
            </a:endParaRPr>
          </a:p>
        </p:txBody>
      </p:sp>
      <p:cxnSp>
        <p:nvCxnSpPr>
          <p:cNvPr id="66" name="Google Shape;66;p2"/>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67" name="Google Shape;67;p2"/>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68" name="Google Shape;68;p2"/>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69" name="Google Shape;69;p2"/>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chemeClr val="dk1"/>
              </a:buClr>
              <a:buSzPts val="3000"/>
              <a:buFont typeface="Open Sans"/>
              <a:buNone/>
            </a:pPr>
            <a:r>
              <a:rPr lang="en-US" sz="3000" b="0" i="0" u="none" strike="noStrike" cap="none">
                <a:solidFill>
                  <a:schemeClr val="dk1"/>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chemeClr val="dk1"/>
              </a:buClr>
              <a:buSzPts val="4500"/>
              <a:buFont typeface="Open Sans"/>
              <a:buNone/>
            </a:pPr>
            <a:r>
              <a:rPr lang="en-US" sz="4500" b="0" i="0" u="none" strike="noStrike" cap="none">
                <a:solidFill>
                  <a:schemeClr val="dk1"/>
                </a:solidFill>
                <a:latin typeface="Open Sans"/>
                <a:ea typeface="Open Sans"/>
                <a:cs typeface="Open Sans"/>
                <a:sym typeface="Open Sans"/>
              </a:rPr>
              <a:t>Generic classes as reference types</a:t>
            </a:r>
            <a:endParaRPr/>
          </a:p>
        </p:txBody>
      </p:sp>
      <p:sp>
        <p:nvSpPr>
          <p:cNvPr id="70" name="Google Shape;70;p2"/>
          <p:cNvSpPr/>
          <p:nvPr/>
        </p:nvSpPr>
        <p:spPr>
          <a:xfrm>
            <a:off x="952501" y="2705880"/>
            <a:ext cx="14219075" cy="15225419"/>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We know </a:t>
            </a:r>
            <a:r>
              <a:rPr lang="en-US" sz="6400" b="0" i="0" u="none" strike="noStrike" cap="none" dirty="0" err="1">
                <a:solidFill>
                  <a:srgbClr val="000000"/>
                </a:solidFill>
                <a:latin typeface="Open Sans"/>
                <a:ea typeface="Open Sans"/>
                <a:cs typeface="Open Sans"/>
                <a:sym typeface="Open Sans"/>
              </a:rPr>
              <a:t>LPAStudent</a:t>
            </a:r>
            <a:r>
              <a:rPr lang="en-US" sz="6400" b="0" i="0" u="none" strike="noStrike" cap="none" dirty="0">
                <a:solidFill>
                  <a:srgbClr val="000000"/>
                </a:solidFill>
                <a:latin typeface="Open Sans"/>
                <a:ea typeface="Open Sans"/>
                <a:cs typeface="Open Sans"/>
                <a:sym typeface="Open Sans"/>
              </a:rPr>
              <a:t> inherits from Student, and we can pass an instance of LPA Student to any method, or assign it to any reference type, declared with the type Student.</a:t>
            </a:r>
            <a:endParaRPr dirty="0"/>
          </a:p>
          <a:p>
            <a:pPr marL="0" marR="0" lvl="0" indent="0" algn="l" rtl="0">
              <a:lnSpc>
                <a:spcPct val="9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We also know that </a:t>
            </a:r>
            <a:r>
              <a:rPr lang="en-US" sz="6400" b="0" i="0" u="none" strike="noStrike" cap="none" dirty="0" err="1">
                <a:solidFill>
                  <a:srgbClr val="000000"/>
                </a:solidFill>
                <a:latin typeface="Open Sans"/>
                <a:ea typeface="Open Sans"/>
                <a:cs typeface="Open Sans"/>
                <a:sym typeface="Open Sans"/>
              </a:rPr>
              <a:t>ArrayList</a:t>
            </a:r>
            <a:r>
              <a:rPr lang="en-US" sz="6400" b="0" i="0" u="none" strike="noStrike" cap="none" dirty="0">
                <a:solidFill>
                  <a:srgbClr val="000000"/>
                </a:solidFill>
                <a:latin typeface="Open Sans"/>
                <a:ea typeface="Open Sans"/>
                <a:cs typeface="Open Sans"/>
                <a:sym typeface="Open Sans"/>
              </a:rPr>
              <a:t> implements List, and we can pass an </a:t>
            </a:r>
            <a:r>
              <a:rPr lang="en-US" sz="6400" b="0" i="0" u="none" strike="noStrike" cap="none" dirty="0" err="1">
                <a:solidFill>
                  <a:srgbClr val="000000"/>
                </a:solidFill>
                <a:latin typeface="Open Sans"/>
                <a:ea typeface="Open Sans"/>
                <a:cs typeface="Open Sans"/>
                <a:sym typeface="Open Sans"/>
              </a:rPr>
              <a:t>ArrayList</a:t>
            </a:r>
            <a:r>
              <a:rPr lang="en-US" sz="6400" b="0" i="0" u="none" strike="noStrike" cap="none" dirty="0">
                <a:solidFill>
                  <a:srgbClr val="000000"/>
                </a:solidFill>
                <a:latin typeface="Open Sans"/>
                <a:ea typeface="Open Sans"/>
                <a:cs typeface="Open Sans"/>
                <a:sym typeface="Open Sans"/>
              </a:rPr>
              <a:t> to a method or assign it to a reference of the List type.</a:t>
            </a:r>
            <a:endParaRPr dirty="0"/>
          </a:p>
          <a:p>
            <a:pPr marL="0" marR="0" lvl="0" indent="0" algn="l" rtl="0">
              <a:lnSpc>
                <a:spcPct val="9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Why can't we pass an </a:t>
            </a:r>
            <a:r>
              <a:rPr lang="en-US" sz="6400" b="0" i="0" u="none" strike="noStrike" cap="none" dirty="0" err="1">
                <a:solidFill>
                  <a:srgbClr val="000000"/>
                </a:solidFill>
                <a:latin typeface="Open Sans"/>
                <a:ea typeface="Open Sans"/>
                <a:cs typeface="Open Sans"/>
                <a:sym typeface="Open Sans"/>
              </a:rPr>
              <a:t>ArrayList</a:t>
            </a:r>
            <a:r>
              <a:rPr lang="en-US" sz="6400" b="0" i="0" u="none" strike="noStrike" cap="none" dirty="0">
                <a:solidFill>
                  <a:srgbClr val="000000"/>
                </a:solidFill>
                <a:latin typeface="Open Sans"/>
                <a:ea typeface="Open Sans"/>
                <a:cs typeface="Open Sans"/>
                <a:sym typeface="Open Sans"/>
              </a:rPr>
              <a:t> of LPA Student, to the method parameter that's declared as a List of Student?</a:t>
            </a:r>
            <a:endParaRPr dirty="0"/>
          </a:p>
        </p:txBody>
      </p:sp>
      <p:pic>
        <p:nvPicPr>
          <p:cNvPr id="2" name="Picture 1" descr="Diagram&#10;&#10;Description automatically generated">
            <a:extLst>
              <a:ext uri="{FF2B5EF4-FFF2-40B4-BE49-F238E27FC236}">
                <a16:creationId xmlns:a16="http://schemas.microsoft.com/office/drawing/2014/main" id="{AC4DF36B-4EDF-D63D-EAE8-C63492420C5B}"/>
              </a:ext>
            </a:extLst>
          </p:cNvPr>
          <p:cNvPicPr>
            <a:picLocks noChangeAspect="1"/>
          </p:cNvPicPr>
          <p:nvPr/>
        </p:nvPicPr>
        <p:blipFill rotWithShape="1">
          <a:blip r:embed="rId4"/>
          <a:srcRect l="1287" t="9859" r="4141" b="9600"/>
          <a:stretch/>
        </p:blipFill>
        <p:spPr>
          <a:xfrm>
            <a:off x="15662116" y="5768566"/>
            <a:ext cx="20372711" cy="9036868"/>
          </a:xfrm>
          <a:prstGeom prst="rect">
            <a:avLst/>
          </a:prstGeom>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1BCF9429-AD7F-BF90-BF66-E073AEAA5C1B}"/>
              </a:ext>
            </a:extLst>
          </p:cNvPr>
          <p:cNvPicPr>
            <a:picLocks noChangeAspect="1"/>
          </p:cNvPicPr>
          <p:nvPr/>
        </p:nvPicPr>
        <p:blipFill rotWithShape="1">
          <a:blip r:embed="rId3"/>
          <a:srcRect l="1287" t="9859" r="4141" b="9600"/>
          <a:stretch/>
        </p:blipFill>
        <p:spPr>
          <a:xfrm>
            <a:off x="15662116" y="5768566"/>
            <a:ext cx="20372711" cy="9036868"/>
          </a:xfrm>
          <a:prstGeom prst="rect">
            <a:avLst/>
          </a:prstGeom>
        </p:spPr>
      </p:pic>
      <p:sp>
        <p:nvSpPr>
          <p:cNvPr id="76" name="Google Shape;76;p3"/>
          <p:cNvSpPr/>
          <p:nvPr/>
        </p:nvSpPr>
        <p:spPr>
          <a:xfrm>
            <a:off x="952498" y="459786"/>
            <a:ext cx="22241666" cy="3477875"/>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chemeClr val="dk1"/>
              </a:buClr>
              <a:buSzPts val="10800"/>
              <a:buFont typeface="Open Sans"/>
              <a:buNone/>
            </a:pPr>
            <a:r>
              <a:rPr lang="en-US" sz="10800">
                <a:solidFill>
                  <a:schemeClr val="dk1"/>
                </a:solidFill>
                <a:latin typeface="Open Sans"/>
                <a:ea typeface="Open Sans"/>
                <a:cs typeface="Open Sans"/>
                <a:sym typeface="Open Sans"/>
              </a:rPr>
              <a:t>This isn't inheritance</a:t>
            </a:r>
            <a:endParaRPr/>
          </a:p>
          <a:p>
            <a:pPr marL="0" marR="0" lvl="0" indent="0" algn="l" rtl="0">
              <a:lnSpc>
                <a:spcPct val="100000"/>
              </a:lnSpc>
              <a:spcBef>
                <a:spcPts val="0"/>
              </a:spcBef>
              <a:spcAft>
                <a:spcPts val="0"/>
              </a:spcAft>
              <a:buClr>
                <a:srgbClr val="000000"/>
              </a:buClr>
              <a:buSzPts val="10800"/>
              <a:buFont typeface="Arial"/>
              <a:buNone/>
            </a:pPr>
            <a:endParaRPr sz="10800" b="0" i="0" u="none" strike="noStrike" cap="none">
              <a:solidFill>
                <a:schemeClr val="dk1"/>
              </a:solidFill>
              <a:latin typeface="Open Sans"/>
              <a:ea typeface="Open Sans"/>
              <a:cs typeface="Open Sans"/>
              <a:sym typeface="Open Sans"/>
            </a:endParaRPr>
          </a:p>
        </p:txBody>
      </p:sp>
      <p:cxnSp>
        <p:nvCxnSpPr>
          <p:cNvPr id="77" name="Google Shape;77;p3"/>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78" name="Google Shape;78;p3"/>
          <p:cNvPicPr preferRelativeResize="0"/>
          <p:nvPr/>
        </p:nvPicPr>
        <p:blipFill rotWithShape="1">
          <a:blip r:embed="rId4">
            <a:alphaModFix/>
          </a:blip>
          <a:srcRect/>
          <a:stretch/>
        </p:blipFill>
        <p:spPr>
          <a:xfrm>
            <a:off x="14650974" y="18489726"/>
            <a:ext cx="6321552" cy="1392336"/>
          </a:xfrm>
          <a:prstGeom prst="rect">
            <a:avLst/>
          </a:prstGeom>
          <a:noFill/>
          <a:ln>
            <a:noFill/>
          </a:ln>
        </p:spPr>
      </p:pic>
      <p:cxnSp>
        <p:nvCxnSpPr>
          <p:cNvPr id="79" name="Google Shape;79;p3"/>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80" name="Google Shape;80;p3"/>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chemeClr val="dk1"/>
              </a:buClr>
              <a:buSzPts val="3000"/>
              <a:buFont typeface="Open Sans"/>
              <a:buNone/>
            </a:pPr>
            <a:r>
              <a:rPr lang="en-US" sz="3000" b="0" i="0" u="none" strike="noStrike" cap="none">
                <a:solidFill>
                  <a:schemeClr val="dk1"/>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chemeClr val="dk1"/>
              </a:buClr>
              <a:buSzPts val="4500"/>
              <a:buFont typeface="Open Sans"/>
              <a:buNone/>
            </a:pPr>
            <a:r>
              <a:rPr lang="en-US" sz="4500" b="0" i="0" u="none" strike="noStrike" cap="none">
                <a:solidFill>
                  <a:schemeClr val="dk1"/>
                </a:solidFill>
                <a:latin typeface="Open Sans"/>
                <a:ea typeface="Open Sans"/>
                <a:cs typeface="Open Sans"/>
                <a:sym typeface="Open Sans"/>
              </a:rPr>
              <a:t>Generic classes as reference types</a:t>
            </a:r>
            <a:endParaRPr/>
          </a:p>
        </p:txBody>
      </p:sp>
      <p:sp>
        <p:nvSpPr>
          <p:cNvPr id="81" name="Google Shape;81;p3"/>
          <p:cNvSpPr/>
          <p:nvPr/>
        </p:nvSpPr>
        <p:spPr>
          <a:xfrm>
            <a:off x="952501" y="2705880"/>
            <a:ext cx="14331041" cy="15225419"/>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Surely, if an </a:t>
            </a:r>
            <a:r>
              <a:rPr lang="en-US" sz="6400" b="0" i="0" u="none" strike="noStrike" cap="none" dirty="0" err="1">
                <a:solidFill>
                  <a:srgbClr val="000000"/>
                </a:solidFill>
                <a:latin typeface="Open Sans"/>
                <a:ea typeface="Open Sans"/>
                <a:cs typeface="Open Sans"/>
                <a:sym typeface="Open Sans"/>
              </a:rPr>
              <a:t>LPAStudent</a:t>
            </a:r>
            <a:r>
              <a:rPr lang="en-US" sz="6400" b="0" i="0" u="none" strike="noStrike" cap="none" dirty="0">
                <a:solidFill>
                  <a:srgbClr val="000000"/>
                </a:solidFill>
                <a:latin typeface="Open Sans"/>
                <a:ea typeface="Open Sans"/>
                <a:cs typeface="Open Sans"/>
                <a:sym typeface="Open Sans"/>
              </a:rPr>
              <a:t> is a Student, a List of </a:t>
            </a:r>
            <a:r>
              <a:rPr lang="en-US" sz="6400" b="0" i="0" u="none" strike="noStrike" cap="none" dirty="0" err="1">
                <a:solidFill>
                  <a:srgbClr val="000000"/>
                </a:solidFill>
                <a:latin typeface="Open Sans"/>
                <a:ea typeface="Open Sans"/>
                <a:cs typeface="Open Sans"/>
                <a:sym typeface="Open Sans"/>
              </a:rPr>
              <a:t>LPAStudent</a:t>
            </a:r>
            <a:r>
              <a:rPr lang="en-US" sz="6400" b="0" i="0" u="none" strike="noStrike" cap="none" dirty="0">
                <a:solidFill>
                  <a:srgbClr val="000000"/>
                </a:solidFill>
                <a:latin typeface="Open Sans"/>
                <a:ea typeface="Open Sans"/>
                <a:cs typeface="Open Sans"/>
                <a:sym typeface="Open Sans"/>
              </a:rPr>
              <a:t> is ultimately a List of Student.</a:t>
            </a:r>
          </a:p>
          <a:p>
            <a:pPr marL="0" marR="0" lvl="0" indent="0" algn="l" rtl="0">
              <a:lnSpc>
                <a:spcPct val="100000"/>
              </a:lnSpc>
              <a:spcBef>
                <a:spcPts val="0"/>
              </a:spcBef>
              <a:spcAft>
                <a:spcPts val="0"/>
              </a:spcAft>
              <a:buClr>
                <a:srgbClr val="000000"/>
              </a:buClr>
              <a:buSzPts val="6400"/>
              <a:buFont typeface="Open Sans"/>
              <a:buNone/>
            </a:pPr>
            <a:endParaRPr lang="en-US" sz="6400" b="0" i="0" u="none" strike="noStrike" cap="none" dirty="0">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It's very natural to assume that a method that takes a List with Students should accept a List with </a:t>
            </a:r>
            <a:r>
              <a:rPr lang="en-US" sz="6400" b="0" i="0" u="none" strike="noStrike" cap="none" dirty="0" err="1">
                <a:solidFill>
                  <a:srgbClr val="000000"/>
                </a:solidFill>
                <a:latin typeface="Open Sans"/>
                <a:ea typeface="Open Sans"/>
                <a:cs typeface="Open Sans"/>
                <a:sym typeface="Open Sans"/>
              </a:rPr>
              <a:t>LPAStudents</a:t>
            </a:r>
            <a:r>
              <a:rPr lang="en-US" sz="6400" b="0" i="0" u="none" strike="noStrike" cap="none" dirty="0">
                <a:solidFill>
                  <a:srgbClr val="000000"/>
                </a:solidFill>
                <a:latin typeface="Open Sans"/>
                <a:ea typeface="Open Sans"/>
                <a:cs typeface="Open Sans"/>
                <a:sym typeface="Open Sans"/>
              </a:rPr>
              <a:t>, because </a:t>
            </a:r>
            <a:r>
              <a:rPr lang="en-US" sz="6400" b="0" i="0" u="none" strike="noStrike" cap="none" dirty="0" err="1">
                <a:solidFill>
                  <a:srgbClr val="000000"/>
                </a:solidFill>
                <a:latin typeface="Open Sans"/>
                <a:ea typeface="Open Sans"/>
                <a:cs typeface="Open Sans"/>
                <a:sym typeface="Open Sans"/>
              </a:rPr>
              <a:t>LPAStudent</a:t>
            </a:r>
            <a:r>
              <a:rPr lang="en-US" sz="6400" b="0" i="0" u="none" strike="noStrike" cap="none" dirty="0">
                <a:solidFill>
                  <a:srgbClr val="000000"/>
                </a:solidFill>
                <a:latin typeface="Open Sans"/>
                <a:ea typeface="Open Sans"/>
                <a:cs typeface="Open Sans"/>
                <a:sym typeface="Open Sans"/>
              </a:rPr>
              <a:t> is a Student after all.</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But that's not how it works.</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When used as reference types, a container of one type has no relationship to the same container of another type, even if the contained types do have a relationship.</a:t>
            </a:r>
            <a:endParaRPr dirty="0"/>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p:nvPr/>
        </p:nvSpPr>
        <p:spPr>
          <a:xfrm>
            <a:off x="952500" y="497875"/>
            <a:ext cx="35071050" cy="1815900"/>
          </a:xfrm>
          <a:prstGeom prst="rect">
            <a:avLst/>
          </a:prstGeom>
          <a:noFill/>
          <a:ln>
            <a:noFill/>
          </a:ln>
        </p:spPr>
        <p:txBody>
          <a:bodyPr spcFirstLastPara="1" wrap="square" lIns="76200" tIns="76200" rIns="76200" bIns="76200" anchor="t" anchorCtr="0">
            <a:noAutofit/>
          </a:bodyPr>
          <a:lstStyle/>
          <a:p>
            <a:pPr marL="0" marR="0" lvl="0" indent="0" algn="l" rtl="0">
              <a:lnSpc>
                <a:spcPct val="100000"/>
              </a:lnSpc>
              <a:spcBef>
                <a:spcPts val="0"/>
              </a:spcBef>
              <a:spcAft>
                <a:spcPts val="0"/>
              </a:spcAft>
              <a:buClr>
                <a:schemeClr val="dk1"/>
              </a:buClr>
              <a:buSzPts val="10800"/>
              <a:buFont typeface="Open Sans"/>
              <a:buNone/>
            </a:pPr>
            <a:r>
              <a:rPr lang="en-US" sz="9600" dirty="0">
                <a:solidFill>
                  <a:schemeClr val="tx1"/>
                </a:solidFill>
                <a:latin typeface="Open Sans"/>
                <a:ea typeface="Open Sans"/>
                <a:cs typeface="Open Sans"/>
                <a:sym typeface="Open Sans"/>
              </a:rPr>
              <a:t>Limitation of a reference of generic class with a list argument</a:t>
            </a:r>
            <a:endParaRPr sz="1200" dirty="0">
              <a:solidFill>
                <a:schemeClr val="tx1"/>
              </a:solidFill>
            </a:endParaRPr>
          </a:p>
        </p:txBody>
      </p:sp>
      <p:cxnSp>
        <p:nvCxnSpPr>
          <p:cNvPr id="56" name="Google Shape;56;p13"/>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57" name="Google Shape;57;p13"/>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58" name="Google Shape;58;p13"/>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59" name="Google Shape;59;p13"/>
          <p:cNvSpPr/>
          <p:nvPr/>
        </p:nvSpPr>
        <p:spPr>
          <a:xfrm>
            <a:off x="952500" y="18489726"/>
            <a:ext cx="16008688" cy="1308050"/>
          </a:xfrm>
          <a:prstGeom prst="rect">
            <a:avLst/>
          </a:prstGeom>
          <a:noFill/>
          <a:ln>
            <a:noFill/>
          </a:ln>
        </p:spPr>
        <p:txBody>
          <a:bodyPr spcFirstLastPara="1" wrap="square" lIns="76200" tIns="76200" rIns="76200" bIns="76200" anchor="t" anchorCtr="0">
            <a:noAutofit/>
          </a:bodyPr>
          <a:lstStyle/>
          <a:p>
            <a:pPr marL="0" marR="0" lvl="0" indent="0" algn="l" rtl="0">
              <a:lnSpc>
                <a:spcPct val="100000"/>
              </a:lnSpc>
              <a:spcBef>
                <a:spcPts val="0"/>
              </a:spcBef>
              <a:spcAft>
                <a:spcPts val="0"/>
              </a:spcAft>
              <a:buClr>
                <a:schemeClr val="dk1"/>
              </a:buClr>
              <a:buSzPts val="3000"/>
              <a:buFont typeface="Open Sans"/>
              <a:buNone/>
            </a:pPr>
            <a:r>
              <a:rPr lang="en-US" sz="3000" b="0" i="0" u="none" strike="noStrike" cap="none">
                <a:solidFill>
                  <a:schemeClr val="dk1"/>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chemeClr val="dk1"/>
              </a:buClr>
              <a:buSzPts val="4500"/>
              <a:buFont typeface="Open Sans"/>
              <a:buNone/>
            </a:pPr>
            <a:r>
              <a:rPr lang="en-US" sz="4500" b="0" i="0" u="none" strike="noStrike" cap="none">
                <a:solidFill>
                  <a:schemeClr val="dk1"/>
                </a:solidFill>
                <a:latin typeface="Open Sans"/>
                <a:ea typeface="Open Sans"/>
                <a:cs typeface="Open Sans"/>
                <a:sym typeface="Open Sans"/>
              </a:rPr>
              <a:t>Generics methods, wildcards, and type erasure</a:t>
            </a:r>
            <a:endParaRPr/>
          </a:p>
        </p:txBody>
      </p:sp>
      <p:sp>
        <p:nvSpPr>
          <p:cNvPr id="3" name="Rectangle 2">
            <a:extLst>
              <a:ext uri="{FF2B5EF4-FFF2-40B4-BE49-F238E27FC236}">
                <a16:creationId xmlns:a16="http://schemas.microsoft.com/office/drawing/2014/main" id="{D329C3CE-C6DC-860A-5E88-4E2A21F5E316}"/>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we declare a variable or method parameter with:</a:t>
            </a:r>
          </a:p>
          <a:p>
            <a:pPr marL="37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      List&lt;</a:t>
            </a:r>
            <a:r>
              <a:rPr lang="en-US" sz="6400" b="1" dirty="0">
                <a:latin typeface="Open Sans" panose="020B0606030504020204" pitchFamily="34" charset="0"/>
                <a:ea typeface="Open Sans" panose="020B0606030504020204" pitchFamily="34" charset="0"/>
                <a:cs typeface="Open Sans" panose="020B0606030504020204" pitchFamily="34" charset="0"/>
              </a:rPr>
              <a:t>Student</a:t>
            </a:r>
            <a:r>
              <a:rPr lang="en-US" sz="6400" dirty="0">
                <a:latin typeface="Open Sans" panose="020B0606030504020204" pitchFamily="34" charset="0"/>
                <a:ea typeface="Open Sans" panose="020B0606030504020204" pitchFamily="34" charset="0"/>
                <a:cs typeface="Open Sans" panose="020B0606030504020204" pitchFamily="34" charset="0"/>
              </a:rPr>
              <a:t>&gt;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Only List subtypes with Student elements can be assigned to this variable or method argument.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can't assign a list of Student subtypes to this!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p:nvPr/>
        </p:nvSpPr>
        <p:spPr>
          <a:xfrm>
            <a:off x="952498" y="459786"/>
            <a:ext cx="30407363" cy="1815882"/>
          </a:xfrm>
          <a:prstGeom prst="rect">
            <a:avLst/>
          </a:prstGeom>
          <a:noFill/>
          <a:ln>
            <a:noFill/>
          </a:ln>
        </p:spPr>
        <p:txBody>
          <a:bodyPr spcFirstLastPara="1" wrap="square" lIns="76200" tIns="76200" rIns="76200" bIns="76200" anchor="t" anchorCtr="0">
            <a:noAutofit/>
          </a:bodyPr>
          <a:lstStyle/>
          <a:p>
            <a:pPr marL="0" marR="0" lvl="0" indent="0" algn="l" rtl="0">
              <a:lnSpc>
                <a:spcPct val="100000"/>
              </a:lnSpc>
              <a:spcBef>
                <a:spcPts val="0"/>
              </a:spcBef>
              <a:spcAft>
                <a:spcPts val="0"/>
              </a:spcAft>
              <a:buClr>
                <a:schemeClr val="dk1"/>
              </a:buClr>
              <a:buSzPts val="10800"/>
              <a:buFont typeface="Open Sans"/>
              <a:buNone/>
            </a:pPr>
            <a:r>
              <a:rPr lang="en-PH" sz="108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The generic method </a:t>
            </a:r>
            <a:endParaRPr lang="en-US" sz="10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6" name="Google Shape;66;p14"/>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cxnSp>
        <p:nvCxnSpPr>
          <p:cNvPr id="68" name="Google Shape;68;p14"/>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69" name="Google Shape;69;p14"/>
          <p:cNvPicPr preferRelativeResize="0"/>
          <p:nvPr/>
        </p:nvPicPr>
        <p:blipFill rotWithShape="1">
          <a:blip r:embed="rId3">
            <a:alphaModFix/>
          </a:blip>
          <a:srcRect/>
          <a:stretch/>
        </p:blipFill>
        <p:spPr>
          <a:xfrm>
            <a:off x="14650974" y="18489726"/>
            <a:ext cx="6321552" cy="1392336"/>
          </a:xfrm>
          <a:prstGeom prst="rect">
            <a:avLst/>
          </a:prstGeom>
          <a:noFill/>
          <a:ln>
            <a:noFill/>
          </a:ln>
        </p:spPr>
      </p:pic>
      <p:sp>
        <p:nvSpPr>
          <p:cNvPr id="70" name="Google Shape;70;p14"/>
          <p:cNvSpPr/>
          <p:nvPr/>
        </p:nvSpPr>
        <p:spPr>
          <a:xfrm>
            <a:off x="952500" y="18489726"/>
            <a:ext cx="16008688" cy="1308050"/>
          </a:xfrm>
          <a:prstGeom prst="rect">
            <a:avLst/>
          </a:prstGeom>
          <a:noFill/>
          <a:ln>
            <a:noFill/>
          </a:ln>
        </p:spPr>
        <p:txBody>
          <a:bodyPr spcFirstLastPara="1" wrap="square" lIns="76200" tIns="76200" rIns="76200" bIns="76200" anchor="t" anchorCtr="0">
            <a:noAutofit/>
          </a:bodyPr>
          <a:lstStyle/>
          <a:p>
            <a:pPr marL="0" marR="0" lvl="0" indent="0" algn="l" rtl="0">
              <a:lnSpc>
                <a:spcPct val="100000"/>
              </a:lnSpc>
              <a:spcBef>
                <a:spcPts val="0"/>
              </a:spcBef>
              <a:spcAft>
                <a:spcPts val="0"/>
              </a:spcAft>
              <a:buClr>
                <a:schemeClr val="dk1"/>
              </a:buClr>
              <a:buSzPts val="3000"/>
              <a:buFont typeface="Open Sans"/>
              <a:buNone/>
            </a:pPr>
            <a:r>
              <a:rPr lang="en-US" sz="3000" b="0" i="0" u="none" strike="noStrike" cap="none">
                <a:solidFill>
                  <a:schemeClr val="dk1"/>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chemeClr val="dk1"/>
              </a:buClr>
              <a:buSzPts val="4500"/>
              <a:buFont typeface="Open Sans"/>
              <a:buNone/>
            </a:pPr>
            <a:r>
              <a:rPr lang="en-US" sz="4500" b="0" i="0" u="none" strike="noStrike" cap="none">
                <a:solidFill>
                  <a:schemeClr val="dk1"/>
                </a:solidFill>
                <a:latin typeface="Open Sans"/>
                <a:ea typeface="Open Sans"/>
                <a:cs typeface="Open Sans"/>
                <a:sym typeface="Open Sans"/>
              </a:rPr>
              <a:t>Generics methods, wildcards, and type erasure</a:t>
            </a:r>
            <a:endParaRPr/>
          </a:p>
        </p:txBody>
      </p:sp>
      <p:pic>
        <p:nvPicPr>
          <p:cNvPr id="71" name="Google Shape;71;p14"/>
          <p:cNvPicPr preferRelativeResize="0"/>
          <p:nvPr/>
        </p:nvPicPr>
        <p:blipFill rotWithShape="1">
          <a:blip r:embed="rId4">
            <a:alphaModFix/>
          </a:blip>
          <a:srcRect l="-1100" b="82760"/>
          <a:stretch/>
        </p:blipFill>
        <p:spPr>
          <a:xfrm>
            <a:off x="6679648" y="13960596"/>
            <a:ext cx="20563079" cy="3240933"/>
          </a:xfrm>
          <a:prstGeom prst="rect">
            <a:avLst/>
          </a:prstGeom>
          <a:noFill/>
          <a:ln>
            <a:noFill/>
          </a:ln>
        </p:spPr>
      </p:pic>
      <p:sp>
        <p:nvSpPr>
          <p:cNvPr id="3" name="Rectangle 2">
            <a:extLst>
              <a:ext uri="{FF2B5EF4-FFF2-40B4-BE49-F238E27FC236}">
                <a16:creationId xmlns:a16="http://schemas.microsoft.com/office/drawing/2014/main" id="{62720628-BE25-900C-8814-3CC03E405F3D}"/>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a method, type parameters are placed after any modifiers and before the method's return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type parameter can be referenced in method parameters, or as the method return type, or in the method code block, much as we saw a class's type parameter can be used.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generic method can be used for collections with type arguments, as we just saw, to allow for variability of the elements in the collection, without using a raw version of the collection.</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p:nvPr/>
        </p:nvSpPr>
        <p:spPr>
          <a:xfrm>
            <a:off x="952498" y="459786"/>
            <a:ext cx="30407363" cy="1815882"/>
          </a:xfrm>
          <a:prstGeom prst="rect">
            <a:avLst/>
          </a:prstGeom>
          <a:noFill/>
          <a:ln>
            <a:noFill/>
          </a:ln>
        </p:spPr>
        <p:txBody>
          <a:bodyPr spcFirstLastPara="1" wrap="square" lIns="76200" tIns="76200" rIns="76200" bIns="76200" anchor="t" anchorCtr="0">
            <a:noAutofit/>
          </a:bodyPr>
          <a:lstStyle/>
          <a:p>
            <a:pPr marL="0" marR="0" lvl="0" indent="0" algn="l" rtl="0">
              <a:lnSpc>
                <a:spcPct val="100000"/>
              </a:lnSpc>
              <a:spcBef>
                <a:spcPts val="0"/>
              </a:spcBef>
              <a:spcAft>
                <a:spcPts val="0"/>
              </a:spcAft>
              <a:buClr>
                <a:schemeClr val="dk1"/>
              </a:buClr>
              <a:buSzPts val="10800"/>
              <a:buFont typeface="Open Sans"/>
              <a:buNone/>
            </a:pPr>
            <a:r>
              <a:rPr lang="en-PH" sz="108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The generic method </a:t>
            </a:r>
            <a:endParaRPr lang="en-US" sz="10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6" name="Google Shape;66;p14"/>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cxnSp>
        <p:nvCxnSpPr>
          <p:cNvPr id="68" name="Google Shape;68;p14"/>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69" name="Google Shape;69;p14"/>
          <p:cNvPicPr preferRelativeResize="0"/>
          <p:nvPr/>
        </p:nvPicPr>
        <p:blipFill rotWithShape="1">
          <a:blip r:embed="rId3">
            <a:alphaModFix/>
          </a:blip>
          <a:srcRect/>
          <a:stretch/>
        </p:blipFill>
        <p:spPr>
          <a:xfrm>
            <a:off x="14650974" y="18489726"/>
            <a:ext cx="6321552" cy="1392336"/>
          </a:xfrm>
          <a:prstGeom prst="rect">
            <a:avLst/>
          </a:prstGeom>
          <a:noFill/>
          <a:ln>
            <a:noFill/>
          </a:ln>
        </p:spPr>
      </p:pic>
      <p:sp>
        <p:nvSpPr>
          <p:cNvPr id="70" name="Google Shape;70;p14"/>
          <p:cNvSpPr/>
          <p:nvPr/>
        </p:nvSpPr>
        <p:spPr>
          <a:xfrm>
            <a:off x="952500" y="18489726"/>
            <a:ext cx="16008688" cy="1308050"/>
          </a:xfrm>
          <a:prstGeom prst="rect">
            <a:avLst/>
          </a:prstGeom>
          <a:noFill/>
          <a:ln>
            <a:noFill/>
          </a:ln>
        </p:spPr>
        <p:txBody>
          <a:bodyPr spcFirstLastPara="1" wrap="square" lIns="76200" tIns="76200" rIns="76200" bIns="76200" anchor="t" anchorCtr="0">
            <a:noAutofit/>
          </a:bodyPr>
          <a:lstStyle/>
          <a:p>
            <a:pPr marL="0" marR="0" lvl="0" indent="0" algn="l" rtl="0">
              <a:lnSpc>
                <a:spcPct val="100000"/>
              </a:lnSpc>
              <a:spcBef>
                <a:spcPts val="0"/>
              </a:spcBef>
              <a:spcAft>
                <a:spcPts val="0"/>
              </a:spcAft>
              <a:buClr>
                <a:schemeClr val="dk1"/>
              </a:buClr>
              <a:buSzPts val="3000"/>
              <a:buFont typeface="Open Sans"/>
              <a:buNone/>
            </a:pPr>
            <a:r>
              <a:rPr lang="en-US" sz="3000" b="0" i="0" u="none" strike="noStrike" cap="none">
                <a:solidFill>
                  <a:schemeClr val="dk1"/>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chemeClr val="dk1"/>
              </a:buClr>
              <a:buSzPts val="4500"/>
              <a:buFont typeface="Open Sans"/>
              <a:buNone/>
            </a:pPr>
            <a:r>
              <a:rPr lang="en-US" sz="4500" b="0" i="0" u="none" strike="noStrike" cap="none">
                <a:solidFill>
                  <a:schemeClr val="dk1"/>
                </a:solidFill>
                <a:latin typeface="Open Sans"/>
                <a:ea typeface="Open Sans"/>
                <a:cs typeface="Open Sans"/>
                <a:sym typeface="Open Sans"/>
              </a:rPr>
              <a:t>Generics methods, wildcards, and type erasure</a:t>
            </a:r>
            <a:endParaRPr/>
          </a:p>
        </p:txBody>
      </p:sp>
      <p:pic>
        <p:nvPicPr>
          <p:cNvPr id="71" name="Google Shape;71;p14"/>
          <p:cNvPicPr preferRelativeResize="0"/>
          <p:nvPr/>
        </p:nvPicPr>
        <p:blipFill rotWithShape="1">
          <a:blip r:embed="rId4">
            <a:alphaModFix/>
          </a:blip>
          <a:srcRect l="-1100" b="82760"/>
          <a:stretch/>
        </p:blipFill>
        <p:spPr>
          <a:xfrm>
            <a:off x="6679648" y="13960596"/>
            <a:ext cx="20563079" cy="3240933"/>
          </a:xfrm>
          <a:prstGeom prst="rect">
            <a:avLst/>
          </a:prstGeom>
          <a:noFill/>
          <a:ln>
            <a:noFill/>
          </a:ln>
        </p:spPr>
      </p:pic>
      <p:sp>
        <p:nvSpPr>
          <p:cNvPr id="3" name="Rectangle 2">
            <a:extLst>
              <a:ext uri="{FF2B5EF4-FFF2-40B4-BE49-F238E27FC236}">
                <a16:creationId xmlns:a16="http://schemas.microsoft.com/office/drawing/2014/main" id="{6C756585-16B6-8E10-5577-82C0CE48A61C}"/>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generic method can be used for static methods on a generic class, because static methods can't use class type parameters.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generic method can be used on a non-generic class, to enforce type rules on a specific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generic method type parameter is separate from a generic class type parameter.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fact, if you've used T for both, the T declared on the method means a different type, than the T for the class.</a:t>
            </a:r>
          </a:p>
        </p:txBody>
      </p:sp>
    </p:spTree>
    <p:extLst>
      <p:ext uri="{BB962C8B-B14F-4D97-AF65-F5344CB8AC3E}">
        <p14:creationId xmlns:p14="http://schemas.microsoft.com/office/powerpoint/2010/main" val="62772393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cxnSp>
        <p:nvCxnSpPr>
          <p:cNvPr id="88" name="Google Shape;88;p16"/>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cxnSp>
        <p:nvCxnSpPr>
          <p:cNvPr id="90" name="Google Shape;90;p16"/>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91" name="Google Shape;91;p16"/>
          <p:cNvPicPr preferRelativeResize="0"/>
          <p:nvPr/>
        </p:nvPicPr>
        <p:blipFill rotWithShape="1">
          <a:blip r:embed="rId3">
            <a:alphaModFix/>
          </a:blip>
          <a:srcRect/>
          <a:stretch/>
        </p:blipFill>
        <p:spPr>
          <a:xfrm>
            <a:off x="14650974" y="18489726"/>
            <a:ext cx="6321552" cy="1392336"/>
          </a:xfrm>
          <a:prstGeom prst="rect">
            <a:avLst/>
          </a:prstGeom>
          <a:noFill/>
          <a:ln>
            <a:noFill/>
          </a:ln>
        </p:spPr>
      </p:pic>
      <p:sp>
        <p:nvSpPr>
          <p:cNvPr id="92" name="Google Shape;92;p16"/>
          <p:cNvSpPr/>
          <p:nvPr/>
        </p:nvSpPr>
        <p:spPr>
          <a:xfrm>
            <a:off x="952500" y="18489726"/>
            <a:ext cx="16008688" cy="1308050"/>
          </a:xfrm>
          <a:prstGeom prst="rect">
            <a:avLst/>
          </a:prstGeom>
          <a:noFill/>
          <a:ln>
            <a:noFill/>
          </a:ln>
        </p:spPr>
        <p:txBody>
          <a:bodyPr spcFirstLastPara="1" wrap="square" lIns="76200" tIns="76200" rIns="76200" bIns="76200" anchor="t" anchorCtr="0">
            <a:noAutofit/>
          </a:bodyPr>
          <a:lstStyle/>
          <a:p>
            <a:pPr marL="0" marR="0" lvl="0" indent="0" algn="l" rtl="0">
              <a:lnSpc>
                <a:spcPct val="100000"/>
              </a:lnSpc>
              <a:spcBef>
                <a:spcPts val="0"/>
              </a:spcBef>
              <a:spcAft>
                <a:spcPts val="0"/>
              </a:spcAft>
              <a:buClr>
                <a:schemeClr val="dk1"/>
              </a:buClr>
              <a:buSzPts val="3000"/>
              <a:buFont typeface="Open Sans"/>
              <a:buNone/>
            </a:pPr>
            <a:r>
              <a:rPr lang="en-US" sz="3000" b="0" i="0" u="none" strike="noStrike" cap="none">
                <a:solidFill>
                  <a:schemeClr val="dk1"/>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chemeClr val="dk1"/>
              </a:buClr>
              <a:buSzPts val="4500"/>
              <a:buFont typeface="Open Sans"/>
              <a:buNone/>
            </a:pPr>
            <a:r>
              <a:rPr lang="en-US" sz="4500" b="0" i="0" u="none" strike="noStrike" cap="none">
                <a:solidFill>
                  <a:schemeClr val="dk1"/>
                </a:solidFill>
                <a:latin typeface="Open Sans"/>
                <a:ea typeface="Open Sans"/>
                <a:cs typeface="Open Sans"/>
                <a:sym typeface="Open Sans"/>
              </a:rPr>
              <a:t>Generics methods, wildcards, and type erasure</a:t>
            </a:r>
            <a:endParaRPr/>
          </a:p>
        </p:txBody>
      </p:sp>
      <p:graphicFrame>
        <p:nvGraphicFramePr>
          <p:cNvPr id="93" name="Google Shape;93;p16"/>
          <p:cNvGraphicFramePr/>
          <p:nvPr/>
        </p:nvGraphicFramePr>
        <p:xfrm>
          <a:off x="952498" y="10730284"/>
          <a:ext cx="34782668" cy="4329040"/>
        </p:xfrm>
        <a:graphic>
          <a:graphicData uri="http://schemas.openxmlformats.org/drawingml/2006/table">
            <a:tbl>
              <a:tblPr firstRow="1" bandRow="1">
                <a:noFill/>
              </a:tblPr>
              <a:tblGrid>
                <a:gridCol w="13691726">
                  <a:extLst>
                    <a:ext uri="{9D8B030D-6E8A-4147-A177-3AD203B41FA5}">
                      <a16:colId xmlns:a16="http://schemas.microsoft.com/office/drawing/2014/main" val="20000"/>
                    </a:ext>
                  </a:extLst>
                </a:gridCol>
                <a:gridCol w="21090942">
                  <a:extLst>
                    <a:ext uri="{9D8B030D-6E8A-4147-A177-3AD203B41FA5}">
                      <a16:colId xmlns:a16="http://schemas.microsoft.com/office/drawing/2014/main" val="20001"/>
                    </a:ext>
                  </a:extLst>
                </a:gridCol>
              </a:tblGrid>
              <a:tr h="781525">
                <a:tc>
                  <a:txBody>
                    <a:bodyPr/>
                    <a:lstStyle/>
                    <a:p>
                      <a:pPr marL="180000" marR="0" lvl="0" indent="0" algn="l" rtl="0">
                        <a:lnSpc>
                          <a:spcPct val="100000"/>
                        </a:lnSpc>
                        <a:spcBef>
                          <a:spcPts val="0"/>
                        </a:spcBef>
                        <a:spcAft>
                          <a:spcPts val="0"/>
                        </a:spcAft>
                        <a:buClr>
                          <a:schemeClr val="dk1"/>
                        </a:buClr>
                        <a:buSzPts val="6400"/>
                        <a:buFont typeface="Open Sans"/>
                        <a:buNone/>
                      </a:pPr>
                      <a:r>
                        <a:rPr lang="en-US" sz="6400" u="none" strike="noStrike" cap="none">
                          <a:solidFill>
                            <a:schemeClr val="dk1"/>
                          </a:solidFill>
                          <a:latin typeface="Open Sans"/>
                          <a:ea typeface="Open Sans"/>
                          <a:cs typeface="Open Sans"/>
                          <a:sym typeface="Open Sans"/>
                        </a:rPr>
                        <a:t>Generic class</a:t>
                      </a:r>
                      <a:endParaRPr sz="6400" u="none" strike="noStrike" cap="none">
                        <a:solidFill>
                          <a:schemeClr val="dk1"/>
                        </a:solidFill>
                        <a:latin typeface="Open Sans"/>
                        <a:ea typeface="Open Sans"/>
                        <a:cs typeface="Open Sans"/>
                        <a:sym typeface="Open Sans"/>
                      </a:endParaRPr>
                    </a:p>
                  </a:txBody>
                  <a:tcPr marL="86800" marR="86800" marT="43400" marB="434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BE4D5"/>
                    </a:solidFill>
                  </a:tcPr>
                </a:tc>
                <a:tc>
                  <a:txBody>
                    <a:bodyPr/>
                    <a:lstStyle/>
                    <a:p>
                      <a:pPr marL="180000" marR="0" lvl="0" indent="0" algn="l" rtl="0">
                        <a:lnSpc>
                          <a:spcPct val="100000"/>
                        </a:lnSpc>
                        <a:spcBef>
                          <a:spcPts val="0"/>
                        </a:spcBef>
                        <a:spcAft>
                          <a:spcPts val="0"/>
                        </a:spcAft>
                        <a:buClr>
                          <a:schemeClr val="dk1"/>
                        </a:buClr>
                        <a:buSzPts val="6400"/>
                        <a:buFont typeface="Open Sans"/>
                        <a:buNone/>
                      </a:pPr>
                      <a:r>
                        <a:rPr lang="en-US" sz="6400" u="none" strike="noStrike" cap="none">
                          <a:solidFill>
                            <a:schemeClr val="dk1"/>
                          </a:solidFill>
                          <a:latin typeface="Open Sans"/>
                          <a:ea typeface="Open Sans"/>
                          <a:cs typeface="Open Sans"/>
                          <a:sym typeface="Open Sans"/>
                        </a:rPr>
                        <a:t>Generic Method</a:t>
                      </a:r>
                      <a:endParaRPr sz="6400" u="none" strike="noStrike" cap="none">
                        <a:solidFill>
                          <a:schemeClr val="dk1"/>
                        </a:solidFill>
                        <a:latin typeface="Open Sans"/>
                        <a:ea typeface="Open Sans"/>
                        <a:cs typeface="Open Sans"/>
                        <a:sym typeface="Open Sans"/>
                      </a:endParaRPr>
                    </a:p>
                  </a:txBody>
                  <a:tcPr marL="86800" marR="86800" marT="43400" marB="434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BE4D5"/>
                    </a:solidFill>
                  </a:tcPr>
                </a:tc>
                <a:extLst>
                  <a:ext uri="{0D108BD9-81ED-4DB2-BD59-A6C34878D82A}">
                    <a16:rowId xmlns:a16="http://schemas.microsoft.com/office/drawing/2014/main" val="10000"/>
                  </a:ext>
                </a:extLst>
              </a:tr>
              <a:tr h="1597600">
                <a:tc>
                  <a:txBody>
                    <a:bodyPr/>
                    <a:lstStyle/>
                    <a:p>
                      <a:pPr marL="180000" marR="0" lvl="0" indent="0" algn="l" rtl="0">
                        <a:lnSpc>
                          <a:spcPct val="100000"/>
                        </a:lnSpc>
                        <a:spcBef>
                          <a:spcPts val="0"/>
                        </a:spcBef>
                        <a:spcAft>
                          <a:spcPts val="0"/>
                        </a:spcAft>
                        <a:buClr>
                          <a:schemeClr val="dk1"/>
                        </a:buClr>
                        <a:buSzPts val="6400"/>
                        <a:buFont typeface="Arial"/>
                        <a:buNone/>
                      </a:pPr>
                      <a:endParaRPr dirty="0"/>
                    </a:p>
                  </a:txBody>
                  <a:tcPr marL="86800" marR="86800" marT="43400" marB="434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180000" marR="0" lvl="0" indent="0" algn="l" rtl="0">
                        <a:lnSpc>
                          <a:spcPct val="100000"/>
                        </a:lnSpc>
                        <a:spcBef>
                          <a:spcPts val="1000"/>
                        </a:spcBef>
                        <a:spcAft>
                          <a:spcPts val="0"/>
                        </a:spcAft>
                        <a:buClr>
                          <a:schemeClr val="dk1"/>
                        </a:buClr>
                        <a:buSzPts val="6400"/>
                        <a:buFont typeface="Arial"/>
                        <a:buNone/>
                      </a:pPr>
                      <a:endParaRPr lang="en-US" sz="6400" b="0" u="none" strike="noStrike" cap="none" dirty="0">
                        <a:solidFill>
                          <a:schemeClr val="dk1"/>
                        </a:solidFill>
                        <a:latin typeface="Open Sans"/>
                        <a:ea typeface="Open Sans"/>
                        <a:cs typeface="Open Sans"/>
                        <a:sym typeface="Open Sans"/>
                      </a:endParaRPr>
                    </a:p>
                    <a:p>
                      <a:pPr marL="180000" marR="0" lvl="0" indent="0" algn="l" rtl="0">
                        <a:lnSpc>
                          <a:spcPct val="100000"/>
                        </a:lnSpc>
                        <a:spcBef>
                          <a:spcPts val="1000"/>
                        </a:spcBef>
                        <a:spcAft>
                          <a:spcPts val="0"/>
                        </a:spcAft>
                        <a:buClr>
                          <a:schemeClr val="dk1"/>
                        </a:buClr>
                        <a:buSzPts val="6400"/>
                        <a:buFont typeface="Arial"/>
                        <a:buNone/>
                      </a:pPr>
                      <a:endParaRPr lang="en-PH" sz="6400" b="0" u="none" strike="noStrike" cap="none" dirty="0">
                        <a:solidFill>
                          <a:schemeClr val="dk1"/>
                        </a:solidFill>
                        <a:latin typeface="Open Sans"/>
                        <a:ea typeface="Open Sans"/>
                        <a:cs typeface="Open Sans"/>
                        <a:sym typeface="Open Sans"/>
                      </a:endParaRPr>
                    </a:p>
                    <a:p>
                      <a:pPr marL="180000" marR="0" lvl="0" indent="0" algn="l" rtl="0">
                        <a:lnSpc>
                          <a:spcPct val="100000"/>
                        </a:lnSpc>
                        <a:spcBef>
                          <a:spcPts val="1000"/>
                        </a:spcBef>
                        <a:spcAft>
                          <a:spcPts val="0"/>
                        </a:spcAft>
                        <a:buClr>
                          <a:schemeClr val="dk1"/>
                        </a:buClr>
                        <a:buSzPts val="6400"/>
                        <a:buFont typeface="Arial"/>
                        <a:buNone/>
                      </a:pPr>
                      <a:endParaRPr sz="6400" b="0" u="none" strike="noStrike" cap="none" dirty="0">
                        <a:solidFill>
                          <a:schemeClr val="dk1"/>
                        </a:solidFill>
                        <a:latin typeface="Open Sans"/>
                        <a:ea typeface="Open Sans"/>
                        <a:cs typeface="Open Sans"/>
                        <a:sym typeface="Open Sans"/>
                      </a:endParaRPr>
                    </a:p>
                  </a:txBody>
                  <a:tcPr marL="86800" marR="86800" marT="43400" marB="434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2" name="Rectangle 1">
            <a:extLst>
              <a:ext uri="{FF2B5EF4-FFF2-40B4-BE49-F238E27FC236}">
                <a16:creationId xmlns:a16="http://schemas.microsoft.com/office/drawing/2014/main" id="{9F7087EA-7AD8-34F9-C5BA-F6DDD5D23540}"/>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a:t>
            </a:r>
            <a:r>
              <a:rPr lang="en-US" sz="6400" b="1" dirty="0">
                <a:latin typeface="Open Sans" panose="020B0606030504020204" pitchFamily="34" charset="0"/>
                <a:ea typeface="Open Sans" panose="020B0606030504020204" pitchFamily="34" charset="0"/>
                <a:cs typeface="Open Sans" panose="020B0606030504020204" pitchFamily="34" charset="0"/>
              </a:rPr>
              <a:t>type parameter</a:t>
            </a:r>
            <a:r>
              <a:rPr lang="en-US" sz="6400" dirty="0">
                <a:latin typeface="Open Sans" panose="020B0606030504020204" pitchFamily="34" charset="0"/>
                <a:ea typeface="Open Sans" panose="020B0606030504020204" pitchFamily="34" charset="0"/>
                <a:cs typeface="Open Sans" panose="020B0606030504020204" pitchFamily="34" charset="0"/>
              </a:rPr>
              <a:t> is a generic class, or generic method's declaration of the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both of these examples, T is said to be the type parameter.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bind a type parameter with the use of the </a:t>
            </a:r>
            <a:r>
              <a:rPr lang="en-US" sz="6400" b="1" dirty="0">
                <a:latin typeface="Open Sans" panose="020B0606030504020204" pitchFamily="34" charset="0"/>
                <a:ea typeface="Open Sans" panose="020B0606030504020204" pitchFamily="34" charset="0"/>
                <a:cs typeface="Open Sans" panose="020B0606030504020204" pitchFamily="34" charset="0"/>
              </a:rPr>
              <a:t>extends</a:t>
            </a:r>
            <a:r>
              <a:rPr lang="en-US" sz="6400" dirty="0">
                <a:latin typeface="Open Sans" panose="020B0606030504020204" pitchFamily="34" charset="0"/>
                <a:ea typeface="Open Sans" panose="020B0606030504020204" pitchFamily="34" charset="0"/>
                <a:cs typeface="Open Sans" panose="020B0606030504020204" pitchFamily="34" charset="0"/>
              </a:rPr>
              <a:t> keyword, to specify an </a:t>
            </a:r>
            <a:r>
              <a:rPr lang="en-US" sz="6400" b="1" dirty="0">
                <a:latin typeface="Open Sans" panose="020B0606030504020204" pitchFamily="34" charset="0"/>
                <a:ea typeface="Open Sans" panose="020B0606030504020204" pitchFamily="34" charset="0"/>
                <a:cs typeface="Open Sans" panose="020B0606030504020204" pitchFamily="34" charset="0"/>
              </a:rPr>
              <a:t>upper bound</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pic>
        <p:nvPicPr>
          <p:cNvPr id="4" name="Picture 3">
            <a:extLst>
              <a:ext uri="{FF2B5EF4-FFF2-40B4-BE49-F238E27FC236}">
                <a16:creationId xmlns:a16="http://schemas.microsoft.com/office/drawing/2014/main" id="{11966DC9-AC8C-D73A-BC86-DE079C8FA2CC}"/>
              </a:ext>
            </a:extLst>
          </p:cNvPr>
          <p:cNvPicPr>
            <a:picLocks noChangeAspect="1"/>
          </p:cNvPicPr>
          <p:nvPr/>
        </p:nvPicPr>
        <p:blipFill>
          <a:blip r:embed="rId4"/>
          <a:stretch>
            <a:fillRect/>
          </a:stretch>
        </p:blipFill>
        <p:spPr>
          <a:xfrm>
            <a:off x="1167156" y="12722236"/>
            <a:ext cx="12244044" cy="1099638"/>
          </a:xfrm>
          <a:prstGeom prst="rect">
            <a:avLst/>
          </a:prstGeom>
        </p:spPr>
      </p:pic>
      <p:pic>
        <p:nvPicPr>
          <p:cNvPr id="6" name="Picture 5">
            <a:extLst>
              <a:ext uri="{FF2B5EF4-FFF2-40B4-BE49-F238E27FC236}">
                <a16:creationId xmlns:a16="http://schemas.microsoft.com/office/drawing/2014/main" id="{A8DC9534-90B1-8647-0DF4-3B67707984E7}"/>
              </a:ext>
            </a:extLst>
          </p:cNvPr>
          <p:cNvPicPr>
            <a:picLocks noChangeAspect="1"/>
          </p:cNvPicPr>
          <p:nvPr/>
        </p:nvPicPr>
        <p:blipFill>
          <a:blip r:embed="rId5"/>
          <a:stretch>
            <a:fillRect/>
          </a:stretch>
        </p:blipFill>
        <p:spPr>
          <a:xfrm>
            <a:off x="14972605" y="12616731"/>
            <a:ext cx="18521143" cy="1205143"/>
          </a:xfrm>
          <a:prstGeom prst="rect">
            <a:avLst/>
          </a:prstGeom>
        </p:spPr>
      </p:pic>
      <p:sp>
        <p:nvSpPr>
          <p:cNvPr id="7" name="Shape 126">
            <a:extLst>
              <a:ext uri="{FF2B5EF4-FFF2-40B4-BE49-F238E27FC236}">
                <a16:creationId xmlns:a16="http://schemas.microsoft.com/office/drawing/2014/main" id="{91B0A6CB-10E3-4420-C9E3-C7149D73AE29}"/>
              </a:ext>
            </a:extLst>
          </p:cNvPr>
          <p:cNvSpPr/>
          <p:nvPr/>
        </p:nvSpPr>
        <p:spPr>
          <a:xfrm>
            <a:off x="952498" y="440331"/>
            <a:ext cx="35189120" cy="1769715"/>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300" dirty="0">
                <a:latin typeface="Open Sans" panose="020B0606030504020204" pitchFamily="34" charset="0"/>
                <a:ea typeface="Open Sans" panose="020B0606030504020204" pitchFamily="34" charset="0"/>
                <a:cs typeface="Open Sans" panose="020B0606030504020204" pitchFamily="34" charset="0"/>
              </a:rPr>
              <a:t>Type Parameters, Type Arguments and using a Wildcard</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cxnSp>
        <p:nvCxnSpPr>
          <p:cNvPr id="99" name="Google Shape;99;p17"/>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cxnSp>
        <p:nvCxnSpPr>
          <p:cNvPr id="101" name="Google Shape;101;p17"/>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02" name="Google Shape;102;p17"/>
          <p:cNvPicPr preferRelativeResize="0"/>
          <p:nvPr/>
        </p:nvPicPr>
        <p:blipFill rotWithShape="1">
          <a:blip r:embed="rId3">
            <a:alphaModFix/>
          </a:blip>
          <a:srcRect/>
          <a:stretch/>
        </p:blipFill>
        <p:spPr>
          <a:xfrm>
            <a:off x="14650974" y="18489726"/>
            <a:ext cx="6321552" cy="1392336"/>
          </a:xfrm>
          <a:prstGeom prst="rect">
            <a:avLst/>
          </a:prstGeom>
          <a:noFill/>
          <a:ln>
            <a:noFill/>
          </a:ln>
        </p:spPr>
      </p:pic>
      <p:sp>
        <p:nvSpPr>
          <p:cNvPr id="103" name="Google Shape;103;p17"/>
          <p:cNvSpPr/>
          <p:nvPr/>
        </p:nvSpPr>
        <p:spPr>
          <a:xfrm>
            <a:off x="952500" y="18489726"/>
            <a:ext cx="16008688" cy="1308050"/>
          </a:xfrm>
          <a:prstGeom prst="rect">
            <a:avLst/>
          </a:prstGeom>
          <a:noFill/>
          <a:ln>
            <a:noFill/>
          </a:ln>
        </p:spPr>
        <p:txBody>
          <a:bodyPr spcFirstLastPara="1" wrap="square" lIns="76200" tIns="76200" rIns="76200" bIns="76200" anchor="t" anchorCtr="0">
            <a:noAutofit/>
          </a:bodyPr>
          <a:lstStyle/>
          <a:p>
            <a:pPr marL="0" marR="0" lvl="0" indent="0" algn="l" rtl="0">
              <a:lnSpc>
                <a:spcPct val="100000"/>
              </a:lnSpc>
              <a:spcBef>
                <a:spcPts val="0"/>
              </a:spcBef>
              <a:spcAft>
                <a:spcPts val="0"/>
              </a:spcAft>
              <a:buClr>
                <a:schemeClr val="dk1"/>
              </a:buClr>
              <a:buSzPts val="3000"/>
              <a:buFont typeface="Open Sans"/>
              <a:buNone/>
            </a:pPr>
            <a:r>
              <a:rPr lang="en-US" sz="3000" b="0" i="0" u="none" strike="noStrike" cap="none">
                <a:solidFill>
                  <a:schemeClr val="dk1"/>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chemeClr val="dk1"/>
              </a:buClr>
              <a:buSzPts val="4500"/>
              <a:buFont typeface="Open Sans"/>
              <a:buNone/>
            </a:pPr>
            <a:r>
              <a:rPr lang="en-US" sz="4500" b="0" i="0" u="none" strike="noStrike" cap="none">
                <a:solidFill>
                  <a:schemeClr val="dk1"/>
                </a:solidFill>
                <a:latin typeface="Open Sans"/>
                <a:ea typeface="Open Sans"/>
                <a:cs typeface="Open Sans"/>
                <a:sym typeface="Open Sans"/>
              </a:rPr>
              <a:t>Generics methods, wildcards, and type erasure</a:t>
            </a:r>
            <a:endParaRPr/>
          </a:p>
        </p:txBody>
      </p:sp>
      <p:graphicFrame>
        <p:nvGraphicFramePr>
          <p:cNvPr id="104" name="Google Shape;104;p17"/>
          <p:cNvGraphicFramePr/>
          <p:nvPr/>
        </p:nvGraphicFramePr>
        <p:xfrm>
          <a:off x="3075854" y="10730284"/>
          <a:ext cx="27770675" cy="2659760"/>
        </p:xfrm>
        <a:graphic>
          <a:graphicData uri="http://schemas.openxmlformats.org/drawingml/2006/table">
            <a:tbl>
              <a:tblPr firstRow="1" bandRow="1">
                <a:noFill/>
              </a:tblPr>
              <a:tblGrid>
                <a:gridCol w="27770675">
                  <a:extLst>
                    <a:ext uri="{9D8B030D-6E8A-4147-A177-3AD203B41FA5}">
                      <a16:colId xmlns:a16="http://schemas.microsoft.com/office/drawing/2014/main" val="20000"/>
                    </a:ext>
                  </a:extLst>
                </a:gridCol>
              </a:tblGrid>
              <a:tr h="781525">
                <a:tc>
                  <a:txBody>
                    <a:bodyPr/>
                    <a:lstStyle/>
                    <a:p>
                      <a:pPr marL="180000" marR="0" lvl="0" indent="0" algn="l" rtl="0">
                        <a:lnSpc>
                          <a:spcPct val="100000"/>
                        </a:lnSpc>
                        <a:spcBef>
                          <a:spcPts val="0"/>
                        </a:spcBef>
                        <a:spcAft>
                          <a:spcPts val="0"/>
                        </a:spcAft>
                        <a:buClr>
                          <a:schemeClr val="dk1"/>
                        </a:buClr>
                        <a:buSzPts val="6400"/>
                        <a:buFont typeface="Open Sans"/>
                        <a:buNone/>
                      </a:pPr>
                      <a:r>
                        <a:rPr lang="en-US" sz="6400" u="none" strike="noStrike" cap="none">
                          <a:solidFill>
                            <a:schemeClr val="dk1"/>
                          </a:solidFill>
                          <a:latin typeface="Open Sans"/>
                          <a:ea typeface="Open Sans"/>
                          <a:cs typeface="Open Sans"/>
                          <a:sym typeface="Open Sans"/>
                        </a:rPr>
                        <a:t>Generic class</a:t>
                      </a:r>
                      <a:endParaRPr sz="6400" u="none" strike="noStrike" cap="none">
                        <a:solidFill>
                          <a:schemeClr val="dk1"/>
                        </a:solidFill>
                        <a:latin typeface="Open Sans"/>
                        <a:ea typeface="Open Sans"/>
                        <a:cs typeface="Open Sans"/>
                        <a:sym typeface="Open Sans"/>
                      </a:endParaRPr>
                    </a:p>
                  </a:txBody>
                  <a:tcPr marL="86800" marR="86800" marT="43400" marB="434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BE4D5"/>
                    </a:solidFill>
                  </a:tcPr>
                </a:tc>
                <a:extLst>
                  <a:ext uri="{0D108BD9-81ED-4DB2-BD59-A6C34878D82A}">
                    <a16:rowId xmlns:a16="http://schemas.microsoft.com/office/drawing/2014/main" val="10000"/>
                  </a:ext>
                </a:extLst>
              </a:tr>
              <a:tr h="1597600">
                <a:tc>
                  <a:txBody>
                    <a:bodyPr/>
                    <a:lstStyle/>
                    <a:p>
                      <a:pPr marL="180000" marR="0" lvl="0" indent="0" algn="l" rtl="0">
                        <a:lnSpc>
                          <a:spcPct val="100000"/>
                        </a:lnSpc>
                        <a:spcBef>
                          <a:spcPts val="0"/>
                        </a:spcBef>
                        <a:spcAft>
                          <a:spcPts val="0"/>
                        </a:spcAft>
                        <a:buClr>
                          <a:schemeClr val="dk1"/>
                        </a:buClr>
                        <a:buSzPts val="6400"/>
                        <a:buFont typeface="Arial"/>
                        <a:buNone/>
                      </a:pPr>
                      <a:endParaRPr lang="en-US" dirty="0"/>
                    </a:p>
                    <a:p>
                      <a:pPr marL="180000" marR="0" lvl="0" indent="0" algn="l" rtl="0">
                        <a:lnSpc>
                          <a:spcPct val="100000"/>
                        </a:lnSpc>
                        <a:spcBef>
                          <a:spcPts val="0"/>
                        </a:spcBef>
                        <a:spcAft>
                          <a:spcPts val="0"/>
                        </a:spcAft>
                        <a:buClr>
                          <a:schemeClr val="dk1"/>
                        </a:buClr>
                        <a:buSzPts val="6400"/>
                        <a:buFont typeface="Arial"/>
                        <a:buNone/>
                      </a:pPr>
                      <a:endParaRPr lang="en-PH" dirty="0"/>
                    </a:p>
                    <a:p>
                      <a:pPr marL="180000" marR="0" lvl="0" indent="0" algn="l" rtl="0">
                        <a:lnSpc>
                          <a:spcPct val="100000"/>
                        </a:lnSpc>
                        <a:spcBef>
                          <a:spcPts val="0"/>
                        </a:spcBef>
                        <a:spcAft>
                          <a:spcPts val="0"/>
                        </a:spcAft>
                        <a:buClr>
                          <a:schemeClr val="dk1"/>
                        </a:buClr>
                        <a:buSzPts val="6400"/>
                        <a:buFont typeface="Arial"/>
                        <a:buNone/>
                      </a:pPr>
                      <a:endParaRPr lang="en-PH" dirty="0"/>
                    </a:p>
                    <a:p>
                      <a:pPr marL="180000" marR="0" lvl="0" indent="0" algn="l" rtl="0">
                        <a:lnSpc>
                          <a:spcPct val="100000"/>
                        </a:lnSpc>
                        <a:spcBef>
                          <a:spcPts val="0"/>
                        </a:spcBef>
                        <a:spcAft>
                          <a:spcPts val="0"/>
                        </a:spcAft>
                        <a:buClr>
                          <a:schemeClr val="dk1"/>
                        </a:buClr>
                        <a:buSzPts val="6400"/>
                        <a:buFont typeface="Arial"/>
                        <a:buNone/>
                      </a:pPr>
                      <a:endParaRPr dirty="0"/>
                    </a:p>
                  </a:txBody>
                  <a:tcPr marL="86800" marR="86800" marT="43400" marB="434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2" name="Rectangle 1">
            <a:extLst>
              <a:ext uri="{FF2B5EF4-FFF2-40B4-BE49-F238E27FC236}">
                <a16:creationId xmlns:a16="http://schemas.microsoft.com/office/drawing/2014/main" id="{29F45434-5FD0-8875-F64D-CA89941B4812}"/>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a:t>
            </a:r>
            <a:r>
              <a:rPr lang="en-US" sz="6400" b="1" dirty="0">
                <a:latin typeface="Open Sans" panose="020B0606030504020204" pitchFamily="34" charset="0"/>
                <a:ea typeface="Open Sans" panose="020B0606030504020204" pitchFamily="34" charset="0"/>
                <a:cs typeface="Open Sans" panose="020B0606030504020204" pitchFamily="34" charset="0"/>
              </a:rPr>
              <a:t>type argument</a:t>
            </a:r>
            <a:r>
              <a:rPr lang="en-US" sz="6400" dirty="0">
                <a:latin typeface="Open Sans" panose="020B0606030504020204" pitchFamily="34" charset="0"/>
                <a:ea typeface="Open Sans" panose="020B0606030504020204" pitchFamily="34" charset="0"/>
                <a:cs typeface="Open Sans" panose="020B0606030504020204" pitchFamily="34" charset="0"/>
              </a:rPr>
              <a:t> declares the type to be used, and is specified in a type reference, such as a local variable reference, method parameter declaration, or field declaration.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example, </a:t>
            </a:r>
            <a:r>
              <a:rPr lang="en-US" sz="6400" dirty="0" err="1">
                <a:latin typeface="Open Sans" panose="020B0606030504020204" pitchFamily="34" charset="0"/>
                <a:ea typeface="Open Sans" panose="020B0606030504020204" pitchFamily="34" charset="0"/>
                <a:cs typeface="Open Sans" panose="020B0606030504020204" pitchFamily="34" charset="0"/>
              </a:rPr>
              <a:t>BaseballPlayer</a:t>
            </a:r>
            <a:r>
              <a:rPr lang="en-US" sz="6400" dirty="0">
                <a:latin typeface="Open Sans" panose="020B0606030504020204" pitchFamily="34" charset="0"/>
                <a:ea typeface="Open Sans" panose="020B0606030504020204" pitchFamily="34" charset="0"/>
                <a:cs typeface="Open Sans" panose="020B0606030504020204" pitchFamily="34" charset="0"/>
              </a:rPr>
              <a:t> is the type argument for the Team class.</a:t>
            </a:r>
          </a:p>
        </p:txBody>
      </p:sp>
      <p:sp>
        <p:nvSpPr>
          <p:cNvPr id="3" name="Shape 126">
            <a:extLst>
              <a:ext uri="{FF2B5EF4-FFF2-40B4-BE49-F238E27FC236}">
                <a16:creationId xmlns:a16="http://schemas.microsoft.com/office/drawing/2014/main" id="{ADBFAA0B-5A28-E44F-4604-F3BBCF702332}"/>
              </a:ext>
            </a:extLst>
          </p:cNvPr>
          <p:cNvSpPr/>
          <p:nvPr/>
        </p:nvSpPr>
        <p:spPr>
          <a:xfrm>
            <a:off x="952498" y="440331"/>
            <a:ext cx="35189120" cy="1769715"/>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300" dirty="0">
                <a:latin typeface="Open Sans" panose="020B0606030504020204" pitchFamily="34" charset="0"/>
                <a:ea typeface="Open Sans" panose="020B0606030504020204" pitchFamily="34" charset="0"/>
                <a:cs typeface="Open Sans" panose="020B0606030504020204" pitchFamily="34" charset="0"/>
              </a:rPr>
              <a:t>Type Parameters, Type Arguments and using a Wildcard</a:t>
            </a:r>
          </a:p>
        </p:txBody>
      </p:sp>
      <p:pic>
        <p:nvPicPr>
          <p:cNvPr id="5" name="Picture 4">
            <a:extLst>
              <a:ext uri="{FF2B5EF4-FFF2-40B4-BE49-F238E27FC236}">
                <a16:creationId xmlns:a16="http://schemas.microsoft.com/office/drawing/2014/main" id="{8F912476-6F6D-5292-E7A0-75AD2EC92F8F}"/>
              </a:ext>
            </a:extLst>
          </p:cNvPr>
          <p:cNvPicPr>
            <a:picLocks noChangeAspect="1"/>
          </p:cNvPicPr>
          <p:nvPr/>
        </p:nvPicPr>
        <p:blipFill>
          <a:blip r:embed="rId4"/>
          <a:stretch>
            <a:fillRect/>
          </a:stretch>
        </p:blipFill>
        <p:spPr>
          <a:xfrm>
            <a:off x="3309737" y="12079619"/>
            <a:ext cx="21671429" cy="1078285"/>
          </a:xfrm>
          <a:prstGeom prst="rect">
            <a:avLst/>
          </a:prstGeom>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p:nvPr/>
        </p:nvSpPr>
        <p:spPr>
          <a:xfrm>
            <a:off x="952498" y="459786"/>
            <a:ext cx="30407363" cy="1815882"/>
          </a:xfrm>
          <a:prstGeom prst="rect">
            <a:avLst/>
          </a:prstGeom>
          <a:noFill/>
          <a:ln>
            <a:noFill/>
          </a:ln>
        </p:spPr>
        <p:txBody>
          <a:bodyPr spcFirstLastPara="1" wrap="square" lIns="76200" tIns="76200" rIns="76200" bIns="76200" anchor="t" anchorCtr="0">
            <a:noAutofit/>
          </a:bodyPr>
          <a:lstStyle/>
          <a:p>
            <a:pPr marL="0" marR="0" lvl="0" indent="0" algn="l" rtl="0">
              <a:lnSpc>
                <a:spcPct val="100000"/>
              </a:lnSpc>
              <a:spcBef>
                <a:spcPts val="0"/>
              </a:spcBef>
              <a:spcAft>
                <a:spcPts val="0"/>
              </a:spcAft>
              <a:buClr>
                <a:schemeClr val="dk1"/>
              </a:buClr>
              <a:buSzPts val="10800"/>
              <a:buFont typeface="Open Sans"/>
              <a:buNone/>
            </a:pPr>
            <a:endParaRPr dirty="0"/>
          </a:p>
        </p:txBody>
      </p:sp>
      <p:cxnSp>
        <p:nvCxnSpPr>
          <p:cNvPr id="110" name="Google Shape;110;p18"/>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cxnSp>
        <p:nvCxnSpPr>
          <p:cNvPr id="112" name="Google Shape;112;p18"/>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13" name="Google Shape;113;p18"/>
          <p:cNvPicPr preferRelativeResize="0"/>
          <p:nvPr/>
        </p:nvPicPr>
        <p:blipFill rotWithShape="1">
          <a:blip r:embed="rId3">
            <a:alphaModFix/>
          </a:blip>
          <a:srcRect/>
          <a:stretch/>
        </p:blipFill>
        <p:spPr>
          <a:xfrm>
            <a:off x="14650974" y="18489726"/>
            <a:ext cx="6321552" cy="1392336"/>
          </a:xfrm>
          <a:prstGeom prst="rect">
            <a:avLst/>
          </a:prstGeom>
          <a:noFill/>
          <a:ln>
            <a:noFill/>
          </a:ln>
        </p:spPr>
      </p:pic>
      <p:sp>
        <p:nvSpPr>
          <p:cNvPr id="114" name="Google Shape;114;p18"/>
          <p:cNvSpPr/>
          <p:nvPr/>
        </p:nvSpPr>
        <p:spPr>
          <a:xfrm>
            <a:off x="952500" y="18489726"/>
            <a:ext cx="16008688" cy="1308050"/>
          </a:xfrm>
          <a:prstGeom prst="rect">
            <a:avLst/>
          </a:prstGeom>
          <a:noFill/>
          <a:ln>
            <a:noFill/>
          </a:ln>
        </p:spPr>
        <p:txBody>
          <a:bodyPr spcFirstLastPara="1" wrap="square" lIns="76200" tIns="76200" rIns="76200" bIns="76200" anchor="t" anchorCtr="0">
            <a:noAutofit/>
          </a:bodyPr>
          <a:lstStyle/>
          <a:p>
            <a:pPr marL="0" marR="0" lvl="0" indent="0" algn="l" rtl="0">
              <a:lnSpc>
                <a:spcPct val="100000"/>
              </a:lnSpc>
              <a:spcBef>
                <a:spcPts val="0"/>
              </a:spcBef>
              <a:spcAft>
                <a:spcPts val="0"/>
              </a:spcAft>
              <a:buClr>
                <a:schemeClr val="dk1"/>
              </a:buClr>
              <a:buSzPts val="3000"/>
              <a:buFont typeface="Open Sans"/>
              <a:buNone/>
            </a:pPr>
            <a:r>
              <a:rPr lang="en-US" sz="3000" b="0" i="0" u="none" strike="noStrike" cap="none">
                <a:solidFill>
                  <a:schemeClr val="dk1"/>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chemeClr val="dk1"/>
              </a:buClr>
              <a:buSzPts val="4500"/>
              <a:buFont typeface="Open Sans"/>
              <a:buNone/>
            </a:pPr>
            <a:r>
              <a:rPr lang="en-US" sz="4500" b="0" i="0" u="none" strike="noStrike" cap="none">
                <a:solidFill>
                  <a:schemeClr val="dk1"/>
                </a:solidFill>
                <a:latin typeface="Open Sans"/>
                <a:ea typeface="Open Sans"/>
                <a:cs typeface="Open Sans"/>
                <a:sym typeface="Open Sans"/>
              </a:rPr>
              <a:t>Generics methods, wildcards, and type erasure</a:t>
            </a:r>
            <a:endParaRPr/>
          </a:p>
        </p:txBody>
      </p:sp>
      <p:graphicFrame>
        <p:nvGraphicFramePr>
          <p:cNvPr id="115" name="Google Shape;115;p18"/>
          <p:cNvGraphicFramePr/>
          <p:nvPr/>
        </p:nvGraphicFramePr>
        <p:xfrm>
          <a:off x="3589194" y="13168684"/>
          <a:ext cx="27770675" cy="3343520"/>
        </p:xfrm>
        <a:graphic>
          <a:graphicData uri="http://schemas.openxmlformats.org/drawingml/2006/table">
            <a:tbl>
              <a:tblPr firstRow="1" bandRow="1">
                <a:noFill/>
              </a:tblPr>
              <a:tblGrid>
                <a:gridCol w="27770675">
                  <a:extLst>
                    <a:ext uri="{9D8B030D-6E8A-4147-A177-3AD203B41FA5}">
                      <a16:colId xmlns:a16="http://schemas.microsoft.com/office/drawing/2014/main" val="20000"/>
                    </a:ext>
                  </a:extLst>
                </a:gridCol>
              </a:tblGrid>
              <a:tr h="781525">
                <a:tc>
                  <a:txBody>
                    <a:bodyPr/>
                    <a:lstStyle/>
                    <a:p>
                      <a:pPr marL="180000" marR="0" lvl="0" indent="0" algn="l" rtl="0">
                        <a:lnSpc>
                          <a:spcPct val="100000"/>
                        </a:lnSpc>
                        <a:spcBef>
                          <a:spcPts val="0"/>
                        </a:spcBef>
                        <a:spcAft>
                          <a:spcPts val="0"/>
                        </a:spcAft>
                        <a:buClr>
                          <a:schemeClr val="dk1"/>
                        </a:buClr>
                        <a:buSzPts val="6400"/>
                        <a:buFont typeface="Open Sans"/>
                        <a:buNone/>
                      </a:pPr>
                      <a:r>
                        <a:rPr lang="en-US" sz="6400" u="none" strike="noStrike" cap="none">
                          <a:solidFill>
                            <a:schemeClr val="dk1"/>
                          </a:solidFill>
                          <a:latin typeface="Open Sans"/>
                          <a:ea typeface="Open Sans"/>
                          <a:cs typeface="Open Sans"/>
                          <a:sym typeface="Open Sans"/>
                        </a:rPr>
                        <a:t>List declaration using a wildcard</a:t>
                      </a:r>
                      <a:endParaRPr sz="6400" u="none" strike="noStrike" cap="none">
                        <a:solidFill>
                          <a:schemeClr val="dk1"/>
                        </a:solidFill>
                        <a:latin typeface="Open Sans"/>
                        <a:ea typeface="Open Sans"/>
                        <a:cs typeface="Open Sans"/>
                        <a:sym typeface="Open Sans"/>
                      </a:endParaRPr>
                    </a:p>
                  </a:txBody>
                  <a:tcPr marL="86800" marR="86800" marT="43400" marB="434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BE4D5"/>
                    </a:solidFill>
                  </a:tcPr>
                </a:tc>
                <a:extLst>
                  <a:ext uri="{0D108BD9-81ED-4DB2-BD59-A6C34878D82A}">
                    <a16:rowId xmlns:a16="http://schemas.microsoft.com/office/drawing/2014/main" val="10000"/>
                  </a:ext>
                </a:extLst>
              </a:tr>
              <a:tr h="1597600">
                <a:tc>
                  <a:txBody>
                    <a:bodyPr/>
                    <a:lstStyle/>
                    <a:p>
                      <a:pPr marL="180000" marR="0" lvl="0" indent="0" algn="l" rtl="0">
                        <a:lnSpc>
                          <a:spcPct val="100000"/>
                        </a:lnSpc>
                        <a:spcBef>
                          <a:spcPts val="0"/>
                        </a:spcBef>
                        <a:spcAft>
                          <a:spcPts val="0"/>
                        </a:spcAft>
                        <a:buClr>
                          <a:schemeClr val="dk1"/>
                        </a:buClr>
                        <a:buSzPts val="6400"/>
                        <a:buFont typeface="Arial"/>
                        <a:buNone/>
                      </a:pPr>
                      <a:endParaRPr lang="en-US" dirty="0"/>
                    </a:p>
                    <a:p>
                      <a:pPr marL="180000" marR="0" lvl="0" indent="0" algn="l" rtl="0">
                        <a:lnSpc>
                          <a:spcPct val="100000"/>
                        </a:lnSpc>
                        <a:spcBef>
                          <a:spcPts val="0"/>
                        </a:spcBef>
                        <a:spcAft>
                          <a:spcPts val="0"/>
                        </a:spcAft>
                        <a:buClr>
                          <a:schemeClr val="dk1"/>
                        </a:buClr>
                        <a:buSzPts val="6400"/>
                        <a:buFont typeface="Arial"/>
                        <a:buNone/>
                      </a:pPr>
                      <a:endParaRPr lang="en-PH" dirty="0"/>
                    </a:p>
                    <a:p>
                      <a:pPr marL="180000" marR="0" lvl="0" indent="0" algn="l" rtl="0">
                        <a:lnSpc>
                          <a:spcPct val="100000"/>
                        </a:lnSpc>
                        <a:spcBef>
                          <a:spcPts val="0"/>
                        </a:spcBef>
                        <a:spcAft>
                          <a:spcPts val="0"/>
                        </a:spcAft>
                        <a:buClr>
                          <a:schemeClr val="dk1"/>
                        </a:buClr>
                        <a:buSzPts val="6400"/>
                        <a:buFont typeface="Arial"/>
                        <a:buNone/>
                      </a:pPr>
                      <a:endParaRPr lang="en-PH" dirty="0"/>
                    </a:p>
                    <a:p>
                      <a:pPr marL="180000" marR="0" lvl="0" indent="0" algn="l" rtl="0">
                        <a:lnSpc>
                          <a:spcPct val="100000"/>
                        </a:lnSpc>
                        <a:spcBef>
                          <a:spcPts val="0"/>
                        </a:spcBef>
                        <a:spcAft>
                          <a:spcPts val="0"/>
                        </a:spcAft>
                        <a:buClr>
                          <a:schemeClr val="dk1"/>
                        </a:buClr>
                        <a:buSzPts val="6400"/>
                        <a:buFont typeface="Arial"/>
                        <a:buNone/>
                      </a:pPr>
                      <a:endParaRPr dirty="0"/>
                    </a:p>
                  </a:txBody>
                  <a:tcPr marL="86800" marR="86800" marT="43400" marB="434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2" name="Shape 126">
            <a:extLst>
              <a:ext uri="{FF2B5EF4-FFF2-40B4-BE49-F238E27FC236}">
                <a16:creationId xmlns:a16="http://schemas.microsoft.com/office/drawing/2014/main" id="{CFBC7028-E773-617B-BCA5-C3FED357C39E}"/>
              </a:ext>
            </a:extLst>
          </p:cNvPr>
          <p:cNvSpPr/>
          <p:nvPr/>
        </p:nvSpPr>
        <p:spPr>
          <a:xfrm>
            <a:off x="952498" y="440331"/>
            <a:ext cx="35189120" cy="1769715"/>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300" dirty="0">
                <a:latin typeface="Open Sans" panose="020B0606030504020204" pitchFamily="34" charset="0"/>
                <a:ea typeface="Open Sans" panose="020B0606030504020204" pitchFamily="34" charset="0"/>
                <a:cs typeface="Open Sans" panose="020B0606030504020204" pitchFamily="34" charset="0"/>
              </a:rPr>
              <a:t>Type Parameters, Type Arguments and using a Wildcard</a:t>
            </a:r>
          </a:p>
        </p:txBody>
      </p:sp>
      <p:sp>
        <p:nvSpPr>
          <p:cNvPr id="4" name="Rectangle 3">
            <a:extLst>
              <a:ext uri="{FF2B5EF4-FFF2-40B4-BE49-F238E27FC236}">
                <a16:creationId xmlns:a16="http://schemas.microsoft.com/office/drawing/2014/main" id="{AF4194B7-C9CE-00C0-C318-30387C6A04F1}"/>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a:t>
            </a:r>
            <a:r>
              <a:rPr lang="en-US" sz="6400" b="1" dirty="0">
                <a:latin typeface="Open Sans" panose="020B0606030504020204" pitchFamily="34" charset="0"/>
                <a:ea typeface="Open Sans" panose="020B0606030504020204" pitchFamily="34" charset="0"/>
                <a:cs typeface="Open Sans" panose="020B0606030504020204" pitchFamily="34" charset="0"/>
              </a:rPr>
              <a:t>wildcard</a:t>
            </a:r>
            <a:r>
              <a:rPr lang="en-US" sz="6400" dirty="0">
                <a:latin typeface="Open Sans" panose="020B0606030504020204" pitchFamily="34" charset="0"/>
                <a:ea typeface="Open Sans" panose="020B0606030504020204" pitchFamily="34" charset="0"/>
                <a:cs typeface="Open Sans" panose="020B0606030504020204" pitchFamily="34" charset="0"/>
              </a:rPr>
              <a:t> can only be used in a </a:t>
            </a:r>
            <a:r>
              <a:rPr lang="en-US" sz="6400" b="1" dirty="0">
                <a:latin typeface="Open Sans" panose="020B0606030504020204" pitchFamily="34" charset="0"/>
                <a:ea typeface="Open Sans" panose="020B0606030504020204" pitchFamily="34" charset="0"/>
                <a:cs typeface="Open Sans" panose="020B0606030504020204" pitchFamily="34" charset="0"/>
              </a:rPr>
              <a:t>type argument</a:t>
            </a:r>
            <a:r>
              <a:rPr lang="en-US" sz="6400" dirty="0">
                <a:latin typeface="Open Sans" panose="020B0606030504020204" pitchFamily="34" charset="0"/>
                <a:ea typeface="Open Sans" panose="020B0606030504020204" pitchFamily="34" charset="0"/>
                <a:cs typeface="Open Sans" panose="020B0606030504020204" pitchFamily="34" charset="0"/>
              </a:rPr>
              <a:t>, not in the type parameter declaration.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wildcard is represented with the </a:t>
            </a:r>
            <a:r>
              <a:rPr lang="en-US" sz="6400" b="1" dirty="0">
                <a:latin typeface="Open Sans" panose="020B0606030504020204" pitchFamily="34" charset="0"/>
                <a:ea typeface="Open Sans" panose="020B0606030504020204" pitchFamily="34" charset="0"/>
                <a:cs typeface="Open Sans" panose="020B0606030504020204" pitchFamily="34" charset="0"/>
              </a:rPr>
              <a:t>?</a:t>
            </a:r>
            <a:r>
              <a:rPr lang="en-US" sz="6400" dirty="0">
                <a:latin typeface="Open Sans" panose="020B0606030504020204" pitchFamily="34" charset="0"/>
                <a:ea typeface="Open Sans" panose="020B0606030504020204" pitchFamily="34" charset="0"/>
                <a:cs typeface="Open Sans" panose="020B0606030504020204" pitchFamily="34" charset="0"/>
              </a:rPr>
              <a:t> character.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wildcard means the type is </a:t>
            </a:r>
            <a:r>
              <a:rPr lang="en-US" sz="6400" b="1" dirty="0">
                <a:latin typeface="Open Sans" panose="020B0606030504020204" pitchFamily="34" charset="0"/>
                <a:ea typeface="Open Sans" panose="020B0606030504020204" pitchFamily="34" charset="0"/>
                <a:cs typeface="Open Sans" panose="020B0606030504020204" pitchFamily="34" charset="0"/>
              </a:rPr>
              <a:t>unknown</a:t>
            </a:r>
            <a:r>
              <a:rPr lang="en-US" sz="6400" dirty="0">
                <a:latin typeface="Open Sans" panose="020B0606030504020204" pitchFamily="34" charset="0"/>
                <a:ea typeface="Open Sans" panose="020B0606030504020204" pitchFamily="34" charset="0"/>
                <a:cs typeface="Open Sans" panose="020B0606030504020204" pitchFamily="34" charset="0"/>
              </a:rPr>
              <a: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this reason, a wildcard </a:t>
            </a:r>
            <a:r>
              <a:rPr lang="en-US" sz="6400" b="1" dirty="0">
                <a:latin typeface="Open Sans" panose="020B0606030504020204" pitchFamily="34" charset="0"/>
                <a:ea typeface="Open Sans" panose="020B0606030504020204" pitchFamily="34" charset="0"/>
                <a:cs typeface="Open Sans" panose="020B0606030504020204" pitchFamily="34" charset="0"/>
              </a:rPr>
              <a:t>limits what you can do</a:t>
            </a:r>
            <a:r>
              <a:rPr lang="en-US" sz="6400" dirty="0">
                <a:latin typeface="Open Sans" panose="020B0606030504020204" pitchFamily="34" charset="0"/>
                <a:ea typeface="Open Sans" panose="020B0606030504020204" pitchFamily="34" charset="0"/>
                <a:cs typeface="Open Sans" panose="020B0606030504020204" pitchFamily="34" charset="0"/>
              </a:rPr>
              <a:t>, when you specify a type this way.</a:t>
            </a:r>
          </a:p>
        </p:txBody>
      </p:sp>
      <p:pic>
        <p:nvPicPr>
          <p:cNvPr id="6" name="Picture 5">
            <a:extLst>
              <a:ext uri="{FF2B5EF4-FFF2-40B4-BE49-F238E27FC236}">
                <a16:creationId xmlns:a16="http://schemas.microsoft.com/office/drawing/2014/main" id="{C7D219CC-B891-9C4E-9A62-A56970E1DD36}"/>
              </a:ext>
            </a:extLst>
          </p:cNvPr>
          <p:cNvPicPr>
            <a:picLocks noChangeAspect="1"/>
          </p:cNvPicPr>
          <p:nvPr/>
        </p:nvPicPr>
        <p:blipFill>
          <a:blip r:embed="rId4"/>
          <a:stretch>
            <a:fillRect/>
          </a:stretch>
        </p:blipFill>
        <p:spPr>
          <a:xfrm>
            <a:off x="3815363" y="14588663"/>
            <a:ext cx="10529143" cy="1014857"/>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949044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Declaring a Class vs. Declaring a generic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520681"/>
            <a:ext cx="34782670" cy="13645399"/>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I'm showing you a regular class declaration, next to a generic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thing to notice with the generic class, is that the class declaration has angle brackets with a T in them, directly after the class name.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 is the placeholder for a type that will be specified later.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called a type identifier, and it can be any letter or word, but T which is short for Type is commonly used.</a:t>
            </a:r>
          </a:p>
        </p:txBody>
      </p:sp>
      <p:graphicFrame>
        <p:nvGraphicFramePr>
          <p:cNvPr id="12" name="Table 11">
            <a:extLst>
              <a:ext uri="{FF2B5EF4-FFF2-40B4-BE49-F238E27FC236}">
                <a16:creationId xmlns:a16="http://schemas.microsoft.com/office/drawing/2014/main" id="{69E410F3-FE74-2934-4B3D-AACD7CDC97A7}"/>
              </a:ext>
            </a:extLst>
          </p:cNvPr>
          <p:cNvGraphicFramePr>
            <a:graphicFrameLocks noGrp="1"/>
          </p:cNvGraphicFramePr>
          <p:nvPr/>
        </p:nvGraphicFramePr>
        <p:xfrm>
          <a:off x="952501" y="10654389"/>
          <a:ext cx="34782667" cy="7239595"/>
        </p:xfrm>
        <a:graphic>
          <a:graphicData uri="http://schemas.openxmlformats.org/drawingml/2006/table">
            <a:tbl>
              <a:tblPr firstRow="1" bandRow="1">
                <a:tableStyleId>{5C22544A-7EE6-4342-B048-85BDC9FD1C3A}</a:tableStyleId>
              </a:tblPr>
              <a:tblGrid>
                <a:gridCol w="17410144">
                  <a:extLst>
                    <a:ext uri="{9D8B030D-6E8A-4147-A177-3AD203B41FA5}">
                      <a16:colId xmlns:a16="http://schemas.microsoft.com/office/drawing/2014/main" val="2844207666"/>
                    </a:ext>
                  </a:extLst>
                </a:gridCol>
                <a:gridCol w="17372523">
                  <a:extLst>
                    <a:ext uri="{9D8B030D-6E8A-4147-A177-3AD203B41FA5}">
                      <a16:colId xmlns:a16="http://schemas.microsoft.com/office/drawing/2014/main" val="1891655341"/>
                    </a:ext>
                  </a:extLst>
                </a:gridCol>
              </a:tblGrid>
              <a:tr h="124934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Regular Class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Generic Class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5990253">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13" name="Picture 12">
            <a:extLst>
              <a:ext uri="{FF2B5EF4-FFF2-40B4-BE49-F238E27FC236}">
                <a16:creationId xmlns:a16="http://schemas.microsoft.com/office/drawing/2014/main" id="{4999EF8F-95E2-2CD5-549C-66B933E64810}"/>
              </a:ext>
            </a:extLst>
          </p:cNvPr>
          <p:cNvPicPr>
            <a:picLocks noChangeAspect="1"/>
          </p:cNvPicPr>
          <p:nvPr/>
        </p:nvPicPr>
        <p:blipFill>
          <a:blip r:embed="rId4"/>
          <a:stretch>
            <a:fillRect/>
          </a:stretch>
        </p:blipFill>
        <p:spPr>
          <a:xfrm>
            <a:off x="1205982" y="12256674"/>
            <a:ext cx="12419048" cy="5180952"/>
          </a:xfrm>
          <a:prstGeom prst="rect">
            <a:avLst/>
          </a:prstGeom>
        </p:spPr>
      </p:pic>
      <p:pic>
        <p:nvPicPr>
          <p:cNvPr id="14" name="Picture 13">
            <a:extLst>
              <a:ext uri="{FF2B5EF4-FFF2-40B4-BE49-F238E27FC236}">
                <a16:creationId xmlns:a16="http://schemas.microsoft.com/office/drawing/2014/main" id="{047DD406-CB80-06B2-525C-07C2CF9361BD}"/>
              </a:ext>
            </a:extLst>
          </p:cNvPr>
          <p:cNvPicPr>
            <a:picLocks noChangeAspect="1"/>
          </p:cNvPicPr>
          <p:nvPr/>
        </p:nvPicPr>
        <p:blipFill>
          <a:blip r:embed="rId5"/>
          <a:stretch>
            <a:fillRect/>
          </a:stretch>
        </p:blipFill>
        <p:spPr>
          <a:xfrm>
            <a:off x="18591871" y="12202237"/>
            <a:ext cx="12419048" cy="5104762"/>
          </a:xfrm>
          <a:prstGeom prst="rect">
            <a:avLst/>
          </a:prstGeom>
        </p:spPr>
      </p:pic>
    </p:spTree>
    <p:extLst>
      <p:ext uri="{BB962C8B-B14F-4D97-AF65-F5344CB8AC3E}">
        <p14:creationId xmlns:p14="http://schemas.microsoft.com/office/powerpoint/2010/main" val="3051928389"/>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p:nvPr/>
        </p:nvSpPr>
        <p:spPr>
          <a:xfrm>
            <a:off x="952498" y="459786"/>
            <a:ext cx="30407363" cy="1815882"/>
          </a:xfrm>
          <a:prstGeom prst="rect">
            <a:avLst/>
          </a:prstGeom>
          <a:noFill/>
          <a:ln>
            <a:noFill/>
          </a:ln>
        </p:spPr>
        <p:txBody>
          <a:bodyPr spcFirstLastPara="1" wrap="square" lIns="76200" tIns="76200" rIns="76200" bIns="76200" anchor="t" anchorCtr="0">
            <a:noAutofit/>
          </a:bodyPr>
          <a:lstStyle/>
          <a:p>
            <a:pPr marL="0" marR="0" lvl="0" indent="0" algn="l" rtl="0">
              <a:lnSpc>
                <a:spcPct val="100000"/>
              </a:lnSpc>
              <a:spcBef>
                <a:spcPts val="0"/>
              </a:spcBef>
              <a:spcAft>
                <a:spcPts val="0"/>
              </a:spcAft>
              <a:buClr>
                <a:schemeClr val="dk1"/>
              </a:buClr>
              <a:buSzPts val="10800"/>
              <a:buFont typeface="Open Sans"/>
              <a:buNone/>
            </a:pPr>
            <a:endParaRPr dirty="0"/>
          </a:p>
        </p:txBody>
      </p:sp>
      <p:cxnSp>
        <p:nvCxnSpPr>
          <p:cNvPr id="121" name="Google Shape;121;p19"/>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cxnSp>
        <p:nvCxnSpPr>
          <p:cNvPr id="123" name="Google Shape;123;p19"/>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24" name="Google Shape;124;p19"/>
          <p:cNvPicPr preferRelativeResize="0"/>
          <p:nvPr/>
        </p:nvPicPr>
        <p:blipFill rotWithShape="1">
          <a:blip r:embed="rId3">
            <a:alphaModFix/>
          </a:blip>
          <a:srcRect/>
          <a:stretch/>
        </p:blipFill>
        <p:spPr>
          <a:xfrm>
            <a:off x="14650974" y="18489726"/>
            <a:ext cx="6321552" cy="1392336"/>
          </a:xfrm>
          <a:prstGeom prst="rect">
            <a:avLst/>
          </a:prstGeom>
          <a:noFill/>
          <a:ln>
            <a:noFill/>
          </a:ln>
        </p:spPr>
      </p:pic>
      <p:sp>
        <p:nvSpPr>
          <p:cNvPr id="125" name="Google Shape;125;p19"/>
          <p:cNvSpPr/>
          <p:nvPr/>
        </p:nvSpPr>
        <p:spPr>
          <a:xfrm>
            <a:off x="952500" y="18489726"/>
            <a:ext cx="16008688" cy="1308050"/>
          </a:xfrm>
          <a:prstGeom prst="rect">
            <a:avLst/>
          </a:prstGeom>
          <a:noFill/>
          <a:ln>
            <a:noFill/>
          </a:ln>
        </p:spPr>
        <p:txBody>
          <a:bodyPr spcFirstLastPara="1" wrap="square" lIns="76200" tIns="76200" rIns="76200" bIns="76200" anchor="t" anchorCtr="0">
            <a:noAutofit/>
          </a:bodyPr>
          <a:lstStyle/>
          <a:p>
            <a:pPr marL="0" marR="0" lvl="0" indent="0" algn="l" rtl="0">
              <a:lnSpc>
                <a:spcPct val="100000"/>
              </a:lnSpc>
              <a:spcBef>
                <a:spcPts val="0"/>
              </a:spcBef>
              <a:spcAft>
                <a:spcPts val="0"/>
              </a:spcAft>
              <a:buClr>
                <a:schemeClr val="dk1"/>
              </a:buClr>
              <a:buSzPts val="3000"/>
              <a:buFont typeface="Open Sans"/>
              <a:buNone/>
            </a:pPr>
            <a:r>
              <a:rPr lang="en-US" sz="3000" b="0" i="0" u="none" strike="noStrike" cap="none">
                <a:solidFill>
                  <a:schemeClr val="dk1"/>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chemeClr val="dk1"/>
              </a:buClr>
              <a:buSzPts val="4500"/>
              <a:buFont typeface="Open Sans"/>
              <a:buNone/>
            </a:pPr>
            <a:r>
              <a:rPr lang="en-US" sz="4500" b="0" i="0" u="none" strike="noStrike" cap="none">
                <a:solidFill>
                  <a:schemeClr val="dk1"/>
                </a:solidFill>
                <a:latin typeface="Open Sans"/>
                <a:ea typeface="Open Sans"/>
                <a:cs typeface="Open Sans"/>
                <a:sym typeface="Open Sans"/>
              </a:rPr>
              <a:t>Generics methods, wildcards, and type erasure</a:t>
            </a:r>
            <a:endParaRPr/>
          </a:p>
        </p:txBody>
      </p:sp>
      <p:graphicFrame>
        <p:nvGraphicFramePr>
          <p:cNvPr id="126" name="Google Shape;126;p19"/>
          <p:cNvGraphicFramePr/>
          <p:nvPr/>
        </p:nvGraphicFramePr>
        <p:xfrm>
          <a:off x="3589194" y="9782017"/>
          <a:ext cx="27770675" cy="2659760"/>
        </p:xfrm>
        <a:graphic>
          <a:graphicData uri="http://schemas.openxmlformats.org/drawingml/2006/table">
            <a:tbl>
              <a:tblPr firstRow="1" bandRow="1">
                <a:noFill/>
              </a:tblPr>
              <a:tblGrid>
                <a:gridCol w="27770675">
                  <a:extLst>
                    <a:ext uri="{9D8B030D-6E8A-4147-A177-3AD203B41FA5}">
                      <a16:colId xmlns:a16="http://schemas.microsoft.com/office/drawing/2014/main" val="20000"/>
                    </a:ext>
                  </a:extLst>
                </a:gridCol>
              </a:tblGrid>
              <a:tr h="781525">
                <a:tc>
                  <a:txBody>
                    <a:bodyPr/>
                    <a:lstStyle/>
                    <a:p>
                      <a:pPr marL="180000" marR="0" lvl="0" indent="0" algn="l" rtl="0">
                        <a:lnSpc>
                          <a:spcPct val="100000"/>
                        </a:lnSpc>
                        <a:spcBef>
                          <a:spcPts val="0"/>
                        </a:spcBef>
                        <a:spcAft>
                          <a:spcPts val="0"/>
                        </a:spcAft>
                        <a:buClr>
                          <a:schemeClr val="dk1"/>
                        </a:buClr>
                        <a:buSzPts val="6400"/>
                        <a:buFont typeface="Open Sans"/>
                        <a:buNone/>
                      </a:pPr>
                      <a:r>
                        <a:rPr lang="en-US" sz="6400" u="none" strike="noStrike" cap="none">
                          <a:solidFill>
                            <a:schemeClr val="dk1"/>
                          </a:solidFill>
                          <a:latin typeface="Open Sans"/>
                          <a:ea typeface="Open Sans"/>
                          <a:cs typeface="Open Sans"/>
                          <a:sym typeface="Open Sans"/>
                        </a:rPr>
                        <a:t>Invalid! You can’t use a wildcard in an instantiation expression</a:t>
                      </a:r>
                      <a:endParaRPr sz="6400" u="none" strike="noStrike" cap="none">
                        <a:solidFill>
                          <a:schemeClr val="dk1"/>
                        </a:solidFill>
                        <a:latin typeface="Open Sans"/>
                        <a:ea typeface="Open Sans"/>
                        <a:cs typeface="Open Sans"/>
                        <a:sym typeface="Open Sans"/>
                      </a:endParaRPr>
                    </a:p>
                  </a:txBody>
                  <a:tcPr marL="86800" marR="86800" marT="43400" marB="434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BE4D5"/>
                    </a:solidFill>
                  </a:tcPr>
                </a:tc>
                <a:extLst>
                  <a:ext uri="{0D108BD9-81ED-4DB2-BD59-A6C34878D82A}">
                    <a16:rowId xmlns:a16="http://schemas.microsoft.com/office/drawing/2014/main" val="10000"/>
                  </a:ext>
                </a:extLst>
              </a:tr>
              <a:tr h="1597600">
                <a:tc>
                  <a:txBody>
                    <a:bodyPr/>
                    <a:lstStyle/>
                    <a:p>
                      <a:pPr marL="180000" marR="0" lvl="0" indent="0" algn="l" rtl="0">
                        <a:lnSpc>
                          <a:spcPct val="100000"/>
                        </a:lnSpc>
                        <a:spcBef>
                          <a:spcPts val="0"/>
                        </a:spcBef>
                        <a:spcAft>
                          <a:spcPts val="0"/>
                        </a:spcAft>
                        <a:buClr>
                          <a:schemeClr val="dk1"/>
                        </a:buClr>
                        <a:buSzPts val="6400"/>
                        <a:buFont typeface="Arial"/>
                        <a:buNone/>
                      </a:pPr>
                      <a:endParaRPr lang="en-US" dirty="0"/>
                    </a:p>
                    <a:p>
                      <a:pPr marL="180000" marR="0" lvl="0" indent="0" algn="l" rtl="0">
                        <a:lnSpc>
                          <a:spcPct val="100000"/>
                        </a:lnSpc>
                        <a:spcBef>
                          <a:spcPts val="0"/>
                        </a:spcBef>
                        <a:spcAft>
                          <a:spcPts val="0"/>
                        </a:spcAft>
                        <a:buClr>
                          <a:schemeClr val="dk1"/>
                        </a:buClr>
                        <a:buSzPts val="6400"/>
                        <a:buFont typeface="Arial"/>
                        <a:buNone/>
                      </a:pPr>
                      <a:endParaRPr dirty="0"/>
                    </a:p>
                  </a:txBody>
                  <a:tcPr marL="86800" marR="86800" marT="43400" marB="434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3" name="Shape 126">
            <a:extLst>
              <a:ext uri="{FF2B5EF4-FFF2-40B4-BE49-F238E27FC236}">
                <a16:creationId xmlns:a16="http://schemas.microsoft.com/office/drawing/2014/main" id="{A61E48AD-EC51-4A6D-30FF-FDE2B5997F4A}"/>
              </a:ext>
            </a:extLst>
          </p:cNvPr>
          <p:cNvSpPr/>
          <p:nvPr/>
        </p:nvSpPr>
        <p:spPr>
          <a:xfrm>
            <a:off x="952498" y="440331"/>
            <a:ext cx="35189120" cy="1769715"/>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300" dirty="0">
                <a:latin typeface="Open Sans" panose="020B0606030504020204" pitchFamily="34" charset="0"/>
                <a:ea typeface="Open Sans" panose="020B0606030504020204" pitchFamily="34" charset="0"/>
                <a:cs typeface="Open Sans" panose="020B0606030504020204" pitchFamily="34" charset="0"/>
              </a:rPr>
              <a:t>Type Parameters, Type Arguments and using a Wildcard</a:t>
            </a:r>
          </a:p>
        </p:txBody>
      </p:sp>
      <p:sp>
        <p:nvSpPr>
          <p:cNvPr id="4" name="Rectangle 3">
            <a:extLst>
              <a:ext uri="{FF2B5EF4-FFF2-40B4-BE49-F238E27FC236}">
                <a16:creationId xmlns:a16="http://schemas.microsoft.com/office/drawing/2014/main" id="{C692DA13-220B-D9E3-34EC-BEE43DDEC4DB}"/>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wild card can't be used in an instantiation of a generic class.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code shown here is invalid.</a:t>
            </a:r>
          </a:p>
        </p:txBody>
      </p:sp>
      <p:pic>
        <p:nvPicPr>
          <p:cNvPr id="6" name="Picture 5">
            <a:extLst>
              <a:ext uri="{FF2B5EF4-FFF2-40B4-BE49-F238E27FC236}">
                <a16:creationId xmlns:a16="http://schemas.microsoft.com/office/drawing/2014/main" id="{1A444278-E6DF-B09E-23B0-4AE44F4DF69A}"/>
              </a:ext>
            </a:extLst>
          </p:cNvPr>
          <p:cNvPicPr>
            <a:picLocks noChangeAspect="1"/>
          </p:cNvPicPr>
          <p:nvPr/>
        </p:nvPicPr>
        <p:blipFill>
          <a:blip r:embed="rId4"/>
          <a:stretch>
            <a:fillRect/>
          </a:stretch>
        </p:blipFill>
        <p:spPr>
          <a:xfrm>
            <a:off x="3889896" y="11072987"/>
            <a:ext cx="16829713" cy="1141715"/>
          </a:xfrm>
          <a:prstGeom prst="rect">
            <a:avLst/>
          </a:prstGeom>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cxnSp>
        <p:nvCxnSpPr>
          <p:cNvPr id="132" name="Google Shape;132;p20"/>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cxnSp>
        <p:nvCxnSpPr>
          <p:cNvPr id="134" name="Google Shape;134;p20"/>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35" name="Google Shape;135;p20"/>
          <p:cNvPicPr preferRelativeResize="0"/>
          <p:nvPr/>
        </p:nvPicPr>
        <p:blipFill rotWithShape="1">
          <a:blip r:embed="rId3">
            <a:alphaModFix/>
          </a:blip>
          <a:srcRect/>
          <a:stretch/>
        </p:blipFill>
        <p:spPr>
          <a:xfrm>
            <a:off x="14650974" y="18489726"/>
            <a:ext cx="6321552" cy="1392336"/>
          </a:xfrm>
          <a:prstGeom prst="rect">
            <a:avLst/>
          </a:prstGeom>
          <a:noFill/>
          <a:ln>
            <a:noFill/>
          </a:ln>
        </p:spPr>
      </p:pic>
      <p:sp>
        <p:nvSpPr>
          <p:cNvPr id="136" name="Google Shape;136;p20"/>
          <p:cNvSpPr/>
          <p:nvPr/>
        </p:nvSpPr>
        <p:spPr>
          <a:xfrm>
            <a:off x="952500" y="18489726"/>
            <a:ext cx="16008688" cy="1308050"/>
          </a:xfrm>
          <a:prstGeom prst="rect">
            <a:avLst/>
          </a:prstGeom>
          <a:noFill/>
          <a:ln>
            <a:noFill/>
          </a:ln>
        </p:spPr>
        <p:txBody>
          <a:bodyPr spcFirstLastPara="1" wrap="square" lIns="76200" tIns="76200" rIns="76200" bIns="76200" anchor="t" anchorCtr="0">
            <a:noAutofit/>
          </a:bodyPr>
          <a:lstStyle/>
          <a:p>
            <a:pPr marL="0" marR="0" lvl="0" indent="0" algn="l" rtl="0">
              <a:lnSpc>
                <a:spcPct val="100000"/>
              </a:lnSpc>
              <a:spcBef>
                <a:spcPts val="0"/>
              </a:spcBef>
              <a:spcAft>
                <a:spcPts val="0"/>
              </a:spcAft>
              <a:buClr>
                <a:schemeClr val="dk1"/>
              </a:buClr>
              <a:buSzPts val="3000"/>
              <a:buFont typeface="Open Sans"/>
              <a:buNone/>
            </a:pPr>
            <a:r>
              <a:rPr lang="en-US" sz="3000" b="0" i="0" u="none" strike="noStrike" cap="none">
                <a:solidFill>
                  <a:schemeClr val="dk1"/>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chemeClr val="dk1"/>
              </a:buClr>
              <a:buSzPts val="4500"/>
              <a:buFont typeface="Open Sans"/>
              <a:buNone/>
            </a:pPr>
            <a:r>
              <a:rPr lang="en-US" sz="4500" b="0" i="0" u="none" strike="noStrike" cap="none">
                <a:solidFill>
                  <a:schemeClr val="dk1"/>
                </a:solidFill>
                <a:latin typeface="Open Sans"/>
                <a:ea typeface="Open Sans"/>
                <a:cs typeface="Open Sans"/>
                <a:sym typeface="Open Sans"/>
              </a:rPr>
              <a:t>Generics methods, wildcards, and type erasure</a:t>
            </a:r>
            <a:endParaRPr/>
          </a:p>
        </p:txBody>
      </p:sp>
      <p:sp>
        <p:nvSpPr>
          <p:cNvPr id="2" name="Shape 126">
            <a:extLst>
              <a:ext uri="{FF2B5EF4-FFF2-40B4-BE49-F238E27FC236}">
                <a16:creationId xmlns:a16="http://schemas.microsoft.com/office/drawing/2014/main" id="{5A668A32-A154-CBDA-0A56-3F74A1EA55E2}"/>
              </a:ext>
            </a:extLst>
          </p:cNvPr>
          <p:cNvSpPr/>
          <p:nvPr/>
        </p:nvSpPr>
        <p:spPr>
          <a:xfrm>
            <a:off x="952498" y="440331"/>
            <a:ext cx="35189120" cy="1769715"/>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300" dirty="0">
                <a:latin typeface="Open Sans" panose="020B0606030504020204" pitchFamily="34" charset="0"/>
                <a:ea typeface="Open Sans" panose="020B0606030504020204" pitchFamily="34" charset="0"/>
                <a:cs typeface="Open Sans" panose="020B0606030504020204" pitchFamily="34" charset="0"/>
              </a:rPr>
              <a:t>Type Parameters, Type Arguments and using a Wildcard</a:t>
            </a:r>
          </a:p>
        </p:txBody>
      </p:sp>
      <p:sp>
        <p:nvSpPr>
          <p:cNvPr id="3" name="Rectangle 2">
            <a:extLst>
              <a:ext uri="{FF2B5EF4-FFF2-40B4-BE49-F238E27FC236}">
                <a16:creationId xmlns:a16="http://schemas.microsoft.com/office/drawing/2014/main" id="{9A323FA0-57C7-A7D9-8592-F8B846E2AF91}"/>
              </a:ext>
            </a:extLst>
          </p:cNvPr>
          <p:cNvSpPr/>
          <p:nvPr/>
        </p:nvSpPr>
        <p:spPr>
          <a:xfrm>
            <a:off x="952501" y="2877645"/>
            <a:ext cx="34782670" cy="1328843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wildcard can be unbounded, or alternately, specify either an upper bound or lower bound.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a:t>
            </a:r>
            <a:r>
              <a:rPr lang="en-US" sz="6400" b="1" dirty="0">
                <a:latin typeface="Open Sans" panose="020B0606030504020204" pitchFamily="34" charset="0"/>
                <a:ea typeface="Open Sans" panose="020B0606030504020204" pitchFamily="34" charset="0"/>
                <a:cs typeface="Open Sans" panose="020B0606030504020204" pitchFamily="34" charset="0"/>
              </a:rPr>
              <a:t>can't specify both</a:t>
            </a:r>
            <a:r>
              <a:rPr lang="en-US" sz="6400" dirty="0">
                <a:latin typeface="Open Sans" panose="020B0606030504020204" pitchFamily="34" charset="0"/>
                <a:ea typeface="Open Sans" panose="020B0606030504020204" pitchFamily="34" charset="0"/>
                <a:cs typeface="Open Sans" panose="020B0606030504020204" pitchFamily="34" charset="0"/>
              </a:rPr>
              <a:t> an </a:t>
            </a:r>
            <a:r>
              <a:rPr lang="en-US" sz="6400" b="1" dirty="0">
                <a:latin typeface="Open Sans" panose="020B0606030504020204" pitchFamily="34" charset="0"/>
                <a:ea typeface="Open Sans" panose="020B0606030504020204" pitchFamily="34" charset="0"/>
                <a:cs typeface="Open Sans" panose="020B0606030504020204" pitchFamily="34" charset="0"/>
              </a:rPr>
              <a:t>upper</a:t>
            </a:r>
            <a:r>
              <a:rPr lang="en-US" sz="6400" dirty="0">
                <a:latin typeface="Open Sans" panose="020B0606030504020204" pitchFamily="34" charset="0"/>
                <a:ea typeface="Open Sans" panose="020B0606030504020204" pitchFamily="34" charset="0"/>
                <a:cs typeface="Open Sans" panose="020B0606030504020204" pitchFamily="34" charset="0"/>
              </a:rPr>
              <a:t> bound and a </a:t>
            </a:r>
            <a:r>
              <a:rPr lang="en-US" sz="6400" b="1" dirty="0">
                <a:latin typeface="Open Sans" panose="020B0606030504020204" pitchFamily="34" charset="0"/>
                <a:ea typeface="Open Sans" panose="020B0606030504020204" pitchFamily="34" charset="0"/>
                <a:cs typeface="Open Sans" panose="020B0606030504020204" pitchFamily="34" charset="0"/>
              </a:rPr>
              <a:t>lower</a:t>
            </a:r>
            <a:r>
              <a:rPr lang="en-US" sz="6400" dirty="0">
                <a:latin typeface="Open Sans" panose="020B0606030504020204" pitchFamily="34" charset="0"/>
                <a:ea typeface="Open Sans" panose="020B0606030504020204" pitchFamily="34" charset="0"/>
                <a:cs typeface="Open Sans" panose="020B0606030504020204" pitchFamily="34" charset="0"/>
              </a:rPr>
              <a:t> bound, in the same declaration.</a:t>
            </a:r>
          </a:p>
        </p:txBody>
      </p:sp>
      <p:graphicFrame>
        <p:nvGraphicFramePr>
          <p:cNvPr id="4" name="Table 3">
            <a:extLst>
              <a:ext uri="{FF2B5EF4-FFF2-40B4-BE49-F238E27FC236}">
                <a16:creationId xmlns:a16="http://schemas.microsoft.com/office/drawing/2014/main" id="{9031DE77-80BE-A3F4-D059-B17172589B3F}"/>
              </a:ext>
            </a:extLst>
          </p:cNvPr>
          <p:cNvGraphicFramePr>
            <a:graphicFrameLocks noGrp="1"/>
          </p:cNvGraphicFramePr>
          <p:nvPr/>
        </p:nvGraphicFramePr>
        <p:xfrm>
          <a:off x="952498" y="7030813"/>
          <a:ext cx="34782669" cy="10665541"/>
        </p:xfrm>
        <a:graphic>
          <a:graphicData uri="http://schemas.openxmlformats.org/drawingml/2006/table">
            <a:tbl>
              <a:tblPr firstRow="1" bandRow="1">
                <a:tableStyleId>{5C22544A-7EE6-4342-B048-85BDC9FD1C3A}</a:tableStyleId>
              </a:tblPr>
              <a:tblGrid>
                <a:gridCol w="5312115">
                  <a:extLst>
                    <a:ext uri="{9D8B030D-6E8A-4147-A177-3AD203B41FA5}">
                      <a16:colId xmlns:a16="http://schemas.microsoft.com/office/drawing/2014/main" val="2844207666"/>
                    </a:ext>
                  </a:extLst>
                </a:gridCol>
                <a:gridCol w="12116693">
                  <a:extLst>
                    <a:ext uri="{9D8B030D-6E8A-4147-A177-3AD203B41FA5}">
                      <a16:colId xmlns:a16="http://schemas.microsoft.com/office/drawing/2014/main" val="1891655341"/>
                    </a:ext>
                  </a:extLst>
                </a:gridCol>
                <a:gridCol w="17353861">
                  <a:extLst>
                    <a:ext uri="{9D8B030D-6E8A-4147-A177-3AD203B41FA5}">
                      <a16:colId xmlns:a16="http://schemas.microsoft.com/office/drawing/2014/main" val="2118105124"/>
                    </a:ext>
                  </a:extLst>
                </a:gridCol>
              </a:tblGrid>
              <a:tr h="1300481">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Argument</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Example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Description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234686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unbounded</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6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 List of any type can be passed or assigned to a List using this wildcard.  </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302103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upper bound</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6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 list containing any type that is a Student or a </a:t>
                      </a:r>
                      <a:r>
                        <a:rPr lang="en-US" sz="6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sub type</a:t>
                      </a:r>
                      <a:r>
                        <a:rPr lang="en-US" sz="6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of Student can be assigned or passed to an argument specifying this wildcard.</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7828347"/>
                  </a:ext>
                </a:extLst>
              </a:tr>
              <a:tr h="3997164">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lower bound</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6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 list containing any type that is an </a:t>
                      </a:r>
                      <a:r>
                        <a:rPr lang="en-US" sz="60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LPAStudent</a:t>
                      </a:r>
                      <a:r>
                        <a:rPr lang="en-US" sz="6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or a </a:t>
                      </a:r>
                      <a:r>
                        <a:rPr lang="en-US" sz="6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super type</a:t>
                      </a:r>
                      <a:r>
                        <a:rPr lang="en-US" sz="6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of </a:t>
                      </a:r>
                      <a:r>
                        <a:rPr lang="en-US" sz="60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LPAStudent</a:t>
                      </a:r>
                      <a:r>
                        <a:rPr lang="en-US" sz="6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so in our case, that would be Student AND Object.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40349782"/>
                  </a:ext>
                </a:extLst>
              </a:tr>
            </a:tbl>
          </a:graphicData>
        </a:graphic>
      </p:graphicFrame>
      <p:pic>
        <p:nvPicPr>
          <p:cNvPr id="6" name="Picture 5">
            <a:extLst>
              <a:ext uri="{FF2B5EF4-FFF2-40B4-BE49-F238E27FC236}">
                <a16:creationId xmlns:a16="http://schemas.microsoft.com/office/drawing/2014/main" id="{20EEC45E-8CB2-0C23-7625-4C091EB39EBE}"/>
              </a:ext>
            </a:extLst>
          </p:cNvPr>
          <p:cNvPicPr>
            <a:picLocks noChangeAspect="1"/>
          </p:cNvPicPr>
          <p:nvPr/>
        </p:nvPicPr>
        <p:blipFill>
          <a:blip r:embed="rId4"/>
          <a:stretch>
            <a:fillRect/>
          </a:stretch>
        </p:blipFill>
        <p:spPr>
          <a:xfrm>
            <a:off x="6550164" y="8451311"/>
            <a:ext cx="3371428" cy="838096"/>
          </a:xfrm>
          <a:prstGeom prst="rect">
            <a:avLst/>
          </a:prstGeom>
        </p:spPr>
      </p:pic>
      <p:pic>
        <p:nvPicPr>
          <p:cNvPr id="8" name="Picture 7">
            <a:extLst>
              <a:ext uri="{FF2B5EF4-FFF2-40B4-BE49-F238E27FC236}">
                <a16:creationId xmlns:a16="http://schemas.microsoft.com/office/drawing/2014/main" id="{60873E5E-D0C9-C4DC-663D-BA1815BA9EBD}"/>
              </a:ext>
            </a:extLst>
          </p:cNvPr>
          <p:cNvPicPr>
            <a:picLocks noChangeAspect="1"/>
          </p:cNvPicPr>
          <p:nvPr/>
        </p:nvPicPr>
        <p:blipFill>
          <a:blip r:embed="rId5"/>
          <a:stretch>
            <a:fillRect/>
          </a:stretch>
        </p:blipFill>
        <p:spPr>
          <a:xfrm>
            <a:off x="6550164" y="10842446"/>
            <a:ext cx="11485714" cy="838096"/>
          </a:xfrm>
          <a:prstGeom prst="rect">
            <a:avLst/>
          </a:prstGeom>
        </p:spPr>
      </p:pic>
      <p:pic>
        <p:nvPicPr>
          <p:cNvPr id="10" name="Picture 9">
            <a:extLst>
              <a:ext uri="{FF2B5EF4-FFF2-40B4-BE49-F238E27FC236}">
                <a16:creationId xmlns:a16="http://schemas.microsoft.com/office/drawing/2014/main" id="{289BF4E5-B676-C955-A9C7-133B0712F3BF}"/>
              </a:ext>
            </a:extLst>
          </p:cNvPr>
          <p:cNvPicPr>
            <a:picLocks noChangeAspect="1"/>
          </p:cNvPicPr>
          <p:nvPr/>
        </p:nvPicPr>
        <p:blipFill>
          <a:blip r:embed="rId6"/>
          <a:stretch>
            <a:fillRect/>
          </a:stretch>
        </p:blipFill>
        <p:spPr>
          <a:xfrm>
            <a:off x="6550164" y="13802797"/>
            <a:ext cx="11485714" cy="857142"/>
          </a:xfrm>
          <a:prstGeom prst="rect">
            <a:avLst/>
          </a:prstGeom>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p:nvPr/>
        </p:nvSpPr>
        <p:spPr>
          <a:xfrm>
            <a:off x="952498" y="459786"/>
            <a:ext cx="30407363" cy="1815882"/>
          </a:xfrm>
          <a:prstGeom prst="rect">
            <a:avLst/>
          </a:prstGeom>
          <a:noFill/>
          <a:ln>
            <a:noFill/>
          </a:ln>
        </p:spPr>
        <p:txBody>
          <a:bodyPr spcFirstLastPara="1" wrap="square" lIns="76200" tIns="76200" rIns="76200" bIns="76200" anchor="t" anchorCtr="0">
            <a:noAutofit/>
          </a:bodyPr>
          <a:lstStyle/>
          <a:p>
            <a:pPr marL="0" marR="0" lvl="0" indent="0" algn="l" rtl="0">
              <a:lnSpc>
                <a:spcPct val="100000"/>
              </a:lnSpc>
              <a:spcBef>
                <a:spcPts val="0"/>
              </a:spcBef>
              <a:spcAft>
                <a:spcPts val="0"/>
              </a:spcAft>
              <a:buClr>
                <a:schemeClr val="dk1"/>
              </a:buClr>
              <a:buSzPts val="10800"/>
              <a:buFont typeface="Open Sans"/>
              <a:buNone/>
            </a:pPr>
            <a:endParaRPr dirty="0"/>
          </a:p>
        </p:txBody>
      </p:sp>
      <p:cxnSp>
        <p:nvCxnSpPr>
          <p:cNvPr id="121" name="Google Shape;121;p19"/>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cxnSp>
        <p:nvCxnSpPr>
          <p:cNvPr id="123" name="Google Shape;123;p19"/>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24" name="Google Shape;124;p19"/>
          <p:cNvPicPr preferRelativeResize="0"/>
          <p:nvPr/>
        </p:nvPicPr>
        <p:blipFill rotWithShape="1">
          <a:blip r:embed="rId3">
            <a:alphaModFix/>
          </a:blip>
          <a:srcRect/>
          <a:stretch/>
        </p:blipFill>
        <p:spPr>
          <a:xfrm>
            <a:off x="14650974" y="18489726"/>
            <a:ext cx="6321552" cy="1392336"/>
          </a:xfrm>
          <a:prstGeom prst="rect">
            <a:avLst/>
          </a:prstGeom>
          <a:noFill/>
          <a:ln>
            <a:noFill/>
          </a:ln>
        </p:spPr>
      </p:pic>
      <p:sp>
        <p:nvSpPr>
          <p:cNvPr id="125" name="Google Shape;125;p19"/>
          <p:cNvSpPr/>
          <p:nvPr/>
        </p:nvSpPr>
        <p:spPr>
          <a:xfrm>
            <a:off x="952500" y="18489726"/>
            <a:ext cx="16008688" cy="1308050"/>
          </a:xfrm>
          <a:prstGeom prst="rect">
            <a:avLst/>
          </a:prstGeom>
          <a:noFill/>
          <a:ln>
            <a:noFill/>
          </a:ln>
        </p:spPr>
        <p:txBody>
          <a:bodyPr spcFirstLastPara="1" wrap="square" lIns="76200" tIns="76200" rIns="76200" bIns="76200" anchor="t" anchorCtr="0">
            <a:noAutofit/>
          </a:bodyPr>
          <a:lstStyle/>
          <a:p>
            <a:pPr marL="0" marR="0" lvl="0" indent="0" algn="l" rtl="0">
              <a:lnSpc>
                <a:spcPct val="100000"/>
              </a:lnSpc>
              <a:spcBef>
                <a:spcPts val="0"/>
              </a:spcBef>
              <a:spcAft>
                <a:spcPts val="0"/>
              </a:spcAft>
              <a:buClr>
                <a:schemeClr val="dk1"/>
              </a:buClr>
              <a:buSzPts val="3000"/>
              <a:buFont typeface="Open Sans"/>
              <a:buNone/>
            </a:pPr>
            <a:r>
              <a:rPr lang="en-US" sz="3000" b="0" i="0" u="none" strike="noStrike" cap="none">
                <a:solidFill>
                  <a:schemeClr val="dk1"/>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chemeClr val="dk1"/>
              </a:buClr>
              <a:buSzPts val="4500"/>
              <a:buFont typeface="Open Sans"/>
              <a:buNone/>
            </a:pPr>
            <a:r>
              <a:rPr lang="en-US" sz="4500" b="0" i="0" u="none" strike="noStrike" cap="none">
                <a:solidFill>
                  <a:schemeClr val="dk1"/>
                </a:solidFill>
                <a:latin typeface="Open Sans"/>
                <a:ea typeface="Open Sans"/>
                <a:cs typeface="Open Sans"/>
                <a:sym typeface="Open Sans"/>
              </a:rPr>
              <a:t>Generics methods, wildcards, and type erasure</a:t>
            </a:r>
            <a:endParaRPr/>
          </a:p>
        </p:txBody>
      </p:sp>
      <p:sp>
        <p:nvSpPr>
          <p:cNvPr id="4" name="Rectangle 3">
            <a:extLst>
              <a:ext uri="{FF2B5EF4-FFF2-40B4-BE49-F238E27FC236}">
                <a16:creationId xmlns:a16="http://schemas.microsoft.com/office/drawing/2014/main" id="{C692DA13-220B-D9E3-34EC-BEE43DDEC4DB}"/>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Generics exist to enforce tighter type checks, at compile time.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compiler transforms a generic class into a typed class, meaning the byte code, or class file, contains no type parameters.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Everywhere a type parameter is used in a class, it gets replaced with either the type Object, if no upper bound was specified, or the upper bound type itself.</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transformation process is called type erasure, because the T parameter (or S, U, V), is erased, or replaced with a true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Why is this important?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Understanding how type erasure works for overloaded methods, may be important.</a:t>
            </a:r>
          </a:p>
        </p:txBody>
      </p:sp>
      <p:sp>
        <p:nvSpPr>
          <p:cNvPr id="2" name="Shape 126">
            <a:extLst>
              <a:ext uri="{FF2B5EF4-FFF2-40B4-BE49-F238E27FC236}">
                <a16:creationId xmlns:a16="http://schemas.microsoft.com/office/drawing/2014/main" id="{60F89DA7-AF9F-69D8-B1C3-43D25FE04742}"/>
              </a:ext>
            </a:extLst>
          </p:cNvPr>
          <p:cNvSpPr/>
          <p:nvPr/>
        </p:nvSpPr>
        <p:spPr>
          <a:xfrm>
            <a:off x="952498" y="459786"/>
            <a:ext cx="856324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Type Erasure</a:t>
            </a:r>
          </a:p>
        </p:txBody>
      </p:sp>
    </p:spTree>
    <p:extLst>
      <p:ext uri="{BB962C8B-B14F-4D97-AF65-F5344CB8AC3E}">
        <p14:creationId xmlns:p14="http://schemas.microsoft.com/office/powerpoint/2010/main" val="1780073760"/>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105978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solidFill>
                  <a:schemeClr val="tx1"/>
                </a:solidFill>
                <a:latin typeface="Open Sans" panose="020B0606030504020204" pitchFamily="34" charset="0"/>
                <a:ea typeface="Open Sans" panose="020B0606030504020204" pitchFamily="34" charset="0"/>
                <a:cs typeface="Open Sans" panose="020B0606030504020204" pitchFamily="34" charset="0"/>
              </a:rPr>
              <a:t>Using Multiple types to declare an Upper Bound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solidFill>
                  <a:schemeClr val="tx1"/>
                </a:solidFill>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solidFill>
                  <a:schemeClr val="tx1"/>
                </a:solidFill>
                <a:latin typeface="Open Sans" panose="020B0606030504020204" pitchFamily="34" charset="0"/>
                <a:ea typeface="Open Sans" panose="020B0606030504020204" pitchFamily="34" charset="0"/>
                <a:cs typeface="Open Sans" panose="020B0606030504020204" pitchFamily="34" charset="0"/>
              </a:rPr>
              <a:t>Static methods &amp; multiple upper bounds</a:t>
            </a:r>
          </a:p>
        </p:txBody>
      </p:sp>
      <p:sp>
        <p:nvSpPr>
          <p:cNvPr id="4" name="Rectangle 3">
            <a:extLst>
              <a:ext uri="{FF2B5EF4-FFF2-40B4-BE49-F238E27FC236}">
                <a16:creationId xmlns:a16="http://schemas.microsoft.com/office/drawing/2014/main" id="{926D8DEB-1512-EF44-895E-792A1F6AB4BE}"/>
              </a:ext>
            </a:extLst>
          </p:cNvPr>
          <p:cNvSpPr/>
          <p:nvPr/>
        </p:nvSpPr>
        <p:spPr>
          <a:xfrm>
            <a:off x="952501" y="2705878"/>
            <a:ext cx="14984185" cy="15225428"/>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use multiple types to set a more restrictive upper bound, with the use of an ampersand between types.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conditions require a type argument, to implement all interfaces declared, and to be a subtype of any class specified.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extend only one class at most, and zero to many interfaces.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use extends for either a class or an interface </a:t>
            </a:r>
            <a:r>
              <a:rPr lang="en-US" sz="6400">
                <a:latin typeface="Open Sans" panose="020B0606030504020204" pitchFamily="34" charset="0"/>
                <a:ea typeface="Open Sans" panose="020B0606030504020204" pitchFamily="34" charset="0"/>
                <a:cs typeface="Open Sans" panose="020B0606030504020204" pitchFamily="34" charset="0"/>
              </a:rPr>
              <a:t>or both.</a:t>
            </a: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do extend a class as well as an interface or two, the class must be the first type listed.</a:t>
            </a:r>
          </a:p>
        </p:txBody>
      </p:sp>
      <p:pic>
        <p:nvPicPr>
          <p:cNvPr id="6" name="Picture 5" descr="Shape, arrow&#10;&#10;Description automatically generated">
            <a:extLst>
              <a:ext uri="{FF2B5EF4-FFF2-40B4-BE49-F238E27FC236}">
                <a16:creationId xmlns:a16="http://schemas.microsoft.com/office/drawing/2014/main" id="{4E3004CA-C0B8-FD3B-6C37-C6A6C3AF5E4B}"/>
              </a:ext>
            </a:extLst>
          </p:cNvPr>
          <p:cNvPicPr>
            <a:picLocks noChangeAspect="1"/>
          </p:cNvPicPr>
          <p:nvPr/>
        </p:nvPicPr>
        <p:blipFill rotWithShape="1">
          <a:blip r:embed="rId4">
            <a:extLst>
              <a:ext uri="{28A0092B-C50C-407E-A947-70E740481C1C}">
                <a14:useLocalDpi xmlns:a14="http://schemas.microsoft.com/office/drawing/2010/main" val="0"/>
              </a:ext>
            </a:extLst>
          </a:blip>
          <a:srcRect l="1705" t="4101" r="2514" b="1311"/>
          <a:stretch/>
        </p:blipFill>
        <p:spPr>
          <a:xfrm>
            <a:off x="15936687" y="4686931"/>
            <a:ext cx="19798481" cy="11200139"/>
          </a:xfrm>
          <a:prstGeom prst="rect">
            <a:avLst/>
          </a:prstGeom>
        </p:spPr>
      </p:pic>
    </p:spTree>
    <p:extLst>
      <p:ext uri="{BB962C8B-B14F-4D97-AF65-F5344CB8AC3E}">
        <p14:creationId xmlns:p14="http://schemas.microsoft.com/office/powerpoint/2010/main" val="2683173338"/>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924358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Putting it all together, Final Section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Putting it all together, Final Section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challenge, I want you to start with some of the code we just talked about in the last video.</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 sure to start with the Student and </a:t>
            </a:r>
            <a:r>
              <a:rPr lang="en-US" sz="6400" dirty="0" err="1">
                <a:latin typeface="Open Sans" panose="020B0606030504020204" pitchFamily="34" charset="0"/>
                <a:ea typeface="Open Sans" panose="020B0606030504020204" pitchFamily="34" charset="0"/>
                <a:cs typeface="Open Sans" panose="020B0606030504020204" pitchFamily="34" charset="0"/>
              </a:rPr>
              <a:t>LPAStudent</a:t>
            </a:r>
            <a:r>
              <a:rPr lang="en-US" sz="6400" dirty="0">
                <a:latin typeface="Open Sans" panose="020B0606030504020204" pitchFamily="34" charset="0"/>
                <a:ea typeface="Open Sans" panose="020B0606030504020204" pitchFamily="34" charset="0"/>
                <a:cs typeface="Open Sans" panose="020B0606030504020204" pitchFamily="34" charset="0"/>
              </a:rPr>
              <a:t> classes, and the </a:t>
            </a:r>
            <a:r>
              <a:rPr lang="en-US" sz="6400" dirty="0" err="1">
                <a:latin typeface="Open Sans" panose="020B0606030504020204" pitchFamily="34" charset="0"/>
                <a:ea typeface="Open Sans" panose="020B0606030504020204" pitchFamily="34" charset="0"/>
                <a:cs typeface="Open Sans" panose="020B0606030504020204" pitchFamily="34" charset="0"/>
              </a:rPr>
              <a:t>QueryItem</a:t>
            </a:r>
            <a:r>
              <a:rPr lang="en-US" sz="6400" dirty="0">
                <a:latin typeface="Open Sans" panose="020B0606030504020204" pitchFamily="34" charset="0"/>
                <a:ea typeface="Open Sans" panose="020B0606030504020204" pitchFamily="34" charset="0"/>
                <a:cs typeface="Open Sans" panose="020B0606030504020204" pitchFamily="34" charset="0"/>
              </a:rPr>
              <a:t> interface and </a:t>
            </a:r>
            <a:r>
              <a:rPr lang="en-US" sz="6400" dirty="0" err="1">
                <a:latin typeface="Open Sans" panose="020B0606030504020204" pitchFamily="34" charset="0"/>
                <a:ea typeface="Open Sans" panose="020B0606030504020204" pitchFamily="34" charset="0"/>
                <a:cs typeface="Open Sans" panose="020B0606030504020204" pitchFamily="34" charset="0"/>
              </a:rPr>
              <a:t>QueryList</a:t>
            </a:r>
            <a:r>
              <a:rPr lang="en-US" sz="6400" dirty="0">
                <a:latin typeface="Open Sans" panose="020B0606030504020204" pitchFamily="34" charset="0"/>
                <a:ea typeface="Open Sans" panose="020B0606030504020204" pitchFamily="34" charset="0"/>
                <a:cs typeface="Open Sans" panose="020B0606030504020204" pitchFamily="34" charset="0"/>
              </a:rPr>
              <a:t> class.</a:t>
            </a:r>
          </a:p>
        </p:txBody>
      </p:sp>
    </p:spTree>
    <p:extLst>
      <p:ext uri="{BB962C8B-B14F-4D97-AF65-F5344CB8AC3E}">
        <p14:creationId xmlns:p14="http://schemas.microsoft.com/office/powerpoint/2010/main" val="3553338554"/>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924358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Putting it all together, Final Section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Putting it all together, Final Section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challenge, you'll want to do the following items: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Change </a:t>
            </a:r>
            <a:r>
              <a:rPr lang="en-US" sz="6400" dirty="0" err="1">
                <a:latin typeface="Open Sans" panose="020B0606030504020204" pitchFamily="34" charset="0"/>
                <a:ea typeface="Open Sans" panose="020B0606030504020204" pitchFamily="34" charset="0"/>
                <a:cs typeface="Open Sans" panose="020B0606030504020204" pitchFamily="34" charset="0"/>
              </a:rPr>
              <a:t>QueryList</a:t>
            </a:r>
            <a:r>
              <a:rPr lang="en-US" sz="6400" dirty="0">
                <a:latin typeface="Open Sans" panose="020B0606030504020204" pitchFamily="34" charset="0"/>
                <a:ea typeface="Open Sans" panose="020B0606030504020204" pitchFamily="34" charset="0"/>
                <a:cs typeface="Open Sans" panose="020B0606030504020204" pitchFamily="34" charset="0"/>
              </a:rPr>
              <a:t> to extend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removing the items field.</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Add a student id field to the Student class, and Implement a way to compare Students, so that students are naturally ordered by a student id.</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Implement at least one other mechanism for comparing Students by course or year, or for LPA Students, by percent complete.</a:t>
            </a:r>
          </a:p>
        </p:txBody>
      </p:sp>
    </p:spTree>
    <p:extLst>
      <p:ext uri="{BB962C8B-B14F-4D97-AF65-F5344CB8AC3E}">
        <p14:creationId xmlns:p14="http://schemas.microsoft.com/office/powerpoint/2010/main" val="3859418344"/>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924358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Putting it all together, Final Section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Putting it all together, Final Section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challenge, you'll want to do the following items: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Override the </a:t>
            </a:r>
            <a:r>
              <a:rPr lang="en-US" sz="6400" dirty="0" err="1">
                <a:latin typeface="Open Sans" panose="020B0606030504020204" pitchFamily="34" charset="0"/>
                <a:ea typeface="Open Sans" panose="020B0606030504020204" pitchFamily="34" charset="0"/>
                <a:cs typeface="Open Sans" panose="020B0606030504020204" pitchFamily="34" charset="0"/>
              </a:rPr>
              <a:t>matchFieldValue</a:t>
            </a:r>
            <a:r>
              <a:rPr lang="en-US" sz="6400" dirty="0">
                <a:latin typeface="Open Sans" panose="020B0606030504020204" pitchFamily="34" charset="0"/>
                <a:ea typeface="Open Sans" panose="020B0606030504020204" pitchFamily="34" charset="0"/>
                <a:cs typeface="Open Sans" panose="020B0606030504020204" pitchFamily="34" charset="0"/>
              </a:rPr>
              <a:t> method on the </a:t>
            </a:r>
            <a:r>
              <a:rPr lang="en-US" sz="6400" dirty="0" err="1">
                <a:latin typeface="Open Sans" panose="020B0606030504020204" pitchFamily="34" charset="0"/>
                <a:ea typeface="Open Sans" panose="020B0606030504020204" pitchFamily="34" charset="0"/>
                <a:cs typeface="Open Sans" panose="020B0606030504020204" pitchFamily="34" charset="0"/>
              </a:rPr>
              <a:t>LPAStudent</a:t>
            </a:r>
            <a:r>
              <a:rPr lang="en-US" sz="6400" dirty="0">
                <a:latin typeface="Open Sans" panose="020B0606030504020204" pitchFamily="34" charset="0"/>
                <a:ea typeface="Open Sans" panose="020B0606030504020204" pitchFamily="34" charset="0"/>
                <a:cs typeface="Open Sans" panose="020B0606030504020204" pitchFamily="34" charset="0"/>
              </a:rPr>
              <a:t> class, so that you return students, not matched on percent complete equal to a value, but on percent less than or equal to a submitted value.  Note: an LPA Student should be searchable by the same fields as Student as well.</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Run your code for 25 random students, selecting students who are less than or equal to 50% done their course, and print out the list, sorted in at least two ways, first by using </a:t>
            </a:r>
            <a:r>
              <a:rPr lang="en-US" sz="6400" dirty="0" err="1">
                <a:latin typeface="Open Sans" panose="020B0606030504020204" pitchFamily="34" charset="0"/>
                <a:ea typeface="Open Sans" panose="020B0606030504020204" pitchFamily="34" charset="0"/>
                <a:cs typeface="Open Sans" panose="020B0606030504020204" pitchFamily="34" charset="0"/>
              </a:rPr>
              <a:t>List.sort</a:t>
            </a:r>
            <a:r>
              <a:rPr lang="en-US" sz="6400" dirty="0">
                <a:latin typeface="Open Sans" panose="020B0606030504020204" pitchFamily="34" charset="0"/>
                <a:ea typeface="Open Sans" panose="020B0606030504020204" pitchFamily="34" charset="0"/>
                <a:cs typeface="Open Sans" panose="020B0606030504020204" pitchFamily="34" charset="0"/>
              </a:rPr>
              <a:t> with the </a:t>
            </a:r>
            <a:r>
              <a:rPr lang="en-US" sz="6400" dirty="0" err="1">
                <a:latin typeface="Open Sans" panose="020B0606030504020204" pitchFamily="34" charset="0"/>
                <a:ea typeface="Open Sans" panose="020B0606030504020204" pitchFamily="34" charset="0"/>
                <a:cs typeface="Open Sans" panose="020B0606030504020204" pitchFamily="34" charset="0"/>
              </a:rPr>
              <a:t>Comparator.naturalOrder</a:t>
            </a:r>
            <a:r>
              <a:rPr lang="en-US" sz="6400" dirty="0">
                <a:latin typeface="Open Sans" panose="020B0606030504020204" pitchFamily="34" charset="0"/>
                <a:ea typeface="Open Sans" panose="020B0606030504020204" pitchFamily="34" charset="0"/>
                <a:cs typeface="Open Sans" panose="020B0606030504020204" pitchFamily="34" charset="0"/>
              </a:rPr>
              <a:t>() comparator, and then using your own Comparator, so first by student id, as well as one of the other ways you selected.</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And be sure to have some fun!</a:t>
            </a:r>
          </a:p>
        </p:txBody>
      </p:sp>
    </p:spTree>
    <p:extLst>
      <p:ext uri="{BB962C8B-B14F-4D97-AF65-F5344CB8AC3E}">
        <p14:creationId xmlns:p14="http://schemas.microsoft.com/office/powerpoint/2010/main" val="168231028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949044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Declaring a Class vs. Declaring a generic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520681"/>
            <a:ext cx="34782670" cy="13645399"/>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the generic class, the field's type is that placeholder, just T, and this means it can be any type at all.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T in the angle brackets means it's the same type as the T, specified as the type of the field.</a:t>
            </a:r>
          </a:p>
        </p:txBody>
      </p:sp>
      <p:graphicFrame>
        <p:nvGraphicFramePr>
          <p:cNvPr id="14" name="Table 13">
            <a:extLst>
              <a:ext uri="{FF2B5EF4-FFF2-40B4-BE49-F238E27FC236}">
                <a16:creationId xmlns:a16="http://schemas.microsoft.com/office/drawing/2014/main" id="{991D8628-4DF6-3A4A-4775-B56B7BB15756}"/>
              </a:ext>
            </a:extLst>
          </p:cNvPr>
          <p:cNvGraphicFramePr>
            <a:graphicFrameLocks noGrp="1"/>
          </p:cNvGraphicFramePr>
          <p:nvPr/>
        </p:nvGraphicFramePr>
        <p:xfrm>
          <a:off x="952501" y="10654389"/>
          <a:ext cx="34782667" cy="7239595"/>
        </p:xfrm>
        <a:graphic>
          <a:graphicData uri="http://schemas.openxmlformats.org/drawingml/2006/table">
            <a:tbl>
              <a:tblPr firstRow="1" bandRow="1">
                <a:tableStyleId>{5C22544A-7EE6-4342-B048-85BDC9FD1C3A}</a:tableStyleId>
              </a:tblPr>
              <a:tblGrid>
                <a:gridCol w="17410144">
                  <a:extLst>
                    <a:ext uri="{9D8B030D-6E8A-4147-A177-3AD203B41FA5}">
                      <a16:colId xmlns:a16="http://schemas.microsoft.com/office/drawing/2014/main" val="2844207666"/>
                    </a:ext>
                  </a:extLst>
                </a:gridCol>
                <a:gridCol w="17372523">
                  <a:extLst>
                    <a:ext uri="{9D8B030D-6E8A-4147-A177-3AD203B41FA5}">
                      <a16:colId xmlns:a16="http://schemas.microsoft.com/office/drawing/2014/main" val="1891655341"/>
                    </a:ext>
                  </a:extLst>
                </a:gridCol>
              </a:tblGrid>
              <a:tr h="1249342">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Regular Class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Generic Class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5990253">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15" name="Picture 14">
            <a:extLst>
              <a:ext uri="{FF2B5EF4-FFF2-40B4-BE49-F238E27FC236}">
                <a16:creationId xmlns:a16="http://schemas.microsoft.com/office/drawing/2014/main" id="{3F345B16-22F3-889E-76B2-81407C484B25}"/>
              </a:ext>
            </a:extLst>
          </p:cNvPr>
          <p:cNvPicPr>
            <a:picLocks noChangeAspect="1"/>
          </p:cNvPicPr>
          <p:nvPr/>
        </p:nvPicPr>
        <p:blipFill>
          <a:blip r:embed="rId4"/>
          <a:stretch>
            <a:fillRect/>
          </a:stretch>
        </p:blipFill>
        <p:spPr>
          <a:xfrm>
            <a:off x="1205982" y="12256674"/>
            <a:ext cx="12419048" cy="5180952"/>
          </a:xfrm>
          <a:prstGeom prst="rect">
            <a:avLst/>
          </a:prstGeom>
        </p:spPr>
      </p:pic>
      <p:pic>
        <p:nvPicPr>
          <p:cNvPr id="16" name="Picture 15">
            <a:extLst>
              <a:ext uri="{FF2B5EF4-FFF2-40B4-BE49-F238E27FC236}">
                <a16:creationId xmlns:a16="http://schemas.microsoft.com/office/drawing/2014/main" id="{A3ACF970-9DFD-7467-EC99-67CB5B004449}"/>
              </a:ext>
            </a:extLst>
          </p:cNvPr>
          <p:cNvPicPr>
            <a:picLocks noChangeAspect="1"/>
          </p:cNvPicPr>
          <p:nvPr/>
        </p:nvPicPr>
        <p:blipFill>
          <a:blip r:embed="rId5"/>
          <a:stretch>
            <a:fillRect/>
          </a:stretch>
        </p:blipFill>
        <p:spPr>
          <a:xfrm>
            <a:off x="18591871" y="12202237"/>
            <a:ext cx="12419048" cy="5104762"/>
          </a:xfrm>
          <a:prstGeom prst="rect">
            <a:avLst/>
          </a:prstGeom>
        </p:spPr>
      </p:pic>
    </p:spTree>
    <p:extLst>
      <p:ext uri="{BB962C8B-B14F-4D97-AF65-F5344CB8AC3E}">
        <p14:creationId xmlns:p14="http://schemas.microsoft.com/office/powerpoint/2010/main" val="84779825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5FF902E0-8072-F11B-9F6E-C8C909162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1584" y="10566966"/>
            <a:ext cx="15432832" cy="7659855"/>
          </a:xfrm>
          <a:prstGeom prst="rect">
            <a:avLst/>
          </a:prstGeom>
        </p:spPr>
      </p:pic>
      <p:sp>
        <p:nvSpPr>
          <p:cNvPr id="126" name="Shape 126"/>
          <p:cNvSpPr/>
          <p:nvPr/>
        </p:nvSpPr>
        <p:spPr>
          <a:xfrm>
            <a:off x="952498" y="459786"/>
            <a:ext cx="2650886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Using a generic class as a reference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I have a variable declaration of the generic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declaration of a reference type that uses generics, the type parameter is declared in angle brackets.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reference type is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the type parameter (or parameterized type) is String, which is declared in angle brackets, and </a:t>
            </a:r>
            <a:r>
              <a:rPr lang="en-US" sz="6400" dirty="0" err="1">
                <a:latin typeface="Open Sans" panose="020B0606030504020204" pitchFamily="34" charset="0"/>
                <a:ea typeface="Open Sans" panose="020B0606030504020204" pitchFamily="34" charset="0"/>
                <a:cs typeface="Open Sans" panose="020B0606030504020204" pitchFamily="34" charset="0"/>
              </a:rPr>
              <a:t>listOfString</a:t>
            </a:r>
            <a:r>
              <a:rPr lang="en-US" sz="6400" dirty="0">
                <a:latin typeface="Open Sans" panose="020B0606030504020204" pitchFamily="34" charset="0"/>
                <a:ea typeface="Open Sans" panose="020B0606030504020204" pitchFamily="34" charset="0"/>
                <a:cs typeface="Open Sans" panose="020B0606030504020204" pitchFamily="34" charset="0"/>
              </a:rPr>
              <a:t> is the variable name.</a:t>
            </a:r>
          </a:p>
        </p:txBody>
      </p:sp>
    </p:spTree>
    <p:extLst>
      <p:ext uri="{BB962C8B-B14F-4D97-AF65-F5344CB8AC3E}">
        <p14:creationId xmlns:p14="http://schemas.microsoft.com/office/powerpoint/2010/main" val="184683686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5FF902E0-8072-F11B-9F6E-C8C909162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1584" y="10566966"/>
            <a:ext cx="15432832" cy="7659855"/>
          </a:xfrm>
          <a:prstGeom prst="rect">
            <a:avLst/>
          </a:prstGeom>
        </p:spPr>
      </p:pic>
      <p:sp>
        <p:nvSpPr>
          <p:cNvPr id="126" name="Shape 126"/>
          <p:cNvSpPr/>
          <p:nvPr/>
        </p:nvSpPr>
        <p:spPr>
          <a:xfrm>
            <a:off x="952498" y="459786"/>
            <a:ext cx="2650886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Using a generic class as a reference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Many of Java's libraries are written using generic classes and interfaces, so we'll be using them a lot moving forward.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it's still a good idea to learn to write your own generic class, to help you understand the concept.</a:t>
            </a:r>
          </a:p>
        </p:txBody>
      </p:sp>
    </p:spTree>
    <p:extLst>
      <p:ext uri="{BB962C8B-B14F-4D97-AF65-F5344CB8AC3E}">
        <p14:creationId xmlns:p14="http://schemas.microsoft.com/office/powerpoint/2010/main" val="220967689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94213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Solution 1: Duplicate code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2" y="4285904"/>
            <a:ext cx="19761458"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could copy and paste the </a:t>
            </a:r>
            <a:r>
              <a:rPr lang="en-US" sz="6400" dirty="0" err="1">
                <a:latin typeface="Open Sans" panose="020B0606030504020204" pitchFamily="34" charset="0"/>
                <a:ea typeface="Open Sans" panose="020B0606030504020204" pitchFamily="34" charset="0"/>
                <a:cs typeface="Open Sans" panose="020B0606030504020204" pitchFamily="34" charset="0"/>
              </a:rPr>
              <a:t>BaseballTeam</a:t>
            </a:r>
            <a:r>
              <a:rPr lang="en-US" sz="6400" dirty="0">
                <a:latin typeface="Open Sans" panose="020B0606030504020204" pitchFamily="34" charset="0"/>
                <a:ea typeface="Open Sans" panose="020B0606030504020204" pitchFamily="34" charset="0"/>
                <a:cs typeface="Open Sans" panose="020B0606030504020204" pitchFamily="34" charset="0"/>
              </a:rPr>
              <a:t>, and rename everything for </a:t>
            </a:r>
            <a:r>
              <a:rPr lang="en-US" sz="6400" dirty="0" err="1">
                <a:latin typeface="Open Sans" panose="020B0606030504020204" pitchFamily="34" charset="0"/>
                <a:ea typeface="Open Sans" panose="020B0606030504020204" pitchFamily="34" charset="0"/>
                <a:cs typeface="Open Sans" panose="020B0606030504020204" pitchFamily="34" charset="0"/>
              </a:rPr>
              <a:t>FootballTeam</a:t>
            </a:r>
            <a:r>
              <a:rPr lang="en-US" sz="6400" dirty="0">
                <a:latin typeface="Open Sans" panose="020B0606030504020204" pitchFamily="34" charset="0"/>
                <a:ea typeface="Open Sans" panose="020B0606030504020204" pitchFamily="34" charset="0"/>
                <a:cs typeface="Open Sans" panose="020B0606030504020204" pitchFamily="34" charset="0"/>
              </a:rPr>
              <a:t>, and create a </a:t>
            </a:r>
            <a:r>
              <a:rPr lang="en-US" sz="6400" dirty="0" err="1">
                <a:latin typeface="Open Sans" panose="020B0606030504020204" pitchFamily="34" charset="0"/>
                <a:ea typeface="Open Sans" panose="020B0606030504020204" pitchFamily="34" charset="0"/>
                <a:cs typeface="Open Sans" panose="020B0606030504020204" pitchFamily="34" charset="0"/>
              </a:rPr>
              <a:t>FootballPlayer</a:t>
            </a:r>
            <a:r>
              <a:rPr lang="en-US" sz="6400" dirty="0">
                <a:latin typeface="Open Sans" panose="020B0606030504020204" pitchFamily="34" charset="0"/>
                <a:ea typeface="Open Sans" panose="020B0606030504020204" pitchFamily="34" charset="0"/>
                <a:cs typeface="Open Sans" panose="020B0606030504020204" pitchFamily="34" charset="0"/>
              </a:rPr>
              <a:t>, as I'm showing on this slide.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you'd have to make sure any changes you made to one team or player, that made sense for the other team and player, had to be made in both sets of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rarely a recommended approach, unless team operations are significantly different.</a:t>
            </a:r>
          </a:p>
        </p:txBody>
      </p:sp>
      <p:pic>
        <p:nvPicPr>
          <p:cNvPr id="5" name="Picture 4">
            <a:extLst>
              <a:ext uri="{FF2B5EF4-FFF2-40B4-BE49-F238E27FC236}">
                <a16:creationId xmlns:a16="http://schemas.microsoft.com/office/drawing/2014/main" id="{77B4AEF9-90B4-2475-2870-D8C7FAC0CD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72526" y="5029593"/>
            <a:ext cx="15304894" cy="10514814"/>
          </a:xfrm>
          <a:prstGeom prst="rect">
            <a:avLst/>
          </a:prstGeom>
        </p:spPr>
      </p:pic>
    </p:spTree>
    <p:extLst>
      <p:ext uri="{BB962C8B-B14F-4D97-AF65-F5344CB8AC3E}">
        <p14:creationId xmlns:p14="http://schemas.microsoft.com/office/powerpoint/2010/main" val="274609444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963636"/>
            <a:ext cx="35229196" cy="1200329"/>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6800" dirty="0">
                <a:latin typeface="Open Sans" panose="020B0606030504020204" pitchFamily="34" charset="0"/>
                <a:ea typeface="Open Sans" panose="020B0606030504020204" pitchFamily="34" charset="0"/>
                <a:cs typeface="Open Sans" panose="020B0606030504020204" pitchFamily="34" charset="0"/>
              </a:rPr>
              <a:t>Solution 2: Use a Player Interface or abstract class to support different types of players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2" y="4285904"/>
            <a:ext cx="18224404"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could change Baseball team to simply Team, and use an interface type (or abstract or base class) called Player.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I show a Team Class, and on this class, the members are a List of Players.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I've made Player an interface, and have </a:t>
            </a:r>
            <a:r>
              <a:rPr lang="en-US" sz="6400" dirty="0" err="1">
                <a:latin typeface="Open Sans" panose="020B0606030504020204" pitchFamily="34" charset="0"/>
                <a:ea typeface="Open Sans" panose="020B0606030504020204" pitchFamily="34" charset="0"/>
                <a:cs typeface="Open Sans" panose="020B0606030504020204" pitchFamily="34" charset="0"/>
              </a:rPr>
              <a:t>BaseballPlayer</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FootballPlayer</a:t>
            </a:r>
            <a:r>
              <a:rPr lang="en-US" sz="6400" dirty="0">
                <a:latin typeface="Open Sans" panose="020B0606030504020204" pitchFamily="34" charset="0"/>
                <a:ea typeface="Open Sans" panose="020B0606030504020204" pitchFamily="34" charset="0"/>
                <a:cs typeface="Open Sans" panose="020B0606030504020204" pitchFamily="34" charset="0"/>
              </a:rPr>
              <a:t> implementing that interface.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a better design than the previous one, but it's still got problems.</a:t>
            </a:r>
          </a:p>
        </p:txBody>
      </p:sp>
      <p:pic>
        <p:nvPicPr>
          <p:cNvPr id="3" name="Picture 2" descr="Diagram&#10;&#10;Description automatically generated">
            <a:extLst>
              <a:ext uri="{FF2B5EF4-FFF2-40B4-BE49-F238E27FC236}">
                <a16:creationId xmlns:a16="http://schemas.microsoft.com/office/drawing/2014/main" id="{3072944A-4198-4477-2E63-B0B14E036D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76906" y="5360679"/>
            <a:ext cx="17172740" cy="9852643"/>
          </a:xfrm>
          <a:prstGeom prst="rect">
            <a:avLst/>
          </a:prstGeom>
        </p:spPr>
      </p:pic>
    </p:spTree>
    <p:extLst>
      <p:ext uri="{BB962C8B-B14F-4D97-AF65-F5344CB8AC3E}">
        <p14:creationId xmlns:p14="http://schemas.microsoft.com/office/powerpoint/2010/main" val="1768946726"/>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931</TotalTime>
  <Words>4155</Words>
  <Application>Microsoft Office PowerPoint</Application>
  <PresentationFormat>Custom</PresentationFormat>
  <Paragraphs>421</Paragraphs>
  <Slides>46</Slides>
  <Notes>46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Helvetica</vt:lpstr>
      <vt:lpstr>Helvetica Light</vt:lpstr>
      <vt:lpstr>Helvetica Neue</vt:lpstr>
      <vt:lpstr>Helvetica Neue Light</vt:lpstr>
      <vt:lpstr>Open Sans</vt:lpstr>
      <vt:lpstr>Roboto Mono</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Vargas, Antonio</cp:lastModifiedBy>
  <cp:revision>190</cp:revision>
  <dcterms:modified xsi:type="dcterms:W3CDTF">2024-12-26T19:08:51Z</dcterms:modified>
</cp:coreProperties>
</file>