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5"/>
  </p:notesMasterIdLst>
  <p:sldIdLst>
    <p:sldId id="1117" r:id="rId2"/>
    <p:sldId id="1118" r:id="rId3"/>
    <p:sldId id="1119" r:id="rId4"/>
    <p:sldId id="1120" r:id="rId5"/>
    <p:sldId id="1121" r:id="rId6"/>
    <p:sldId id="1122" r:id="rId7"/>
    <p:sldId id="1123" r:id="rId8"/>
    <p:sldId id="1124" r:id="rId9"/>
    <p:sldId id="1125" r:id="rId10"/>
    <p:sldId id="1126" r:id="rId11"/>
    <p:sldId id="1127" r:id="rId12"/>
    <p:sldId id="1128" r:id="rId13"/>
    <p:sldId id="1129" r:id="rId14"/>
    <p:sldId id="1130" r:id="rId15"/>
    <p:sldId id="1131" r:id="rId16"/>
    <p:sldId id="1132" r:id="rId17"/>
    <p:sldId id="1133" r:id="rId18"/>
    <p:sldId id="1134" r:id="rId19"/>
    <p:sldId id="1135" r:id="rId20"/>
    <p:sldId id="1136" r:id="rId21"/>
    <p:sldId id="1137" r:id="rId22"/>
    <p:sldId id="1138" r:id="rId23"/>
    <p:sldId id="1139" r:id="rId24"/>
    <p:sldId id="1140" r:id="rId25"/>
    <p:sldId id="1141" r:id="rId26"/>
    <p:sldId id="1142" r:id="rId27"/>
    <p:sldId id="1143" r:id="rId28"/>
    <p:sldId id="1144" r:id="rId29"/>
    <p:sldId id="1145" r:id="rId30"/>
    <p:sldId id="1146" r:id="rId31"/>
    <p:sldId id="1147" r:id="rId32"/>
    <p:sldId id="1148" r:id="rId33"/>
    <p:sldId id="1149" r:id="rId34"/>
    <p:sldId id="1150" r:id="rId35"/>
    <p:sldId id="1151" r:id="rId36"/>
    <p:sldId id="1152" r:id="rId37"/>
    <p:sldId id="1153" r:id="rId38"/>
    <p:sldId id="1154" r:id="rId39"/>
    <p:sldId id="1155" r:id="rId40"/>
    <p:sldId id="1156" r:id="rId41"/>
    <p:sldId id="1157" r:id="rId42"/>
    <p:sldId id="1158" r:id="rId43"/>
    <p:sldId id="1159" r:id="rId44"/>
    <p:sldId id="1160" r:id="rId45"/>
    <p:sldId id="1161" r:id="rId46"/>
    <p:sldId id="1162" r:id="rId47"/>
    <p:sldId id="1163" r:id="rId48"/>
    <p:sldId id="1164" r:id="rId49"/>
    <p:sldId id="1165" r:id="rId50"/>
    <p:sldId id="1166" r:id="rId51"/>
    <p:sldId id="1167" r:id="rId52"/>
    <p:sldId id="1168" r:id="rId53"/>
    <p:sldId id="1169" r:id="rId54"/>
    <p:sldId id="1170" r:id="rId55"/>
    <p:sldId id="1171" r:id="rId56"/>
    <p:sldId id="1172" r:id="rId57"/>
    <p:sldId id="1173" r:id="rId58"/>
    <p:sldId id="1174" r:id="rId59"/>
    <p:sldId id="1175" r:id="rId60"/>
    <p:sldId id="1176" r:id="rId61"/>
    <p:sldId id="1177" r:id="rId62"/>
    <p:sldId id="1178" r:id="rId63"/>
    <p:sldId id="1179" r:id="rId64"/>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A8F9"/>
    <a:srgbClr val="FFFFFF"/>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26" d="100"/>
          <a:sy n="26" d="100"/>
        </p:scale>
        <p:origin x="38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93276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88200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8214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10712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06797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46846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50221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0194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14274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99804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11588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654533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5155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27968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69635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5881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6710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2424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942072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65220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24578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45009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51855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529993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31407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54083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00083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56545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29561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927469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01914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38801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767833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6089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78428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61548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087648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00741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13628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17067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56730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54094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34648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77441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332717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94853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029543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9604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29606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07063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83117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png"/><Relationship Id="rId7"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2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png"/><Relationship Id="rId7"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5.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5.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52.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5.xml"/><Relationship Id="rId5" Type="http://schemas.openxmlformats.org/officeDocument/2006/relationships/image" Target="../media/image54.png"/><Relationship Id="rId4" Type="http://schemas.openxmlformats.org/officeDocument/2006/relationships/image" Target="../media/image5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5.xml"/><Relationship Id="rId5" Type="http://schemas.openxmlformats.org/officeDocument/2006/relationships/image" Target="../media/image56.png"/><Relationship Id="rId4" Type="http://schemas.openxmlformats.org/officeDocument/2006/relationships/image" Target="../media/image5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5.xml"/><Relationship Id="rId4" Type="http://schemas.openxmlformats.org/officeDocument/2006/relationships/image" Target="../media/image57.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5.xml"/><Relationship Id="rId4" Type="http://schemas.openxmlformats.org/officeDocument/2006/relationships/image" Target="../media/image58.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5.xml"/><Relationship Id="rId4" Type="http://schemas.openxmlformats.org/officeDocument/2006/relationships/image" Target="../media/image58.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5.xml"/><Relationship Id="rId4" Type="http://schemas.openxmlformats.org/officeDocument/2006/relationships/image" Target="../media/image58.png"/></Relationships>
</file>

<file path=ppt/slides/_rels/slide54.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png"/><Relationship Id="rId3" Type="http://schemas.openxmlformats.org/officeDocument/2006/relationships/image" Target="../media/image2.png"/><Relationship Id="rId7" Type="http://schemas.openxmlformats.org/officeDocument/2006/relationships/image" Target="../media/image62.png"/><Relationship Id="rId12" Type="http://schemas.openxmlformats.org/officeDocument/2006/relationships/image" Target="../media/image67.png"/><Relationship Id="rId2" Type="http://schemas.openxmlformats.org/officeDocument/2006/relationships/notesSlide" Target="../notesSlides/notesSlide54.xml"/><Relationship Id="rId1" Type="http://schemas.openxmlformats.org/officeDocument/2006/relationships/slideLayout" Target="../slideLayouts/slideLayout5.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5" Type="http://schemas.openxmlformats.org/officeDocument/2006/relationships/image" Target="../media/image70.png"/><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png"/><Relationship Id="rId14" Type="http://schemas.openxmlformats.org/officeDocument/2006/relationships/image" Target="../media/image69.png"/></Relationships>
</file>

<file path=ppt/slides/_rels/slide55.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2.png"/><Relationship Id="rId7" Type="http://schemas.openxmlformats.org/officeDocument/2006/relationships/image" Target="../media/image74.png"/><Relationship Id="rId2" Type="http://schemas.openxmlformats.org/officeDocument/2006/relationships/notesSlide" Target="../notesSlides/notesSlide55.xml"/><Relationship Id="rId1" Type="http://schemas.openxmlformats.org/officeDocument/2006/relationships/slideLayout" Target="../slideLayouts/slideLayout5.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 Id="rId9" Type="http://schemas.openxmlformats.org/officeDocument/2006/relationships/image" Target="../media/image76.png"/></Relationships>
</file>

<file path=ppt/slides/_rels/slide56.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2.png"/><Relationship Id="rId7" Type="http://schemas.openxmlformats.org/officeDocument/2006/relationships/image" Target="../media/image74.png"/><Relationship Id="rId2" Type="http://schemas.openxmlformats.org/officeDocument/2006/relationships/notesSlide" Target="../notesSlides/notesSlide56.xml"/><Relationship Id="rId1" Type="http://schemas.openxmlformats.org/officeDocument/2006/relationships/slideLayout" Target="../slideLayouts/slideLayout5.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 Id="rId9" Type="http://schemas.openxmlformats.org/officeDocument/2006/relationships/image" Target="../media/image76.png"/></Relationships>
</file>

<file path=ppt/slides/_rels/slide57.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2.png"/><Relationship Id="rId7" Type="http://schemas.openxmlformats.org/officeDocument/2006/relationships/image" Target="../media/image80.png"/><Relationship Id="rId2" Type="http://schemas.openxmlformats.org/officeDocument/2006/relationships/notesSlide" Target="../notesSlides/notesSlide57.xml"/><Relationship Id="rId1" Type="http://schemas.openxmlformats.org/officeDocument/2006/relationships/slideLayout" Target="../slideLayouts/slideLayout5.xml"/><Relationship Id="rId6" Type="http://schemas.openxmlformats.org/officeDocument/2006/relationships/image" Target="../media/image79.png"/><Relationship Id="rId5" Type="http://schemas.openxmlformats.org/officeDocument/2006/relationships/image" Target="../media/image78.png"/><Relationship Id="rId10" Type="http://schemas.openxmlformats.org/officeDocument/2006/relationships/image" Target="../media/image83.png"/><Relationship Id="rId4" Type="http://schemas.openxmlformats.org/officeDocument/2006/relationships/image" Target="../media/image77.png"/><Relationship Id="rId9" Type="http://schemas.openxmlformats.org/officeDocument/2006/relationships/image" Target="../media/image82.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51925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Introduction to Lambda Expressions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Lambda Expressions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Welcome to the Lambda Expression Section of the course.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wanted to introduce you to this section a little earlier in the course than here, because many methods supporting these expressions, have been introduced on Java's interfaces and classes, since JDK 8.</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Lambda expressions let you pass around snippets of custom code, giving you so much more functionality than you might otherwise be able to achieve, and with very little effort.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sometimes confusing to understand these expressions, or how much power is in their punch, and sometimes with just a single statement.</a:t>
            </a:r>
          </a:p>
        </p:txBody>
      </p:sp>
    </p:spTree>
    <p:extLst>
      <p:ext uri="{BB962C8B-B14F-4D97-AF65-F5344CB8AC3E}">
        <p14:creationId xmlns:p14="http://schemas.microsoft.com/office/powerpoint/2010/main" val="3447455751"/>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914145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What's a functional interface?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38773"/>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400" dirty="0">
                <a:latin typeface="Open Sans" panose="020B0606030504020204" pitchFamily="34" charset="0"/>
                <a:ea typeface="Open Sans" panose="020B0606030504020204" pitchFamily="34" charset="0"/>
                <a:cs typeface="Open Sans" panose="020B0606030504020204" pitchFamily="34" charset="0"/>
              </a:rPr>
              <a:t>Introduction to the Lambda Expression, and Functional Interfaces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b="1" dirty="0">
                <a:latin typeface="Open Sans" panose="020B0606030504020204" pitchFamily="34" charset="0"/>
                <a:ea typeface="Open Sans" panose="020B0606030504020204" pitchFamily="34" charset="0"/>
                <a:cs typeface="Open Sans" panose="020B0606030504020204" pitchFamily="34" charset="0"/>
              </a:rPr>
              <a:t>A functional interface</a:t>
            </a:r>
            <a:r>
              <a:rPr lang="en-US" sz="6400" dirty="0">
                <a:latin typeface="Open Sans" panose="020B0606030504020204" pitchFamily="34" charset="0"/>
                <a:ea typeface="Open Sans" panose="020B0606030504020204" pitchFamily="34" charset="0"/>
                <a:cs typeface="Open Sans" panose="020B0606030504020204" pitchFamily="34" charset="0"/>
              </a:rPr>
              <a:t> is an interface that has </a:t>
            </a:r>
            <a:r>
              <a:rPr lang="en-US" sz="6400" b="1" dirty="0">
                <a:latin typeface="Open Sans" panose="020B0606030504020204" pitchFamily="34" charset="0"/>
                <a:ea typeface="Open Sans" panose="020B0606030504020204" pitchFamily="34" charset="0"/>
                <a:cs typeface="Open Sans" panose="020B0606030504020204" pitchFamily="34" charset="0"/>
              </a:rPr>
              <a:t>one, and only one, abstract method</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how Java can infer the method, to derive the parameters and return type, for the lambda expression.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may also see this referred to as SAM, which is short for </a:t>
            </a:r>
            <a:r>
              <a:rPr lang="en-US" sz="6400" b="1" dirty="0">
                <a:latin typeface="Open Sans" panose="020B0606030504020204" pitchFamily="34" charset="0"/>
                <a:ea typeface="Open Sans" panose="020B0606030504020204" pitchFamily="34" charset="0"/>
                <a:cs typeface="Open Sans" panose="020B0606030504020204" pitchFamily="34" charset="0"/>
              </a:rPr>
              <a:t>Single Abstract Method</a:t>
            </a:r>
            <a:r>
              <a:rPr lang="en-US" sz="6400" dirty="0">
                <a:latin typeface="Open Sans" panose="020B0606030504020204" pitchFamily="34" charset="0"/>
                <a:ea typeface="Open Sans" panose="020B0606030504020204" pitchFamily="34" charset="0"/>
                <a:cs typeface="Open Sans" panose="020B0606030504020204" pitchFamily="34" charset="0"/>
              </a:rPr>
              <a:t>, which is called the functional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functional interface is the </a:t>
            </a:r>
            <a:r>
              <a:rPr lang="en-US" sz="6400" b="1" dirty="0">
                <a:latin typeface="Open Sans" panose="020B0606030504020204" pitchFamily="34" charset="0"/>
                <a:ea typeface="Open Sans" panose="020B0606030504020204" pitchFamily="34" charset="0"/>
                <a:cs typeface="Open Sans" panose="020B0606030504020204" pitchFamily="34" charset="0"/>
              </a:rPr>
              <a:t>target type for a lambda expression</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698280945"/>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55714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Lambda Expression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400" dirty="0">
                <a:latin typeface="Open Sans" panose="020B0606030504020204" pitchFamily="34" charset="0"/>
                <a:ea typeface="Open Sans" panose="020B0606030504020204" pitchFamily="34" charset="0"/>
                <a:cs typeface="Open Sans" panose="020B0606030504020204" pitchFamily="34" charset="0"/>
              </a:rPr>
              <a:t>Lambda Expressions, syntax, &amp; additional examples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functional interface is the framework that lets a lambda expression be used.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Lambda expressions are also called lambdas for short.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Many of Java's classes, use functional interfaces in their method signatures, which allows us to pass lambdas as arguments to them.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soon discover that lambdas will reduce the amount of code you write.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an upcoming video, I'm going to cover many of Java's built-in functional interfaces.</a:t>
            </a:r>
          </a:p>
        </p:txBody>
      </p:sp>
    </p:spTree>
    <p:extLst>
      <p:ext uri="{BB962C8B-B14F-4D97-AF65-F5344CB8AC3E}">
        <p14:creationId xmlns:p14="http://schemas.microsoft.com/office/powerpoint/2010/main" val="3885707097"/>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71263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Consumer Interface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Consumer interface is in the </a:t>
            </a:r>
            <a:r>
              <a:rPr lang="en-US" sz="6400" dirty="0" err="1">
                <a:latin typeface="Open Sans" panose="020B0606030504020204" pitchFamily="34" charset="0"/>
                <a:ea typeface="Open Sans" panose="020B0606030504020204" pitchFamily="34" charset="0"/>
                <a:cs typeface="Open Sans" panose="020B0606030504020204" pitchFamily="34" charset="0"/>
              </a:rPr>
              <a:t>java.util.function</a:t>
            </a:r>
            <a:r>
              <a:rPr lang="en-US" sz="6400" dirty="0">
                <a:latin typeface="Open Sans" panose="020B0606030504020204" pitchFamily="34" charset="0"/>
                <a:ea typeface="Open Sans" panose="020B0606030504020204" pitchFamily="34" charset="0"/>
                <a:cs typeface="Open Sans" panose="020B0606030504020204" pitchFamily="34" charset="0"/>
              </a:rPr>
              <a:t> package.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has one abstract method, that takes a single argument, and doesn't return anything.</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doesn't seem like a very interesting interface at first, but let's see what this means in practice, as far as the lambda expressions we can use with it.</a:t>
            </a:r>
          </a:p>
        </p:txBody>
      </p:sp>
      <p:pic>
        <p:nvPicPr>
          <p:cNvPr id="3" name="Picture 2">
            <a:extLst>
              <a:ext uri="{FF2B5EF4-FFF2-40B4-BE49-F238E27FC236}">
                <a16:creationId xmlns:a16="http://schemas.microsoft.com/office/drawing/2014/main" id="{9962636D-75D2-381D-7FD3-9A1CA035255E}"/>
              </a:ext>
            </a:extLst>
          </p:cNvPr>
          <p:cNvPicPr>
            <a:picLocks noChangeAspect="1"/>
          </p:cNvPicPr>
          <p:nvPr/>
        </p:nvPicPr>
        <p:blipFill>
          <a:blip r:embed="rId4"/>
          <a:stretch>
            <a:fillRect/>
          </a:stretch>
        </p:blipFill>
        <p:spPr>
          <a:xfrm>
            <a:off x="952498" y="7487555"/>
            <a:ext cx="8584001" cy="1078285"/>
          </a:xfrm>
          <a:prstGeom prst="rect">
            <a:avLst/>
          </a:prstGeom>
        </p:spPr>
      </p:pic>
      <p:sp>
        <p:nvSpPr>
          <p:cNvPr id="2" name="Shape 131">
            <a:extLst>
              <a:ext uri="{FF2B5EF4-FFF2-40B4-BE49-F238E27FC236}">
                <a16:creationId xmlns:a16="http://schemas.microsoft.com/office/drawing/2014/main" id="{F096906A-0757-3360-6C29-63B7714D8338}"/>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400" dirty="0">
                <a:latin typeface="Open Sans" panose="020B0606030504020204" pitchFamily="34" charset="0"/>
                <a:ea typeface="Open Sans" panose="020B0606030504020204" pitchFamily="34" charset="0"/>
                <a:cs typeface="Open Sans" panose="020B0606030504020204" pitchFamily="34" charset="0"/>
              </a:rPr>
              <a:t>Lambda Expressions, syntax, &amp; additional examples</a:t>
            </a:r>
          </a:p>
        </p:txBody>
      </p:sp>
    </p:spTree>
    <p:extLst>
      <p:ext uri="{BB962C8B-B14F-4D97-AF65-F5344CB8AC3E}">
        <p14:creationId xmlns:p14="http://schemas.microsoft.com/office/powerpoint/2010/main" val="2986696871"/>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416480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lambda expression variations, for a single parameter</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shows the different ways to declare a single parameter in a lambda expression.</a:t>
            </a:r>
          </a:p>
        </p:txBody>
      </p:sp>
      <p:graphicFrame>
        <p:nvGraphicFramePr>
          <p:cNvPr id="2" name="Table 1">
            <a:extLst>
              <a:ext uri="{FF2B5EF4-FFF2-40B4-BE49-F238E27FC236}">
                <a16:creationId xmlns:a16="http://schemas.microsoft.com/office/drawing/2014/main" id="{0740E763-9B64-6BA7-C434-23BCE622F1FE}"/>
              </a:ext>
            </a:extLst>
          </p:cNvPr>
          <p:cNvGraphicFramePr>
            <a:graphicFrameLocks noGrp="1"/>
          </p:cNvGraphicFramePr>
          <p:nvPr/>
        </p:nvGraphicFramePr>
        <p:xfrm>
          <a:off x="952501" y="5790810"/>
          <a:ext cx="34782667" cy="7682591"/>
        </p:xfrm>
        <a:graphic>
          <a:graphicData uri="http://schemas.openxmlformats.org/drawingml/2006/table">
            <a:tbl>
              <a:tblPr firstRow="1" bandRow="1">
                <a:tableStyleId>{5C22544A-7EE6-4342-B048-85BDC9FD1C3A}</a:tableStyleId>
              </a:tblPr>
              <a:tblGrid>
                <a:gridCol w="20489246">
                  <a:extLst>
                    <a:ext uri="{9D8B030D-6E8A-4147-A177-3AD203B41FA5}">
                      <a16:colId xmlns:a16="http://schemas.microsoft.com/office/drawing/2014/main" val="2844207666"/>
                    </a:ext>
                  </a:extLst>
                </a:gridCol>
                <a:gridCol w="14293421">
                  <a:extLst>
                    <a:ext uri="{9D8B030D-6E8A-4147-A177-3AD203B41FA5}">
                      <a16:colId xmlns:a16="http://schemas.microsoft.com/office/drawing/2014/main" val="1891655341"/>
                    </a:ext>
                  </a:extLst>
                </a:gridCol>
              </a:tblGrid>
              <a:tr h="1286183">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Lambda Expression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Description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84615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 single parameter without a type can omit the parentheses.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0325450"/>
                  </a:ext>
                </a:extLst>
              </a:tr>
              <a:tr h="135204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Parentheses are optional.</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6051077"/>
                  </a:ext>
                </a:extLst>
              </a:tr>
              <a:tr h="184615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Parentheses required if a reference type is specified.</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0569418"/>
                  </a:ext>
                </a:extLst>
              </a:tr>
              <a:tr h="135204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 reference type can be var.</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8332437"/>
                  </a:ext>
                </a:extLst>
              </a:tr>
            </a:tbl>
          </a:graphicData>
        </a:graphic>
      </p:graphicFrame>
      <p:pic>
        <p:nvPicPr>
          <p:cNvPr id="5" name="Picture 4">
            <a:extLst>
              <a:ext uri="{FF2B5EF4-FFF2-40B4-BE49-F238E27FC236}">
                <a16:creationId xmlns:a16="http://schemas.microsoft.com/office/drawing/2014/main" id="{1CF19924-35B3-1774-DBCF-CBA479520A74}"/>
              </a:ext>
            </a:extLst>
          </p:cNvPr>
          <p:cNvPicPr>
            <a:picLocks noChangeAspect="1"/>
          </p:cNvPicPr>
          <p:nvPr/>
        </p:nvPicPr>
        <p:blipFill>
          <a:blip r:embed="rId4"/>
          <a:stretch>
            <a:fillRect/>
          </a:stretch>
        </p:blipFill>
        <p:spPr>
          <a:xfrm>
            <a:off x="1136179" y="7189809"/>
            <a:ext cx="16183333" cy="833333"/>
          </a:xfrm>
          <a:prstGeom prst="rect">
            <a:avLst/>
          </a:prstGeom>
        </p:spPr>
      </p:pic>
      <p:pic>
        <p:nvPicPr>
          <p:cNvPr id="7" name="Picture 6">
            <a:extLst>
              <a:ext uri="{FF2B5EF4-FFF2-40B4-BE49-F238E27FC236}">
                <a16:creationId xmlns:a16="http://schemas.microsoft.com/office/drawing/2014/main" id="{D7C194A4-510C-65EA-1EC4-85321F98231D}"/>
              </a:ext>
            </a:extLst>
          </p:cNvPr>
          <p:cNvPicPr>
            <a:picLocks noChangeAspect="1"/>
          </p:cNvPicPr>
          <p:nvPr/>
        </p:nvPicPr>
        <p:blipFill>
          <a:blip r:embed="rId5"/>
          <a:stretch>
            <a:fillRect/>
          </a:stretch>
        </p:blipFill>
        <p:spPr>
          <a:xfrm>
            <a:off x="1136179" y="8943091"/>
            <a:ext cx="17016666" cy="866667"/>
          </a:xfrm>
          <a:prstGeom prst="rect">
            <a:avLst/>
          </a:prstGeom>
        </p:spPr>
      </p:pic>
      <p:pic>
        <p:nvPicPr>
          <p:cNvPr id="12" name="Picture 11">
            <a:extLst>
              <a:ext uri="{FF2B5EF4-FFF2-40B4-BE49-F238E27FC236}">
                <a16:creationId xmlns:a16="http://schemas.microsoft.com/office/drawing/2014/main" id="{676DAD17-A191-289A-9390-EAE5C635F956}"/>
              </a:ext>
            </a:extLst>
          </p:cNvPr>
          <p:cNvPicPr>
            <a:picLocks noChangeAspect="1"/>
          </p:cNvPicPr>
          <p:nvPr/>
        </p:nvPicPr>
        <p:blipFill>
          <a:blip r:embed="rId6"/>
          <a:stretch>
            <a:fillRect/>
          </a:stretch>
        </p:blipFill>
        <p:spPr>
          <a:xfrm>
            <a:off x="1136179" y="10385578"/>
            <a:ext cx="19950000" cy="916668"/>
          </a:xfrm>
          <a:prstGeom prst="rect">
            <a:avLst/>
          </a:prstGeom>
        </p:spPr>
      </p:pic>
      <p:pic>
        <p:nvPicPr>
          <p:cNvPr id="14" name="Picture 13">
            <a:extLst>
              <a:ext uri="{FF2B5EF4-FFF2-40B4-BE49-F238E27FC236}">
                <a16:creationId xmlns:a16="http://schemas.microsoft.com/office/drawing/2014/main" id="{4E4B817C-346F-4D7F-8D47-9A1012F0A492}"/>
              </a:ext>
            </a:extLst>
          </p:cNvPr>
          <p:cNvPicPr>
            <a:picLocks noChangeAspect="1"/>
          </p:cNvPicPr>
          <p:nvPr/>
        </p:nvPicPr>
        <p:blipFill>
          <a:blip r:embed="rId7"/>
          <a:stretch>
            <a:fillRect/>
          </a:stretch>
        </p:blipFill>
        <p:spPr>
          <a:xfrm>
            <a:off x="1136179" y="12232456"/>
            <a:ext cx="18750001" cy="850000"/>
          </a:xfrm>
          <a:prstGeom prst="rect">
            <a:avLst/>
          </a:prstGeom>
        </p:spPr>
      </p:pic>
      <p:sp>
        <p:nvSpPr>
          <p:cNvPr id="3" name="Shape 131">
            <a:extLst>
              <a:ext uri="{FF2B5EF4-FFF2-40B4-BE49-F238E27FC236}">
                <a16:creationId xmlns:a16="http://schemas.microsoft.com/office/drawing/2014/main" id="{EC23223C-8A09-1C64-6567-B43933D62367}"/>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400" dirty="0">
                <a:latin typeface="Open Sans" panose="020B0606030504020204" pitchFamily="34" charset="0"/>
                <a:ea typeface="Open Sans" panose="020B0606030504020204" pitchFamily="34" charset="0"/>
                <a:cs typeface="Open Sans" panose="020B0606030504020204" pitchFamily="34" charset="0"/>
              </a:rPr>
              <a:t>Lambda Expressions, syntax, &amp; additional examples</a:t>
            </a:r>
          </a:p>
        </p:txBody>
      </p:sp>
    </p:spTree>
    <p:extLst>
      <p:ext uri="{BB962C8B-B14F-4D97-AF65-F5344CB8AC3E}">
        <p14:creationId xmlns:p14="http://schemas.microsoft.com/office/powerpoint/2010/main" val="1147412581"/>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078406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lambda expression variations, the lambda body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2554877"/>
            <a:ext cx="34782670" cy="1361120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lambda body can be a single expression, or can contain a lambda body in opening and closing curly brackets.</a:t>
            </a:r>
          </a:p>
        </p:txBody>
      </p:sp>
      <p:graphicFrame>
        <p:nvGraphicFramePr>
          <p:cNvPr id="2" name="Table 1">
            <a:extLst>
              <a:ext uri="{FF2B5EF4-FFF2-40B4-BE49-F238E27FC236}">
                <a16:creationId xmlns:a16="http://schemas.microsoft.com/office/drawing/2014/main" id="{0740E763-9B64-6BA7-C434-23BCE622F1FE}"/>
              </a:ext>
            </a:extLst>
          </p:cNvPr>
          <p:cNvGraphicFramePr>
            <a:graphicFrameLocks noGrp="1"/>
          </p:cNvGraphicFramePr>
          <p:nvPr/>
        </p:nvGraphicFramePr>
        <p:xfrm>
          <a:off x="952498" y="4913733"/>
          <a:ext cx="34782667" cy="12777104"/>
        </p:xfrm>
        <a:graphic>
          <a:graphicData uri="http://schemas.openxmlformats.org/drawingml/2006/table">
            <a:tbl>
              <a:tblPr firstRow="1" bandRow="1">
                <a:tableStyleId>{5C22544A-7EE6-4342-B048-85BDC9FD1C3A}</a:tableStyleId>
              </a:tblPr>
              <a:tblGrid>
                <a:gridCol w="19033673">
                  <a:extLst>
                    <a:ext uri="{9D8B030D-6E8A-4147-A177-3AD203B41FA5}">
                      <a16:colId xmlns:a16="http://schemas.microsoft.com/office/drawing/2014/main" val="2844207666"/>
                    </a:ext>
                  </a:extLst>
                </a:gridCol>
                <a:gridCol w="15748994">
                  <a:extLst>
                    <a:ext uri="{9D8B030D-6E8A-4147-A177-3AD203B41FA5}">
                      <a16:colId xmlns:a16="http://schemas.microsoft.com/office/drawing/2014/main" val="1891655341"/>
                    </a:ext>
                  </a:extLst>
                </a:gridCol>
              </a:tblGrid>
              <a:tr h="924466">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Lambda Expression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Description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502245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An expression can be a single statement.</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Like a switch expression, that does not require yield for a single statement result, the use of return is not needed and would result in a compiler error. </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0325450"/>
                  </a:ext>
                </a:extLst>
              </a:tr>
              <a:tr h="6830188">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An expression can be a code block.  </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Like a switch expression, that requires yield, a lambda that returns a value, would require a final return statement.</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All statements in the block must end with semi-colons.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6051077"/>
                  </a:ext>
                </a:extLst>
              </a:tr>
            </a:tbl>
          </a:graphicData>
        </a:graphic>
      </p:graphicFrame>
      <p:pic>
        <p:nvPicPr>
          <p:cNvPr id="4" name="Picture 3">
            <a:extLst>
              <a:ext uri="{FF2B5EF4-FFF2-40B4-BE49-F238E27FC236}">
                <a16:creationId xmlns:a16="http://schemas.microsoft.com/office/drawing/2014/main" id="{5074611A-4A9F-3805-7497-3DDF7D1B000A}"/>
              </a:ext>
            </a:extLst>
          </p:cNvPr>
          <p:cNvPicPr>
            <a:picLocks noChangeAspect="1"/>
          </p:cNvPicPr>
          <p:nvPr/>
        </p:nvPicPr>
        <p:blipFill>
          <a:blip r:embed="rId4"/>
          <a:stretch>
            <a:fillRect/>
          </a:stretch>
        </p:blipFill>
        <p:spPr>
          <a:xfrm>
            <a:off x="1201666" y="6026542"/>
            <a:ext cx="14571429" cy="742857"/>
          </a:xfrm>
          <a:prstGeom prst="rect">
            <a:avLst/>
          </a:prstGeom>
        </p:spPr>
      </p:pic>
      <p:pic>
        <p:nvPicPr>
          <p:cNvPr id="11" name="Picture 10">
            <a:extLst>
              <a:ext uri="{FF2B5EF4-FFF2-40B4-BE49-F238E27FC236}">
                <a16:creationId xmlns:a16="http://schemas.microsoft.com/office/drawing/2014/main" id="{BFF60363-BF4A-D652-9E5A-688AAC375270}"/>
              </a:ext>
            </a:extLst>
          </p:cNvPr>
          <p:cNvPicPr>
            <a:picLocks noChangeAspect="1"/>
          </p:cNvPicPr>
          <p:nvPr/>
        </p:nvPicPr>
        <p:blipFill>
          <a:blip r:embed="rId5"/>
          <a:stretch>
            <a:fillRect/>
          </a:stretch>
        </p:blipFill>
        <p:spPr>
          <a:xfrm>
            <a:off x="1201666" y="11097011"/>
            <a:ext cx="18514286" cy="2914286"/>
          </a:xfrm>
          <a:prstGeom prst="rect">
            <a:avLst/>
          </a:prstGeom>
        </p:spPr>
      </p:pic>
      <p:sp>
        <p:nvSpPr>
          <p:cNvPr id="3" name="Shape 131">
            <a:extLst>
              <a:ext uri="{FF2B5EF4-FFF2-40B4-BE49-F238E27FC236}">
                <a16:creationId xmlns:a16="http://schemas.microsoft.com/office/drawing/2014/main" id="{21C9F5CE-5CD2-FB74-3E92-B7D97024FCBE}"/>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400" dirty="0">
                <a:latin typeface="Open Sans" panose="020B0606030504020204" pitchFamily="34" charset="0"/>
                <a:ea typeface="Open Sans" panose="020B0606030504020204" pitchFamily="34" charset="0"/>
                <a:cs typeface="Open Sans" panose="020B0606030504020204" pitchFamily="34" charset="0"/>
              </a:rPr>
              <a:t>Lambda Expressions, syntax, &amp; additional examples</a:t>
            </a:r>
          </a:p>
        </p:txBody>
      </p:sp>
    </p:spTree>
    <p:extLst>
      <p:ext uri="{BB962C8B-B14F-4D97-AF65-F5344CB8AC3E}">
        <p14:creationId xmlns:p14="http://schemas.microsoft.com/office/powerpoint/2010/main" val="455813982"/>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10216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Functional Programming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Lambdas are Java's first step into functional programming.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a programming paradigm that focuses on computing and returning results.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just for more information about functional programming, there's a good </a:t>
            </a:r>
            <a:r>
              <a:rPr lang="en-US" sz="6400" dirty="0" err="1">
                <a:latin typeface="Open Sans" panose="020B0606030504020204" pitchFamily="34" charset="0"/>
                <a:ea typeface="Open Sans" panose="020B0606030504020204" pitchFamily="34" charset="0"/>
                <a:cs typeface="Open Sans" panose="020B0606030504020204" pitchFamily="34" charset="0"/>
              </a:rPr>
              <a:t>wikipedia</a:t>
            </a:r>
            <a:r>
              <a:rPr lang="en-US" sz="6400" dirty="0">
                <a:latin typeface="Open Sans" panose="020B0606030504020204" pitchFamily="34" charset="0"/>
                <a:ea typeface="Open Sans" panose="020B0606030504020204" pitchFamily="34" charset="0"/>
                <a:cs typeface="Open Sans" panose="020B0606030504020204" pitchFamily="34" charset="0"/>
              </a:rPr>
              <a:t> article here.</a:t>
            </a:r>
          </a:p>
          <a:p>
            <a:pPr algn="l">
              <a:spcAft>
                <a:spcPts val="5022"/>
              </a:spcAft>
            </a:pPr>
            <a:r>
              <a:rPr lang="en-US" sz="6400" u="sng" dirty="0">
                <a:solidFill>
                  <a:schemeClr val="accent1"/>
                </a:solidFill>
                <a:latin typeface="Open Sans" panose="020B0606030504020204" pitchFamily="34" charset="0"/>
                <a:ea typeface="Open Sans" panose="020B0606030504020204" pitchFamily="34" charset="0"/>
                <a:cs typeface="Open Sans" panose="020B0606030504020204" pitchFamily="34" charset="0"/>
              </a:rPr>
              <a:t>https://en.wikipedia.org/wiki/Functional_programming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Check that out to find out a bit more about functional programming.</a:t>
            </a:r>
          </a:p>
        </p:txBody>
      </p:sp>
      <p:sp>
        <p:nvSpPr>
          <p:cNvPr id="2" name="Shape 131">
            <a:extLst>
              <a:ext uri="{FF2B5EF4-FFF2-40B4-BE49-F238E27FC236}">
                <a16:creationId xmlns:a16="http://schemas.microsoft.com/office/drawing/2014/main" id="{C9B3CD71-37C6-1019-FF72-F1BC8890CB01}"/>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400" dirty="0">
                <a:latin typeface="Open Sans" panose="020B0606030504020204" pitchFamily="34" charset="0"/>
                <a:ea typeface="Open Sans" panose="020B0606030504020204" pitchFamily="34" charset="0"/>
                <a:cs typeface="Open Sans" panose="020B0606030504020204" pitchFamily="34" charset="0"/>
              </a:rPr>
              <a:t>Lambda Expressions, syntax, &amp; additional examples</a:t>
            </a:r>
          </a:p>
        </p:txBody>
      </p:sp>
    </p:spTree>
    <p:extLst>
      <p:ext uri="{BB962C8B-B14F-4D97-AF65-F5344CB8AC3E}">
        <p14:creationId xmlns:p14="http://schemas.microsoft.com/office/powerpoint/2010/main" val="3831756636"/>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546624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Streams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Another feature of Java, makes extensive use of lambda expressions, and that's streams.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Streams are exciting, because they create a pipeline of work that can be formed into a chain.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Many of the stream operations take functional interfaces as parameters, meaning we can code them with lambda expressions.</a:t>
            </a:r>
          </a:p>
        </p:txBody>
      </p:sp>
      <p:sp>
        <p:nvSpPr>
          <p:cNvPr id="2" name="Shape 131">
            <a:extLst>
              <a:ext uri="{FF2B5EF4-FFF2-40B4-BE49-F238E27FC236}">
                <a16:creationId xmlns:a16="http://schemas.microsoft.com/office/drawing/2014/main" id="{AAEC743F-4275-D927-9690-638E5A0BE517}"/>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400" dirty="0">
                <a:latin typeface="Open Sans" panose="020B0606030504020204" pitchFamily="34" charset="0"/>
                <a:ea typeface="Open Sans" panose="020B0606030504020204" pitchFamily="34" charset="0"/>
                <a:cs typeface="Open Sans" panose="020B0606030504020204" pitchFamily="34" charset="0"/>
              </a:rPr>
              <a:t>Lambda Expressions, syntax, &amp; additional examples</a:t>
            </a:r>
          </a:p>
        </p:txBody>
      </p:sp>
    </p:spTree>
    <p:extLst>
      <p:ext uri="{BB962C8B-B14F-4D97-AF65-F5344CB8AC3E}">
        <p14:creationId xmlns:p14="http://schemas.microsoft.com/office/powerpoint/2010/main" val="3437683225"/>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013645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Lambda expressions with multiple parameters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Lambda Expressions, Continued</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rules for multiple parameters used in a lambda expression are shown here.</a:t>
            </a:r>
          </a:p>
        </p:txBody>
      </p:sp>
      <p:graphicFrame>
        <p:nvGraphicFramePr>
          <p:cNvPr id="2" name="Table 1">
            <a:extLst>
              <a:ext uri="{FF2B5EF4-FFF2-40B4-BE49-F238E27FC236}">
                <a16:creationId xmlns:a16="http://schemas.microsoft.com/office/drawing/2014/main" id="{CAB673AD-530E-0DB4-7E1D-DDF41881A505}"/>
              </a:ext>
            </a:extLst>
          </p:cNvPr>
          <p:cNvGraphicFramePr>
            <a:graphicFrameLocks noGrp="1"/>
          </p:cNvGraphicFramePr>
          <p:nvPr/>
        </p:nvGraphicFramePr>
        <p:xfrm>
          <a:off x="952501" y="5790810"/>
          <a:ext cx="34782667" cy="6645171"/>
        </p:xfrm>
        <a:graphic>
          <a:graphicData uri="http://schemas.openxmlformats.org/drawingml/2006/table">
            <a:tbl>
              <a:tblPr firstRow="1" bandRow="1">
                <a:tableStyleId>{5C22544A-7EE6-4342-B048-85BDC9FD1C3A}</a:tableStyleId>
              </a:tblPr>
              <a:tblGrid>
                <a:gridCol w="16047875">
                  <a:extLst>
                    <a:ext uri="{9D8B030D-6E8A-4147-A177-3AD203B41FA5}">
                      <a16:colId xmlns:a16="http://schemas.microsoft.com/office/drawing/2014/main" val="2844207666"/>
                    </a:ext>
                  </a:extLst>
                </a:gridCol>
                <a:gridCol w="18734792">
                  <a:extLst>
                    <a:ext uri="{9D8B030D-6E8A-4147-A177-3AD203B41FA5}">
                      <a16:colId xmlns:a16="http://schemas.microsoft.com/office/drawing/2014/main" val="1891655341"/>
                    </a:ext>
                  </a:extLst>
                </a:gridCol>
              </a:tblGrid>
              <a:tr h="1404394">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Lambda Expression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Description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3297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Parentheses are always required. Explicit types are not.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0325450"/>
                  </a:ext>
                </a:extLst>
              </a:tr>
              <a:tr h="189196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If you use an explicit type for one parameter, you must use explicit types for all the parameters.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6051077"/>
                  </a:ext>
                </a:extLst>
              </a:tr>
              <a:tr h="201583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If you use var for one parameter, you must use var for all parameters. </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0569418"/>
                  </a:ext>
                </a:extLst>
              </a:tr>
            </a:tbl>
          </a:graphicData>
        </a:graphic>
      </p:graphicFrame>
      <p:pic>
        <p:nvPicPr>
          <p:cNvPr id="4" name="Picture 3">
            <a:extLst>
              <a:ext uri="{FF2B5EF4-FFF2-40B4-BE49-F238E27FC236}">
                <a16:creationId xmlns:a16="http://schemas.microsoft.com/office/drawing/2014/main" id="{69566BB7-D31F-59B1-8575-F176ABDBB67B}"/>
              </a:ext>
            </a:extLst>
          </p:cNvPr>
          <p:cNvPicPr>
            <a:picLocks noChangeAspect="1"/>
          </p:cNvPicPr>
          <p:nvPr/>
        </p:nvPicPr>
        <p:blipFill>
          <a:blip r:embed="rId4"/>
          <a:stretch>
            <a:fillRect/>
          </a:stretch>
        </p:blipFill>
        <p:spPr>
          <a:xfrm>
            <a:off x="1151573" y="7318105"/>
            <a:ext cx="7600000" cy="971428"/>
          </a:xfrm>
          <a:prstGeom prst="rect">
            <a:avLst/>
          </a:prstGeom>
        </p:spPr>
      </p:pic>
      <p:pic>
        <p:nvPicPr>
          <p:cNvPr id="6" name="Picture 5">
            <a:extLst>
              <a:ext uri="{FF2B5EF4-FFF2-40B4-BE49-F238E27FC236}">
                <a16:creationId xmlns:a16="http://schemas.microsoft.com/office/drawing/2014/main" id="{B9DF716A-2DCC-02FB-DF02-E8754660BAB3}"/>
              </a:ext>
            </a:extLst>
          </p:cNvPr>
          <p:cNvPicPr>
            <a:picLocks noChangeAspect="1"/>
          </p:cNvPicPr>
          <p:nvPr/>
        </p:nvPicPr>
        <p:blipFill>
          <a:blip r:embed="rId5"/>
          <a:stretch>
            <a:fillRect/>
          </a:stretch>
        </p:blipFill>
        <p:spPr>
          <a:xfrm>
            <a:off x="1180145" y="8711376"/>
            <a:ext cx="15142856" cy="952380"/>
          </a:xfrm>
          <a:prstGeom prst="rect">
            <a:avLst/>
          </a:prstGeom>
        </p:spPr>
      </p:pic>
      <p:pic>
        <p:nvPicPr>
          <p:cNvPr id="11" name="Picture 10">
            <a:extLst>
              <a:ext uri="{FF2B5EF4-FFF2-40B4-BE49-F238E27FC236}">
                <a16:creationId xmlns:a16="http://schemas.microsoft.com/office/drawing/2014/main" id="{7CB220B6-8727-C24B-2AD9-5D8AEDDE53E1}"/>
              </a:ext>
            </a:extLst>
          </p:cNvPr>
          <p:cNvPicPr>
            <a:picLocks noChangeAspect="1"/>
          </p:cNvPicPr>
          <p:nvPr/>
        </p:nvPicPr>
        <p:blipFill>
          <a:blip r:embed="rId6"/>
          <a:stretch>
            <a:fillRect/>
          </a:stretch>
        </p:blipFill>
        <p:spPr>
          <a:xfrm>
            <a:off x="1180145" y="10616034"/>
            <a:ext cx="11371428" cy="952380"/>
          </a:xfrm>
          <a:prstGeom prst="rect">
            <a:avLst/>
          </a:prstGeom>
        </p:spPr>
      </p:pic>
    </p:spTree>
    <p:extLst>
      <p:ext uri="{BB962C8B-B14F-4D97-AF65-F5344CB8AC3E}">
        <p14:creationId xmlns:p14="http://schemas.microsoft.com/office/powerpoint/2010/main" val="270643247"/>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534828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Lambda expressions that return values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Lambda Expressions, Continued</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shows the two rules for returning values from a lambda expression.</a:t>
            </a:r>
          </a:p>
        </p:txBody>
      </p:sp>
      <p:graphicFrame>
        <p:nvGraphicFramePr>
          <p:cNvPr id="2" name="Table 1">
            <a:extLst>
              <a:ext uri="{FF2B5EF4-FFF2-40B4-BE49-F238E27FC236}">
                <a16:creationId xmlns:a16="http://schemas.microsoft.com/office/drawing/2014/main" id="{CAB673AD-530E-0DB4-7E1D-DDF41881A505}"/>
              </a:ext>
            </a:extLst>
          </p:cNvPr>
          <p:cNvGraphicFramePr>
            <a:graphicFrameLocks noGrp="1"/>
          </p:cNvGraphicFramePr>
          <p:nvPr/>
        </p:nvGraphicFramePr>
        <p:xfrm>
          <a:off x="952501" y="5790809"/>
          <a:ext cx="34782667" cy="8510857"/>
        </p:xfrm>
        <a:graphic>
          <a:graphicData uri="http://schemas.openxmlformats.org/drawingml/2006/table">
            <a:tbl>
              <a:tblPr firstRow="1" bandRow="1">
                <a:tableStyleId>{5C22544A-7EE6-4342-B048-85BDC9FD1C3A}</a:tableStyleId>
              </a:tblPr>
              <a:tblGrid>
                <a:gridCol w="16047875">
                  <a:extLst>
                    <a:ext uri="{9D8B030D-6E8A-4147-A177-3AD203B41FA5}">
                      <a16:colId xmlns:a16="http://schemas.microsoft.com/office/drawing/2014/main" val="2844207666"/>
                    </a:ext>
                  </a:extLst>
                </a:gridCol>
                <a:gridCol w="18734792">
                  <a:extLst>
                    <a:ext uri="{9D8B030D-6E8A-4147-A177-3AD203B41FA5}">
                      <a16:colId xmlns:a16="http://schemas.microsoft.com/office/drawing/2014/main" val="1891655341"/>
                    </a:ext>
                  </a:extLst>
                </a:gridCol>
              </a:tblGrid>
              <a:tr h="1151167">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Lambda Expression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Description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304200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when not using curly braces, the return keyword is unnecessary, and will throw a compiler error.</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0325450"/>
                  </a:ext>
                </a:extLst>
              </a:tr>
              <a:tr h="4317684">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If you use a statement block, meaning you use the curly braces, a return is required.</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6051077"/>
                  </a:ext>
                </a:extLst>
              </a:tr>
            </a:tbl>
          </a:graphicData>
        </a:graphic>
      </p:graphicFrame>
      <p:pic>
        <p:nvPicPr>
          <p:cNvPr id="5" name="Picture 4">
            <a:extLst>
              <a:ext uri="{FF2B5EF4-FFF2-40B4-BE49-F238E27FC236}">
                <a16:creationId xmlns:a16="http://schemas.microsoft.com/office/drawing/2014/main" id="{9F9127FA-992E-26C3-4E40-E4B0BA93A69D}"/>
              </a:ext>
            </a:extLst>
          </p:cNvPr>
          <p:cNvPicPr>
            <a:picLocks noChangeAspect="1"/>
          </p:cNvPicPr>
          <p:nvPr/>
        </p:nvPicPr>
        <p:blipFill>
          <a:blip r:embed="rId4"/>
          <a:stretch>
            <a:fillRect/>
          </a:stretch>
        </p:blipFill>
        <p:spPr>
          <a:xfrm>
            <a:off x="1106766" y="7076171"/>
            <a:ext cx="7561904" cy="971428"/>
          </a:xfrm>
          <a:prstGeom prst="rect">
            <a:avLst/>
          </a:prstGeom>
        </p:spPr>
      </p:pic>
      <p:pic>
        <p:nvPicPr>
          <p:cNvPr id="12" name="Picture 11">
            <a:extLst>
              <a:ext uri="{FF2B5EF4-FFF2-40B4-BE49-F238E27FC236}">
                <a16:creationId xmlns:a16="http://schemas.microsoft.com/office/drawing/2014/main" id="{0B4EBB46-9200-57D5-45E2-937A1DB4DCB8}"/>
              </a:ext>
            </a:extLst>
          </p:cNvPr>
          <p:cNvPicPr>
            <a:picLocks noChangeAspect="1"/>
          </p:cNvPicPr>
          <p:nvPr/>
        </p:nvPicPr>
        <p:blipFill>
          <a:blip r:embed="rId5"/>
          <a:stretch>
            <a:fillRect/>
          </a:stretch>
        </p:blipFill>
        <p:spPr>
          <a:xfrm>
            <a:off x="1106766" y="10109648"/>
            <a:ext cx="9904762" cy="3866666"/>
          </a:xfrm>
          <a:prstGeom prst="rect">
            <a:avLst/>
          </a:prstGeom>
        </p:spPr>
      </p:pic>
    </p:spTree>
    <p:extLst>
      <p:ext uri="{BB962C8B-B14F-4D97-AF65-F5344CB8AC3E}">
        <p14:creationId xmlns:p14="http://schemas.microsoft.com/office/powerpoint/2010/main" val="2728952343"/>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87316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err="1">
                <a:latin typeface="Open Sans" panose="020B0606030504020204" pitchFamily="34" charset="0"/>
                <a:ea typeface="Open Sans" panose="020B0606030504020204" pitchFamily="34" charset="0"/>
                <a:cs typeface="Open Sans" panose="020B0606030504020204" pitchFamily="34" charset="0"/>
              </a:rPr>
              <a:t>java.util.function</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Java's Functional Interfaces, Consumer &amp; Predicate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provides a library of functional interfaces in the </a:t>
            </a:r>
            <a:r>
              <a:rPr lang="en-US" sz="6400" dirty="0" err="1">
                <a:latin typeface="Open Sans" panose="020B0606030504020204" pitchFamily="34" charset="0"/>
                <a:ea typeface="Open Sans" panose="020B0606030504020204" pitchFamily="34" charset="0"/>
                <a:cs typeface="Open Sans" panose="020B0606030504020204" pitchFamily="34" charset="0"/>
              </a:rPr>
              <a:t>java.util.function</a:t>
            </a:r>
            <a:r>
              <a:rPr lang="en-US" sz="6400" dirty="0">
                <a:latin typeface="Open Sans" panose="020B0606030504020204" pitchFamily="34" charset="0"/>
                <a:ea typeface="Open Sans" panose="020B0606030504020204" pitchFamily="34" charset="0"/>
                <a:cs typeface="Open Sans" panose="020B0606030504020204" pitchFamily="34" charset="0"/>
              </a:rPr>
              <a:t> package.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looked at one already, the Consumer interface.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I'll look at another of these interfaces now, the </a:t>
            </a:r>
            <a:r>
              <a:rPr lang="en-US" sz="6400" dirty="0" err="1">
                <a:latin typeface="Open Sans" panose="020B0606030504020204" pitchFamily="34" charset="0"/>
                <a:ea typeface="Open Sans" panose="020B0606030504020204" pitchFamily="34" charset="0"/>
                <a:cs typeface="Open Sans" panose="020B0606030504020204" pitchFamily="34" charset="0"/>
              </a:rPr>
              <a:t>BinaryOperator</a:t>
            </a:r>
            <a:r>
              <a:rPr lang="en-US" sz="6400" dirty="0">
                <a:latin typeface="Open Sans" panose="020B0606030504020204" pitchFamily="34" charset="0"/>
                <a:ea typeface="Open Sans" panose="020B0606030504020204" pitchFamily="34" charset="0"/>
                <a:cs typeface="Open Sans" panose="020B0606030504020204" pitchFamily="34" charset="0"/>
              </a:rPr>
              <a:t>, in code.</a:t>
            </a:r>
          </a:p>
        </p:txBody>
      </p:sp>
    </p:spTree>
    <p:extLst>
      <p:ext uri="{BB962C8B-B14F-4D97-AF65-F5344CB8AC3E}">
        <p14:creationId xmlns:p14="http://schemas.microsoft.com/office/powerpoint/2010/main" val="42148579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51925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Introduction to Lambda Expressions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Lambda Expressions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hope that by the end of this section, you'll be kind of excited about what you can do with them, and be ready to use them a lot.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lambda expression can be thought of as implicit code for an anonymous class, using a special kind of interface, as the mechanics to do this.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method reference goes even further, and is a short cut for the lambda expression syntax, for existing methods.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To conclude this section, I'll introduce you to convenient methods available on many interfaces. Don't miss out on this part of the section, as it will simplify some of the repetitive work you may encounter.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Ok, so let's get started.</a:t>
            </a:r>
          </a:p>
        </p:txBody>
      </p:sp>
    </p:spTree>
    <p:extLst>
      <p:ext uri="{BB962C8B-B14F-4D97-AF65-F5344CB8AC3E}">
        <p14:creationId xmlns:p14="http://schemas.microsoft.com/office/powerpoint/2010/main" val="1703422272"/>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888989"/>
            <a:ext cx="34551125" cy="129266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7400" dirty="0">
                <a:latin typeface="Open Sans" panose="020B0606030504020204" pitchFamily="34" charset="0"/>
                <a:ea typeface="Open Sans" panose="020B0606030504020204" pitchFamily="34" charset="0"/>
                <a:cs typeface="Open Sans" panose="020B0606030504020204" pitchFamily="34" charset="0"/>
              </a:rPr>
              <a:t>The Four basic categories of Functional Interfaces in </a:t>
            </a:r>
            <a:r>
              <a:rPr lang="en-US" sz="7400" dirty="0" err="1">
                <a:latin typeface="Open Sans" panose="020B0606030504020204" pitchFamily="34" charset="0"/>
                <a:ea typeface="Open Sans" panose="020B0606030504020204" pitchFamily="34" charset="0"/>
                <a:cs typeface="Open Sans" panose="020B0606030504020204" pitchFamily="34" charset="0"/>
              </a:rPr>
              <a:t>java.util.function</a:t>
            </a:r>
            <a:r>
              <a:rPr lang="en-US" sz="7400" dirty="0">
                <a:latin typeface="Open Sans" panose="020B0606030504020204" pitchFamily="34" charset="0"/>
                <a:ea typeface="Open Sans" panose="020B0606030504020204" pitchFamily="34" charset="0"/>
                <a:cs typeface="Open Sans" panose="020B0606030504020204" pitchFamily="34" charset="0"/>
              </a:rPr>
              <a:t> package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Java's Functional Interfaces, Consumer &amp; Predicate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808515"/>
            <a:ext cx="34782670" cy="1335756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a good idea to know the four basic types of functional interfaces in the </a:t>
            </a:r>
            <a:r>
              <a:rPr lang="en-US" sz="6400" dirty="0" err="1">
                <a:latin typeface="Open Sans" panose="020B0606030504020204" pitchFamily="34" charset="0"/>
                <a:ea typeface="Open Sans" panose="020B0606030504020204" pitchFamily="34" charset="0"/>
                <a:cs typeface="Open Sans" panose="020B0606030504020204" pitchFamily="34" charset="0"/>
              </a:rPr>
              <a:t>java.util.function</a:t>
            </a:r>
            <a:r>
              <a:rPr lang="en-US" sz="6400" dirty="0">
                <a:latin typeface="Open Sans" panose="020B0606030504020204" pitchFamily="34" charset="0"/>
                <a:ea typeface="Open Sans" panose="020B0606030504020204" pitchFamily="34" charset="0"/>
                <a:cs typeface="Open Sans" panose="020B0606030504020204" pitchFamily="34" charset="0"/>
              </a:rPr>
              <a:t> package.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are over forty interfaces in this package.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can all be categorized as one of the following types.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shows the four categories, with the simplest method shown.</a:t>
            </a:r>
          </a:p>
        </p:txBody>
      </p:sp>
      <p:graphicFrame>
        <p:nvGraphicFramePr>
          <p:cNvPr id="2" name="Table 1">
            <a:extLst>
              <a:ext uri="{FF2B5EF4-FFF2-40B4-BE49-F238E27FC236}">
                <a16:creationId xmlns:a16="http://schemas.microsoft.com/office/drawing/2014/main" id="{179A07CA-14E2-1B3F-6E79-819821B66238}"/>
              </a:ext>
            </a:extLst>
          </p:cNvPr>
          <p:cNvGraphicFramePr>
            <a:graphicFrameLocks noGrp="1"/>
          </p:cNvGraphicFramePr>
          <p:nvPr/>
        </p:nvGraphicFramePr>
        <p:xfrm>
          <a:off x="952501" y="10903986"/>
          <a:ext cx="34782667" cy="6861499"/>
        </p:xfrm>
        <a:graphic>
          <a:graphicData uri="http://schemas.openxmlformats.org/drawingml/2006/table">
            <a:tbl>
              <a:tblPr firstRow="1" bandRow="1">
                <a:tableStyleId>{5C22544A-7EE6-4342-B048-85BDC9FD1C3A}</a:tableStyleId>
              </a:tblPr>
              <a:tblGrid>
                <a:gridCol w="8523427">
                  <a:extLst>
                    <a:ext uri="{9D8B030D-6E8A-4147-A177-3AD203B41FA5}">
                      <a16:colId xmlns:a16="http://schemas.microsoft.com/office/drawing/2014/main" val="2844207666"/>
                    </a:ext>
                  </a:extLst>
                </a:gridCol>
                <a:gridCol w="11163390">
                  <a:extLst>
                    <a:ext uri="{9D8B030D-6E8A-4147-A177-3AD203B41FA5}">
                      <a16:colId xmlns:a16="http://schemas.microsoft.com/office/drawing/2014/main" val="1891655341"/>
                    </a:ext>
                  </a:extLst>
                </a:gridCol>
                <a:gridCol w="15095850">
                  <a:extLst>
                    <a:ext uri="{9D8B030D-6E8A-4147-A177-3AD203B41FA5}">
                      <a16:colId xmlns:a16="http://schemas.microsoft.com/office/drawing/2014/main" val="2808458194"/>
                    </a:ext>
                  </a:extLst>
                </a:gridCol>
              </a:tblGrid>
              <a:tr h="1188487">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Interface Category</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Basic Method Signature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Purpose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Consumer</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execute code without returning data</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Function</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return a result of an operation or function</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1613951"/>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Predicate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test if a condition is true or false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64206153"/>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Supplier</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return an instance of something</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23823102"/>
                  </a:ext>
                </a:extLst>
              </a:tr>
            </a:tbl>
          </a:graphicData>
        </a:graphic>
      </p:graphicFrame>
      <p:pic>
        <p:nvPicPr>
          <p:cNvPr id="4" name="Picture 3">
            <a:extLst>
              <a:ext uri="{FF2B5EF4-FFF2-40B4-BE49-F238E27FC236}">
                <a16:creationId xmlns:a16="http://schemas.microsoft.com/office/drawing/2014/main" id="{5D64F2C5-1C53-A41A-E64A-92433B3BA4AA}"/>
              </a:ext>
            </a:extLst>
          </p:cNvPr>
          <p:cNvPicPr>
            <a:picLocks noChangeAspect="1"/>
          </p:cNvPicPr>
          <p:nvPr/>
        </p:nvPicPr>
        <p:blipFill>
          <a:blip r:embed="rId4"/>
          <a:stretch>
            <a:fillRect/>
          </a:stretch>
        </p:blipFill>
        <p:spPr>
          <a:xfrm>
            <a:off x="9754742" y="12235352"/>
            <a:ext cx="8436000" cy="1036001"/>
          </a:xfrm>
          <a:prstGeom prst="rect">
            <a:avLst/>
          </a:prstGeom>
        </p:spPr>
      </p:pic>
      <p:pic>
        <p:nvPicPr>
          <p:cNvPr id="6" name="Picture 5">
            <a:extLst>
              <a:ext uri="{FF2B5EF4-FFF2-40B4-BE49-F238E27FC236}">
                <a16:creationId xmlns:a16="http://schemas.microsoft.com/office/drawing/2014/main" id="{18F5CB7D-C8C6-6694-7A41-5696DC3AFBB0}"/>
              </a:ext>
            </a:extLst>
          </p:cNvPr>
          <p:cNvPicPr>
            <a:picLocks noChangeAspect="1"/>
          </p:cNvPicPr>
          <p:nvPr/>
        </p:nvPicPr>
        <p:blipFill>
          <a:blip r:embed="rId5"/>
          <a:stretch>
            <a:fillRect/>
          </a:stretch>
        </p:blipFill>
        <p:spPr>
          <a:xfrm>
            <a:off x="9754742" y="13658640"/>
            <a:ext cx="6364001" cy="1120572"/>
          </a:xfrm>
          <a:prstGeom prst="rect">
            <a:avLst/>
          </a:prstGeom>
        </p:spPr>
      </p:pic>
      <p:pic>
        <p:nvPicPr>
          <p:cNvPr id="11" name="Picture 10">
            <a:extLst>
              <a:ext uri="{FF2B5EF4-FFF2-40B4-BE49-F238E27FC236}">
                <a16:creationId xmlns:a16="http://schemas.microsoft.com/office/drawing/2014/main" id="{957B1469-AAC0-D98B-8D80-A82082466F72}"/>
              </a:ext>
            </a:extLst>
          </p:cNvPr>
          <p:cNvPicPr>
            <a:picLocks noChangeAspect="1"/>
          </p:cNvPicPr>
          <p:nvPr/>
        </p:nvPicPr>
        <p:blipFill>
          <a:blip r:embed="rId6"/>
          <a:stretch>
            <a:fillRect/>
          </a:stretch>
        </p:blipFill>
        <p:spPr>
          <a:xfrm>
            <a:off x="9754742" y="15109551"/>
            <a:ext cx="8985714" cy="1057142"/>
          </a:xfrm>
          <a:prstGeom prst="rect">
            <a:avLst/>
          </a:prstGeom>
        </p:spPr>
      </p:pic>
      <p:pic>
        <p:nvPicPr>
          <p:cNvPr id="13" name="Picture 12">
            <a:extLst>
              <a:ext uri="{FF2B5EF4-FFF2-40B4-BE49-F238E27FC236}">
                <a16:creationId xmlns:a16="http://schemas.microsoft.com/office/drawing/2014/main" id="{588640E6-41C6-4A51-4FE1-C72C209C55E6}"/>
              </a:ext>
            </a:extLst>
          </p:cNvPr>
          <p:cNvPicPr>
            <a:picLocks noChangeAspect="1"/>
          </p:cNvPicPr>
          <p:nvPr/>
        </p:nvPicPr>
        <p:blipFill>
          <a:blip r:embed="rId7"/>
          <a:stretch>
            <a:fillRect/>
          </a:stretch>
        </p:blipFill>
        <p:spPr>
          <a:xfrm>
            <a:off x="9754742" y="16497032"/>
            <a:ext cx="3700001" cy="1120572"/>
          </a:xfrm>
          <a:prstGeom prst="rect">
            <a:avLst/>
          </a:prstGeom>
        </p:spPr>
      </p:pic>
    </p:spTree>
    <p:extLst>
      <p:ext uri="{BB962C8B-B14F-4D97-AF65-F5344CB8AC3E}">
        <p14:creationId xmlns:p14="http://schemas.microsoft.com/office/powerpoint/2010/main" val="2472857045"/>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67736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Consumer interface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Java's Functional Interfaces, Consumer &amp; Predicate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this slide, I'm showing the two most common Consumer interfaces, and the functional method on each.</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Consumer interface takes one argument of any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BiConsumer interface takes two arguments, of two different types.</a:t>
            </a:r>
          </a:p>
        </p:txBody>
      </p:sp>
      <p:graphicFrame>
        <p:nvGraphicFramePr>
          <p:cNvPr id="2" name="Table 1">
            <a:extLst>
              <a:ext uri="{FF2B5EF4-FFF2-40B4-BE49-F238E27FC236}">
                <a16:creationId xmlns:a16="http://schemas.microsoft.com/office/drawing/2014/main" id="{E4C9215D-2F37-9800-90C2-FAACFF2B94F0}"/>
              </a:ext>
            </a:extLst>
          </p:cNvPr>
          <p:cNvGraphicFramePr>
            <a:graphicFrameLocks noGrp="1"/>
          </p:cNvGraphicFramePr>
          <p:nvPr/>
        </p:nvGraphicFramePr>
        <p:xfrm>
          <a:off x="952498" y="10170734"/>
          <a:ext cx="20041380" cy="4024993"/>
        </p:xfrm>
        <a:graphic>
          <a:graphicData uri="http://schemas.openxmlformats.org/drawingml/2006/table">
            <a:tbl>
              <a:tblPr firstRow="1" bandRow="1">
                <a:tableStyleId>{5C22544A-7EE6-4342-B048-85BDC9FD1C3A}</a:tableStyleId>
              </a:tblPr>
              <a:tblGrid>
                <a:gridCol w="8523427">
                  <a:extLst>
                    <a:ext uri="{9D8B030D-6E8A-4147-A177-3AD203B41FA5}">
                      <a16:colId xmlns:a16="http://schemas.microsoft.com/office/drawing/2014/main" val="2844207666"/>
                    </a:ext>
                  </a:extLst>
                </a:gridCol>
                <a:gridCol w="11517953">
                  <a:extLst>
                    <a:ext uri="{9D8B030D-6E8A-4147-A177-3AD203B41FA5}">
                      <a16:colId xmlns:a16="http://schemas.microsoft.com/office/drawing/2014/main" val="1891655341"/>
                    </a:ext>
                  </a:extLst>
                </a:gridCol>
              </a:tblGrid>
              <a:tr h="1188487">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Interface Name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Method Signature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Consumer</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BiConsumer</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1613951"/>
                  </a:ext>
                </a:extLst>
              </a:tr>
            </a:tbl>
          </a:graphicData>
        </a:graphic>
      </p:graphicFrame>
      <p:pic>
        <p:nvPicPr>
          <p:cNvPr id="4" name="Picture 3">
            <a:extLst>
              <a:ext uri="{FF2B5EF4-FFF2-40B4-BE49-F238E27FC236}">
                <a16:creationId xmlns:a16="http://schemas.microsoft.com/office/drawing/2014/main" id="{8886CCA4-C380-C70E-12CC-F9F5F28BC140}"/>
              </a:ext>
            </a:extLst>
          </p:cNvPr>
          <p:cNvPicPr>
            <a:picLocks noChangeAspect="1"/>
          </p:cNvPicPr>
          <p:nvPr/>
        </p:nvPicPr>
        <p:blipFill>
          <a:blip r:embed="rId4"/>
          <a:stretch>
            <a:fillRect/>
          </a:stretch>
        </p:blipFill>
        <p:spPr>
          <a:xfrm>
            <a:off x="9552842" y="11541802"/>
            <a:ext cx="8541714" cy="1057142"/>
          </a:xfrm>
          <a:prstGeom prst="rect">
            <a:avLst/>
          </a:prstGeom>
        </p:spPr>
      </p:pic>
      <p:pic>
        <p:nvPicPr>
          <p:cNvPr id="6" name="Picture 5">
            <a:extLst>
              <a:ext uri="{FF2B5EF4-FFF2-40B4-BE49-F238E27FC236}">
                <a16:creationId xmlns:a16="http://schemas.microsoft.com/office/drawing/2014/main" id="{D036F1C7-806D-7605-E628-2B0C46C06709}"/>
              </a:ext>
            </a:extLst>
          </p:cNvPr>
          <p:cNvPicPr>
            <a:picLocks noChangeAspect="1"/>
          </p:cNvPicPr>
          <p:nvPr/>
        </p:nvPicPr>
        <p:blipFill>
          <a:blip r:embed="rId5"/>
          <a:stretch>
            <a:fillRect/>
          </a:stretch>
        </p:blipFill>
        <p:spPr>
          <a:xfrm>
            <a:off x="9552842" y="12975122"/>
            <a:ext cx="11142287" cy="993714"/>
          </a:xfrm>
          <a:prstGeom prst="rect">
            <a:avLst/>
          </a:prstGeom>
        </p:spPr>
      </p:pic>
    </p:spTree>
    <p:extLst>
      <p:ext uri="{BB962C8B-B14F-4D97-AF65-F5344CB8AC3E}">
        <p14:creationId xmlns:p14="http://schemas.microsoft.com/office/powerpoint/2010/main" val="2222055303"/>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699456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 Consumer Lambda Expression Example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Java's Functional Interfaces, Consumer &amp; Predicate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shows an example consumer lambda expression.  It takes one argument and executes a single statement.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 result is returned.</a:t>
            </a:r>
          </a:p>
        </p:txBody>
      </p:sp>
      <p:graphicFrame>
        <p:nvGraphicFramePr>
          <p:cNvPr id="2" name="Table 1">
            <a:extLst>
              <a:ext uri="{FF2B5EF4-FFF2-40B4-BE49-F238E27FC236}">
                <a16:creationId xmlns:a16="http://schemas.microsoft.com/office/drawing/2014/main" id="{E4C9215D-2F37-9800-90C2-FAACFF2B94F0}"/>
              </a:ext>
            </a:extLst>
          </p:cNvPr>
          <p:cNvGraphicFramePr>
            <a:graphicFrameLocks noGrp="1"/>
          </p:cNvGraphicFramePr>
          <p:nvPr/>
        </p:nvGraphicFramePr>
        <p:xfrm>
          <a:off x="952497" y="8696498"/>
          <a:ext cx="24445430" cy="2606740"/>
        </p:xfrm>
        <a:graphic>
          <a:graphicData uri="http://schemas.openxmlformats.org/drawingml/2006/table">
            <a:tbl>
              <a:tblPr firstRow="1" bandRow="1">
                <a:tableStyleId>{5C22544A-7EE6-4342-B048-85BDC9FD1C3A}</a:tableStyleId>
              </a:tblPr>
              <a:tblGrid>
                <a:gridCol w="15413397">
                  <a:extLst>
                    <a:ext uri="{9D8B030D-6E8A-4147-A177-3AD203B41FA5}">
                      <a16:colId xmlns:a16="http://schemas.microsoft.com/office/drawing/2014/main" val="2844207666"/>
                    </a:ext>
                  </a:extLst>
                </a:gridCol>
                <a:gridCol w="9032033">
                  <a:extLst>
                    <a:ext uri="{9D8B030D-6E8A-4147-A177-3AD203B41FA5}">
                      <a16:colId xmlns:a16="http://schemas.microsoft.com/office/drawing/2014/main" val="1891655341"/>
                    </a:ext>
                  </a:extLst>
                </a:gridCol>
              </a:tblGrid>
              <a:tr h="1188487">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Example Lambda Expression for Consumer</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Consumer Method</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5" name="Picture 4">
            <a:extLst>
              <a:ext uri="{FF2B5EF4-FFF2-40B4-BE49-F238E27FC236}">
                <a16:creationId xmlns:a16="http://schemas.microsoft.com/office/drawing/2014/main" id="{A48D929A-C717-A4DA-F636-912EA446EA2C}"/>
              </a:ext>
            </a:extLst>
          </p:cNvPr>
          <p:cNvPicPr>
            <a:picLocks noChangeAspect="1"/>
          </p:cNvPicPr>
          <p:nvPr/>
        </p:nvPicPr>
        <p:blipFill>
          <a:blip r:embed="rId4"/>
          <a:stretch>
            <a:fillRect/>
          </a:stretch>
        </p:blipFill>
        <p:spPr>
          <a:xfrm>
            <a:off x="1208574" y="9999868"/>
            <a:ext cx="13742857" cy="1014857"/>
          </a:xfrm>
          <a:prstGeom prst="rect">
            <a:avLst/>
          </a:prstGeom>
        </p:spPr>
      </p:pic>
      <p:pic>
        <p:nvPicPr>
          <p:cNvPr id="11" name="Picture 10">
            <a:extLst>
              <a:ext uri="{FF2B5EF4-FFF2-40B4-BE49-F238E27FC236}">
                <a16:creationId xmlns:a16="http://schemas.microsoft.com/office/drawing/2014/main" id="{866C6018-7FCD-2D9B-773C-AA74214427D4}"/>
              </a:ext>
            </a:extLst>
          </p:cNvPr>
          <p:cNvPicPr>
            <a:picLocks noChangeAspect="1"/>
          </p:cNvPicPr>
          <p:nvPr/>
        </p:nvPicPr>
        <p:blipFill>
          <a:blip r:embed="rId5"/>
          <a:stretch>
            <a:fillRect/>
          </a:stretch>
        </p:blipFill>
        <p:spPr>
          <a:xfrm>
            <a:off x="16602411" y="9999868"/>
            <a:ext cx="8478287" cy="1057142"/>
          </a:xfrm>
          <a:prstGeom prst="rect">
            <a:avLst/>
          </a:prstGeom>
        </p:spPr>
      </p:pic>
    </p:spTree>
    <p:extLst>
      <p:ext uri="{BB962C8B-B14F-4D97-AF65-F5344CB8AC3E}">
        <p14:creationId xmlns:p14="http://schemas.microsoft.com/office/powerpoint/2010/main" val="1363478911"/>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08265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Predicate Interface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Java's Functional Interfaces, Consumer &amp; Predicate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predicate interfaces take one or two arguments, and always returns a </a:t>
            </a:r>
            <a:r>
              <a:rPr lang="en-US" sz="6400" dirty="0" err="1">
                <a:latin typeface="Open Sans" panose="020B0606030504020204" pitchFamily="34" charset="0"/>
                <a:ea typeface="Open Sans" panose="020B0606030504020204" pitchFamily="34" charset="0"/>
                <a:cs typeface="Open Sans" panose="020B0606030504020204" pitchFamily="34" charset="0"/>
              </a:rPr>
              <a:t>boolean</a:t>
            </a:r>
            <a:r>
              <a:rPr lang="en-US" sz="6400" dirty="0">
                <a:latin typeface="Open Sans" panose="020B0606030504020204" pitchFamily="34" charset="0"/>
                <a:ea typeface="Open Sans" panose="020B0606030504020204" pitchFamily="34" charset="0"/>
                <a:cs typeface="Open Sans" panose="020B0606030504020204" pitchFamily="34" charset="0"/>
              </a:rPr>
              <a:t> value.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They are used to test a condition, and if the condition is true, some operation will be performed.</a:t>
            </a:r>
          </a:p>
        </p:txBody>
      </p:sp>
      <p:graphicFrame>
        <p:nvGraphicFramePr>
          <p:cNvPr id="3" name="Table 2">
            <a:extLst>
              <a:ext uri="{FF2B5EF4-FFF2-40B4-BE49-F238E27FC236}">
                <a16:creationId xmlns:a16="http://schemas.microsoft.com/office/drawing/2014/main" id="{1D114168-23D7-7678-331D-626E159EB7C1}"/>
              </a:ext>
            </a:extLst>
          </p:cNvPr>
          <p:cNvGraphicFramePr>
            <a:graphicFrameLocks noGrp="1"/>
          </p:cNvGraphicFramePr>
          <p:nvPr/>
        </p:nvGraphicFramePr>
        <p:xfrm>
          <a:off x="952498" y="8677836"/>
          <a:ext cx="18119273" cy="4024993"/>
        </p:xfrm>
        <a:graphic>
          <a:graphicData uri="http://schemas.openxmlformats.org/drawingml/2006/table">
            <a:tbl>
              <a:tblPr firstRow="1" bandRow="1">
                <a:tableStyleId>{5C22544A-7EE6-4342-B048-85BDC9FD1C3A}</a:tableStyleId>
              </a:tblPr>
              <a:tblGrid>
                <a:gridCol w="6269396">
                  <a:extLst>
                    <a:ext uri="{9D8B030D-6E8A-4147-A177-3AD203B41FA5}">
                      <a16:colId xmlns:a16="http://schemas.microsoft.com/office/drawing/2014/main" val="2844207666"/>
                    </a:ext>
                  </a:extLst>
                </a:gridCol>
                <a:gridCol w="11849877">
                  <a:extLst>
                    <a:ext uri="{9D8B030D-6E8A-4147-A177-3AD203B41FA5}">
                      <a16:colId xmlns:a16="http://schemas.microsoft.com/office/drawing/2014/main" val="1891655341"/>
                    </a:ext>
                  </a:extLst>
                </a:gridCol>
              </a:tblGrid>
              <a:tr h="1188487">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Interface Name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Method Signature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Predicate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BiPredicate</a:t>
                      </a: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1613951"/>
                  </a:ext>
                </a:extLst>
              </a:tr>
            </a:tbl>
          </a:graphicData>
        </a:graphic>
      </p:graphicFrame>
      <p:pic>
        <p:nvPicPr>
          <p:cNvPr id="6" name="Picture 5">
            <a:extLst>
              <a:ext uri="{FF2B5EF4-FFF2-40B4-BE49-F238E27FC236}">
                <a16:creationId xmlns:a16="http://schemas.microsoft.com/office/drawing/2014/main" id="{5C42184C-0ABE-2578-3B01-4EE0404E6157}"/>
              </a:ext>
            </a:extLst>
          </p:cNvPr>
          <p:cNvPicPr>
            <a:picLocks noChangeAspect="1"/>
          </p:cNvPicPr>
          <p:nvPr/>
        </p:nvPicPr>
        <p:blipFill>
          <a:blip r:embed="rId4"/>
          <a:stretch>
            <a:fillRect/>
          </a:stretch>
        </p:blipFill>
        <p:spPr>
          <a:xfrm>
            <a:off x="7311565" y="10044729"/>
            <a:ext cx="8964571" cy="972571"/>
          </a:xfrm>
          <a:prstGeom prst="rect">
            <a:avLst/>
          </a:prstGeom>
        </p:spPr>
      </p:pic>
      <p:pic>
        <p:nvPicPr>
          <p:cNvPr id="12" name="Picture 11">
            <a:extLst>
              <a:ext uri="{FF2B5EF4-FFF2-40B4-BE49-F238E27FC236}">
                <a16:creationId xmlns:a16="http://schemas.microsoft.com/office/drawing/2014/main" id="{B9263CB5-AFB5-2A5D-F466-D1CB8C4C95BF}"/>
              </a:ext>
            </a:extLst>
          </p:cNvPr>
          <p:cNvPicPr>
            <a:picLocks noChangeAspect="1"/>
          </p:cNvPicPr>
          <p:nvPr/>
        </p:nvPicPr>
        <p:blipFill>
          <a:blip r:embed="rId5"/>
          <a:stretch>
            <a:fillRect/>
          </a:stretch>
        </p:blipFill>
        <p:spPr>
          <a:xfrm>
            <a:off x="7311565" y="11495048"/>
            <a:ext cx="11628571" cy="1014857"/>
          </a:xfrm>
          <a:prstGeom prst="rect">
            <a:avLst/>
          </a:prstGeom>
        </p:spPr>
      </p:pic>
    </p:spTree>
    <p:extLst>
      <p:ext uri="{BB962C8B-B14F-4D97-AF65-F5344CB8AC3E}">
        <p14:creationId xmlns:p14="http://schemas.microsoft.com/office/powerpoint/2010/main" val="958816718"/>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636459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 Predicate Lambda Expression Example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Java's Functional Interfaces, Consumer &amp; Predicate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example, the expression takes a String, and tests if it's equal to the literal text, “Hello” here, ignoring case, so it returns either true or false.</a:t>
            </a:r>
          </a:p>
        </p:txBody>
      </p:sp>
      <p:graphicFrame>
        <p:nvGraphicFramePr>
          <p:cNvPr id="2" name="Table 1">
            <a:extLst>
              <a:ext uri="{FF2B5EF4-FFF2-40B4-BE49-F238E27FC236}">
                <a16:creationId xmlns:a16="http://schemas.microsoft.com/office/drawing/2014/main" id="{77657538-26F2-AC04-24A6-16C6EFA67338}"/>
              </a:ext>
            </a:extLst>
          </p:cNvPr>
          <p:cNvGraphicFramePr>
            <a:graphicFrameLocks noGrp="1"/>
          </p:cNvGraphicFramePr>
          <p:nvPr/>
        </p:nvGraphicFramePr>
        <p:xfrm>
          <a:off x="952497" y="7072972"/>
          <a:ext cx="17354164" cy="2606740"/>
        </p:xfrm>
        <a:graphic>
          <a:graphicData uri="http://schemas.openxmlformats.org/drawingml/2006/table">
            <a:tbl>
              <a:tblPr firstRow="1" bandRow="1">
                <a:tableStyleId>{5C22544A-7EE6-4342-B048-85BDC9FD1C3A}</a:tableStyleId>
              </a:tblPr>
              <a:tblGrid>
                <a:gridCol w="17354164">
                  <a:extLst>
                    <a:ext uri="{9D8B030D-6E8A-4147-A177-3AD203B41FA5}">
                      <a16:colId xmlns:a16="http://schemas.microsoft.com/office/drawing/2014/main" val="2844207666"/>
                    </a:ext>
                  </a:extLst>
                </a:gridCol>
              </a:tblGrid>
              <a:tr h="1188487">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Example Lambda Expression for Consumer</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11" name="Picture 10">
            <a:extLst>
              <a:ext uri="{FF2B5EF4-FFF2-40B4-BE49-F238E27FC236}">
                <a16:creationId xmlns:a16="http://schemas.microsoft.com/office/drawing/2014/main" id="{EE6943E5-9876-49B0-A4AB-70DA72643730}"/>
              </a:ext>
            </a:extLst>
          </p:cNvPr>
          <p:cNvPicPr>
            <a:picLocks noChangeAspect="1"/>
          </p:cNvPicPr>
          <p:nvPr/>
        </p:nvPicPr>
        <p:blipFill>
          <a:blip r:embed="rId4"/>
          <a:stretch>
            <a:fillRect/>
          </a:stretch>
        </p:blipFill>
        <p:spPr>
          <a:xfrm>
            <a:off x="1102752" y="8450986"/>
            <a:ext cx="16977714" cy="1014857"/>
          </a:xfrm>
          <a:prstGeom prst="rect">
            <a:avLst/>
          </a:prstGeom>
        </p:spPr>
      </p:pic>
    </p:spTree>
    <p:extLst>
      <p:ext uri="{BB962C8B-B14F-4D97-AF65-F5344CB8AC3E}">
        <p14:creationId xmlns:p14="http://schemas.microsoft.com/office/powerpoint/2010/main" val="2484954861"/>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57450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Function interface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Java's Functional Interfaces, Function &amp; Supplier</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799186"/>
            <a:ext cx="34782670" cy="1509398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this slide, I'm showing four of the most common interfaces in this category.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Each has a return type, shown here as either T, or R, which stands for result, meaning a result is expected for any of these.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addition to Function and </a:t>
            </a:r>
            <a:r>
              <a:rPr lang="en-US" sz="6400" dirty="0" err="1">
                <a:latin typeface="Open Sans" panose="020B0606030504020204" pitchFamily="34" charset="0"/>
                <a:ea typeface="Open Sans" panose="020B0606030504020204" pitchFamily="34" charset="0"/>
                <a:cs typeface="Open Sans" panose="020B0606030504020204" pitchFamily="34" charset="0"/>
              </a:rPr>
              <a:t>BiFunction</a:t>
            </a:r>
            <a:r>
              <a:rPr lang="en-US" sz="6400" dirty="0">
                <a:latin typeface="Open Sans" panose="020B0606030504020204" pitchFamily="34" charset="0"/>
                <a:ea typeface="Open Sans" panose="020B0606030504020204" pitchFamily="34" charset="0"/>
                <a:cs typeface="Open Sans" panose="020B0606030504020204" pitchFamily="34" charset="0"/>
              </a:rPr>
              <a:t>, there is also </a:t>
            </a:r>
            <a:r>
              <a:rPr lang="en-US" sz="6400" dirty="0" err="1">
                <a:latin typeface="Open Sans" panose="020B0606030504020204" pitchFamily="34" charset="0"/>
                <a:ea typeface="Open Sans" panose="020B0606030504020204" pitchFamily="34" charset="0"/>
                <a:cs typeface="Open Sans" panose="020B0606030504020204" pitchFamily="34" charset="0"/>
              </a:rPr>
              <a:t>UnaryOperator</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BinaryOperator</a:t>
            </a:r>
            <a:r>
              <a:rPr lang="en-US" sz="6400" dirty="0">
                <a:latin typeface="Open Sans" panose="020B0606030504020204" pitchFamily="34" charset="0"/>
                <a:ea typeface="Open Sans" panose="020B0606030504020204" pitchFamily="34" charset="0"/>
                <a:cs typeface="Open Sans" panose="020B0606030504020204" pitchFamily="34" charset="0"/>
              </a:rPr>
              <a: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think of the </a:t>
            </a:r>
            <a:r>
              <a:rPr lang="en-US" sz="6400" dirty="0" err="1">
                <a:latin typeface="Open Sans" panose="020B0606030504020204" pitchFamily="34" charset="0"/>
                <a:ea typeface="Open Sans" panose="020B0606030504020204" pitchFamily="34" charset="0"/>
                <a:cs typeface="Open Sans" panose="020B0606030504020204" pitchFamily="34" charset="0"/>
              </a:rPr>
              <a:t>UnaryOperator</a:t>
            </a:r>
            <a:r>
              <a:rPr lang="en-US" sz="6400" dirty="0">
                <a:latin typeface="Open Sans" panose="020B0606030504020204" pitchFamily="34" charset="0"/>
                <a:ea typeface="Open Sans" panose="020B0606030504020204" pitchFamily="34" charset="0"/>
                <a:cs typeface="Open Sans" panose="020B0606030504020204" pitchFamily="34" charset="0"/>
              </a:rPr>
              <a:t> as a Function Interface, but where the argument type is the same as the result type.</a:t>
            </a:r>
          </a:p>
        </p:txBody>
      </p:sp>
      <p:graphicFrame>
        <p:nvGraphicFramePr>
          <p:cNvPr id="14" name="Table 13">
            <a:extLst>
              <a:ext uri="{FF2B5EF4-FFF2-40B4-BE49-F238E27FC236}">
                <a16:creationId xmlns:a16="http://schemas.microsoft.com/office/drawing/2014/main" id="{EC4C4E17-7B58-E1E9-3FD6-8E04C2144731}"/>
              </a:ext>
            </a:extLst>
          </p:cNvPr>
          <p:cNvGraphicFramePr>
            <a:graphicFrameLocks noGrp="1"/>
          </p:cNvGraphicFramePr>
          <p:nvPr/>
        </p:nvGraphicFramePr>
        <p:xfrm>
          <a:off x="952497" y="13152662"/>
          <a:ext cx="34782668" cy="4024993"/>
        </p:xfrm>
        <a:graphic>
          <a:graphicData uri="http://schemas.openxmlformats.org/drawingml/2006/table">
            <a:tbl>
              <a:tblPr firstRow="1" bandRow="1">
                <a:tableStyleId>{5C22544A-7EE6-4342-B048-85BDC9FD1C3A}</a:tableStyleId>
              </a:tblPr>
              <a:tblGrid>
                <a:gridCol w="8396776">
                  <a:extLst>
                    <a:ext uri="{9D8B030D-6E8A-4147-A177-3AD203B41FA5}">
                      <a16:colId xmlns:a16="http://schemas.microsoft.com/office/drawing/2014/main" val="2844207666"/>
                    </a:ext>
                  </a:extLst>
                </a:gridCol>
                <a:gridCol w="8434874">
                  <a:extLst>
                    <a:ext uri="{9D8B030D-6E8A-4147-A177-3AD203B41FA5}">
                      <a16:colId xmlns:a16="http://schemas.microsoft.com/office/drawing/2014/main" val="1891655341"/>
                    </a:ext>
                  </a:extLst>
                </a:gridCol>
                <a:gridCol w="8453535">
                  <a:extLst>
                    <a:ext uri="{9D8B030D-6E8A-4147-A177-3AD203B41FA5}">
                      <a16:colId xmlns:a16="http://schemas.microsoft.com/office/drawing/2014/main" val="2017387083"/>
                    </a:ext>
                  </a:extLst>
                </a:gridCol>
                <a:gridCol w="9497483">
                  <a:extLst>
                    <a:ext uri="{9D8B030D-6E8A-4147-A177-3AD203B41FA5}">
                      <a16:colId xmlns:a16="http://schemas.microsoft.com/office/drawing/2014/main" val="1020653276"/>
                    </a:ext>
                  </a:extLst>
                </a:gridCol>
              </a:tblGrid>
              <a:tr h="1188487">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Interface Name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Method Signature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Interface Name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Method Signature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1613951"/>
                  </a:ext>
                </a:extLst>
              </a:tr>
            </a:tbl>
          </a:graphicData>
        </a:graphic>
      </p:graphicFrame>
      <p:pic>
        <p:nvPicPr>
          <p:cNvPr id="15" name="Picture 14">
            <a:extLst>
              <a:ext uri="{FF2B5EF4-FFF2-40B4-BE49-F238E27FC236}">
                <a16:creationId xmlns:a16="http://schemas.microsoft.com/office/drawing/2014/main" id="{4F28168E-93DD-3D1F-30A8-FC0F02DFB20A}"/>
              </a:ext>
            </a:extLst>
          </p:cNvPr>
          <p:cNvPicPr>
            <a:picLocks noChangeAspect="1"/>
          </p:cNvPicPr>
          <p:nvPr/>
        </p:nvPicPr>
        <p:blipFill>
          <a:blip r:embed="rId4"/>
          <a:stretch>
            <a:fillRect/>
          </a:stretch>
        </p:blipFill>
        <p:spPr>
          <a:xfrm>
            <a:off x="1027243" y="14626946"/>
            <a:ext cx="6266666" cy="838096"/>
          </a:xfrm>
          <a:prstGeom prst="rect">
            <a:avLst/>
          </a:prstGeom>
        </p:spPr>
      </p:pic>
      <p:pic>
        <p:nvPicPr>
          <p:cNvPr id="16" name="Picture 15">
            <a:extLst>
              <a:ext uri="{FF2B5EF4-FFF2-40B4-BE49-F238E27FC236}">
                <a16:creationId xmlns:a16="http://schemas.microsoft.com/office/drawing/2014/main" id="{A3CCC9C8-5DC0-E1BF-8177-536A68574072}"/>
              </a:ext>
            </a:extLst>
          </p:cNvPr>
          <p:cNvPicPr>
            <a:picLocks noChangeAspect="1"/>
          </p:cNvPicPr>
          <p:nvPr/>
        </p:nvPicPr>
        <p:blipFill>
          <a:blip r:embed="rId5"/>
          <a:stretch>
            <a:fillRect/>
          </a:stretch>
        </p:blipFill>
        <p:spPr>
          <a:xfrm>
            <a:off x="1027243" y="16006379"/>
            <a:ext cx="8133334" cy="914286"/>
          </a:xfrm>
          <a:prstGeom prst="rect">
            <a:avLst/>
          </a:prstGeom>
        </p:spPr>
      </p:pic>
      <p:pic>
        <p:nvPicPr>
          <p:cNvPr id="17" name="Picture 16">
            <a:extLst>
              <a:ext uri="{FF2B5EF4-FFF2-40B4-BE49-F238E27FC236}">
                <a16:creationId xmlns:a16="http://schemas.microsoft.com/office/drawing/2014/main" id="{2545777B-04E3-B522-9D33-CEE4000BF388}"/>
              </a:ext>
            </a:extLst>
          </p:cNvPr>
          <p:cNvPicPr>
            <a:picLocks noChangeAspect="1"/>
          </p:cNvPicPr>
          <p:nvPr/>
        </p:nvPicPr>
        <p:blipFill>
          <a:blip r:embed="rId6"/>
          <a:stretch>
            <a:fillRect/>
          </a:stretch>
        </p:blipFill>
        <p:spPr>
          <a:xfrm>
            <a:off x="9503913" y="14474566"/>
            <a:ext cx="5733334" cy="990476"/>
          </a:xfrm>
          <a:prstGeom prst="rect">
            <a:avLst/>
          </a:prstGeom>
        </p:spPr>
      </p:pic>
      <p:pic>
        <p:nvPicPr>
          <p:cNvPr id="18" name="Picture 17">
            <a:extLst>
              <a:ext uri="{FF2B5EF4-FFF2-40B4-BE49-F238E27FC236}">
                <a16:creationId xmlns:a16="http://schemas.microsoft.com/office/drawing/2014/main" id="{84819701-4FA1-901F-FCE5-03364D2728E8}"/>
              </a:ext>
            </a:extLst>
          </p:cNvPr>
          <p:cNvPicPr>
            <a:picLocks noChangeAspect="1"/>
          </p:cNvPicPr>
          <p:nvPr/>
        </p:nvPicPr>
        <p:blipFill>
          <a:blip r:embed="rId7"/>
          <a:stretch>
            <a:fillRect/>
          </a:stretch>
        </p:blipFill>
        <p:spPr>
          <a:xfrm>
            <a:off x="9503913" y="16006379"/>
            <a:ext cx="8095238" cy="952380"/>
          </a:xfrm>
          <a:prstGeom prst="rect">
            <a:avLst/>
          </a:prstGeom>
        </p:spPr>
      </p:pic>
      <p:pic>
        <p:nvPicPr>
          <p:cNvPr id="19" name="Picture 18">
            <a:extLst>
              <a:ext uri="{FF2B5EF4-FFF2-40B4-BE49-F238E27FC236}">
                <a16:creationId xmlns:a16="http://schemas.microsoft.com/office/drawing/2014/main" id="{A49C95DF-A17F-A971-C4AB-956290AFC0A5}"/>
              </a:ext>
            </a:extLst>
          </p:cNvPr>
          <p:cNvPicPr>
            <a:picLocks noChangeAspect="1"/>
          </p:cNvPicPr>
          <p:nvPr/>
        </p:nvPicPr>
        <p:blipFill>
          <a:blip r:embed="rId8"/>
          <a:stretch>
            <a:fillRect/>
          </a:stretch>
        </p:blipFill>
        <p:spPr>
          <a:xfrm>
            <a:off x="17942200" y="14603208"/>
            <a:ext cx="7657142" cy="857142"/>
          </a:xfrm>
          <a:prstGeom prst="rect">
            <a:avLst/>
          </a:prstGeom>
        </p:spPr>
      </p:pic>
      <p:pic>
        <p:nvPicPr>
          <p:cNvPr id="20" name="Picture 19">
            <a:extLst>
              <a:ext uri="{FF2B5EF4-FFF2-40B4-BE49-F238E27FC236}">
                <a16:creationId xmlns:a16="http://schemas.microsoft.com/office/drawing/2014/main" id="{4A5F4936-EB9D-6F4A-AB73-DDADF14ED66E}"/>
              </a:ext>
            </a:extLst>
          </p:cNvPr>
          <p:cNvPicPr>
            <a:picLocks noChangeAspect="1"/>
          </p:cNvPicPr>
          <p:nvPr/>
        </p:nvPicPr>
        <p:blipFill>
          <a:blip r:embed="rId9"/>
          <a:stretch>
            <a:fillRect/>
          </a:stretch>
        </p:blipFill>
        <p:spPr>
          <a:xfrm>
            <a:off x="17942200" y="16030332"/>
            <a:ext cx="8152380" cy="914286"/>
          </a:xfrm>
          <a:prstGeom prst="rect">
            <a:avLst/>
          </a:prstGeom>
        </p:spPr>
      </p:pic>
      <p:pic>
        <p:nvPicPr>
          <p:cNvPr id="21" name="Picture 20">
            <a:extLst>
              <a:ext uri="{FF2B5EF4-FFF2-40B4-BE49-F238E27FC236}">
                <a16:creationId xmlns:a16="http://schemas.microsoft.com/office/drawing/2014/main" id="{E711658D-60D2-C281-BF3A-80FAAB77C8D9}"/>
              </a:ext>
            </a:extLst>
          </p:cNvPr>
          <p:cNvPicPr>
            <a:picLocks noChangeAspect="1"/>
          </p:cNvPicPr>
          <p:nvPr/>
        </p:nvPicPr>
        <p:blipFill>
          <a:blip r:embed="rId10"/>
          <a:stretch>
            <a:fillRect/>
          </a:stretch>
        </p:blipFill>
        <p:spPr>
          <a:xfrm>
            <a:off x="26464151" y="14527016"/>
            <a:ext cx="5771428" cy="933334"/>
          </a:xfrm>
          <a:prstGeom prst="rect">
            <a:avLst/>
          </a:prstGeom>
        </p:spPr>
      </p:pic>
      <p:pic>
        <p:nvPicPr>
          <p:cNvPr id="22" name="Picture 21">
            <a:extLst>
              <a:ext uri="{FF2B5EF4-FFF2-40B4-BE49-F238E27FC236}">
                <a16:creationId xmlns:a16="http://schemas.microsoft.com/office/drawing/2014/main" id="{80C7AEB3-5251-967C-0C72-67E7F4742440}"/>
              </a:ext>
            </a:extLst>
          </p:cNvPr>
          <p:cNvPicPr>
            <a:picLocks noChangeAspect="1"/>
          </p:cNvPicPr>
          <p:nvPr/>
        </p:nvPicPr>
        <p:blipFill>
          <a:blip r:embed="rId11"/>
          <a:stretch>
            <a:fillRect/>
          </a:stretch>
        </p:blipFill>
        <p:spPr>
          <a:xfrm>
            <a:off x="26437629" y="15997907"/>
            <a:ext cx="9028572" cy="895238"/>
          </a:xfrm>
          <a:prstGeom prst="rect">
            <a:avLst/>
          </a:prstGeom>
        </p:spPr>
      </p:pic>
    </p:spTree>
    <p:extLst>
      <p:ext uri="{BB962C8B-B14F-4D97-AF65-F5344CB8AC3E}">
        <p14:creationId xmlns:p14="http://schemas.microsoft.com/office/powerpoint/2010/main" val="3422131831"/>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57450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Function interface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Java's Functional Interfaces, Function &amp; Supplier</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799186"/>
            <a:ext cx="34782670" cy="1509398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Binary Operator is a </a:t>
            </a:r>
            <a:r>
              <a:rPr lang="en-US" sz="6400" dirty="0" err="1">
                <a:latin typeface="Open Sans" panose="020B0606030504020204" pitchFamily="34" charset="0"/>
                <a:ea typeface="Open Sans" panose="020B0606030504020204" pitchFamily="34" charset="0"/>
                <a:cs typeface="Open Sans" panose="020B0606030504020204" pitchFamily="34" charset="0"/>
              </a:rPr>
              <a:t>BiFunction</a:t>
            </a:r>
            <a:r>
              <a:rPr lang="en-US" sz="6400" dirty="0">
                <a:latin typeface="Open Sans" panose="020B0606030504020204" pitchFamily="34" charset="0"/>
                <a:ea typeface="Open Sans" panose="020B0606030504020204" pitchFamily="34" charset="0"/>
                <a:cs typeface="Open Sans" panose="020B0606030504020204" pitchFamily="34" charset="0"/>
              </a:rPr>
              <a:t> interface, where both arguments have the same type, as does the result, which is why the result is shown as T, and not 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reminds us that the result will be the same type as the arguments to the methods.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I've also included the type parameters with each interface name on this slide, because I wanted you to see that the result, for a Function or </a:t>
            </a:r>
            <a:r>
              <a:rPr lang="en-US" sz="6400" dirty="0" err="1">
                <a:latin typeface="Open Sans" panose="020B0606030504020204" pitchFamily="34" charset="0"/>
                <a:ea typeface="Open Sans" panose="020B0606030504020204" pitchFamily="34" charset="0"/>
                <a:cs typeface="Open Sans" panose="020B0606030504020204" pitchFamily="34" charset="0"/>
              </a:rPr>
              <a:t>BiFunction</a:t>
            </a:r>
            <a:r>
              <a:rPr lang="en-US" sz="6400" dirty="0">
                <a:latin typeface="Open Sans" panose="020B0606030504020204" pitchFamily="34" charset="0"/>
                <a:ea typeface="Open Sans" panose="020B0606030504020204" pitchFamily="34" charset="0"/>
                <a:cs typeface="Open Sans" panose="020B0606030504020204" pitchFamily="34" charset="0"/>
              </a:rPr>
              <a:t>, is declared as the last type argument.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a:t>
            </a:r>
            <a:r>
              <a:rPr lang="en-US" sz="6400" dirty="0" err="1">
                <a:latin typeface="Open Sans" panose="020B0606030504020204" pitchFamily="34" charset="0"/>
                <a:ea typeface="Open Sans" panose="020B0606030504020204" pitchFamily="34" charset="0"/>
                <a:cs typeface="Open Sans" panose="020B0606030504020204" pitchFamily="34" charset="0"/>
              </a:rPr>
              <a:t>UnaryOperator</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BinaryOperator</a:t>
            </a:r>
            <a:r>
              <a:rPr lang="en-US" sz="6400" dirty="0">
                <a:latin typeface="Open Sans" panose="020B0606030504020204" pitchFamily="34" charset="0"/>
                <a:ea typeface="Open Sans" panose="020B0606030504020204" pitchFamily="34" charset="0"/>
                <a:cs typeface="Open Sans" panose="020B0606030504020204" pitchFamily="34" charset="0"/>
              </a:rPr>
              <a:t>, there is only one type argument declared, because the types of the arguments and results, will be the same.</a:t>
            </a:r>
          </a:p>
        </p:txBody>
      </p:sp>
      <p:graphicFrame>
        <p:nvGraphicFramePr>
          <p:cNvPr id="2" name="Table 1">
            <a:extLst>
              <a:ext uri="{FF2B5EF4-FFF2-40B4-BE49-F238E27FC236}">
                <a16:creationId xmlns:a16="http://schemas.microsoft.com/office/drawing/2014/main" id="{9F7355EB-E97F-EB5F-E46A-4725C47F372E}"/>
              </a:ext>
            </a:extLst>
          </p:cNvPr>
          <p:cNvGraphicFramePr>
            <a:graphicFrameLocks noGrp="1"/>
          </p:cNvGraphicFramePr>
          <p:nvPr/>
        </p:nvGraphicFramePr>
        <p:xfrm>
          <a:off x="952497" y="13152662"/>
          <a:ext cx="34782668" cy="4024993"/>
        </p:xfrm>
        <a:graphic>
          <a:graphicData uri="http://schemas.openxmlformats.org/drawingml/2006/table">
            <a:tbl>
              <a:tblPr firstRow="1" bandRow="1">
                <a:tableStyleId>{5C22544A-7EE6-4342-B048-85BDC9FD1C3A}</a:tableStyleId>
              </a:tblPr>
              <a:tblGrid>
                <a:gridCol w="8396776">
                  <a:extLst>
                    <a:ext uri="{9D8B030D-6E8A-4147-A177-3AD203B41FA5}">
                      <a16:colId xmlns:a16="http://schemas.microsoft.com/office/drawing/2014/main" val="2844207666"/>
                    </a:ext>
                  </a:extLst>
                </a:gridCol>
                <a:gridCol w="8434874">
                  <a:extLst>
                    <a:ext uri="{9D8B030D-6E8A-4147-A177-3AD203B41FA5}">
                      <a16:colId xmlns:a16="http://schemas.microsoft.com/office/drawing/2014/main" val="1891655341"/>
                    </a:ext>
                  </a:extLst>
                </a:gridCol>
                <a:gridCol w="8453535">
                  <a:extLst>
                    <a:ext uri="{9D8B030D-6E8A-4147-A177-3AD203B41FA5}">
                      <a16:colId xmlns:a16="http://schemas.microsoft.com/office/drawing/2014/main" val="2017387083"/>
                    </a:ext>
                  </a:extLst>
                </a:gridCol>
                <a:gridCol w="9497483">
                  <a:extLst>
                    <a:ext uri="{9D8B030D-6E8A-4147-A177-3AD203B41FA5}">
                      <a16:colId xmlns:a16="http://schemas.microsoft.com/office/drawing/2014/main" val="1020653276"/>
                    </a:ext>
                  </a:extLst>
                </a:gridCol>
              </a:tblGrid>
              <a:tr h="1188487">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Interface Name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Method Signature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Interface Name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Method Signature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1613951"/>
                  </a:ext>
                </a:extLst>
              </a:tr>
            </a:tbl>
          </a:graphicData>
        </a:graphic>
      </p:graphicFrame>
      <p:pic>
        <p:nvPicPr>
          <p:cNvPr id="3" name="Picture 2">
            <a:extLst>
              <a:ext uri="{FF2B5EF4-FFF2-40B4-BE49-F238E27FC236}">
                <a16:creationId xmlns:a16="http://schemas.microsoft.com/office/drawing/2014/main" id="{1DF6E9CA-240C-3453-4AB3-4EF0DE4B93D5}"/>
              </a:ext>
            </a:extLst>
          </p:cNvPr>
          <p:cNvPicPr>
            <a:picLocks noChangeAspect="1"/>
          </p:cNvPicPr>
          <p:nvPr/>
        </p:nvPicPr>
        <p:blipFill>
          <a:blip r:embed="rId4"/>
          <a:stretch>
            <a:fillRect/>
          </a:stretch>
        </p:blipFill>
        <p:spPr>
          <a:xfrm>
            <a:off x="1027243" y="14626946"/>
            <a:ext cx="6266666" cy="838096"/>
          </a:xfrm>
          <a:prstGeom prst="rect">
            <a:avLst/>
          </a:prstGeom>
        </p:spPr>
      </p:pic>
      <p:pic>
        <p:nvPicPr>
          <p:cNvPr id="4" name="Picture 3">
            <a:extLst>
              <a:ext uri="{FF2B5EF4-FFF2-40B4-BE49-F238E27FC236}">
                <a16:creationId xmlns:a16="http://schemas.microsoft.com/office/drawing/2014/main" id="{904B5F58-C7BF-491B-2787-88473F7F42DF}"/>
              </a:ext>
            </a:extLst>
          </p:cNvPr>
          <p:cNvPicPr>
            <a:picLocks noChangeAspect="1"/>
          </p:cNvPicPr>
          <p:nvPr/>
        </p:nvPicPr>
        <p:blipFill>
          <a:blip r:embed="rId5"/>
          <a:stretch>
            <a:fillRect/>
          </a:stretch>
        </p:blipFill>
        <p:spPr>
          <a:xfrm>
            <a:off x="1027243" y="16006379"/>
            <a:ext cx="8133334" cy="914286"/>
          </a:xfrm>
          <a:prstGeom prst="rect">
            <a:avLst/>
          </a:prstGeom>
        </p:spPr>
      </p:pic>
      <p:pic>
        <p:nvPicPr>
          <p:cNvPr id="5" name="Picture 4">
            <a:extLst>
              <a:ext uri="{FF2B5EF4-FFF2-40B4-BE49-F238E27FC236}">
                <a16:creationId xmlns:a16="http://schemas.microsoft.com/office/drawing/2014/main" id="{241D727F-0434-3CB7-EF39-C555C10D0BF0}"/>
              </a:ext>
            </a:extLst>
          </p:cNvPr>
          <p:cNvPicPr>
            <a:picLocks noChangeAspect="1"/>
          </p:cNvPicPr>
          <p:nvPr/>
        </p:nvPicPr>
        <p:blipFill>
          <a:blip r:embed="rId6"/>
          <a:stretch>
            <a:fillRect/>
          </a:stretch>
        </p:blipFill>
        <p:spPr>
          <a:xfrm>
            <a:off x="9503913" y="14474566"/>
            <a:ext cx="5733334" cy="990476"/>
          </a:xfrm>
          <a:prstGeom prst="rect">
            <a:avLst/>
          </a:prstGeom>
        </p:spPr>
      </p:pic>
      <p:pic>
        <p:nvPicPr>
          <p:cNvPr id="6" name="Picture 5">
            <a:extLst>
              <a:ext uri="{FF2B5EF4-FFF2-40B4-BE49-F238E27FC236}">
                <a16:creationId xmlns:a16="http://schemas.microsoft.com/office/drawing/2014/main" id="{4021D5D6-D7DF-E728-6EC9-BFFC7024917E}"/>
              </a:ext>
            </a:extLst>
          </p:cNvPr>
          <p:cNvPicPr>
            <a:picLocks noChangeAspect="1"/>
          </p:cNvPicPr>
          <p:nvPr/>
        </p:nvPicPr>
        <p:blipFill>
          <a:blip r:embed="rId7"/>
          <a:stretch>
            <a:fillRect/>
          </a:stretch>
        </p:blipFill>
        <p:spPr>
          <a:xfrm>
            <a:off x="9503913" y="16006379"/>
            <a:ext cx="8095238" cy="952380"/>
          </a:xfrm>
          <a:prstGeom prst="rect">
            <a:avLst/>
          </a:prstGeom>
        </p:spPr>
      </p:pic>
      <p:pic>
        <p:nvPicPr>
          <p:cNvPr id="7" name="Picture 6">
            <a:extLst>
              <a:ext uri="{FF2B5EF4-FFF2-40B4-BE49-F238E27FC236}">
                <a16:creationId xmlns:a16="http://schemas.microsoft.com/office/drawing/2014/main" id="{889D3925-2B16-519C-1F78-897905A0A3E7}"/>
              </a:ext>
            </a:extLst>
          </p:cNvPr>
          <p:cNvPicPr>
            <a:picLocks noChangeAspect="1"/>
          </p:cNvPicPr>
          <p:nvPr/>
        </p:nvPicPr>
        <p:blipFill>
          <a:blip r:embed="rId8"/>
          <a:stretch>
            <a:fillRect/>
          </a:stretch>
        </p:blipFill>
        <p:spPr>
          <a:xfrm>
            <a:off x="17942200" y="14603208"/>
            <a:ext cx="7657142" cy="857142"/>
          </a:xfrm>
          <a:prstGeom prst="rect">
            <a:avLst/>
          </a:prstGeom>
        </p:spPr>
      </p:pic>
      <p:pic>
        <p:nvPicPr>
          <p:cNvPr id="11" name="Picture 10">
            <a:extLst>
              <a:ext uri="{FF2B5EF4-FFF2-40B4-BE49-F238E27FC236}">
                <a16:creationId xmlns:a16="http://schemas.microsoft.com/office/drawing/2014/main" id="{78D260D4-8A33-51DF-C769-0CF66582DB58}"/>
              </a:ext>
            </a:extLst>
          </p:cNvPr>
          <p:cNvPicPr>
            <a:picLocks noChangeAspect="1"/>
          </p:cNvPicPr>
          <p:nvPr/>
        </p:nvPicPr>
        <p:blipFill>
          <a:blip r:embed="rId9"/>
          <a:stretch>
            <a:fillRect/>
          </a:stretch>
        </p:blipFill>
        <p:spPr>
          <a:xfrm>
            <a:off x="17942200" y="16030332"/>
            <a:ext cx="8152380" cy="914286"/>
          </a:xfrm>
          <a:prstGeom prst="rect">
            <a:avLst/>
          </a:prstGeom>
        </p:spPr>
      </p:pic>
      <p:pic>
        <p:nvPicPr>
          <p:cNvPr id="12" name="Picture 11">
            <a:extLst>
              <a:ext uri="{FF2B5EF4-FFF2-40B4-BE49-F238E27FC236}">
                <a16:creationId xmlns:a16="http://schemas.microsoft.com/office/drawing/2014/main" id="{AF503043-7305-21C5-F127-EF64ACDFA678}"/>
              </a:ext>
            </a:extLst>
          </p:cNvPr>
          <p:cNvPicPr>
            <a:picLocks noChangeAspect="1"/>
          </p:cNvPicPr>
          <p:nvPr/>
        </p:nvPicPr>
        <p:blipFill>
          <a:blip r:embed="rId10"/>
          <a:stretch>
            <a:fillRect/>
          </a:stretch>
        </p:blipFill>
        <p:spPr>
          <a:xfrm>
            <a:off x="26464151" y="14527016"/>
            <a:ext cx="5771428" cy="933334"/>
          </a:xfrm>
          <a:prstGeom prst="rect">
            <a:avLst/>
          </a:prstGeom>
        </p:spPr>
      </p:pic>
      <p:pic>
        <p:nvPicPr>
          <p:cNvPr id="13" name="Picture 12">
            <a:extLst>
              <a:ext uri="{FF2B5EF4-FFF2-40B4-BE49-F238E27FC236}">
                <a16:creationId xmlns:a16="http://schemas.microsoft.com/office/drawing/2014/main" id="{E1871F86-13E3-B53B-3F6E-24AD91F1124A}"/>
              </a:ext>
            </a:extLst>
          </p:cNvPr>
          <p:cNvPicPr>
            <a:picLocks noChangeAspect="1"/>
          </p:cNvPicPr>
          <p:nvPr/>
        </p:nvPicPr>
        <p:blipFill>
          <a:blip r:embed="rId11"/>
          <a:stretch>
            <a:fillRect/>
          </a:stretch>
        </p:blipFill>
        <p:spPr>
          <a:xfrm>
            <a:off x="26437629" y="15997907"/>
            <a:ext cx="9028572" cy="895238"/>
          </a:xfrm>
          <a:prstGeom prst="rect">
            <a:avLst/>
          </a:prstGeom>
        </p:spPr>
      </p:pic>
    </p:spTree>
    <p:extLst>
      <p:ext uri="{BB962C8B-B14F-4D97-AF65-F5344CB8AC3E}">
        <p14:creationId xmlns:p14="http://schemas.microsoft.com/office/powerpoint/2010/main" val="1990671763"/>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199593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 Function Interface Lambda Expression Example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Java's Functional Interfaces, Function &amp; Supplier</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this slide, I'm showing an example of a lambda expression which targets a Function interface.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lambda expression takes a String, s, and splits that String on commas, returning an array of String.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case, the argument type, T, is a String, and the result, R, is an array of String.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To demonstrate how to declare a variable of this type, I'm showing a variable declaration as well, for this specific example.</a:t>
            </a:r>
          </a:p>
        </p:txBody>
      </p:sp>
      <p:graphicFrame>
        <p:nvGraphicFramePr>
          <p:cNvPr id="2" name="Table 1">
            <a:extLst>
              <a:ext uri="{FF2B5EF4-FFF2-40B4-BE49-F238E27FC236}">
                <a16:creationId xmlns:a16="http://schemas.microsoft.com/office/drawing/2014/main" id="{659F0D44-13E6-4DF8-54C4-F2FAA3590B03}"/>
              </a:ext>
            </a:extLst>
          </p:cNvPr>
          <p:cNvGraphicFramePr>
            <a:graphicFrameLocks noGrp="1"/>
          </p:cNvGraphicFramePr>
          <p:nvPr/>
        </p:nvGraphicFramePr>
        <p:xfrm>
          <a:off x="952501" y="14037330"/>
          <a:ext cx="34782667" cy="3150967"/>
        </p:xfrm>
        <a:graphic>
          <a:graphicData uri="http://schemas.openxmlformats.org/drawingml/2006/table">
            <a:tbl>
              <a:tblPr firstRow="1" bandRow="1">
                <a:tableStyleId>{5C22544A-7EE6-4342-B048-85BDC9FD1C3A}</a:tableStyleId>
              </a:tblPr>
              <a:tblGrid>
                <a:gridCol w="11513197">
                  <a:extLst>
                    <a:ext uri="{9D8B030D-6E8A-4147-A177-3AD203B41FA5}">
                      <a16:colId xmlns:a16="http://schemas.microsoft.com/office/drawing/2014/main" val="2844207666"/>
                    </a:ext>
                  </a:extLst>
                </a:gridCol>
                <a:gridCol w="7595118">
                  <a:extLst>
                    <a:ext uri="{9D8B030D-6E8A-4147-A177-3AD203B41FA5}">
                      <a16:colId xmlns:a16="http://schemas.microsoft.com/office/drawing/2014/main" val="1891655341"/>
                    </a:ext>
                  </a:extLst>
                </a:gridCol>
                <a:gridCol w="15674352">
                  <a:extLst>
                    <a:ext uri="{9D8B030D-6E8A-4147-A177-3AD203B41FA5}">
                      <a16:colId xmlns:a16="http://schemas.microsoft.com/office/drawing/2014/main" val="2017387083"/>
                    </a:ext>
                  </a:extLst>
                </a:gridCol>
              </a:tblGrid>
              <a:tr h="1188487">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Example Lambda Expression for Function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Function Method</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Variable Declaration for this example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23" name="Picture 22">
            <a:extLst>
              <a:ext uri="{FF2B5EF4-FFF2-40B4-BE49-F238E27FC236}">
                <a16:creationId xmlns:a16="http://schemas.microsoft.com/office/drawing/2014/main" id="{4B11EB16-AB99-54A1-49B8-B4DE2308D007}"/>
              </a:ext>
            </a:extLst>
          </p:cNvPr>
          <p:cNvPicPr>
            <a:picLocks noChangeAspect="1"/>
          </p:cNvPicPr>
          <p:nvPr/>
        </p:nvPicPr>
        <p:blipFill>
          <a:blip r:embed="rId4"/>
          <a:stretch>
            <a:fillRect/>
          </a:stretch>
        </p:blipFill>
        <p:spPr>
          <a:xfrm>
            <a:off x="1169703" y="15940140"/>
            <a:ext cx="8533334" cy="1047620"/>
          </a:xfrm>
          <a:prstGeom prst="rect">
            <a:avLst/>
          </a:prstGeom>
        </p:spPr>
      </p:pic>
      <p:pic>
        <p:nvPicPr>
          <p:cNvPr id="25" name="Picture 24">
            <a:extLst>
              <a:ext uri="{FF2B5EF4-FFF2-40B4-BE49-F238E27FC236}">
                <a16:creationId xmlns:a16="http://schemas.microsoft.com/office/drawing/2014/main" id="{6C482F22-06C3-4C1F-4799-03B8ADCABD10}"/>
              </a:ext>
            </a:extLst>
          </p:cNvPr>
          <p:cNvPicPr>
            <a:picLocks noChangeAspect="1"/>
          </p:cNvPicPr>
          <p:nvPr/>
        </p:nvPicPr>
        <p:blipFill>
          <a:blip r:embed="rId5"/>
          <a:stretch>
            <a:fillRect/>
          </a:stretch>
        </p:blipFill>
        <p:spPr>
          <a:xfrm>
            <a:off x="12704341" y="16000874"/>
            <a:ext cx="5714286" cy="990476"/>
          </a:xfrm>
          <a:prstGeom prst="rect">
            <a:avLst/>
          </a:prstGeom>
        </p:spPr>
      </p:pic>
      <p:pic>
        <p:nvPicPr>
          <p:cNvPr id="27" name="Picture 26">
            <a:extLst>
              <a:ext uri="{FF2B5EF4-FFF2-40B4-BE49-F238E27FC236}">
                <a16:creationId xmlns:a16="http://schemas.microsoft.com/office/drawing/2014/main" id="{87DAD051-824A-CDE0-912D-F6BE39B78AE1}"/>
              </a:ext>
            </a:extLst>
          </p:cNvPr>
          <p:cNvPicPr>
            <a:picLocks noChangeAspect="1"/>
          </p:cNvPicPr>
          <p:nvPr/>
        </p:nvPicPr>
        <p:blipFill>
          <a:blip r:embed="rId6"/>
          <a:stretch>
            <a:fillRect/>
          </a:stretch>
        </p:blipFill>
        <p:spPr>
          <a:xfrm>
            <a:off x="20341985" y="15959188"/>
            <a:ext cx="14228572" cy="1028572"/>
          </a:xfrm>
          <a:prstGeom prst="rect">
            <a:avLst/>
          </a:prstGeom>
        </p:spPr>
      </p:pic>
    </p:spTree>
    <p:extLst>
      <p:ext uri="{BB962C8B-B14F-4D97-AF65-F5344CB8AC3E}">
        <p14:creationId xmlns:p14="http://schemas.microsoft.com/office/powerpoint/2010/main" val="1816701208"/>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57450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Supplier Interface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Java's Functional Interfaces, Function &amp; Supplier</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supplier interface takes no arguments but returns an instance of some type, T.</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think of this as kind of like a factory method code</a:t>
            </a:r>
            <a:r>
              <a:rPr lang="en-US" sz="6400">
                <a:latin typeface="Open Sans" panose="020B0606030504020204" pitchFamily="34" charset="0"/>
                <a:ea typeface="Open Sans" panose="020B0606030504020204" pitchFamily="34" charset="0"/>
                <a:cs typeface="Open Sans" panose="020B0606030504020204" pitchFamily="34" charset="0"/>
              </a:rPr>
              <a: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will produce an instance of some object.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However, this doesn't have to be a new or distinct result returned.</a:t>
            </a:r>
          </a:p>
        </p:txBody>
      </p:sp>
      <p:graphicFrame>
        <p:nvGraphicFramePr>
          <p:cNvPr id="2" name="Table 1">
            <a:extLst>
              <a:ext uri="{FF2B5EF4-FFF2-40B4-BE49-F238E27FC236}">
                <a16:creationId xmlns:a16="http://schemas.microsoft.com/office/drawing/2014/main" id="{659F0D44-13E6-4DF8-54C4-F2FAA3590B03}"/>
              </a:ext>
            </a:extLst>
          </p:cNvPr>
          <p:cNvGraphicFramePr>
            <a:graphicFrameLocks noGrp="1"/>
          </p:cNvGraphicFramePr>
          <p:nvPr/>
        </p:nvGraphicFramePr>
        <p:xfrm>
          <a:off x="952497" y="5915975"/>
          <a:ext cx="16831650" cy="2606740"/>
        </p:xfrm>
        <a:graphic>
          <a:graphicData uri="http://schemas.openxmlformats.org/drawingml/2006/table">
            <a:tbl>
              <a:tblPr firstRow="1" bandRow="1">
                <a:tableStyleId>{5C22544A-7EE6-4342-B048-85BDC9FD1C3A}</a:tableStyleId>
              </a:tblPr>
              <a:tblGrid>
                <a:gridCol w="8396776">
                  <a:extLst>
                    <a:ext uri="{9D8B030D-6E8A-4147-A177-3AD203B41FA5}">
                      <a16:colId xmlns:a16="http://schemas.microsoft.com/office/drawing/2014/main" val="2844207666"/>
                    </a:ext>
                  </a:extLst>
                </a:gridCol>
                <a:gridCol w="8434874">
                  <a:extLst>
                    <a:ext uri="{9D8B030D-6E8A-4147-A177-3AD203B41FA5}">
                      <a16:colId xmlns:a16="http://schemas.microsoft.com/office/drawing/2014/main" val="1891655341"/>
                    </a:ext>
                  </a:extLst>
                </a:gridCol>
              </a:tblGrid>
              <a:tr h="1188487">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Interface Name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Method Signature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Supplier</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5" name="Picture 4">
            <a:extLst>
              <a:ext uri="{FF2B5EF4-FFF2-40B4-BE49-F238E27FC236}">
                <a16:creationId xmlns:a16="http://schemas.microsoft.com/office/drawing/2014/main" id="{7695C246-117A-6870-8A43-61F8888F904C}"/>
              </a:ext>
            </a:extLst>
          </p:cNvPr>
          <p:cNvPicPr>
            <a:picLocks noChangeAspect="1"/>
          </p:cNvPicPr>
          <p:nvPr/>
        </p:nvPicPr>
        <p:blipFill>
          <a:blip r:embed="rId4"/>
          <a:stretch>
            <a:fillRect/>
          </a:stretch>
        </p:blipFill>
        <p:spPr>
          <a:xfrm>
            <a:off x="9532784" y="7182023"/>
            <a:ext cx="3371428" cy="1028572"/>
          </a:xfrm>
          <a:prstGeom prst="rect">
            <a:avLst/>
          </a:prstGeom>
        </p:spPr>
      </p:pic>
    </p:spTree>
    <p:extLst>
      <p:ext uri="{BB962C8B-B14F-4D97-AF65-F5344CB8AC3E}">
        <p14:creationId xmlns:p14="http://schemas.microsoft.com/office/powerpoint/2010/main" val="2456452192"/>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564323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 Supplier Lambda Expression Example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Java's Functional Interfaces, Function &amp; Supplier</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example I'm showing you on this slide,  I'm using the Random class to generate a random Integer.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method takes no argument, but lambda expressions can use final or effectively final variables in their expressions, which I'm demonstrating here.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variable random is an example of a variable, from the enclosing code.</a:t>
            </a:r>
          </a:p>
        </p:txBody>
      </p:sp>
      <p:graphicFrame>
        <p:nvGraphicFramePr>
          <p:cNvPr id="2" name="Table 1">
            <a:extLst>
              <a:ext uri="{FF2B5EF4-FFF2-40B4-BE49-F238E27FC236}">
                <a16:creationId xmlns:a16="http://schemas.microsoft.com/office/drawing/2014/main" id="{659F0D44-13E6-4DF8-54C4-F2FAA3590B03}"/>
              </a:ext>
            </a:extLst>
          </p:cNvPr>
          <p:cNvGraphicFramePr>
            <a:graphicFrameLocks noGrp="1"/>
          </p:cNvGraphicFramePr>
          <p:nvPr/>
        </p:nvGraphicFramePr>
        <p:xfrm>
          <a:off x="952498" y="11439698"/>
          <a:ext cx="15245446" cy="2606740"/>
        </p:xfrm>
        <a:graphic>
          <a:graphicData uri="http://schemas.openxmlformats.org/drawingml/2006/table">
            <a:tbl>
              <a:tblPr firstRow="1" bandRow="1">
                <a:tableStyleId>{5C22544A-7EE6-4342-B048-85BDC9FD1C3A}</a:tableStyleId>
              </a:tblPr>
              <a:tblGrid>
                <a:gridCol w="15245446">
                  <a:extLst>
                    <a:ext uri="{9D8B030D-6E8A-4147-A177-3AD203B41FA5}">
                      <a16:colId xmlns:a16="http://schemas.microsoft.com/office/drawing/2014/main" val="2844207666"/>
                    </a:ext>
                  </a:extLst>
                </a:gridCol>
              </a:tblGrid>
              <a:tr h="1188487">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Example Lambda Expression for Consumer</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4" name="Picture 3">
            <a:extLst>
              <a:ext uri="{FF2B5EF4-FFF2-40B4-BE49-F238E27FC236}">
                <a16:creationId xmlns:a16="http://schemas.microsoft.com/office/drawing/2014/main" id="{B2CCD363-7B7F-B401-FF65-408FDCC70B38}"/>
              </a:ext>
            </a:extLst>
          </p:cNvPr>
          <p:cNvPicPr>
            <a:picLocks noChangeAspect="1"/>
          </p:cNvPicPr>
          <p:nvPr/>
        </p:nvPicPr>
        <p:blipFill>
          <a:blip r:embed="rId4"/>
          <a:stretch>
            <a:fillRect/>
          </a:stretch>
        </p:blipFill>
        <p:spPr>
          <a:xfrm>
            <a:off x="1120446" y="12799051"/>
            <a:ext cx="13352380" cy="971428"/>
          </a:xfrm>
          <a:prstGeom prst="rect">
            <a:avLst/>
          </a:prstGeom>
        </p:spPr>
      </p:pic>
    </p:spTree>
    <p:extLst>
      <p:ext uri="{BB962C8B-B14F-4D97-AF65-F5344CB8AC3E}">
        <p14:creationId xmlns:p14="http://schemas.microsoft.com/office/powerpoint/2010/main" val="850451461"/>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55714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Lambda Expression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38773"/>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400" dirty="0">
                <a:latin typeface="Open Sans" panose="020B0606030504020204" pitchFamily="34" charset="0"/>
                <a:ea typeface="Open Sans" panose="020B0606030504020204" pitchFamily="34" charset="0"/>
                <a:cs typeface="Open Sans" panose="020B0606030504020204" pitchFamily="34" charset="0"/>
              </a:rPr>
              <a:t>Introduction to the Lambda Expression, and Functional Interfaces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705878"/>
            <a:ext cx="34782670" cy="15251074"/>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syntax of this lambda expression is on the left below.</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was passed directly as a method argument, for a parameter type that was a Comparator.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Comparator's abstract method, compare, is shown here on the right side.</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lambda expression parameters are determined by the associated interface's method, the functional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case of a Comparator, and it's compare method, there are two arguments.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why we get o1, and o2 in parentheses, in the generated lambda expression.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arguments can be used in the expression, which is on the right of the arrow token.</a:t>
            </a:r>
          </a:p>
        </p:txBody>
      </p:sp>
      <p:graphicFrame>
        <p:nvGraphicFramePr>
          <p:cNvPr id="2" name="Table 1">
            <a:extLst>
              <a:ext uri="{FF2B5EF4-FFF2-40B4-BE49-F238E27FC236}">
                <a16:creationId xmlns:a16="http://schemas.microsoft.com/office/drawing/2014/main" id="{C78970B2-8373-40AA-7558-DA0012C39152}"/>
              </a:ext>
            </a:extLst>
          </p:cNvPr>
          <p:cNvGraphicFramePr>
            <a:graphicFrameLocks noGrp="1"/>
          </p:cNvGraphicFramePr>
          <p:nvPr/>
        </p:nvGraphicFramePr>
        <p:xfrm>
          <a:off x="952498" y="8057104"/>
          <a:ext cx="34782669" cy="2467828"/>
        </p:xfrm>
        <a:graphic>
          <a:graphicData uri="http://schemas.openxmlformats.org/drawingml/2006/table">
            <a:tbl>
              <a:tblPr firstRow="1" bandRow="1">
                <a:tableStyleId>{5C22544A-7EE6-4342-B048-85BDC9FD1C3A}</a:tableStyleId>
              </a:tblPr>
              <a:tblGrid>
                <a:gridCol w="23475045">
                  <a:extLst>
                    <a:ext uri="{9D8B030D-6E8A-4147-A177-3AD203B41FA5}">
                      <a16:colId xmlns:a16="http://schemas.microsoft.com/office/drawing/2014/main" val="2844207666"/>
                    </a:ext>
                  </a:extLst>
                </a:gridCol>
                <a:gridCol w="11307624">
                  <a:extLst>
                    <a:ext uri="{9D8B030D-6E8A-4147-A177-3AD203B41FA5}">
                      <a16:colId xmlns:a16="http://schemas.microsoft.com/office/drawing/2014/main" val="1891655341"/>
                    </a:ext>
                  </a:extLst>
                </a:gridCol>
              </a:tblGrid>
              <a:tr h="1049574">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generated Lambda Expression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Comparator’s Abstract Method</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418254">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4" name="Picture 3">
            <a:extLst>
              <a:ext uri="{FF2B5EF4-FFF2-40B4-BE49-F238E27FC236}">
                <a16:creationId xmlns:a16="http://schemas.microsoft.com/office/drawing/2014/main" id="{2464BBBC-4CC5-4F17-DB93-D87B62EB71A2}"/>
              </a:ext>
            </a:extLst>
          </p:cNvPr>
          <p:cNvPicPr>
            <a:picLocks noChangeAspect="1"/>
          </p:cNvPicPr>
          <p:nvPr/>
        </p:nvPicPr>
        <p:blipFill>
          <a:blip r:embed="rId4"/>
          <a:stretch>
            <a:fillRect/>
          </a:stretch>
        </p:blipFill>
        <p:spPr>
          <a:xfrm>
            <a:off x="1064167" y="9398492"/>
            <a:ext cx="22619048" cy="868572"/>
          </a:xfrm>
          <a:prstGeom prst="rect">
            <a:avLst/>
          </a:prstGeom>
        </p:spPr>
      </p:pic>
      <p:pic>
        <p:nvPicPr>
          <p:cNvPr id="6" name="Picture 5">
            <a:extLst>
              <a:ext uri="{FF2B5EF4-FFF2-40B4-BE49-F238E27FC236}">
                <a16:creationId xmlns:a16="http://schemas.microsoft.com/office/drawing/2014/main" id="{2F84D3DF-9813-2204-629C-AA995E467079}"/>
              </a:ext>
            </a:extLst>
          </p:cNvPr>
          <p:cNvPicPr>
            <a:picLocks noChangeAspect="1"/>
          </p:cNvPicPr>
          <p:nvPr/>
        </p:nvPicPr>
        <p:blipFill>
          <a:blip r:embed="rId5"/>
          <a:stretch>
            <a:fillRect/>
          </a:stretch>
        </p:blipFill>
        <p:spPr>
          <a:xfrm>
            <a:off x="24939318" y="9379831"/>
            <a:ext cx="10422857" cy="940952"/>
          </a:xfrm>
          <a:prstGeom prst="rect">
            <a:avLst/>
          </a:prstGeom>
        </p:spPr>
      </p:pic>
    </p:spTree>
    <p:extLst>
      <p:ext uri="{BB962C8B-B14F-4D97-AF65-F5344CB8AC3E}">
        <p14:creationId xmlns:p14="http://schemas.microsoft.com/office/powerpoint/2010/main" val="1920524654"/>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627735"/>
            <a:ext cx="33448259" cy="1538883"/>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000" dirty="0">
                <a:latin typeface="Open Sans" panose="020B0606030504020204" pitchFamily="34" charset="0"/>
                <a:ea typeface="Open Sans" panose="020B0606030504020204" pitchFamily="34" charset="0"/>
                <a:cs typeface="Open Sans" panose="020B0606030504020204" pitchFamily="34" charset="0"/>
              </a:rPr>
              <a:t>Valid Lambda Declarations for different number of arguments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Java's Functional Interfaces, Function &amp; Supplier</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520681"/>
            <a:ext cx="34782670" cy="1541062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shows the many varieties of declaring a parameter type in a lambda expression.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Parentheses are required in all but the one case, where the functional method has a single argument, and you don't specify a type, or use var.</a:t>
            </a:r>
          </a:p>
        </p:txBody>
      </p:sp>
      <p:graphicFrame>
        <p:nvGraphicFramePr>
          <p:cNvPr id="3" name="Table 2">
            <a:extLst>
              <a:ext uri="{FF2B5EF4-FFF2-40B4-BE49-F238E27FC236}">
                <a16:creationId xmlns:a16="http://schemas.microsoft.com/office/drawing/2014/main" id="{D0D593E2-8097-17AF-2800-552E95189514}"/>
              </a:ext>
            </a:extLst>
          </p:cNvPr>
          <p:cNvGraphicFramePr>
            <a:graphicFrameLocks noGrp="1"/>
          </p:cNvGraphicFramePr>
          <p:nvPr/>
        </p:nvGraphicFramePr>
        <p:xfrm>
          <a:off x="952497" y="6587778"/>
          <a:ext cx="31070163" cy="11252353"/>
        </p:xfrm>
        <a:graphic>
          <a:graphicData uri="http://schemas.openxmlformats.org/drawingml/2006/table">
            <a:tbl>
              <a:tblPr firstRow="1" bandRow="1">
                <a:tableStyleId>{5C22544A-7EE6-4342-B048-85BDC9FD1C3A}</a:tableStyleId>
              </a:tblPr>
              <a:tblGrid>
                <a:gridCol w="15499919">
                  <a:extLst>
                    <a:ext uri="{9D8B030D-6E8A-4147-A177-3AD203B41FA5}">
                      <a16:colId xmlns:a16="http://schemas.microsoft.com/office/drawing/2014/main" val="2844207666"/>
                    </a:ext>
                  </a:extLst>
                </a:gridCol>
                <a:gridCol w="15570244">
                  <a:extLst>
                    <a:ext uri="{9D8B030D-6E8A-4147-A177-3AD203B41FA5}">
                      <a16:colId xmlns:a16="http://schemas.microsoft.com/office/drawing/2014/main" val="1891655341"/>
                    </a:ext>
                  </a:extLst>
                </a:gridCol>
              </a:tblGrid>
              <a:tr h="158436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Arguments in Functional Method</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Valid lambda syntax</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8240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None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362027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53046320"/>
                  </a:ext>
                </a:extLst>
              </a:tr>
              <a:tr h="466530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Two</a:t>
                      </a:r>
                    </a:p>
                    <a:p>
                      <a:pPr marL="865800" marR="0" lvl="0" indent="-68580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Char char="•"/>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When using var, all arguments must use var.</a:t>
                      </a:r>
                    </a:p>
                    <a:p>
                      <a:pPr marL="865800" marR="0" lvl="0" indent="-68580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Char char="•"/>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When specifying explicit types, all arguments must specify explicit types.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43315230"/>
                  </a:ext>
                </a:extLst>
              </a:tr>
            </a:tbl>
          </a:graphicData>
        </a:graphic>
      </p:graphicFrame>
      <p:pic>
        <p:nvPicPr>
          <p:cNvPr id="7" name="Picture 6">
            <a:extLst>
              <a:ext uri="{FF2B5EF4-FFF2-40B4-BE49-F238E27FC236}">
                <a16:creationId xmlns:a16="http://schemas.microsoft.com/office/drawing/2014/main" id="{B444EC92-E945-2766-F3A9-41330424FBCB}"/>
              </a:ext>
            </a:extLst>
          </p:cNvPr>
          <p:cNvPicPr>
            <a:picLocks noChangeAspect="1"/>
          </p:cNvPicPr>
          <p:nvPr/>
        </p:nvPicPr>
        <p:blipFill>
          <a:blip r:embed="rId4"/>
          <a:stretch>
            <a:fillRect/>
          </a:stretch>
        </p:blipFill>
        <p:spPr>
          <a:xfrm>
            <a:off x="16671550" y="8378954"/>
            <a:ext cx="6283333" cy="749999"/>
          </a:xfrm>
          <a:prstGeom prst="rect">
            <a:avLst/>
          </a:prstGeom>
        </p:spPr>
      </p:pic>
      <p:pic>
        <p:nvPicPr>
          <p:cNvPr id="12" name="Picture 11">
            <a:extLst>
              <a:ext uri="{FF2B5EF4-FFF2-40B4-BE49-F238E27FC236}">
                <a16:creationId xmlns:a16="http://schemas.microsoft.com/office/drawing/2014/main" id="{4788C508-EB5A-3AD2-62FF-EA45D63B7215}"/>
              </a:ext>
            </a:extLst>
          </p:cNvPr>
          <p:cNvPicPr>
            <a:picLocks noChangeAspect="1"/>
          </p:cNvPicPr>
          <p:nvPr/>
        </p:nvPicPr>
        <p:blipFill>
          <a:blip r:embed="rId5"/>
          <a:stretch>
            <a:fillRect/>
          </a:stretch>
        </p:blipFill>
        <p:spPr>
          <a:xfrm>
            <a:off x="16671550" y="13493920"/>
            <a:ext cx="12950000" cy="4200000"/>
          </a:xfrm>
          <a:prstGeom prst="rect">
            <a:avLst/>
          </a:prstGeom>
        </p:spPr>
      </p:pic>
      <p:pic>
        <p:nvPicPr>
          <p:cNvPr id="14" name="Picture 13">
            <a:extLst>
              <a:ext uri="{FF2B5EF4-FFF2-40B4-BE49-F238E27FC236}">
                <a16:creationId xmlns:a16="http://schemas.microsoft.com/office/drawing/2014/main" id="{AE997691-A8CC-754C-853A-984FA3C42CA9}"/>
              </a:ext>
            </a:extLst>
          </p:cNvPr>
          <p:cNvPicPr>
            <a:picLocks noChangeAspect="1"/>
          </p:cNvPicPr>
          <p:nvPr/>
        </p:nvPicPr>
        <p:blipFill>
          <a:blip r:embed="rId6"/>
          <a:stretch>
            <a:fillRect/>
          </a:stretch>
        </p:blipFill>
        <p:spPr>
          <a:xfrm>
            <a:off x="16671550" y="9802899"/>
            <a:ext cx="9550000" cy="3216666"/>
          </a:xfrm>
          <a:prstGeom prst="rect">
            <a:avLst/>
          </a:prstGeom>
        </p:spPr>
      </p:pic>
    </p:spTree>
    <p:extLst>
      <p:ext uri="{BB962C8B-B14F-4D97-AF65-F5344CB8AC3E}">
        <p14:creationId xmlns:p14="http://schemas.microsoft.com/office/powerpoint/2010/main" val="1420554531"/>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627735"/>
            <a:ext cx="33448259" cy="1538883"/>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000" dirty="0">
                <a:latin typeface="Open Sans" panose="020B0606030504020204" pitchFamily="34" charset="0"/>
                <a:ea typeface="Open Sans" panose="020B0606030504020204" pitchFamily="34" charset="0"/>
                <a:cs typeface="Open Sans" panose="020B0606030504020204" pitchFamily="34" charset="0"/>
              </a:rPr>
              <a:t>Valid Lambda Declarations for different number of arguments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Java's Functional Interfaces, Function &amp; Supplier</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520681"/>
            <a:ext cx="34782670" cy="1541062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using var as the type, every argument must use var.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specifying explicit types, every argument must include a specific type.</a:t>
            </a:r>
          </a:p>
        </p:txBody>
      </p:sp>
      <p:graphicFrame>
        <p:nvGraphicFramePr>
          <p:cNvPr id="2" name="Table 1">
            <a:extLst>
              <a:ext uri="{FF2B5EF4-FFF2-40B4-BE49-F238E27FC236}">
                <a16:creationId xmlns:a16="http://schemas.microsoft.com/office/drawing/2014/main" id="{94F82C2E-F645-FEB5-0F2F-B5D8AD9064D0}"/>
              </a:ext>
            </a:extLst>
          </p:cNvPr>
          <p:cNvGraphicFramePr>
            <a:graphicFrameLocks noGrp="1"/>
          </p:cNvGraphicFramePr>
          <p:nvPr/>
        </p:nvGraphicFramePr>
        <p:xfrm>
          <a:off x="952497" y="6587778"/>
          <a:ext cx="31070163" cy="11252353"/>
        </p:xfrm>
        <a:graphic>
          <a:graphicData uri="http://schemas.openxmlformats.org/drawingml/2006/table">
            <a:tbl>
              <a:tblPr firstRow="1" bandRow="1">
                <a:tableStyleId>{5C22544A-7EE6-4342-B048-85BDC9FD1C3A}</a:tableStyleId>
              </a:tblPr>
              <a:tblGrid>
                <a:gridCol w="15499919">
                  <a:extLst>
                    <a:ext uri="{9D8B030D-6E8A-4147-A177-3AD203B41FA5}">
                      <a16:colId xmlns:a16="http://schemas.microsoft.com/office/drawing/2014/main" val="2844207666"/>
                    </a:ext>
                  </a:extLst>
                </a:gridCol>
                <a:gridCol w="15570244">
                  <a:extLst>
                    <a:ext uri="{9D8B030D-6E8A-4147-A177-3AD203B41FA5}">
                      <a16:colId xmlns:a16="http://schemas.microsoft.com/office/drawing/2014/main" val="1891655341"/>
                    </a:ext>
                  </a:extLst>
                </a:gridCol>
              </a:tblGrid>
              <a:tr h="158436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Arguments in Functional Method</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Valid lambda syntax</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8240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None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362027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53046320"/>
                  </a:ext>
                </a:extLst>
              </a:tr>
              <a:tr h="466530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Two</a:t>
                      </a:r>
                    </a:p>
                    <a:p>
                      <a:pPr marL="865800" marR="0" lvl="0" indent="-68580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Char char="•"/>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When using var, all arguments must use var.</a:t>
                      </a:r>
                    </a:p>
                    <a:p>
                      <a:pPr marL="865800" marR="0" lvl="0" indent="-68580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Char char="•"/>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When specifying explicit types, all arguments must specify explicit types.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43315230"/>
                  </a:ext>
                </a:extLst>
              </a:tr>
            </a:tbl>
          </a:graphicData>
        </a:graphic>
      </p:graphicFrame>
      <p:pic>
        <p:nvPicPr>
          <p:cNvPr id="4" name="Picture 3">
            <a:extLst>
              <a:ext uri="{FF2B5EF4-FFF2-40B4-BE49-F238E27FC236}">
                <a16:creationId xmlns:a16="http://schemas.microsoft.com/office/drawing/2014/main" id="{E8F77231-6A1A-AB3B-A7C8-BA187DF6AB93}"/>
              </a:ext>
            </a:extLst>
          </p:cNvPr>
          <p:cNvPicPr>
            <a:picLocks noChangeAspect="1"/>
          </p:cNvPicPr>
          <p:nvPr/>
        </p:nvPicPr>
        <p:blipFill>
          <a:blip r:embed="rId4"/>
          <a:stretch>
            <a:fillRect/>
          </a:stretch>
        </p:blipFill>
        <p:spPr>
          <a:xfrm>
            <a:off x="16671550" y="8378954"/>
            <a:ext cx="6283333" cy="749999"/>
          </a:xfrm>
          <a:prstGeom prst="rect">
            <a:avLst/>
          </a:prstGeom>
        </p:spPr>
      </p:pic>
      <p:pic>
        <p:nvPicPr>
          <p:cNvPr id="5" name="Picture 4">
            <a:extLst>
              <a:ext uri="{FF2B5EF4-FFF2-40B4-BE49-F238E27FC236}">
                <a16:creationId xmlns:a16="http://schemas.microsoft.com/office/drawing/2014/main" id="{9A248B08-2A73-3C88-2BD6-2FFC033737E4}"/>
              </a:ext>
            </a:extLst>
          </p:cNvPr>
          <p:cNvPicPr>
            <a:picLocks noChangeAspect="1"/>
          </p:cNvPicPr>
          <p:nvPr/>
        </p:nvPicPr>
        <p:blipFill>
          <a:blip r:embed="rId5"/>
          <a:stretch>
            <a:fillRect/>
          </a:stretch>
        </p:blipFill>
        <p:spPr>
          <a:xfrm>
            <a:off x="16671550" y="13493920"/>
            <a:ext cx="12950000" cy="4200000"/>
          </a:xfrm>
          <a:prstGeom prst="rect">
            <a:avLst/>
          </a:prstGeom>
        </p:spPr>
      </p:pic>
      <p:pic>
        <p:nvPicPr>
          <p:cNvPr id="6" name="Picture 5">
            <a:extLst>
              <a:ext uri="{FF2B5EF4-FFF2-40B4-BE49-F238E27FC236}">
                <a16:creationId xmlns:a16="http://schemas.microsoft.com/office/drawing/2014/main" id="{9E7B2AF6-CF89-9D4B-2458-D900E33739E5}"/>
              </a:ext>
            </a:extLst>
          </p:cNvPr>
          <p:cNvPicPr>
            <a:picLocks noChangeAspect="1"/>
          </p:cNvPicPr>
          <p:nvPr/>
        </p:nvPicPr>
        <p:blipFill>
          <a:blip r:embed="rId6"/>
          <a:stretch>
            <a:fillRect/>
          </a:stretch>
        </p:blipFill>
        <p:spPr>
          <a:xfrm>
            <a:off x="16671550" y="9802899"/>
            <a:ext cx="9550000" cy="3216666"/>
          </a:xfrm>
          <a:prstGeom prst="rect">
            <a:avLst/>
          </a:prstGeom>
        </p:spPr>
      </p:pic>
    </p:spTree>
    <p:extLst>
      <p:ext uri="{BB962C8B-B14F-4D97-AF65-F5344CB8AC3E}">
        <p14:creationId xmlns:p14="http://schemas.microsoft.com/office/powerpoint/2010/main" val="2318752400"/>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93865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Lambda Mini Challenges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Lambda Mini Challenges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challenge video is going to be a little different, and consist of several small tasks, to help you really practice creating and using lambda expressions.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I'll assign a task for you to try on your own, and then we can solve it together.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Then I'll present the next one.</a:t>
            </a:r>
          </a:p>
        </p:txBody>
      </p:sp>
    </p:spTree>
    <p:extLst>
      <p:ext uri="{BB962C8B-B14F-4D97-AF65-F5344CB8AC3E}">
        <p14:creationId xmlns:p14="http://schemas.microsoft.com/office/powerpoint/2010/main" val="2695184035"/>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82507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Mini Challenge 1</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Lambda Mini Challenges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3452327"/>
            <a:ext cx="34782670" cy="1271375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Write the following anonymous class that you can see on screen, as a lambda expression.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Try to do it manually on your own, and don't rely on IntelliJ's tools to do it for you.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will help you understand lambdas better.</a:t>
            </a:r>
          </a:p>
        </p:txBody>
      </p:sp>
      <p:pic>
        <p:nvPicPr>
          <p:cNvPr id="3" name="Picture 2">
            <a:extLst>
              <a:ext uri="{FF2B5EF4-FFF2-40B4-BE49-F238E27FC236}">
                <a16:creationId xmlns:a16="http://schemas.microsoft.com/office/drawing/2014/main" id="{15226C76-1E13-A3A0-083A-43473E72AD0A}"/>
              </a:ext>
            </a:extLst>
          </p:cNvPr>
          <p:cNvPicPr>
            <a:picLocks noChangeAspect="1"/>
          </p:cNvPicPr>
          <p:nvPr/>
        </p:nvPicPr>
        <p:blipFill>
          <a:blip r:embed="rId4"/>
          <a:stretch>
            <a:fillRect/>
          </a:stretch>
        </p:blipFill>
        <p:spPr>
          <a:xfrm>
            <a:off x="950106" y="8350354"/>
            <a:ext cx="27123810" cy="9580952"/>
          </a:xfrm>
          <a:prstGeom prst="rect">
            <a:avLst/>
          </a:prstGeom>
        </p:spPr>
      </p:pic>
    </p:spTree>
    <p:extLst>
      <p:ext uri="{BB962C8B-B14F-4D97-AF65-F5344CB8AC3E}">
        <p14:creationId xmlns:p14="http://schemas.microsoft.com/office/powerpoint/2010/main" val="4178684292"/>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82507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Mini Challenge 2</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Lambda Mini Challenges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3135091"/>
            <a:ext cx="34782670" cy="14796207"/>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Write the following method as a lambda expression.</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other words, create a variable, using a type that makes sense for this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Don't worry about executing it though.</a:t>
            </a:r>
          </a:p>
        </p:txBody>
      </p:sp>
      <p:pic>
        <p:nvPicPr>
          <p:cNvPr id="3" name="Picture 2">
            <a:extLst>
              <a:ext uri="{FF2B5EF4-FFF2-40B4-BE49-F238E27FC236}">
                <a16:creationId xmlns:a16="http://schemas.microsoft.com/office/drawing/2014/main" id="{B6801C9B-0E16-0330-28AA-2D99BA671A49}"/>
              </a:ext>
            </a:extLst>
          </p:cNvPr>
          <p:cNvPicPr>
            <a:picLocks noChangeAspect="1"/>
          </p:cNvPicPr>
          <p:nvPr/>
        </p:nvPicPr>
        <p:blipFill>
          <a:blip r:embed="rId4"/>
          <a:stretch>
            <a:fillRect/>
          </a:stretch>
        </p:blipFill>
        <p:spPr>
          <a:xfrm>
            <a:off x="952498" y="4573646"/>
            <a:ext cx="25238094" cy="9561904"/>
          </a:xfrm>
          <a:prstGeom prst="rect">
            <a:avLst/>
          </a:prstGeom>
        </p:spPr>
      </p:pic>
    </p:spTree>
    <p:extLst>
      <p:ext uri="{BB962C8B-B14F-4D97-AF65-F5344CB8AC3E}">
        <p14:creationId xmlns:p14="http://schemas.microsoft.com/office/powerpoint/2010/main" val="1245843718"/>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82507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Mini Challenge 3</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Lambda Mini Challenges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lambda expression we created in Challenge 2 doesn't do anything right now.</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want you to write the code to execute this lambda expression's functional method, using 1234567890, as the argument to that method, and print the result out.</a:t>
            </a:r>
          </a:p>
        </p:txBody>
      </p:sp>
      <p:pic>
        <p:nvPicPr>
          <p:cNvPr id="3" name="Picture 2">
            <a:extLst>
              <a:ext uri="{FF2B5EF4-FFF2-40B4-BE49-F238E27FC236}">
                <a16:creationId xmlns:a16="http://schemas.microsoft.com/office/drawing/2014/main" id="{79404212-9BED-19FD-76F7-4C47625E55B9}"/>
              </a:ext>
            </a:extLst>
          </p:cNvPr>
          <p:cNvPicPr>
            <a:picLocks noChangeAspect="1"/>
          </p:cNvPicPr>
          <p:nvPr/>
        </p:nvPicPr>
        <p:blipFill>
          <a:blip r:embed="rId4"/>
          <a:stretch>
            <a:fillRect/>
          </a:stretch>
        </p:blipFill>
        <p:spPr>
          <a:xfrm>
            <a:off x="952498" y="8559726"/>
            <a:ext cx="24285714" cy="8628572"/>
          </a:xfrm>
          <a:prstGeom prst="rect">
            <a:avLst/>
          </a:prstGeom>
        </p:spPr>
      </p:pic>
    </p:spTree>
    <p:extLst>
      <p:ext uri="{BB962C8B-B14F-4D97-AF65-F5344CB8AC3E}">
        <p14:creationId xmlns:p14="http://schemas.microsoft.com/office/powerpoint/2010/main" val="4263450257"/>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82507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Mini Challenge 4</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Lambda Mini Challenges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Instead of executing this function directly, suppose that we want to pass it to a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Write another method on your class, called </a:t>
            </a:r>
            <a:r>
              <a:rPr lang="en-US" sz="6400" dirty="0" err="1">
                <a:latin typeface="Open Sans" panose="020B0606030504020204" pitchFamily="34" charset="0"/>
                <a:ea typeface="Open Sans" panose="020B0606030504020204" pitchFamily="34" charset="0"/>
                <a:cs typeface="Open Sans" panose="020B0606030504020204" pitchFamily="34" charset="0"/>
              </a:rPr>
              <a:t>everySecondCharacter</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method should accept a Function, or </a:t>
            </a:r>
            <a:r>
              <a:rPr lang="en-US" sz="6400" dirty="0" err="1">
                <a:latin typeface="Open Sans" panose="020B0606030504020204" pitchFamily="34" charset="0"/>
                <a:ea typeface="Open Sans" panose="020B0606030504020204" pitchFamily="34" charset="0"/>
                <a:cs typeface="Open Sans" panose="020B0606030504020204" pitchFamily="34" charset="0"/>
              </a:rPr>
              <a:t>UnaryOperator</a:t>
            </a:r>
            <a:r>
              <a:rPr lang="en-US" sz="6400" dirty="0">
                <a:latin typeface="Open Sans" panose="020B0606030504020204" pitchFamily="34" charset="0"/>
                <a:ea typeface="Open Sans" panose="020B0606030504020204" pitchFamily="34" charset="0"/>
                <a:cs typeface="Open Sans" panose="020B0606030504020204" pitchFamily="34" charset="0"/>
              </a:rPr>
              <a:t>, as a parameter, as well as a second parameter that lets us pass, "1234567890".</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other words, don't hard code that string in your method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method code should execute the functional method on the first argument, passing it the value of the string passed, from the enclosing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should return the result of the call to the functional method.</a:t>
            </a:r>
          </a:p>
        </p:txBody>
      </p:sp>
    </p:spTree>
    <p:extLst>
      <p:ext uri="{BB962C8B-B14F-4D97-AF65-F5344CB8AC3E}">
        <p14:creationId xmlns:p14="http://schemas.microsoft.com/office/powerpoint/2010/main" val="3711549193"/>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382175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Lambda Expressions, What you need to understand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Lambda Mini Challenges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1) Declare lambda variables, or pass lambdas directly to methods that are targets.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show two examples here.</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2) Create methods that can be targets for lambda expressions.</a:t>
            </a:r>
          </a:p>
        </p:txBody>
      </p:sp>
      <p:graphicFrame>
        <p:nvGraphicFramePr>
          <p:cNvPr id="2" name="Table 1">
            <a:extLst>
              <a:ext uri="{FF2B5EF4-FFF2-40B4-BE49-F238E27FC236}">
                <a16:creationId xmlns:a16="http://schemas.microsoft.com/office/drawing/2014/main" id="{108AFCBF-933E-848D-052B-BCC4005F00C5}"/>
              </a:ext>
            </a:extLst>
          </p:cNvPr>
          <p:cNvGraphicFramePr>
            <a:graphicFrameLocks noGrp="1"/>
          </p:cNvGraphicFramePr>
          <p:nvPr/>
        </p:nvGraphicFramePr>
        <p:xfrm>
          <a:off x="952495" y="7619252"/>
          <a:ext cx="34782670" cy="2606740"/>
        </p:xfrm>
        <a:graphic>
          <a:graphicData uri="http://schemas.openxmlformats.org/drawingml/2006/table">
            <a:tbl>
              <a:tblPr firstRow="1" bandRow="1">
                <a:tableStyleId>{5C22544A-7EE6-4342-B048-85BDC9FD1C3A}</a:tableStyleId>
              </a:tblPr>
              <a:tblGrid>
                <a:gridCol w="21217040">
                  <a:extLst>
                    <a:ext uri="{9D8B030D-6E8A-4147-A177-3AD203B41FA5}">
                      <a16:colId xmlns:a16="http://schemas.microsoft.com/office/drawing/2014/main" val="2844207666"/>
                    </a:ext>
                  </a:extLst>
                </a:gridCol>
                <a:gridCol w="13565630">
                  <a:extLst>
                    <a:ext uri="{9D8B030D-6E8A-4147-A177-3AD203B41FA5}">
                      <a16:colId xmlns:a16="http://schemas.microsoft.com/office/drawing/2014/main" val="1891655341"/>
                    </a:ext>
                  </a:extLst>
                </a:gridCol>
              </a:tblGrid>
              <a:tr h="1188487">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Local Variable Declaration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Method argument</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4" name="Picture 3">
            <a:extLst>
              <a:ext uri="{FF2B5EF4-FFF2-40B4-BE49-F238E27FC236}">
                <a16:creationId xmlns:a16="http://schemas.microsoft.com/office/drawing/2014/main" id="{7DCD688A-27C6-B967-78A0-D1CC4AF16220}"/>
              </a:ext>
            </a:extLst>
          </p:cNvPr>
          <p:cNvPicPr>
            <a:picLocks noChangeAspect="1"/>
          </p:cNvPicPr>
          <p:nvPr/>
        </p:nvPicPr>
        <p:blipFill>
          <a:blip r:embed="rId4"/>
          <a:stretch>
            <a:fillRect/>
          </a:stretch>
        </p:blipFill>
        <p:spPr>
          <a:xfrm>
            <a:off x="1113988" y="9064867"/>
            <a:ext cx="20862000" cy="646000"/>
          </a:xfrm>
          <a:prstGeom prst="rect">
            <a:avLst/>
          </a:prstGeom>
        </p:spPr>
      </p:pic>
      <p:pic>
        <p:nvPicPr>
          <p:cNvPr id="6" name="Picture 5">
            <a:extLst>
              <a:ext uri="{FF2B5EF4-FFF2-40B4-BE49-F238E27FC236}">
                <a16:creationId xmlns:a16="http://schemas.microsoft.com/office/drawing/2014/main" id="{4974906C-5234-725B-3875-AD82F5F946DB}"/>
              </a:ext>
            </a:extLst>
          </p:cNvPr>
          <p:cNvPicPr>
            <a:picLocks noChangeAspect="1"/>
          </p:cNvPicPr>
          <p:nvPr/>
        </p:nvPicPr>
        <p:blipFill>
          <a:blip r:embed="rId5"/>
          <a:stretch>
            <a:fillRect/>
          </a:stretch>
        </p:blipFill>
        <p:spPr>
          <a:xfrm>
            <a:off x="22382910" y="9045867"/>
            <a:ext cx="12945333" cy="684000"/>
          </a:xfrm>
          <a:prstGeom prst="rect">
            <a:avLst/>
          </a:prstGeom>
        </p:spPr>
      </p:pic>
    </p:spTree>
    <p:extLst>
      <p:ext uri="{BB962C8B-B14F-4D97-AF65-F5344CB8AC3E}">
        <p14:creationId xmlns:p14="http://schemas.microsoft.com/office/powerpoint/2010/main" val="2378559042"/>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82507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Mini Challenge 5</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Lambda Mini Challenges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Call the method you created from Challenge 4, passing the lambda variable we created earlier, and the string 1234567890, then print the result returned from the method.</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39421161"/>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82507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Mini Challenge 6</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Lambda Mini Challenges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Write a lambda expression that is declared with the Supplier interface.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lambda should return the String, "I love Java", and assign it to a variable called, </a:t>
            </a:r>
            <a:r>
              <a:rPr lang="en-US" sz="6400" dirty="0" err="1">
                <a:latin typeface="Roboto Mono" panose="00000009000000000000" pitchFamily="49" charset="0"/>
                <a:ea typeface="Roboto Mono" panose="00000009000000000000" pitchFamily="49" charset="0"/>
                <a:cs typeface="Open Sans" panose="020B0606030504020204" pitchFamily="34" charset="0"/>
              </a:rPr>
              <a:t>iLoveJava</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414370581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00469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Syntax of a Lambda Expression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38773"/>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400" dirty="0">
                <a:latin typeface="Open Sans" panose="020B0606030504020204" pitchFamily="34" charset="0"/>
                <a:ea typeface="Open Sans" panose="020B0606030504020204" pitchFamily="34" charset="0"/>
                <a:cs typeface="Open Sans" panose="020B0606030504020204" pitchFamily="34" charset="0"/>
              </a:rPr>
              <a:t>Introduction to the Lambda Expression, and Functional Interfaces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lambda expression consists of a formal parameter list, usually but not always declared in parentheses; the arrow token; and either an expression or a code block after the arrow token.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Because lambda expressions are usually simple expressions, it's more common to see them written as shown on this slide.</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expression should return a value, if the associated interface's method returns a value.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case of our generated expression, it returns an int, which is the result of the compare method on Comparator.</a:t>
            </a:r>
          </a:p>
        </p:txBody>
      </p:sp>
      <p:pic>
        <p:nvPicPr>
          <p:cNvPr id="5" name="Picture 4">
            <a:extLst>
              <a:ext uri="{FF2B5EF4-FFF2-40B4-BE49-F238E27FC236}">
                <a16:creationId xmlns:a16="http://schemas.microsoft.com/office/drawing/2014/main" id="{B95A10F5-97AD-A196-232C-AD95BCAB189E}"/>
              </a:ext>
            </a:extLst>
          </p:cNvPr>
          <p:cNvPicPr>
            <a:picLocks noChangeAspect="1"/>
          </p:cNvPicPr>
          <p:nvPr/>
        </p:nvPicPr>
        <p:blipFill>
          <a:blip r:embed="rId4"/>
          <a:stretch>
            <a:fillRect/>
          </a:stretch>
        </p:blipFill>
        <p:spPr>
          <a:xfrm>
            <a:off x="6426858" y="10417627"/>
            <a:ext cx="23722285" cy="1099428"/>
          </a:xfrm>
          <a:prstGeom prst="rect">
            <a:avLst/>
          </a:prstGeom>
        </p:spPr>
      </p:pic>
      <p:pic>
        <p:nvPicPr>
          <p:cNvPr id="11" name="Picture 10">
            <a:extLst>
              <a:ext uri="{FF2B5EF4-FFF2-40B4-BE49-F238E27FC236}">
                <a16:creationId xmlns:a16="http://schemas.microsoft.com/office/drawing/2014/main" id="{7A812361-B868-866D-3BC4-D3E5A3AC1046}"/>
              </a:ext>
            </a:extLst>
          </p:cNvPr>
          <p:cNvPicPr>
            <a:picLocks noChangeAspect="1"/>
          </p:cNvPicPr>
          <p:nvPr/>
        </p:nvPicPr>
        <p:blipFill>
          <a:blip r:embed="rId5"/>
          <a:stretch>
            <a:fillRect/>
          </a:stretch>
        </p:blipFill>
        <p:spPr>
          <a:xfrm>
            <a:off x="5073714" y="16307963"/>
            <a:ext cx="26428572" cy="1162858"/>
          </a:xfrm>
          <a:prstGeom prst="rect">
            <a:avLst/>
          </a:prstGeom>
        </p:spPr>
      </p:pic>
    </p:spTree>
    <p:extLst>
      <p:ext uri="{BB962C8B-B14F-4D97-AF65-F5344CB8AC3E}">
        <p14:creationId xmlns:p14="http://schemas.microsoft.com/office/powerpoint/2010/main" val="3050563648"/>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82507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Mini Challenge 7</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Lambda Mini Challenges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As with the Function example, the Supplier lambda won't do anything until we use it.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Remember, lambdas represent deferred execution of snippets of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Use this Supplier to assign a String, "I love Java", to a variable called </a:t>
            </a:r>
            <a:r>
              <a:rPr lang="en-US" sz="6400" dirty="0" err="1">
                <a:latin typeface="Open Sans" panose="020B0606030504020204" pitchFamily="34" charset="0"/>
                <a:ea typeface="Open Sans" panose="020B0606030504020204" pitchFamily="34" charset="0"/>
                <a:cs typeface="Open Sans" panose="020B0606030504020204" pitchFamily="34" charset="0"/>
              </a:rPr>
              <a:t>supplierResult</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Print that variable to the console.</a:t>
            </a:r>
          </a:p>
        </p:txBody>
      </p:sp>
    </p:spTree>
    <p:extLst>
      <p:ext uri="{BB962C8B-B14F-4D97-AF65-F5344CB8AC3E}">
        <p14:creationId xmlns:p14="http://schemas.microsoft.com/office/powerpoint/2010/main" val="2181936812"/>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985960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Lambda Expression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Lambda Expression Challenge, Put it all together</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challenge, is to exercise your skills with Arrays, </a:t>
            </a:r>
            <a:r>
              <a:rPr lang="en-US" sz="6400" dirty="0" err="1">
                <a:latin typeface="Open Sans" panose="020B0606030504020204" pitchFamily="34" charset="0"/>
                <a:ea typeface="Open Sans" panose="020B0606030504020204" pitchFamily="34" charset="0"/>
                <a:cs typeface="Open Sans" panose="020B0606030504020204" pitchFamily="34" charset="0"/>
              </a:rPr>
              <a:t>ArrayLists</a:t>
            </a:r>
            <a:r>
              <a:rPr lang="en-US" sz="6400" dirty="0">
                <a:latin typeface="Open Sans" panose="020B0606030504020204" pitchFamily="34" charset="0"/>
                <a:ea typeface="Open Sans" panose="020B0606030504020204" pitchFamily="34" charset="0"/>
                <a:cs typeface="Open Sans" panose="020B0606030504020204" pitchFamily="34" charset="0"/>
              </a:rPr>
              <a:t>, and the methods on these, which are targets for lambda expressions.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First, I want you to create an array of String, which is populated with first names, in mixed case.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Include at least one name, which is spelled the same backwards, and forwards, like Bob, or Anna.</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Use </a:t>
            </a:r>
            <a:r>
              <a:rPr lang="en-US" sz="6400" b="1" dirty="0" err="1">
                <a:latin typeface="Open Sans" panose="020B0606030504020204" pitchFamily="34" charset="0"/>
                <a:ea typeface="Open Sans" panose="020B0606030504020204" pitchFamily="34" charset="0"/>
                <a:cs typeface="Open Sans" panose="020B0606030504020204" pitchFamily="34" charset="0"/>
              </a:rPr>
              <a:t>Arrays.setAll</a:t>
            </a:r>
            <a:r>
              <a:rPr lang="en-US" sz="6400" dirty="0">
                <a:latin typeface="Open Sans" panose="020B0606030504020204" pitchFamily="34" charset="0"/>
                <a:ea typeface="Open Sans" panose="020B0606030504020204" pitchFamily="34" charset="0"/>
                <a:cs typeface="Open Sans" panose="020B0606030504020204" pitchFamily="34" charset="0"/>
              </a:rPr>
              <a:t>, or </a:t>
            </a:r>
            <a:r>
              <a:rPr lang="en-US" sz="6400" b="1" dirty="0" err="1">
                <a:latin typeface="Open Sans" panose="020B0606030504020204" pitchFamily="34" charset="0"/>
                <a:ea typeface="Open Sans" panose="020B0606030504020204" pitchFamily="34" charset="0"/>
                <a:cs typeface="Open Sans" panose="020B0606030504020204" pitchFamily="34" charset="0"/>
              </a:rPr>
              <a:t>List.replaceAll</a:t>
            </a:r>
            <a:r>
              <a:rPr lang="en-US" sz="6400" dirty="0">
                <a:latin typeface="Open Sans" panose="020B0606030504020204" pitchFamily="34" charset="0"/>
                <a:ea typeface="Open Sans" panose="020B0606030504020204" pitchFamily="34" charset="0"/>
                <a:cs typeface="Open Sans" panose="020B0606030504020204" pitchFamily="34" charset="0"/>
              </a:rPr>
              <a:t>, to change the values in this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use List methods, you'll need </a:t>
            </a:r>
            <a:r>
              <a:rPr lang="en-US" sz="6400" b="1" dirty="0">
                <a:latin typeface="Open Sans" panose="020B0606030504020204" pitchFamily="34" charset="0"/>
                <a:ea typeface="Open Sans" panose="020B0606030504020204" pitchFamily="34" charset="0"/>
                <a:cs typeface="Open Sans" panose="020B0606030504020204" pitchFamily="34" charset="0"/>
              </a:rPr>
              <a:t>a list backed by the array</a:t>
            </a:r>
            <a:r>
              <a:rPr lang="en-US" sz="6400" dirty="0">
                <a:latin typeface="Open Sans" panose="020B0606030504020204" pitchFamily="34" charset="0"/>
                <a:ea typeface="Open Sans" panose="020B0606030504020204" pitchFamily="34" charset="0"/>
                <a:cs typeface="Open Sans" panose="020B0606030504020204" pitchFamily="34" charset="0"/>
              </a:rPr>
              <a:t>, so that changes get made to the initial array.</a:t>
            </a:r>
          </a:p>
        </p:txBody>
      </p:sp>
    </p:spTree>
    <p:extLst>
      <p:ext uri="{BB962C8B-B14F-4D97-AF65-F5344CB8AC3E}">
        <p14:creationId xmlns:p14="http://schemas.microsoft.com/office/powerpoint/2010/main" val="31417488"/>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985960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Lambda Expression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Lambda Expression Challenge, Put it all together</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07268"/>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Using one of those two methods, perform the following functions on the elements in the array, with appropriate lambda expressions.  </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Transform names to all uppercase.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Add a randomly generated middle initial, and include a period.</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Add a last name that is the reverse of the first name.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Print your array or the array elements, after each change, </a:t>
            </a:r>
            <a:r>
              <a:rPr lang="en-US" sz="6400" b="1" dirty="0">
                <a:latin typeface="Open Sans" panose="020B0606030504020204" pitchFamily="34" charset="0"/>
                <a:ea typeface="Open Sans" panose="020B0606030504020204" pitchFamily="34" charset="0"/>
                <a:cs typeface="Open Sans" panose="020B0606030504020204" pitchFamily="34" charset="0"/>
              </a:rPr>
              <a:t>using the </a:t>
            </a:r>
            <a:r>
              <a:rPr lang="en-US" sz="6400" b="1" dirty="0" err="1">
                <a:latin typeface="Open Sans" panose="020B0606030504020204" pitchFamily="34" charset="0"/>
                <a:ea typeface="Open Sans" panose="020B0606030504020204" pitchFamily="34" charset="0"/>
                <a:cs typeface="Open Sans" panose="020B0606030504020204" pitchFamily="34" charset="0"/>
              </a:rPr>
              <a:t>forEach</a:t>
            </a:r>
            <a:r>
              <a:rPr lang="en-US" sz="6400" b="1" dirty="0">
                <a:latin typeface="Open Sans" panose="020B0606030504020204" pitchFamily="34" charset="0"/>
                <a:ea typeface="Open Sans" panose="020B0606030504020204" pitchFamily="34" charset="0"/>
                <a:cs typeface="Open Sans" panose="020B0606030504020204" pitchFamily="34" charset="0"/>
              </a:rPr>
              <a:t> method, at least once</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Finally, create a new modifiable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from your names array, removing any names where the last name equals the first name.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Use </a:t>
            </a:r>
            <a:r>
              <a:rPr lang="en-US" sz="6400" dirty="0" err="1">
                <a:latin typeface="Open Sans" panose="020B0606030504020204" pitchFamily="34" charset="0"/>
                <a:ea typeface="Open Sans" panose="020B0606030504020204" pitchFamily="34" charset="0"/>
                <a:cs typeface="Open Sans" panose="020B0606030504020204" pitchFamily="34" charset="0"/>
              </a:rPr>
              <a:t>removeIf</a:t>
            </a:r>
            <a:r>
              <a:rPr lang="en-US" sz="6400" dirty="0">
                <a:latin typeface="Open Sans" panose="020B0606030504020204" pitchFamily="34" charset="0"/>
                <a:ea typeface="Open Sans" panose="020B0606030504020204" pitchFamily="34" charset="0"/>
                <a:cs typeface="Open Sans" panose="020B0606030504020204" pitchFamily="34" charset="0"/>
              </a:rPr>
              <a:t> with a lambda expression to do this last operation.</a:t>
            </a:r>
          </a:p>
        </p:txBody>
      </p:sp>
    </p:spTree>
    <p:extLst>
      <p:ext uri="{BB962C8B-B14F-4D97-AF65-F5344CB8AC3E}">
        <p14:creationId xmlns:p14="http://schemas.microsoft.com/office/powerpoint/2010/main" val="1602775213"/>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51628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What's a Method Reference?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What's a Method Reference?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gives us an alternative syntax to use for this second kind of lambda, that uses named methods.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are called method references.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provide a more compact, easier-to-read lambda expression, for methods that are already defined on a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the last couple of videos for example, I've been ignoring </a:t>
            </a:r>
            <a:r>
              <a:rPr lang="en-US" sz="6400" dirty="0" err="1">
                <a:latin typeface="Open Sans" panose="020B0606030504020204" pitchFamily="34" charset="0"/>
                <a:ea typeface="Open Sans" panose="020B0606030504020204" pitchFamily="34" charset="0"/>
                <a:cs typeface="Open Sans" panose="020B0606030504020204" pitchFamily="34" charset="0"/>
              </a:rPr>
              <a:t>Intelli</a:t>
            </a:r>
            <a:r>
              <a:rPr lang="en-US" sz="6400" dirty="0">
                <a:latin typeface="Open Sans" panose="020B0606030504020204" pitchFamily="34" charset="0"/>
                <a:ea typeface="Open Sans" panose="020B0606030504020204" pitchFamily="34" charset="0"/>
                <a:cs typeface="Open Sans" panose="020B0606030504020204" pitchFamily="34" charset="0"/>
              </a:rPr>
              <a:t>-J's warnings and hints, whenever I've used </a:t>
            </a:r>
            <a:r>
              <a:rPr lang="en-US" sz="6400" dirty="0" err="1">
                <a:latin typeface="Open Sans" panose="020B0606030504020204" pitchFamily="34" charset="0"/>
                <a:ea typeface="Open Sans" panose="020B0606030504020204" pitchFamily="34" charset="0"/>
                <a:cs typeface="Open Sans" panose="020B0606030504020204" pitchFamily="34" charset="0"/>
              </a:rPr>
              <a:t>System.out.println</a:t>
            </a:r>
            <a:r>
              <a:rPr lang="en-US" sz="6400" dirty="0">
                <a:latin typeface="Open Sans" panose="020B0606030504020204" pitchFamily="34" charset="0"/>
                <a:ea typeface="Open Sans" panose="020B0606030504020204" pitchFamily="34" charset="0"/>
                <a:cs typeface="Open Sans" panose="020B0606030504020204" pitchFamily="34" charset="0"/>
              </a:rPr>
              <a:t> in a lambda expression.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That's because it can be replaced with a method reference.</a:t>
            </a:r>
          </a:p>
        </p:txBody>
      </p:sp>
    </p:spTree>
    <p:extLst>
      <p:ext uri="{BB962C8B-B14F-4D97-AF65-F5344CB8AC3E}">
        <p14:creationId xmlns:p14="http://schemas.microsoft.com/office/powerpoint/2010/main" val="388708576"/>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153153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Why are these statements equal?</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What's a Method Reference?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498240"/>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At first glance, it's not really obvious why a method reference has this syntax.</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method reference abstracts the lambda expression even further, eliminating the need to declare formal parameters.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also don't have to pass arguments to the method in question, in this case </a:t>
            </a:r>
            <a:r>
              <a:rPr lang="en-US" sz="6400" dirty="0" err="1">
                <a:latin typeface="Open Sans" panose="020B0606030504020204" pitchFamily="34" charset="0"/>
                <a:ea typeface="Open Sans" panose="020B0606030504020204" pitchFamily="34" charset="0"/>
                <a:cs typeface="Open Sans" panose="020B0606030504020204" pitchFamily="34" charset="0"/>
              </a:rPr>
              <a:t>println</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method reference has double colons, between the qualifying type, or object, and the method name.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example of a Consumer interface, not only is the method inferred, but the parameters are as well.</a:t>
            </a:r>
          </a:p>
        </p:txBody>
      </p:sp>
      <p:graphicFrame>
        <p:nvGraphicFramePr>
          <p:cNvPr id="2" name="Table 1">
            <a:extLst>
              <a:ext uri="{FF2B5EF4-FFF2-40B4-BE49-F238E27FC236}">
                <a16:creationId xmlns:a16="http://schemas.microsoft.com/office/drawing/2014/main" id="{EBF7BA81-29EB-E478-9F0A-F01C31FB3043}"/>
              </a:ext>
            </a:extLst>
          </p:cNvPr>
          <p:cNvGraphicFramePr>
            <a:graphicFrameLocks noGrp="1"/>
          </p:cNvGraphicFramePr>
          <p:nvPr/>
        </p:nvGraphicFramePr>
        <p:xfrm>
          <a:off x="952497" y="5793801"/>
          <a:ext cx="22896548" cy="2606740"/>
        </p:xfrm>
        <a:graphic>
          <a:graphicData uri="http://schemas.openxmlformats.org/drawingml/2006/table">
            <a:tbl>
              <a:tblPr firstRow="1" bandRow="1">
                <a:tableStyleId>{5C22544A-7EE6-4342-B048-85BDC9FD1C3A}</a:tableStyleId>
              </a:tblPr>
              <a:tblGrid>
                <a:gridCol w="13200474">
                  <a:extLst>
                    <a:ext uri="{9D8B030D-6E8A-4147-A177-3AD203B41FA5}">
                      <a16:colId xmlns:a16="http://schemas.microsoft.com/office/drawing/2014/main" val="2844207666"/>
                    </a:ext>
                  </a:extLst>
                </a:gridCol>
                <a:gridCol w="9696074">
                  <a:extLst>
                    <a:ext uri="{9D8B030D-6E8A-4147-A177-3AD203B41FA5}">
                      <a16:colId xmlns:a16="http://schemas.microsoft.com/office/drawing/2014/main" val="1891655341"/>
                    </a:ext>
                  </a:extLst>
                </a:gridCol>
              </a:tblGrid>
              <a:tr h="1188487">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Lambda Expression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Method Reference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5" name="Picture 4">
            <a:extLst>
              <a:ext uri="{FF2B5EF4-FFF2-40B4-BE49-F238E27FC236}">
                <a16:creationId xmlns:a16="http://schemas.microsoft.com/office/drawing/2014/main" id="{A7715E98-D0FF-95FE-B9DA-B33748995C0D}"/>
              </a:ext>
            </a:extLst>
          </p:cNvPr>
          <p:cNvPicPr>
            <a:picLocks noChangeAspect="1"/>
          </p:cNvPicPr>
          <p:nvPr/>
        </p:nvPicPr>
        <p:blipFill>
          <a:blip r:embed="rId4"/>
          <a:stretch>
            <a:fillRect/>
          </a:stretch>
        </p:blipFill>
        <p:spPr>
          <a:xfrm>
            <a:off x="1164285" y="7171815"/>
            <a:ext cx="12361904" cy="952380"/>
          </a:xfrm>
          <a:prstGeom prst="rect">
            <a:avLst/>
          </a:prstGeom>
        </p:spPr>
      </p:pic>
      <p:pic>
        <p:nvPicPr>
          <p:cNvPr id="7" name="Picture 6">
            <a:extLst>
              <a:ext uri="{FF2B5EF4-FFF2-40B4-BE49-F238E27FC236}">
                <a16:creationId xmlns:a16="http://schemas.microsoft.com/office/drawing/2014/main" id="{2036AC96-0347-ED88-DE04-510598F50053}"/>
              </a:ext>
            </a:extLst>
          </p:cNvPr>
          <p:cNvPicPr>
            <a:picLocks noChangeAspect="1"/>
          </p:cNvPicPr>
          <p:nvPr/>
        </p:nvPicPr>
        <p:blipFill>
          <a:blip r:embed="rId5"/>
          <a:stretch>
            <a:fillRect/>
          </a:stretch>
        </p:blipFill>
        <p:spPr>
          <a:xfrm>
            <a:off x="14397805" y="7209137"/>
            <a:ext cx="9066666" cy="914286"/>
          </a:xfrm>
          <a:prstGeom prst="rect">
            <a:avLst/>
          </a:prstGeom>
        </p:spPr>
      </p:pic>
    </p:spTree>
    <p:extLst>
      <p:ext uri="{BB962C8B-B14F-4D97-AF65-F5344CB8AC3E}">
        <p14:creationId xmlns:p14="http://schemas.microsoft.com/office/powerpoint/2010/main" val="2660883318"/>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297377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 methods can be used in  method references?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What's a Method Reference?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Methods which can be used, are based on the context of the lambda expression.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the method reference, is again dependent on the targeted interface's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reference a static method on a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reference an instance method from either an instance external to the expression, or an instance passed as one of the arguments.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Or you can reference a constructor, by using new as the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Method references can be used to increase the readability of your code.</a:t>
            </a:r>
          </a:p>
        </p:txBody>
      </p:sp>
    </p:spTree>
    <p:extLst>
      <p:ext uri="{BB962C8B-B14F-4D97-AF65-F5344CB8AC3E}">
        <p14:creationId xmlns:p14="http://schemas.microsoft.com/office/powerpoint/2010/main" val="3548056776"/>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43774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Deferred Method Invocation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What's a Method Reference?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 create variables that are lambda expressions or method references, it's important to remember that the code isn't invoked at that point.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statement or code block gets invoked at the point in the code that the targeted functional method is called.</a:t>
            </a:r>
          </a:p>
        </p:txBody>
      </p:sp>
    </p:spTree>
    <p:extLst>
      <p:ext uri="{BB962C8B-B14F-4D97-AF65-F5344CB8AC3E}">
        <p14:creationId xmlns:p14="http://schemas.microsoft.com/office/powerpoint/2010/main" val="1533231777"/>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061575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Some Terminology for the next couple of Slides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Most Confusing of the Method References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Type Reference refers to a class name, an interface name, an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name, or a record name.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Remember that static methods are usually called using Type References, but can also be called by instances in our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NOT true however for method references.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Static methods, in method references and lambda expressions, must be invoked using a reference type only.</a:t>
            </a:r>
          </a:p>
        </p:txBody>
      </p:sp>
    </p:spTree>
    <p:extLst>
      <p:ext uri="{BB962C8B-B14F-4D97-AF65-F5344CB8AC3E}">
        <p14:creationId xmlns:p14="http://schemas.microsoft.com/office/powerpoint/2010/main" val="2572983232"/>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061575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Some Terminology for the next couple of Slides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Most Confusing of the Method References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are two ways to call an instance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first is when you refer to the method with an instance derived from the enclosing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instance is declared outside of the method reference.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System.out</a:t>
            </a:r>
            <a:r>
              <a:rPr lang="en-US" sz="6400" dirty="0">
                <a:latin typeface="Open Sans" panose="020B0606030504020204" pitchFamily="34" charset="0"/>
                <a:ea typeface="Open Sans" panose="020B0606030504020204" pitchFamily="34" charset="0"/>
                <a:cs typeface="Open Sans" panose="020B0606030504020204" pitchFamily="34" charset="0"/>
              </a:rPr>
              <a:t>::</a:t>
            </a:r>
            <a:r>
              <a:rPr lang="en-US" sz="6400" dirty="0" err="1">
                <a:latin typeface="Open Sans" panose="020B0606030504020204" pitchFamily="34" charset="0"/>
                <a:ea typeface="Open Sans" panose="020B0606030504020204" pitchFamily="34" charset="0"/>
                <a:cs typeface="Open Sans" panose="020B0606030504020204" pitchFamily="34" charset="0"/>
              </a:rPr>
              <a:t>println</a:t>
            </a:r>
            <a:r>
              <a:rPr lang="en-US" sz="6400" dirty="0">
                <a:latin typeface="Open Sans" panose="020B0606030504020204" pitchFamily="34" charset="0"/>
                <a:ea typeface="Open Sans" panose="020B0606030504020204" pitchFamily="34" charset="0"/>
                <a:cs typeface="Open Sans" panose="020B0606030504020204" pitchFamily="34" charset="0"/>
              </a:rPr>
              <a:t> method reference is an example.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find that some web sites call this instance a bounded receiver, and I actually like that terminology as a differentiator.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Bounded Receiver is an instance derived from the enclosing code, used in the lambda expression, on which the method will be invoked.</a:t>
            </a:r>
          </a:p>
        </p:txBody>
      </p:sp>
    </p:spTree>
    <p:extLst>
      <p:ext uri="{BB962C8B-B14F-4D97-AF65-F5344CB8AC3E}">
        <p14:creationId xmlns:p14="http://schemas.microsoft.com/office/powerpoint/2010/main" val="2584461125"/>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061575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Some Terminology for the next couple of Slides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Most Confusing of the Method References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second way is where the confusion starts.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instance used to invoke the method, will be the first argument passed to the lambda expression or method reference when executed.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known in some places as the Unbounded Receiver.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gets dynamically bound to the first argument, which is passed to the lambda expression, when the method is executed.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Unfortunately this looks an awful lot like a static method reference, using a reference type.</a:t>
            </a:r>
          </a:p>
        </p:txBody>
      </p:sp>
    </p:spTree>
    <p:extLst>
      <p:ext uri="{BB962C8B-B14F-4D97-AF65-F5344CB8AC3E}">
        <p14:creationId xmlns:p14="http://schemas.microsoft.com/office/powerpoint/2010/main" val="391673212"/>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553091"/>
            <a:ext cx="34849284" cy="1631216"/>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600" dirty="0">
                <a:latin typeface="Open Sans" panose="020B0606030504020204" pitchFamily="34" charset="0"/>
                <a:ea typeface="Open Sans" panose="020B0606030504020204" pitchFamily="34" charset="0"/>
                <a:cs typeface="Open Sans" panose="020B0606030504020204" pitchFamily="34" charset="0"/>
              </a:rPr>
              <a:t>Comparing the anonymous class and the lambda expression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38773"/>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400" dirty="0">
                <a:latin typeface="Open Sans" panose="020B0606030504020204" pitchFamily="34" charset="0"/>
                <a:ea typeface="Open Sans" panose="020B0606030504020204" pitchFamily="34" charset="0"/>
                <a:cs typeface="Open Sans" panose="020B0606030504020204" pitchFamily="34" charset="0"/>
              </a:rPr>
              <a:t>Introduction to the Lambda Expression, and Functional Interfaces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711341"/>
            <a:ext cx="34782666" cy="1524561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Are you asking, where's the link between the compare method, and this lambda expression?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obvious in the anonymous class, because we override the compare method, and return the result of that expression.</a:t>
            </a:r>
          </a:p>
        </p:txBody>
      </p:sp>
      <p:graphicFrame>
        <p:nvGraphicFramePr>
          <p:cNvPr id="3" name="Table 2">
            <a:extLst>
              <a:ext uri="{FF2B5EF4-FFF2-40B4-BE49-F238E27FC236}">
                <a16:creationId xmlns:a16="http://schemas.microsoft.com/office/drawing/2014/main" id="{5DE3198E-C445-531E-0FAC-0B6CD5C2BBB3}"/>
              </a:ext>
            </a:extLst>
          </p:cNvPr>
          <p:cNvGraphicFramePr>
            <a:graphicFrameLocks noGrp="1"/>
          </p:cNvGraphicFramePr>
          <p:nvPr/>
        </p:nvGraphicFramePr>
        <p:xfrm>
          <a:off x="952498" y="8230172"/>
          <a:ext cx="34782665" cy="6213616"/>
        </p:xfrm>
        <a:graphic>
          <a:graphicData uri="http://schemas.openxmlformats.org/drawingml/2006/table">
            <a:tbl>
              <a:tblPr firstRow="1" bandRow="1">
                <a:tableStyleId>{5C22544A-7EE6-4342-B048-85BDC9FD1C3A}</a:tableStyleId>
              </a:tblPr>
              <a:tblGrid>
                <a:gridCol w="18249902">
                  <a:extLst>
                    <a:ext uri="{9D8B030D-6E8A-4147-A177-3AD203B41FA5}">
                      <a16:colId xmlns:a16="http://schemas.microsoft.com/office/drawing/2014/main" val="2844207666"/>
                    </a:ext>
                  </a:extLst>
                </a:gridCol>
                <a:gridCol w="16532763">
                  <a:extLst>
                    <a:ext uri="{9D8B030D-6E8A-4147-A177-3AD203B41FA5}">
                      <a16:colId xmlns:a16="http://schemas.microsoft.com/office/drawing/2014/main" val="1891655341"/>
                    </a:ext>
                  </a:extLst>
                </a:gridCol>
              </a:tblGrid>
              <a:tr h="1100440">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Anonymous Class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Lambda Expression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511317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0325450"/>
                  </a:ext>
                </a:extLst>
              </a:tr>
            </a:tbl>
          </a:graphicData>
        </a:graphic>
      </p:graphicFrame>
      <p:pic>
        <p:nvPicPr>
          <p:cNvPr id="5" name="Picture 4">
            <a:extLst>
              <a:ext uri="{FF2B5EF4-FFF2-40B4-BE49-F238E27FC236}">
                <a16:creationId xmlns:a16="http://schemas.microsoft.com/office/drawing/2014/main" id="{56183C0C-41A4-3C15-DE87-86985DEFF553}"/>
              </a:ext>
            </a:extLst>
          </p:cNvPr>
          <p:cNvPicPr>
            <a:picLocks noChangeAspect="1"/>
          </p:cNvPicPr>
          <p:nvPr/>
        </p:nvPicPr>
        <p:blipFill>
          <a:blip r:embed="rId4"/>
          <a:stretch>
            <a:fillRect/>
          </a:stretch>
        </p:blipFill>
        <p:spPr>
          <a:xfrm>
            <a:off x="1307063" y="9572057"/>
            <a:ext cx="17292857" cy="4500000"/>
          </a:xfrm>
          <a:prstGeom prst="rect">
            <a:avLst/>
          </a:prstGeom>
        </p:spPr>
      </p:pic>
      <p:pic>
        <p:nvPicPr>
          <p:cNvPr id="6" name="Picture 5">
            <a:extLst>
              <a:ext uri="{FF2B5EF4-FFF2-40B4-BE49-F238E27FC236}">
                <a16:creationId xmlns:a16="http://schemas.microsoft.com/office/drawing/2014/main" id="{546E7D37-BBBD-4739-8B90-AEEBDE91D4FB}"/>
              </a:ext>
            </a:extLst>
          </p:cNvPr>
          <p:cNvPicPr>
            <a:picLocks noChangeAspect="1"/>
          </p:cNvPicPr>
          <p:nvPr/>
        </p:nvPicPr>
        <p:blipFill>
          <a:blip r:embed="rId5"/>
          <a:stretch>
            <a:fillRect/>
          </a:stretch>
        </p:blipFill>
        <p:spPr>
          <a:xfrm>
            <a:off x="19433052" y="9634056"/>
            <a:ext cx="16097142" cy="681429"/>
          </a:xfrm>
          <a:prstGeom prst="rect">
            <a:avLst/>
          </a:prstGeom>
        </p:spPr>
      </p:pic>
    </p:spTree>
    <p:extLst>
      <p:ext uri="{BB962C8B-B14F-4D97-AF65-F5344CB8AC3E}">
        <p14:creationId xmlns:p14="http://schemas.microsoft.com/office/powerpoint/2010/main" val="1456488893"/>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Most Confusing of the Method References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there are two method references that resemble each other, but have </a:t>
            </a:r>
            <a:r>
              <a:rPr lang="en-US" sz="6400" b="1" dirty="0">
                <a:latin typeface="Open Sans" panose="020B0606030504020204" pitchFamily="34" charset="0"/>
                <a:ea typeface="Open Sans" panose="020B0606030504020204" pitchFamily="34" charset="0"/>
                <a:cs typeface="Open Sans" panose="020B0606030504020204" pitchFamily="34" charset="0"/>
              </a:rPr>
              <a:t>two very different meanings</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first actually does call a static method, and uses a reference type to do it.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saw this earlier, when we used the sum method on the Integer wrapper class.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a Type Reference (Integer is the type), which will invoke a static method.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easy to understand.</a:t>
            </a:r>
          </a:p>
        </p:txBody>
      </p:sp>
      <p:pic>
        <p:nvPicPr>
          <p:cNvPr id="3" name="Picture 2">
            <a:extLst>
              <a:ext uri="{FF2B5EF4-FFF2-40B4-BE49-F238E27FC236}">
                <a16:creationId xmlns:a16="http://schemas.microsoft.com/office/drawing/2014/main" id="{FF7C8267-F0E4-1AB2-E3B4-C76E4051303F}"/>
              </a:ext>
            </a:extLst>
          </p:cNvPr>
          <p:cNvPicPr>
            <a:picLocks noChangeAspect="1"/>
          </p:cNvPicPr>
          <p:nvPr/>
        </p:nvPicPr>
        <p:blipFill>
          <a:blip r:embed="rId4"/>
          <a:stretch>
            <a:fillRect/>
          </a:stretch>
        </p:blipFill>
        <p:spPr>
          <a:xfrm>
            <a:off x="4068923" y="10804874"/>
            <a:ext cx="6448572" cy="1014857"/>
          </a:xfrm>
          <a:prstGeom prst="rect">
            <a:avLst/>
          </a:prstGeom>
        </p:spPr>
      </p:pic>
      <p:sp>
        <p:nvSpPr>
          <p:cNvPr id="2" name="Shape 126">
            <a:extLst>
              <a:ext uri="{FF2B5EF4-FFF2-40B4-BE49-F238E27FC236}">
                <a16:creationId xmlns:a16="http://schemas.microsoft.com/office/drawing/2014/main" id="{50DD9C64-32E8-E87F-36C9-9A84B1D70D7E}"/>
              </a:ext>
            </a:extLst>
          </p:cNvPr>
          <p:cNvSpPr/>
          <p:nvPr/>
        </p:nvSpPr>
        <p:spPr>
          <a:xfrm>
            <a:off x="952498" y="459786"/>
            <a:ext cx="3061575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Some Terminology for the next couple of Slides</a:t>
            </a:r>
          </a:p>
        </p:txBody>
      </p:sp>
    </p:spTree>
    <p:extLst>
      <p:ext uri="{BB962C8B-B14F-4D97-AF65-F5344CB8AC3E}">
        <p14:creationId xmlns:p14="http://schemas.microsoft.com/office/powerpoint/2010/main" val="643368145"/>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Most Confusing of the Method References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there is another, which you'll see when we start working with String method references in particular.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 I show a method reference for the </a:t>
            </a:r>
            <a:r>
              <a:rPr lang="en-US" sz="6400" dirty="0" err="1">
                <a:latin typeface="Open Sans" panose="020B0606030504020204" pitchFamily="34" charset="0"/>
                <a:ea typeface="Open Sans" panose="020B0606030504020204" pitchFamily="34" charset="0"/>
                <a:cs typeface="Open Sans" panose="020B0606030504020204" pitchFamily="34" charset="0"/>
              </a:rPr>
              <a:t>concat</a:t>
            </a:r>
            <a:r>
              <a:rPr lang="en-US" sz="6400" dirty="0">
                <a:latin typeface="Open Sans" panose="020B0606030504020204" pitchFamily="34" charset="0"/>
                <a:ea typeface="Open Sans" panose="020B0606030504020204" pitchFamily="34" charset="0"/>
                <a:cs typeface="Open Sans" panose="020B0606030504020204" pitchFamily="34" charset="0"/>
              </a:rPr>
              <a:t> method on String.</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Now, we know by now I hope, that the </a:t>
            </a:r>
            <a:r>
              <a:rPr lang="en-US" sz="6400" dirty="0" err="1">
                <a:latin typeface="Open Sans" panose="020B0606030504020204" pitchFamily="34" charset="0"/>
                <a:ea typeface="Open Sans" panose="020B0606030504020204" pitchFamily="34" charset="0"/>
                <a:cs typeface="Open Sans" panose="020B0606030504020204" pitchFamily="34" charset="0"/>
              </a:rPr>
              <a:t>concat</a:t>
            </a:r>
            <a:r>
              <a:rPr lang="en-US" sz="6400" dirty="0">
                <a:latin typeface="Open Sans" panose="020B0606030504020204" pitchFamily="34" charset="0"/>
                <a:ea typeface="Open Sans" panose="020B0606030504020204" pitchFamily="34" charset="0"/>
                <a:cs typeface="Open Sans" panose="020B0606030504020204" pitchFamily="34" charset="0"/>
              </a:rPr>
              <a:t> method, isn't a static method on String.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Why is this method reference even valid?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could never call </a:t>
            </a:r>
            <a:r>
              <a:rPr lang="en-US" sz="6400" dirty="0" err="1">
                <a:latin typeface="Open Sans" panose="020B0606030504020204" pitchFamily="34" charset="0"/>
                <a:ea typeface="Open Sans" panose="020B0606030504020204" pitchFamily="34" charset="0"/>
                <a:cs typeface="Open Sans" panose="020B0606030504020204" pitchFamily="34" charset="0"/>
              </a:rPr>
              <a:t>concat</a:t>
            </a:r>
            <a:r>
              <a:rPr lang="en-US" sz="6400" dirty="0">
                <a:latin typeface="Open Sans" panose="020B0606030504020204" pitchFamily="34" charset="0"/>
                <a:ea typeface="Open Sans" panose="020B0606030504020204" pitchFamily="34" charset="0"/>
                <a:cs typeface="Open Sans" panose="020B0606030504020204" pitchFamily="34" charset="0"/>
              </a:rPr>
              <a:t> from the String class directly, because it needs to be called on a specific instance.</a:t>
            </a:r>
          </a:p>
        </p:txBody>
      </p:sp>
      <p:pic>
        <p:nvPicPr>
          <p:cNvPr id="4" name="Picture 3">
            <a:extLst>
              <a:ext uri="{FF2B5EF4-FFF2-40B4-BE49-F238E27FC236}">
                <a16:creationId xmlns:a16="http://schemas.microsoft.com/office/drawing/2014/main" id="{99542ACE-A2B3-6891-6EBB-9603E7AE8702}"/>
              </a:ext>
            </a:extLst>
          </p:cNvPr>
          <p:cNvPicPr>
            <a:picLocks noChangeAspect="1"/>
          </p:cNvPicPr>
          <p:nvPr/>
        </p:nvPicPr>
        <p:blipFill>
          <a:blip r:embed="rId4"/>
          <a:stretch>
            <a:fillRect/>
          </a:stretch>
        </p:blipFill>
        <p:spPr>
          <a:xfrm>
            <a:off x="3789004" y="8785932"/>
            <a:ext cx="7463429" cy="1036001"/>
          </a:xfrm>
          <a:prstGeom prst="rect">
            <a:avLst/>
          </a:prstGeom>
        </p:spPr>
      </p:pic>
      <p:sp>
        <p:nvSpPr>
          <p:cNvPr id="2" name="Shape 126">
            <a:extLst>
              <a:ext uri="{FF2B5EF4-FFF2-40B4-BE49-F238E27FC236}">
                <a16:creationId xmlns:a16="http://schemas.microsoft.com/office/drawing/2014/main" id="{5A06C8F3-2B42-BDAA-62CE-8A802B77F3CB}"/>
              </a:ext>
            </a:extLst>
          </p:cNvPr>
          <p:cNvSpPr/>
          <p:nvPr/>
        </p:nvSpPr>
        <p:spPr>
          <a:xfrm>
            <a:off x="952498" y="459786"/>
            <a:ext cx="3061575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Some Terminology for the next couple of Slides</a:t>
            </a:r>
          </a:p>
        </p:txBody>
      </p:sp>
    </p:spTree>
    <p:extLst>
      <p:ext uri="{BB962C8B-B14F-4D97-AF65-F5344CB8AC3E}">
        <p14:creationId xmlns:p14="http://schemas.microsoft.com/office/powerpoint/2010/main" val="1912773042"/>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Most Confusing of the Method References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just said, not two slides ago, that instance methods, can't be called using Reference Types.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the example shown here, is a special syntax, when its declared in the right context, meaning when it's associated to the right type of interface.</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valid when we use a method reference in the context of an </a:t>
            </a:r>
            <a:r>
              <a:rPr lang="en-US" sz="6400" b="1" dirty="0">
                <a:latin typeface="Open Sans" panose="020B0606030504020204" pitchFamily="34" charset="0"/>
                <a:ea typeface="Open Sans" panose="020B0606030504020204" pitchFamily="34" charset="0"/>
                <a:cs typeface="Open Sans" panose="020B0606030504020204" pitchFamily="34" charset="0"/>
              </a:rPr>
              <a:t>unbounded receiver</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pic>
        <p:nvPicPr>
          <p:cNvPr id="2" name="Picture 1">
            <a:extLst>
              <a:ext uri="{FF2B5EF4-FFF2-40B4-BE49-F238E27FC236}">
                <a16:creationId xmlns:a16="http://schemas.microsoft.com/office/drawing/2014/main" id="{59B11111-75C8-50D8-0920-85D40E329446}"/>
              </a:ext>
            </a:extLst>
          </p:cNvPr>
          <p:cNvPicPr>
            <a:picLocks noChangeAspect="1"/>
          </p:cNvPicPr>
          <p:nvPr/>
        </p:nvPicPr>
        <p:blipFill>
          <a:blip r:embed="rId4"/>
          <a:stretch>
            <a:fillRect/>
          </a:stretch>
        </p:blipFill>
        <p:spPr>
          <a:xfrm>
            <a:off x="3789004" y="9278267"/>
            <a:ext cx="7463429" cy="1036001"/>
          </a:xfrm>
          <a:prstGeom prst="rect">
            <a:avLst/>
          </a:prstGeom>
        </p:spPr>
      </p:pic>
      <p:sp>
        <p:nvSpPr>
          <p:cNvPr id="3" name="Shape 126">
            <a:extLst>
              <a:ext uri="{FF2B5EF4-FFF2-40B4-BE49-F238E27FC236}">
                <a16:creationId xmlns:a16="http://schemas.microsoft.com/office/drawing/2014/main" id="{EB2CEFF9-4106-8717-35CF-011FACE1260A}"/>
              </a:ext>
            </a:extLst>
          </p:cNvPr>
          <p:cNvSpPr/>
          <p:nvPr/>
        </p:nvSpPr>
        <p:spPr>
          <a:xfrm>
            <a:off x="952498" y="459786"/>
            <a:ext cx="3061575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Some Terminology for the next couple of Slides</a:t>
            </a:r>
          </a:p>
        </p:txBody>
      </p:sp>
    </p:spTree>
    <p:extLst>
      <p:ext uri="{BB962C8B-B14F-4D97-AF65-F5344CB8AC3E}">
        <p14:creationId xmlns:p14="http://schemas.microsoft.com/office/powerpoint/2010/main" val="823211752"/>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Most Confusing of the Method References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b="1" dirty="0">
                <a:latin typeface="Open Sans" panose="020B0606030504020204" pitchFamily="34" charset="0"/>
                <a:ea typeface="Open Sans" panose="020B0606030504020204" pitchFamily="34" charset="0"/>
                <a:cs typeface="Open Sans" panose="020B0606030504020204" pitchFamily="34" charset="0"/>
              </a:rPr>
              <a:t>Remember, the unbounded receiver means, the first argument becomes the instance used, on which the method gets invoked.</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Any method reference that uses String::</a:t>
            </a:r>
            <a:r>
              <a:rPr lang="en-US" sz="6400" dirty="0" err="1">
                <a:latin typeface="Open Sans" panose="020B0606030504020204" pitchFamily="34" charset="0"/>
                <a:ea typeface="Open Sans" panose="020B0606030504020204" pitchFamily="34" charset="0"/>
                <a:cs typeface="Open Sans" panose="020B0606030504020204" pitchFamily="34" charset="0"/>
              </a:rPr>
              <a:t>concat</a:t>
            </a:r>
            <a:r>
              <a:rPr lang="en-US" sz="6400" dirty="0">
                <a:latin typeface="Open Sans" panose="020B0606030504020204" pitchFamily="34" charset="0"/>
                <a:ea typeface="Open Sans" panose="020B0606030504020204" pitchFamily="34" charset="0"/>
                <a:cs typeface="Open Sans" panose="020B0606030504020204" pitchFamily="34" charset="0"/>
              </a:rPr>
              <a:t>, must be in the context of a two parameter functional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first parameter is the String instance on which the </a:t>
            </a:r>
            <a:r>
              <a:rPr lang="en-US" sz="6400" dirty="0" err="1">
                <a:latin typeface="Open Sans" panose="020B0606030504020204" pitchFamily="34" charset="0"/>
                <a:ea typeface="Open Sans" panose="020B0606030504020204" pitchFamily="34" charset="0"/>
                <a:cs typeface="Open Sans" panose="020B0606030504020204" pitchFamily="34" charset="0"/>
              </a:rPr>
              <a:t>concat</a:t>
            </a:r>
            <a:r>
              <a:rPr lang="en-US" sz="6400" dirty="0">
                <a:latin typeface="Open Sans" panose="020B0606030504020204" pitchFamily="34" charset="0"/>
                <a:ea typeface="Open Sans" panose="020B0606030504020204" pitchFamily="34" charset="0"/>
                <a:cs typeface="Open Sans" panose="020B0606030504020204" pitchFamily="34" charset="0"/>
              </a:rPr>
              <a:t> method gets invoked, and the second argument is the String argument passed to the </a:t>
            </a:r>
            <a:r>
              <a:rPr lang="en-US" sz="6400" dirty="0" err="1">
                <a:latin typeface="Open Sans" panose="020B0606030504020204" pitchFamily="34" charset="0"/>
                <a:ea typeface="Open Sans" panose="020B0606030504020204" pitchFamily="34" charset="0"/>
                <a:cs typeface="Open Sans" panose="020B0606030504020204" pitchFamily="34" charset="0"/>
              </a:rPr>
              <a:t>concat</a:t>
            </a:r>
            <a:r>
              <a:rPr lang="en-US" sz="6400" dirty="0">
                <a:latin typeface="Open Sans" panose="020B0606030504020204" pitchFamily="34" charset="0"/>
                <a:ea typeface="Open Sans" panose="020B0606030504020204" pitchFamily="34" charset="0"/>
                <a:cs typeface="Open Sans" panose="020B0606030504020204" pitchFamily="34" charset="0"/>
              </a:rPr>
              <a:t> method.</a:t>
            </a:r>
          </a:p>
        </p:txBody>
      </p:sp>
      <p:pic>
        <p:nvPicPr>
          <p:cNvPr id="2" name="Picture 1">
            <a:extLst>
              <a:ext uri="{FF2B5EF4-FFF2-40B4-BE49-F238E27FC236}">
                <a16:creationId xmlns:a16="http://schemas.microsoft.com/office/drawing/2014/main" id="{5689BCA6-8781-E759-922E-4AA354B53719}"/>
              </a:ext>
            </a:extLst>
          </p:cNvPr>
          <p:cNvPicPr>
            <a:picLocks noChangeAspect="1"/>
          </p:cNvPicPr>
          <p:nvPr/>
        </p:nvPicPr>
        <p:blipFill>
          <a:blip r:embed="rId4"/>
          <a:stretch>
            <a:fillRect/>
          </a:stretch>
        </p:blipFill>
        <p:spPr>
          <a:xfrm>
            <a:off x="3807665" y="7486784"/>
            <a:ext cx="7463429" cy="1036001"/>
          </a:xfrm>
          <a:prstGeom prst="rect">
            <a:avLst/>
          </a:prstGeom>
        </p:spPr>
      </p:pic>
      <p:sp>
        <p:nvSpPr>
          <p:cNvPr id="3" name="Shape 126">
            <a:extLst>
              <a:ext uri="{FF2B5EF4-FFF2-40B4-BE49-F238E27FC236}">
                <a16:creationId xmlns:a16="http://schemas.microsoft.com/office/drawing/2014/main" id="{7C9FA1BF-C9D3-FD87-4E0C-E750A5F96A06}"/>
              </a:ext>
            </a:extLst>
          </p:cNvPr>
          <p:cNvSpPr/>
          <p:nvPr/>
        </p:nvSpPr>
        <p:spPr>
          <a:xfrm>
            <a:off x="952498" y="459786"/>
            <a:ext cx="3061575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Some Terminology for the next couple of Slides</a:t>
            </a:r>
          </a:p>
        </p:txBody>
      </p:sp>
    </p:spTree>
    <p:extLst>
      <p:ext uri="{BB962C8B-B14F-4D97-AF65-F5344CB8AC3E}">
        <p14:creationId xmlns:p14="http://schemas.microsoft.com/office/powerpoint/2010/main" val="2726786384"/>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183450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Four Types of Method References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Most Confusing of the Method References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chart shows the four different types of method references, with method reference examples, and a corresponding lambda expression.</a:t>
            </a:r>
          </a:p>
        </p:txBody>
      </p:sp>
      <p:graphicFrame>
        <p:nvGraphicFramePr>
          <p:cNvPr id="2" name="Table 1">
            <a:extLst>
              <a:ext uri="{FF2B5EF4-FFF2-40B4-BE49-F238E27FC236}">
                <a16:creationId xmlns:a16="http://schemas.microsoft.com/office/drawing/2014/main" id="{9EB9BD54-4E66-F3FA-E594-AF025B46A4B5}"/>
              </a:ext>
            </a:extLst>
          </p:cNvPr>
          <p:cNvGraphicFramePr>
            <a:graphicFrameLocks noGrp="1"/>
          </p:cNvGraphicFramePr>
          <p:nvPr/>
        </p:nvGraphicFramePr>
        <p:xfrm>
          <a:off x="952500" y="7087764"/>
          <a:ext cx="34782668" cy="6886713"/>
        </p:xfrm>
        <a:graphic>
          <a:graphicData uri="http://schemas.openxmlformats.org/drawingml/2006/table">
            <a:tbl>
              <a:tblPr firstRow="1" bandRow="1">
                <a:tableStyleId>{5C22544A-7EE6-4342-B048-85BDC9FD1C3A}</a:tableStyleId>
              </a:tblPr>
              <a:tblGrid>
                <a:gridCol w="6549312">
                  <a:extLst>
                    <a:ext uri="{9D8B030D-6E8A-4147-A177-3AD203B41FA5}">
                      <a16:colId xmlns:a16="http://schemas.microsoft.com/office/drawing/2014/main" val="2844207666"/>
                    </a:ext>
                  </a:extLst>
                </a:gridCol>
                <a:gridCol w="13977257">
                  <a:extLst>
                    <a:ext uri="{9D8B030D-6E8A-4147-A177-3AD203B41FA5}">
                      <a16:colId xmlns:a16="http://schemas.microsoft.com/office/drawing/2014/main" val="1891655341"/>
                    </a:ext>
                  </a:extLst>
                </a:gridCol>
                <a:gridCol w="6027576">
                  <a:extLst>
                    <a:ext uri="{9D8B030D-6E8A-4147-A177-3AD203B41FA5}">
                      <a16:colId xmlns:a16="http://schemas.microsoft.com/office/drawing/2014/main" val="2017387083"/>
                    </a:ext>
                  </a:extLst>
                </a:gridCol>
                <a:gridCol w="8228523">
                  <a:extLst>
                    <a:ext uri="{9D8B030D-6E8A-4147-A177-3AD203B41FA5}">
                      <a16:colId xmlns:a16="http://schemas.microsoft.com/office/drawing/2014/main" val="1020653276"/>
                    </a:ext>
                  </a:extLst>
                </a:gridCol>
              </a:tblGrid>
              <a:tr h="1188487">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Type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Syntax</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Method Reference Example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Corresponding Lambda Expression</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static method</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instance method of a particular (Bounded) object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1613951"/>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instance method of an arbitrary (Unbounded) object (as determined by p1)</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4654465"/>
                  </a:ext>
                </a:extLst>
              </a:tr>
              <a:tr h="95053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constructor</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67098654"/>
                  </a:ext>
                </a:extLst>
              </a:tr>
            </a:tbl>
          </a:graphicData>
        </a:graphic>
      </p:graphicFrame>
      <p:pic>
        <p:nvPicPr>
          <p:cNvPr id="4" name="Picture 3">
            <a:extLst>
              <a:ext uri="{FF2B5EF4-FFF2-40B4-BE49-F238E27FC236}">
                <a16:creationId xmlns:a16="http://schemas.microsoft.com/office/drawing/2014/main" id="{BBBA9B74-7740-5D65-F1B5-BF754B4428A7}"/>
              </a:ext>
            </a:extLst>
          </p:cNvPr>
          <p:cNvPicPr>
            <a:picLocks noChangeAspect="1"/>
          </p:cNvPicPr>
          <p:nvPr/>
        </p:nvPicPr>
        <p:blipFill>
          <a:blip r:embed="rId4"/>
          <a:stretch>
            <a:fillRect/>
          </a:stretch>
        </p:blipFill>
        <p:spPr>
          <a:xfrm>
            <a:off x="21672828" y="8768260"/>
            <a:ext cx="3153334" cy="502857"/>
          </a:xfrm>
          <a:prstGeom prst="rect">
            <a:avLst/>
          </a:prstGeom>
        </p:spPr>
      </p:pic>
      <p:pic>
        <p:nvPicPr>
          <p:cNvPr id="6" name="Picture 5">
            <a:extLst>
              <a:ext uri="{FF2B5EF4-FFF2-40B4-BE49-F238E27FC236}">
                <a16:creationId xmlns:a16="http://schemas.microsoft.com/office/drawing/2014/main" id="{9132B6D8-094F-1E5B-163E-9F373CF170B8}"/>
              </a:ext>
            </a:extLst>
          </p:cNvPr>
          <p:cNvPicPr>
            <a:picLocks noChangeAspect="1"/>
          </p:cNvPicPr>
          <p:nvPr/>
        </p:nvPicPr>
        <p:blipFill>
          <a:blip r:embed="rId5"/>
          <a:stretch>
            <a:fillRect/>
          </a:stretch>
        </p:blipFill>
        <p:spPr>
          <a:xfrm>
            <a:off x="21637830" y="10156769"/>
            <a:ext cx="4997143" cy="534285"/>
          </a:xfrm>
          <a:prstGeom prst="rect">
            <a:avLst/>
          </a:prstGeom>
        </p:spPr>
      </p:pic>
      <p:pic>
        <p:nvPicPr>
          <p:cNvPr id="11" name="Picture 10">
            <a:extLst>
              <a:ext uri="{FF2B5EF4-FFF2-40B4-BE49-F238E27FC236}">
                <a16:creationId xmlns:a16="http://schemas.microsoft.com/office/drawing/2014/main" id="{B0D73A4B-C0EB-2C41-C476-05948B665FDE}"/>
              </a:ext>
            </a:extLst>
          </p:cNvPr>
          <p:cNvPicPr>
            <a:picLocks noChangeAspect="1"/>
          </p:cNvPicPr>
          <p:nvPr/>
        </p:nvPicPr>
        <p:blipFill>
          <a:blip r:embed="rId6"/>
          <a:stretch>
            <a:fillRect/>
          </a:stretch>
        </p:blipFill>
        <p:spPr>
          <a:xfrm>
            <a:off x="21678751" y="11632066"/>
            <a:ext cx="3666666" cy="450476"/>
          </a:xfrm>
          <a:prstGeom prst="rect">
            <a:avLst/>
          </a:prstGeom>
        </p:spPr>
      </p:pic>
      <p:pic>
        <p:nvPicPr>
          <p:cNvPr id="13" name="Picture 12">
            <a:extLst>
              <a:ext uri="{FF2B5EF4-FFF2-40B4-BE49-F238E27FC236}">
                <a16:creationId xmlns:a16="http://schemas.microsoft.com/office/drawing/2014/main" id="{385EF0BB-88A3-6DAF-F8C3-1927513FD262}"/>
              </a:ext>
            </a:extLst>
          </p:cNvPr>
          <p:cNvPicPr>
            <a:picLocks noChangeAspect="1"/>
          </p:cNvPicPr>
          <p:nvPr/>
        </p:nvPicPr>
        <p:blipFill>
          <a:blip r:embed="rId7"/>
          <a:stretch>
            <a:fillRect/>
          </a:stretch>
        </p:blipFill>
        <p:spPr>
          <a:xfrm>
            <a:off x="21672828" y="13134687"/>
            <a:ext cx="3980953" cy="419047"/>
          </a:xfrm>
          <a:prstGeom prst="rect">
            <a:avLst/>
          </a:prstGeom>
        </p:spPr>
      </p:pic>
      <p:pic>
        <p:nvPicPr>
          <p:cNvPr id="15" name="Picture 14">
            <a:extLst>
              <a:ext uri="{FF2B5EF4-FFF2-40B4-BE49-F238E27FC236}">
                <a16:creationId xmlns:a16="http://schemas.microsoft.com/office/drawing/2014/main" id="{83E35156-6E80-8C90-DF28-537D5C97C8B2}"/>
              </a:ext>
            </a:extLst>
          </p:cNvPr>
          <p:cNvPicPr>
            <a:picLocks noChangeAspect="1"/>
          </p:cNvPicPr>
          <p:nvPr/>
        </p:nvPicPr>
        <p:blipFill>
          <a:blip r:embed="rId8"/>
          <a:stretch>
            <a:fillRect/>
          </a:stretch>
        </p:blipFill>
        <p:spPr>
          <a:xfrm>
            <a:off x="27661617" y="8774577"/>
            <a:ext cx="5238096" cy="513334"/>
          </a:xfrm>
          <a:prstGeom prst="rect">
            <a:avLst/>
          </a:prstGeom>
        </p:spPr>
      </p:pic>
      <p:pic>
        <p:nvPicPr>
          <p:cNvPr id="17" name="Picture 16">
            <a:extLst>
              <a:ext uri="{FF2B5EF4-FFF2-40B4-BE49-F238E27FC236}">
                <a16:creationId xmlns:a16="http://schemas.microsoft.com/office/drawing/2014/main" id="{79749664-4E8A-7A61-CA53-0E73A23EF7F9}"/>
              </a:ext>
            </a:extLst>
          </p:cNvPr>
          <p:cNvPicPr>
            <a:picLocks noChangeAspect="1"/>
          </p:cNvPicPr>
          <p:nvPr/>
        </p:nvPicPr>
        <p:blipFill>
          <a:blip r:embed="rId9"/>
          <a:stretch>
            <a:fillRect/>
          </a:stretch>
        </p:blipFill>
        <p:spPr>
          <a:xfrm>
            <a:off x="27691714" y="10140249"/>
            <a:ext cx="7301905" cy="534285"/>
          </a:xfrm>
          <a:prstGeom prst="rect">
            <a:avLst/>
          </a:prstGeom>
        </p:spPr>
      </p:pic>
      <p:pic>
        <p:nvPicPr>
          <p:cNvPr id="19" name="Picture 18">
            <a:extLst>
              <a:ext uri="{FF2B5EF4-FFF2-40B4-BE49-F238E27FC236}">
                <a16:creationId xmlns:a16="http://schemas.microsoft.com/office/drawing/2014/main" id="{951F8518-647E-0AE6-97AB-D76CD48BF93E}"/>
              </a:ext>
            </a:extLst>
          </p:cNvPr>
          <p:cNvPicPr>
            <a:picLocks noChangeAspect="1"/>
          </p:cNvPicPr>
          <p:nvPr/>
        </p:nvPicPr>
        <p:blipFill>
          <a:blip r:embed="rId10"/>
          <a:stretch>
            <a:fillRect/>
          </a:stretch>
        </p:blipFill>
        <p:spPr>
          <a:xfrm>
            <a:off x="27691714" y="11551639"/>
            <a:ext cx="6746666" cy="544762"/>
          </a:xfrm>
          <a:prstGeom prst="rect">
            <a:avLst/>
          </a:prstGeom>
        </p:spPr>
      </p:pic>
      <p:pic>
        <p:nvPicPr>
          <p:cNvPr id="21" name="Picture 20">
            <a:extLst>
              <a:ext uri="{FF2B5EF4-FFF2-40B4-BE49-F238E27FC236}">
                <a16:creationId xmlns:a16="http://schemas.microsoft.com/office/drawing/2014/main" id="{17082459-E7E9-357E-DCCB-6E250AF4B249}"/>
              </a:ext>
            </a:extLst>
          </p:cNvPr>
          <p:cNvPicPr>
            <a:picLocks noChangeAspect="1"/>
          </p:cNvPicPr>
          <p:nvPr/>
        </p:nvPicPr>
        <p:blipFill>
          <a:blip r:embed="rId11"/>
          <a:stretch>
            <a:fillRect/>
          </a:stretch>
        </p:blipFill>
        <p:spPr>
          <a:xfrm>
            <a:off x="27691714" y="13118618"/>
            <a:ext cx="5730476" cy="523809"/>
          </a:xfrm>
          <a:prstGeom prst="rect">
            <a:avLst/>
          </a:prstGeom>
        </p:spPr>
      </p:pic>
      <p:pic>
        <p:nvPicPr>
          <p:cNvPr id="23" name="Picture 22">
            <a:extLst>
              <a:ext uri="{FF2B5EF4-FFF2-40B4-BE49-F238E27FC236}">
                <a16:creationId xmlns:a16="http://schemas.microsoft.com/office/drawing/2014/main" id="{845F70A0-0E94-93BB-1ADD-43A4F3EBF105}"/>
              </a:ext>
            </a:extLst>
          </p:cNvPr>
          <p:cNvPicPr>
            <a:picLocks noChangeAspect="1"/>
          </p:cNvPicPr>
          <p:nvPr/>
        </p:nvPicPr>
        <p:blipFill>
          <a:blip r:embed="rId12"/>
          <a:stretch>
            <a:fillRect/>
          </a:stretch>
        </p:blipFill>
        <p:spPr>
          <a:xfrm>
            <a:off x="7641919" y="8774432"/>
            <a:ext cx="11272381" cy="502857"/>
          </a:xfrm>
          <a:prstGeom prst="rect">
            <a:avLst/>
          </a:prstGeom>
        </p:spPr>
      </p:pic>
      <p:pic>
        <p:nvPicPr>
          <p:cNvPr id="25" name="Picture 24">
            <a:extLst>
              <a:ext uri="{FF2B5EF4-FFF2-40B4-BE49-F238E27FC236}">
                <a16:creationId xmlns:a16="http://schemas.microsoft.com/office/drawing/2014/main" id="{B88E7D8D-78EF-62BA-DF2F-5698388091D4}"/>
              </a:ext>
            </a:extLst>
          </p:cNvPr>
          <p:cNvPicPr>
            <a:picLocks noChangeAspect="1"/>
          </p:cNvPicPr>
          <p:nvPr/>
        </p:nvPicPr>
        <p:blipFill>
          <a:blip r:embed="rId13"/>
          <a:stretch>
            <a:fillRect/>
          </a:stretch>
        </p:blipFill>
        <p:spPr>
          <a:xfrm>
            <a:off x="7641919" y="10180267"/>
            <a:ext cx="13095238" cy="534285"/>
          </a:xfrm>
          <a:prstGeom prst="rect">
            <a:avLst/>
          </a:prstGeom>
        </p:spPr>
      </p:pic>
      <p:pic>
        <p:nvPicPr>
          <p:cNvPr id="27" name="Picture 26">
            <a:extLst>
              <a:ext uri="{FF2B5EF4-FFF2-40B4-BE49-F238E27FC236}">
                <a16:creationId xmlns:a16="http://schemas.microsoft.com/office/drawing/2014/main" id="{B4E00571-3A8D-2067-229A-2407BA6CABE6}"/>
              </a:ext>
            </a:extLst>
          </p:cNvPr>
          <p:cNvPicPr>
            <a:picLocks noChangeAspect="1"/>
          </p:cNvPicPr>
          <p:nvPr/>
        </p:nvPicPr>
        <p:blipFill>
          <a:blip r:embed="rId14"/>
          <a:stretch>
            <a:fillRect/>
          </a:stretch>
        </p:blipFill>
        <p:spPr>
          <a:xfrm>
            <a:off x="7641919" y="11569209"/>
            <a:ext cx="13619047" cy="576191"/>
          </a:xfrm>
          <a:prstGeom prst="rect">
            <a:avLst/>
          </a:prstGeom>
        </p:spPr>
      </p:pic>
      <p:pic>
        <p:nvPicPr>
          <p:cNvPr id="29" name="Picture 28">
            <a:extLst>
              <a:ext uri="{FF2B5EF4-FFF2-40B4-BE49-F238E27FC236}">
                <a16:creationId xmlns:a16="http://schemas.microsoft.com/office/drawing/2014/main" id="{050E0602-9BC4-0B70-8503-9C8CB1D2B4A1}"/>
              </a:ext>
            </a:extLst>
          </p:cNvPr>
          <p:cNvPicPr>
            <a:picLocks noChangeAspect="1"/>
          </p:cNvPicPr>
          <p:nvPr/>
        </p:nvPicPr>
        <p:blipFill>
          <a:blip r:embed="rId15"/>
          <a:stretch>
            <a:fillRect/>
          </a:stretch>
        </p:blipFill>
        <p:spPr>
          <a:xfrm>
            <a:off x="7641919" y="13092781"/>
            <a:ext cx="3729524" cy="460953"/>
          </a:xfrm>
          <a:prstGeom prst="rect">
            <a:avLst/>
          </a:prstGeom>
        </p:spPr>
      </p:pic>
    </p:spTree>
    <p:extLst>
      <p:ext uri="{BB962C8B-B14F-4D97-AF65-F5344CB8AC3E}">
        <p14:creationId xmlns:p14="http://schemas.microsoft.com/office/powerpoint/2010/main" val="996929378"/>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646396"/>
            <a:ext cx="34533493" cy="1538883"/>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000" dirty="0">
                <a:latin typeface="Open Sans" panose="020B0606030504020204" pitchFamily="34" charset="0"/>
                <a:ea typeface="Open Sans" panose="020B0606030504020204" pitchFamily="34" charset="0"/>
                <a:cs typeface="Open Sans" panose="020B0606030504020204" pitchFamily="34" charset="0"/>
              </a:rPr>
              <a:t>Method Reference Examples (No arguments and one argument)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Most Confusing of the Method References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464488"/>
            <a:ext cx="34782670" cy="1370159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chart shows some of the valid ways to use method references when assigned to different interface types.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interface types have no arguments in the case of a Supplier, and one argument for the other interfaces.</a:t>
            </a:r>
          </a:p>
        </p:txBody>
      </p:sp>
      <p:graphicFrame>
        <p:nvGraphicFramePr>
          <p:cNvPr id="2" name="Table 1">
            <a:extLst>
              <a:ext uri="{FF2B5EF4-FFF2-40B4-BE49-F238E27FC236}">
                <a16:creationId xmlns:a16="http://schemas.microsoft.com/office/drawing/2014/main" id="{9EB9BD54-4E66-F3FA-E594-AF025B46A4B5}"/>
              </a:ext>
            </a:extLst>
          </p:cNvPr>
          <p:cNvGraphicFramePr>
            <a:graphicFrameLocks noGrp="1"/>
          </p:cNvGraphicFramePr>
          <p:nvPr/>
        </p:nvGraphicFramePr>
        <p:xfrm>
          <a:off x="952500" y="7367679"/>
          <a:ext cx="34782667" cy="10677722"/>
        </p:xfrm>
        <a:graphic>
          <a:graphicData uri="http://schemas.openxmlformats.org/drawingml/2006/table">
            <a:tbl>
              <a:tblPr firstRow="1" bandRow="1">
                <a:tableStyleId>{5C22544A-7EE6-4342-B048-85BDC9FD1C3A}</a:tableStyleId>
              </a:tblPr>
              <a:tblGrid>
                <a:gridCol w="9031255">
                  <a:extLst>
                    <a:ext uri="{9D8B030D-6E8A-4147-A177-3AD203B41FA5}">
                      <a16:colId xmlns:a16="http://schemas.microsoft.com/office/drawing/2014/main" val="2844207666"/>
                    </a:ext>
                  </a:extLst>
                </a:gridCol>
                <a:gridCol w="5840963">
                  <a:extLst>
                    <a:ext uri="{9D8B030D-6E8A-4147-A177-3AD203B41FA5}">
                      <a16:colId xmlns:a16="http://schemas.microsoft.com/office/drawing/2014/main" val="1891655341"/>
                    </a:ext>
                  </a:extLst>
                </a:gridCol>
                <a:gridCol w="5635690">
                  <a:extLst>
                    <a:ext uri="{9D8B030D-6E8A-4147-A177-3AD203B41FA5}">
                      <a16:colId xmlns:a16="http://schemas.microsoft.com/office/drawing/2014/main" val="2017387083"/>
                    </a:ext>
                  </a:extLst>
                </a:gridCol>
                <a:gridCol w="7389845">
                  <a:extLst>
                    <a:ext uri="{9D8B030D-6E8A-4147-A177-3AD203B41FA5}">
                      <a16:colId xmlns:a16="http://schemas.microsoft.com/office/drawing/2014/main" val="1020653276"/>
                    </a:ext>
                  </a:extLst>
                </a:gridCol>
                <a:gridCol w="6884914">
                  <a:extLst>
                    <a:ext uri="{9D8B030D-6E8A-4147-A177-3AD203B41FA5}">
                      <a16:colId xmlns:a16="http://schemas.microsoft.com/office/drawing/2014/main" val="28904781"/>
                    </a:ext>
                  </a:extLst>
                </a:gridCol>
              </a:tblGrid>
              <a:tr h="1188487">
                <a:tc>
                  <a:txBody>
                    <a:bodyPr/>
                    <a:lstStyle/>
                    <a:p>
                      <a:pPr marL="180000" algn="l"/>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No </a:t>
                      </a:r>
                      <a:r>
                        <a:rPr lang="en-US" sz="4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Args</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gridSpan="3">
                  <a:txBody>
                    <a:bodyPr/>
                    <a:lstStyle/>
                    <a:p>
                      <a:pPr marL="180000"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One Argument</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hMerge="1">
                  <a:txBody>
                    <a:bodyPr/>
                    <a:lstStyle/>
                    <a:p>
                      <a:pPr marL="180000"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One Argument</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hMerge="1">
                  <a:txBody>
                    <a:bodyPr/>
                    <a:lstStyle/>
                    <a:p>
                      <a:pPr marL="180000" algn="l"/>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Types of Method References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Supplier</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Predicate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Consumer</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Function</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UnaryOperator</a:t>
                      </a:r>
                      <a:endPar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et. al.</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640325450"/>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Reference Type (Static)</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55455263"/>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Reference Type (Constructor)</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n/a</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1613951"/>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Bounded Retriever (Instance)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4654465"/>
                  </a:ext>
                </a:extLst>
              </a:tr>
              <a:tr h="128688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Unbounded Retriever (Instance)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n/a</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67098654"/>
                  </a:ext>
                </a:extLst>
              </a:tr>
            </a:tbl>
          </a:graphicData>
        </a:graphic>
      </p:graphicFrame>
      <p:pic>
        <p:nvPicPr>
          <p:cNvPr id="5" name="Picture 4">
            <a:extLst>
              <a:ext uri="{FF2B5EF4-FFF2-40B4-BE49-F238E27FC236}">
                <a16:creationId xmlns:a16="http://schemas.microsoft.com/office/drawing/2014/main" id="{934CE6E9-1E6C-0075-3BA4-65A6E096BDBC}"/>
              </a:ext>
            </a:extLst>
          </p:cNvPr>
          <p:cNvPicPr>
            <a:picLocks noChangeAspect="1"/>
          </p:cNvPicPr>
          <p:nvPr/>
        </p:nvPicPr>
        <p:blipFill>
          <a:blip r:embed="rId4"/>
          <a:stretch>
            <a:fillRect/>
          </a:stretch>
        </p:blipFill>
        <p:spPr>
          <a:xfrm>
            <a:off x="10143058" y="14006852"/>
            <a:ext cx="4728572" cy="657143"/>
          </a:xfrm>
          <a:prstGeom prst="rect">
            <a:avLst/>
          </a:prstGeom>
        </p:spPr>
      </p:pic>
      <p:pic>
        <p:nvPicPr>
          <p:cNvPr id="12" name="Picture 11">
            <a:extLst>
              <a:ext uri="{FF2B5EF4-FFF2-40B4-BE49-F238E27FC236}">
                <a16:creationId xmlns:a16="http://schemas.microsoft.com/office/drawing/2014/main" id="{FFF38ED9-E40D-75B9-7540-53FF8096DFA5}"/>
              </a:ext>
            </a:extLst>
          </p:cNvPr>
          <p:cNvPicPr>
            <a:picLocks noChangeAspect="1"/>
          </p:cNvPicPr>
          <p:nvPr/>
        </p:nvPicPr>
        <p:blipFill>
          <a:blip r:embed="rId5"/>
          <a:stretch>
            <a:fillRect/>
          </a:stretch>
        </p:blipFill>
        <p:spPr>
          <a:xfrm>
            <a:off x="15945454" y="16816969"/>
            <a:ext cx="5428572" cy="714285"/>
          </a:xfrm>
          <a:prstGeom prst="rect">
            <a:avLst/>
          </a:prstGeom>
        </p:spPr>
      </p:pic>
      <p:pic>
        <p:nvPicPr>
          <p:cNvPr id="16" name="Picture 15">
            <a:extLst>
              <a:ext uri="{FF2B5EF4-FFF2-40B4-BE49-F238E27FC236}">
                <a16:creationId xmlns:a16="http://schemas.microsoft.com/office/drawing/2014/main" id="{4E9A023B-6FBF-F15C-243E-02678B4CD626}"/>
              </a:ext>
            </a:extLst>
          </p:cNvPr>
          <p:cNvPicPr>
            <a:picLocks noChangeAspect="1"/>
          </p:cNvPicPr>
          <p:nvPr/>
        </p:nvPicPr>
        <p:blipFill>
          <a:blip r:embed="rId6"/>
          <a:stretch>
            <a:fillRect/>
          </a:stretch>
        </p:blipFill>
        <p:spPr>
          <a:xfrm>
            <a:off x="21611067" y="15402898"/>
            <a:ext cx="6814286" cy="714285"/>
          </a:xfrm>
          <a:prstGeom prst="rect">
            <a:avLst/>
          </a:prstGeom>
        </p:spPr>
      </p:pic>
      <p:pic>
        <p:nvPicPr>
          <p:cNvPr id="20" name="Picture 19">
            <a:extLst>
              <a:ext uri="{FF2B5EF4-FFF2-40B4-BE49-F238E27FC236}">
                <a16:creationId xmlns:a16="http://schemas.microsoft.com/office/drawing/2014/main" id="{4E49A23E-AC82-3B93-C3DE-798D1C2DCCAE}"/>
              </a:ext>
            </a:extLst>
          </p:cNvPr>
          <p:cNvPicPr>
            <a:picLocks noChangeAspect="1"/>
          </p:cNvPicPr>
          <p:nvPr/>
        </p:nvPicPr>
        <p:blipFill>
          <a:blip r:embed="rId7"/>
          <a:stretch>
            <a:fillRect/>
          </a:stretch>
        </p:blipFill>
        <p:spPr>
          <a:xfrm>
            <a:off x="21611067" y="16825355"/>
            <a:ext cx="3985715" cy="642857"/>
          </a:xfrm>
          <a:prstGeom prst="rect">
            <a:avLst/>
          </a:prstGeom>
        </p:spPr>
      </p:pic>
      <p:pic>
        <p:nvPicPr>
          <p:cNvPr id="24" name="Picture 23">
            <a:extLst>
              <a:ext uri="{FF2B5EF4-FFF2-40B4-BE49-F238E27FC236}">
                <a16:creationId xmlns:a16="http://schemas.microsoft.com/office/drawing/2014/main" id="{EA2CBC70-6968-8DF3-4B7E-E11111D22E73}"/>
              </a:ext>
            </a:extLst>
          </p:cNvPr>
          <p:cNvPicPr>
            <a:picLocks noChangeAspect="1"/>
          </p:cNvPicPr>
          <p:nvPr/>
        </p:nvPicPr>
        <p:blipFill>
          <a:blip r:embed="rId8"/>
          <a:stretch>
            <a:fillRect/>
          </a:stretch>
        </p:blipFill>
        <p:spPr>
          <a:xfrm>
            <a:off x="29054082" y="14021138"/>
            <a:ext cx="4742858" cy="642857"/>
          </a:xfrm>
          <a:prstGeom prst="rect">
            <a:avLst/>
          </a:prstGeom>
        </p:spPr>
      </p:pic>
      <p:pic>
        <p:nvPicPr>
          <p:cNvPr id="28" name="Picture 27">
            <a:extLst>
              <a:ext uri="{FF2B5EF4-FFF2-40B4-BE49-F238E27FC236}">
                <a16:creationId xmlns:a16="http://schemas.microsoft.com/office/drawing/2014/main" id="{B7F1F7C3-5D7F-3E57-6E2B-784FF39969E2}"/>
              </a:ext>
            </a:extLst>
          </p:cNvPr>
          <p:cNvPicPr>
            <a:picLocks noChangeAspect="1"/>
          </p:cNvPicPr>
          <p:nvPr/>
        </p:nvPicPr>
        <p:blipFill>
          <a:blip r:embed="rId9"/>
          <a:stretch>
            <a:fillRect/>
          </a:stretch>
        </p:blipFill>
        <p:spPr>
          <a:xfrm>
            <a:off x="29054082" y="16825355"/>
            <a:ext cx="5042858" cy="714285"/>
          </a:xfrm>
          <a:prstGeom prst="rect">
            <a:avLst/>
          </a:prstGeom>
        </p:spPr>
      </p:pic>
    </p:spTree>
    <p:extLst>
      <p:ext uri="{BB962C8B-B14F-4D97-AF65-F5344CB8AC3E}">
        <p14:creationId xmlns:p14="http://schemas.microsoft.com/office/powerpoint/2010/main" val="2492627402"/>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D389F3C-3B87-CB26-AB78-850EF61BC766}"/>
              </a:ext>
            </a:extLst>
          </p:cNvPr>
          <p:cNvGraphicFramePr>
            <a:graphicFrameLocks noGrp="1"/>
          </p:cNvGraphicFramePr>
          <p:nvPr/>
        </p:nvGraphicFramePr>
        <p:xfrm>
          <a:off x="952500" y="7367679"/>
          <a:ext cx="34782667" cy="10677722"/>
        </p:xfrm>
        <a:graphic>
          <a:graphicData uri="http://schemas.openxmlformats.org/drawingml/2006/table">
            <a:tbl>
              <a:tblPr firstRow="1" bandRow="1">
                <a:tableStyleId>{5C22544A-7EE6-4342-B048-85BDC9FD1C3A}</a:tableStyleId>
              </a:tblPr>
              <a:tblGrid>
                <a:gridCol w="9031255">
                  <a:extLst>
                    <a:ext uri="{9D8B030D-6E8A-4147-A177-3AD203B41FA5}">
                      <a16:colId xmlns:a16="http://schemas.microsoft.com/office/drawing/2014/main" val="2844207666"/>
                    </a:ext>
                  </a:extLst>
                </a:gridCol>
                <a:gridCol w="5840963">
                  <a:extLst>
                    <a:ext uri="{9D8B030D-6E8A-4147-A177-3AD203B41FA5}">
                      <a16:colId xmlns:a16="http://schemas.microsoft.com/office/drawing/2014/main" val="1891655341"/>
                    </a:ext>
                  </a:extLst>
                </a:gridCol>
                <a:gridCol w="5635690">
                  <a:extLst>
                    <a:ext uri="{9D8B030D-6E8A-4147-A177-3AD203B41FA5}">
                      <a16:colId xmlns:a16="http://schemas.microsoft.com/office/drawing/2014/main" val="2017387083"/>
                    </a:ext>
                  </a:extLst>
                </a:gridCol>
                <a:gridCol w="7389845">
                  <a:extLst>
                    <a:ext uri="{9D8B030D-6E8A-4147-A177-3AD203B41FA5}">
                      <a16:colId xmlns:a16="http://schemas.microsoft.com/office/drawing/2014/main" val="1020653276"/>
                    </a:ext>
                  </a:extLst>
                </a:gridCol>
                <a:gridCol w="6884914">
                  <a:extLst>
                    <a:ext uri="{9D8B030D-6E8A-4147-A177-3AD203B41FA5}">
                      <a16:colId xmlns:a16="http://schemas.microsoft.com/office/drawing/2014/main" val="28904781"/>
                    </a:ext>
                  </a:extLst>
                </a:gridCol>
              </a:tblGrid>
              <a:tr h="1188487">
                <a:tc>
                  <a:txBody>
                    <a:bodyPr/>
                    <a:lstStyle/>
                    <a:p>
                      <a:pPr marL="180000" algn="l"/>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No </a:t>
                      </a:r>
                      <a:r>
                        <a:rPr lang="en-US" sz="4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Args</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gridSpan="3">
                  <a:txBody>
                    <a:bodyPr/>
                    <a:lstStyle/>
                    <a:p>
                      <a:pPr marL="180000"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One Argument</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hMerge="1">
                  <a:txBody>
                    <a:bodyPr/>
                    <a:lstStyle/>
                    <a:p>
                      <a:pPr marL="180000"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One Argument</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hMerge="1">
                  <a:txBody>
                    <a:bodyPr/>
                    <a:lstStyle/>
                    <a:p>
                      <a:pPr marL="180000" algn="l"/>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Types of Method References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Supplier</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Predicate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Consumer</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Function</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UnaryOperator</a:t>
                      </a:r>
                      <a:endPar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et. al.</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640325450"/>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Reference Type (Static)</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55455263"/>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Reference Type (Constructor)</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n/a</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1613951"/>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Bounded Retriever (Instance)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4654465"/>
                  </a:ext>
                </a:extLst>
              </a:tr>
              <a:tr h="128688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Unbounded Retriever (Instance)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n/a</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67098654"/>
                  </a:ext>
                </a:extLst>
              </a:tr>
            </a:tbl>
          </a:graphicData>
        </a:graphic>
      </p:graphicFrame>
      <p:sp>
        <p:nvSpPr>
          <p:cNvPr id="126" name="Shape 126"/>
          <p:cNvSpPr/>
          <p:nvPr/>
        </p:nvSpPr>
        <p:spPr>
          <a:xfrm>
            <a:off x="952498" y="646396"/>
            <a:ext cx="34533493" cy="1538883"/>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000" dirty="0">
                <a:latin typeface="Open Sans" panose="020B0606030504020204" pitchFamily="34" charset="0"/>
                <a:ea typeface="Open Sans" panose="020B0606030504020204" pitchFamily="34" charset="0"/>
                <a:cs typeface="Open Sans" panose="020B0606030504020204" pitchFamily="34" charset="0"/>
              </a:rPr>
              <a:t>Method Reference Examples (No arguments and one argument)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Most Confusing of the Method References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464488"/>
            <a:ext cx="34782670" cy="1370159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a cell is empty, it's not because it's not valid, but there are many possibilities.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n/a means not applicable, so a Supplier or an interface method that has no arguments, can never be a target for the unbounded receiver type of method reference.</a:t>
            </a:r>
          </a:p>
        </p:txBody>
      </p:sp>
      <p:pic>
        <p:nvPicPr>
          <p:cNvPr id="5" name="Picture 4">
            <a:extLst>
              <a:ext uri="{FF2B5EF4-FFF2-40B4-BE49-F238E27FC236}">
                <a16:creationId xmlns:a16="http://schemas.microsoft.com/office/drawing/2014/main" id="{934CE6E9-1E6C-0075-3BA4-65A6E096BDBC}"/>
              </a:ext>
            </a:extLst>
          </p:cNvPr>
          <p:cNvPicPr>
            <a:picLocks noChangeAspect="1"/>
          </p:cNvPicPr>
          <p:nvPr/>
        </p:nvPicPr>
        <p:blipFill>
          <a:blip r:embed="rId4"/>
          <a:stretch>
            <a:fillRect/>
          </a:stretch>
        </p:blipFill>
        <p:spPr>
          <a:xfrm>
            <a:off x="10143058" y="14006852"/>
            <a:ext cx="4728572" cy="657143"/>
          </a:xfrm>
          <a:prstGeom prst="rect">
            <a:avLst/>
          </a:prstGeom>
        </p:spPr>
      </p:pic>
      <p:pic>
        <p:nvPicPr>
          <p:cNvPr id="12" name="Picture 11">
            <a:extLst>
              <a:ext uri="{FF2B5EF4-FFF2-40B4-BE49-F238E27FC236}">
                <a16:creationId xmlns:a16="http://schemas.microsoft.com/office/drawing/2014/main" id="{FFF38ED9-E40D-75B9-7540-53FF8096DFA5}"/>
              </a:ext>
            </a:extLst>
          </p:cNvPr>
          <p:cNvPicPr>
            <a:picLocks noChangeAspect="1"/>
          </p:cNvPicPr>
          <p:nvPr/>
        </p:nvPicPr>
        <p:blipFill>
          <a:blip r:embed="rId5"/>
          <a:stretch>
            <a:fillRect/>
          </a:stretch>
        </p:blipFill>
        <p:spPr>
          <a:xfrm>
            <a:off x="15945454" y="16816969"/>
            <a:ext cx="5428572" cy="714285"/>
          </a:xfrm>
          <a:prstGeom prst="rect">
            <a:avLst/>
          </a:prstGeom>
        </p:spPr>
      </p:pic>
      <p:pic>
        <p:nvPicPr>
          <p:cNvPr id="16" name="Picture 15">
            <a:extLst>
              <a:ext uri="{FF2B5EF4-FFF2-40B4-BE49-F238E27FC236}">
                <a16:creationId xmlns:a16="http://schemas.microsoft.com/office/drawing/2014/main" id="{4E9A023B-6FBF-F15C-243E-02678B4CD626}"/>
              </a:ext>
            </a:extLst>
          </p:cNvPr>
          <p:cNvPicPr>
            <a:picLocks noChangeAspect="1"/>
          </p:cNvPicPr>
          <p:nvPr/>
        </p:nvPicPr>
        <p:blipFill>
          <a:blip r:embed="rId6"/>
          <a:stretch>
            <a:fillRect/>
          </a:stretch>
        </p:blipFill>
        <p:spPr>
          <a:xfrm>
            <a:off x="21611067" y="15402898"/>
            <a:ext cx="6814286" cy="714285"/>
          </a:xfrm>
          <a:prstGeom prst="rect">
            <a:avLst/>
          </a:prstGeom>
        </p:spPr>
      </p:pic>
      <p:pic>
        <p:nvPicPr>
          <p:cNvPr id="20" name="Picture 19">
            <a:extLst>
              <a:ext uri="{FF2B5EF4-FFF2-40B4-BE49-F238E27FC236}">
                <a16:creationId xmlns:a16="http://schemas.microsoft.com/office/drawing/2014/main" id="{4E49A23E-AC82-3B93-C3DE-798D1C2DCCAE}"/>
              </a:ext>
            </a:extLst>
          </p:cNvPr>
          <p:cNvPicPr>
            <a:picLocks noChangeAspect="1"/>
          </p:cNvPicPr>
          <p:nvPr/>
        </p:nvPicPr>
        <p:blipFill>
          <a:blip r:embed="rId7"/>
          <a:stretch>
            <a:fillRect/>
          </a:stretch>
        </p:blipFill>
        <p:spPr>
          <a:xfrm>
            <a:off x="21611067" y="16825355"/>
            <a:ext cx="3985715" cy="642857"/>
          </a:xfrm>
          <a:prstGeom prst="rect">
            <a:avLst/>
          </a:prstGeom>
        </p:spPr>
      </p:pic>
      <p:pic>
        <p:nvPicPr>
          <p:cNvPr id="24" name="Picture 23">
            <a:extLst>
              <a:ext uri="{FF2B5EF4-FFF2-40B4-BE49-F238E27FC236}">
                <a16:creationId xmlns:a16="http://schemas.microsoft.com/office/drawing/2014/main" id="{EA2CBC70-6968-8DF3-4B7E-E11111D22E73}"/>
              </a:ext>
            </a:extLst>
          </p:cNvPr>
          <p:cNvPicPr>
            <a:picLocks noChangeAspect="1"/>
          </p:cNvPicPr>
          <p:nvPr/>
        </p:nvPicPr>
        <p:blipFill>
          <a:blip r:embed="rId8"/>
          <a:stretch>
            <a:fillRect/>
          </a:stretch>
        </p:blipFill>
        <p:spPr>
          <a:xfrm>
            <a:off x="29054082" y="14021138"/>
            <a:ext cx="4742858" cy="642857"/>
          </a:xfrm>
          <a:prstGeom prst="rect">
            <a:avLst/>
          </a:prstGeom>
        </p:spPr>
      </p:pic>
      <p:pic>
        <p:nvPicPr>
          <p:cNvPr id="28" name="Picture 27">
            <a:extLst>
              <a:ext uri="{FF2B5EF4-FFF2-40B4-BE49-F238E27FC236}">
                <a16:creationId xmlns:a16="http://schemas.microsoft.com/office/drawing/2014/main" id="{B7F1F7C3-5D7F-3E57-6E2B-784FF39969E2}"/>
              </a:ext>
            </a:extLst>
          </p:cNvPr>
          <p:cNvPicPr>
            <a:picLocks noChangeAspect="1"/>
          </p:cNvPicPr>
          <p:nvPr/>
        </p:nvPicPr>
        <p:blipFill>
          <a:blip r:embed="rId9"/>
          <a:stretch>
            <a:fillRect/>
          </a:stretch>
        </p:blipFill>
        <p:spPr>
          <a:xfrm>
            <a:off x="29054082" y="16825355"/>
            <a:ext cx="5042858" cy="714285"/>
          </a:xfrm>
          <a:prstGeom prst="rect">
            <a:avLst/>
          </a:prstGeom>
        </p:spPr>
      </p:pic>
    </p:spTree>
    <p:extLst>
      <p:ext uri="{BB962C8B-B14F-4D97-AF65-F5344CB8AC3E}">
        <p14:creationId xmlns:p14="http://schemas.microsoft.com/office/powerpoint/2010/main" val="453812996"/>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061575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Method Reference Examples (Two Arguments)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Most Confusing of the Method References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554877"/>
            <a:ext cx="34782670" cy="1361120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chart shows some of the valid ways to use method references when assigned to different interface types.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interface types have two arguments, and therefore it's more common to see the unbounded retriever method references used for these.</a:t>
            </a:r>
          </a:p>
        </p:txBody>
      </p:sp>
      <p:sp>
        <p:nvSpPr>
          <p:cNvPr id="2" name="Shape 128">
            <a:extLst>
              <a:ext uri="{FF2B5EF4-FFF2-40B4-BE49-F238E27FC236}">
                <a16:creationId xmlns:a16="http://schemas.microsoft.com/office/drawing/2014/main" id="{91807D15-1D84-4128-13DE-36B6A8E72DA7}"/>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graphicFrame>
        <p:nvGraphicFramePr>
          <p:cNvPr id="3" name="Table 2">
            <a:extLst>
              <a:ext uri="{FF2B5EF4-FFF2-40B4-BE49-F238E27FC236}">
                <a16:creationId xmlns:a16="http://schemas.microsoft.com/office/drawing/2014/main" id="{3DD8AC94-CA17-2D38-D795-D55D67A12814}"/>
              </a:ext>
            </a:extLst>
          </p:cNvPr>
          <p:cNvGraphicFramePr>
            <a:graphicFrameLocks noGrp="1"/>
          </p:cNvGraphicFramePr>
          <p:nvPr/>
        </p:nvGraphicFramePr>
        <p:xfrm>
          <a:off x="952499" y="7367679"/>
          <a:ext cx="34782667" cy="10677725"/>
        </p:xfrm>
        <a:graphic>
          <a:graphicData uri="http://schemas.openxmlformats.org/drawingml/2006/table">
            <a:tbl>
              <a:tblPr firstRow="1" bandRow="1">
                <a:tableStyleId>{5C22544A-7EE6-4342-B048-85BDC9FD1C3A}</a:tableStyleId>
              </a:tblPr>
              <a:tblGrid>
                <a:gridCol w="10853927">
                  <a:extLst>
                    <a:ext uri="{9D8B030D-6E8A-4147-A177-3AD203B41FA5}">
                      <a16:colId xmlns:a16="http://schemas.microsoft.com/office/drawing/2014/main" val="2844207666"/>
                    </a:ext>
                  </a:extLst>
                </a:gridCol>
                <a:gridCol w="6773075">
                  <a:extLst>
                    <a:ext uri="{9D8B030D-6E8A-4147-A177-3AD203B41FA5}">
                      <a16:colId xmlns:a16="http://schemas.microsoft.com/office/drawing/2014/main" val="2017387083"/>
                    </a:ext>
                  </a:extLst>
                </a:gridCol>
                <a:gridCol w="8881250">
                  <a:extLst>
                    <a:ext uri="{9D8B030D-6E8A-4147-A177-3AD203B41FA5}">
                      <a16:colId xmlns:a16="http://schemas.microsoft.com/office/drawing/2014/main" val="1020653276"/>
                    </a:ext>
                  </a:extLst>
                </a:gridCol>
                <a:gridCol w="8274415">
                  <a:extLst>
                    <a:ext uri="{9D8B030D-6E8A-4147-A177-3AD203B41FA5}">
                      <a16:colId xmlns:a16="http://schemas.microsoft.com/office/drawing/2014/main" val="28904781"/>
                    </a:ext>
                  </a:extLst>
                </a:gridCol>
              </a:tblGrid>
              <a:tr h="1188487">
                <a:tc>
                  <a:txBody>
                    <a:bodyPr/>
                    <a:lstStyle/>
                    <a:p>
                      <a:pPr marL="180000" algn="l"/>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gridSpan="3">
                  <a:txBody>
                    <a:bodyPr/>
                    <a:lstStyle/>
                    <a:p>
                      <a:pPr marL="180000"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Two Arguments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hMerge="1">
                  <a:txBody>
                    <a:bodyPr/>
                    <a:lstStyle/>
                    <a:p>
                      <a:pPr marL="180000"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Two Arguments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hMerge="1">
                  <a:txBody>
                    <a:bodyPr/>
                    <a:lstStyle/>
                    <a:p>
                      <a:pPr marL="180000" algn="l"/>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Types of Method References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BiPredicate</a:t>
                      </a:r>
                      <a:endPar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BiConsumer</a:t>
                      </a: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BiFunction</a:t>
                      </a:r>
                      <a:endPar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BinaryOperator</a:t>
                      </a:r>
                      <a:endPar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et. al.</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640325450"/>
                  </a:ext>
                </a:extLst>
              </a:tr>
              <a:tr h="1025628">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Reference Type (Static)</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55455263"/>
                  </a:ext>
                </a:extLst>
              </a:tr>
              <a:tr h="100770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Reference Type (Constructor)</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1613951"/>
                  </a:ext>
                </a:extLst>
              </a:tr>
              <a:tr h="98904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Bounded Retriever (Instance)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4654465"/>
                  </a:ext>
                </a:extLst>
              </a:tr>
              <a:tr h="251926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Unbounded Retriever (Instance)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67098654"/>
                  </a:ext>
                </a:extLst>
              </a:tr>
            </a:tbl>
          </a:graphicData>
        </a:graphic>
      </p:graphicFrame>
      <p:pic>
        <p:nvPicPr>
          <p:cNvPr id="14" name="Picture 13">
            <a:extLst>
              <a:ext uri="{FF2B5EF4-FFF2-40B4-BE49-F238E27FC236}">
                <a16:creationId xmlns:a16="http://schemas.microsoft.com/office/drawing/2014/main" id="{77219935-D003-78E6-DE57-AFED6C360AD1}"/>
              </a:ext>
            </a:extLst>
          </p:cNvPr>
          <p:cNvPicPr>
            <a:picLocks noChangeAspect="1"/>
          </p:cNvPicPr>
          <p:nvPr/>
        </p:nvPicPr>
        <p:blipFill>
          <a:blip r:embed="rId4"/>
          <a:stretch>
            <a:fillRect/>
          </a:stretch>
        </p:blipFill>
        <p:spPr>
          <a:xfrm>
            <a:off x="11961188" y="15717493"/>
            <a:ext cx="5000000" cy="671429"/>
          </a:xfrm>
          <a:prstGeom prst="rect">
            <a:avLst/>
          </a:prstGeom>
        </p:spPr>
      </p:pic>
      <p:pic>
        <p:nvPicPr>
          <p:cNvPr id="16" name="Picture 15">
            <a:extLst>
              <a:ext uri="{FF2B5EF4-FFF2-40B4-BE49-F238E27FC236}">
                <a16:creationId xmlns:a16="http://schemas.microsoft.com/office/drawing/2014/main" id="{1285E49E-5978-95AD-6286-8A7E455C250E}"/>
              </a:ext>
            </a:extLst>
          </p:cNvPr>
          <p:cNvPicPr>
            <a:picLocks noChangeAspect="1"/>
          </p:cNvPicPr>
          <p:nvPr/>
        </p:nvPicPr>
        <p:blipFill>
          <a:blip r:embed="rId5"/>
          <a:stretch>
            <a:fillRect/>
          </a:stretch>
        </p:blipFill>
        <p:spPr>
          <a:xfrm>
            <a:off x="18778250" y="14749644"/>
            <a:ext cx="6514286" cy="685715"/>
          </a:xfrm>
          <a:prstGeom prst="rect">
            <a:avLst/>
          </a:prstGeom>
        </p:spPr>
      </p:pic>
      <p:pic>
        <p:nvPicPr>
          <p:cNvPr id="18" name="Picture 17">
            <a:extLst>
              <a:ext uri="{FF2B5EF4-FFF2-40B4-BE49-F238E27FC236}">
                <a16:creationId xmlns:a16="http://schemas.microsoft.com/office/drawing/2014/main" id="{CA2FAFC2-1FF8-A600-777F-E74C03833076}"/>
              </a:ext>
            </a:extLst>
          </p:cNvPr>
          <p:cNvPicPr>
            <a:picLocks noChangeAspect="1"/>
          </p:cNvPicPr>
          <p:nvPr/>
        </p:nvPicPr>
        <p:blipFill>
          <a:blip r:embed="rId6"/>
          <a:stretch>
            <a:fillRect/>
          </a:stretch>
        </p:blipFill>
        <p:spPr>
          <a:xfrm>
            <a:off x="18778249" y="15634644"/>
            <a:ext cx="3257144" cy="642857"/>
          </a:xfrm>
          <a:prstGeom prst="rect">
            <a:avLst/>
          </a:prstGeom>
        </p:spPr>
      </p:pic>
      <p:pic>
        <p:nvPicPr>
          <p:cNvPr id="20" name="Picture 19">
            <a:extLst>
              <a:ext uri="{FF2B5EF4-FFF2-40B4-BE49-F238E27FC236}">
                <a16:creationId xmlns:a16="http://schemas.microsoft.com/office/drawing/2014/main" id="{FCD73C46-5F51-3B86-BEBF-D0B263B22E1B}"/>
              </a:ext>
            </a:extLst>
          </p:cNvPr>
          <p:cNvPicPr>
            <a:picLocks noChangeAspect="1"/>
          </p:cNvPicPr>
          <p:nvPr/>
        </p:nvPicPr>
        <p:blipFill>
          <a:blip r:embed="rId7"/>
          <a:stretch>
            <a:fillRect/>
          </a:stretch>
        </p:blipFill>
        <p:spPr>
          <a:xfrm>
            <a:off x="27653941" y="12668686"/>
            <a:ext cx="4357143" cy="714285"/>
          </a:xfrm>
          <a:prstGeom prst="rect">
            <a:avLst/>
          </a:prstGeom>
        </p:spPr>
      </p:pic>
      <p:pic>
        <p:nvPicPr>
          <p:cNvPr id="22" name="Picture 21">
            <a:extLst>
              <a:ext uri="{FF2B5EF4-FFF2-40B4-BE49-F238E27FC236}">
                <a16:creationId xmlns:a16="http://schemas.microsoft.com/office/drawing/2014/main" id="{4BDCFDF8-383E-9BFA-75C1-A8F75738832A}"/>
              </a:ext>
            </a:extLst>
          </p:cNvPr>
          <p:cNvPicPr>
            <a:picLocks noChangeAspect="1"/>
          </p:cNvPicPr>
          <p:nvPr/>
        </p:nvPicPr>
        <p:blipFill>
          <a:blip r:embed="rId8"/>
          <a:stretch>
            <a:fillRect/>
          </a:stretch>
        </p:blipFill>
        <p:spPr>
          <a:xfrm>
            <a:off x="27653941" y="13696376"/>
            <a:ext cx="4700000" cy="714285"/>
          </a:xfrm>
          <a:prstGeom prst="rect">
            <a:avLst/>
          </a:prstGeom>
        </p:spPr>
      </p:pic>
      <p:pic>
        <p:nvPicPr>
          <p:cNvPr id="24" name="Picture 23">
            <a:extLst>
              <a:ext uri="{FF2B5EF4-FFF2-40B4-BE49-F238E27FC236}">
                <a16:creationId xmlns:a16="http://schemas.microsoft.com/office/drawing/2014/main" id="{10A9CAF6-BC90-5916-B36A-6BC7F7324770}"/>
              </a:ext>
            </a:extLst>
          </p:cNvPr>
          <p:cNvPicPr>
            <a:picLocks noChangeAspect="1"/>
          </p:cNvPicPr>
          <p:nvPr/>
        </p:nvPicPr>
        <p:blipFill>
          <a:blip r:embed="rId9"/>
          <a:stretch>
            <a:fillRect/>
          </a:stretch>
        </p:blipFill>
        <p:spPr>
          <a:xfrm>
            <a:off x="27653941" y="14719317"/>
            <a:ext cx="7514286" cy="642857"/>
          </a:xfrm>
          <a:prstGeom prst="rect">
            <a:avLst/>
          </a:prstGeom>
        </p:spPr>
      </p:pic>
      <p:pic>
        <p:nvPicPr>
          <p:cNvPr id="30" name="Picture 29">
            <a:extLst>
              <a:ext uri="{FF2B5EF4-FFF2-40B4-BE49-F238E27FC236}">
                <a16:creationId xmlns:a16="http://schemas.microsoft.com/office/drawing/2014/main" id="{D639A62E-E0E1-C0D5-A5CE-C6668AA02A33}"/>
              </a:ext>
            </a:extLst>
          </p:cNvPr>
          <p:cNvPicPr>
            <a:picLocks noChangeAspect="1"/>
          </p:cNvPicPr>
          <p:nvPr/>
        </p:nvPicPr>
        <p:blipFill>
          <a:blip r:embed="rId10"/>
          <a:stretch>
            <a:fillRect/>
          </a:stretch>
        </p:blipFill>
        <p:spPr>
          <a:xfrm>
            <a:off x="27653941" y="15648621"/>
            <a:ext cx="5085714" cy="2157143"/>
          </a:xfrm>
          <a:prstGeom prst="rect">
            <a:avLst/>
          </a:prstGeom>
        </p:spPr>
      </p:pic>
    </p:spTree>
    <p:extLst>
      <p:ext uri="{BB962C8B-B14F-4D97-AF65-F5344CB8AC3E}">
        <p14:creationId xmlns:p14="http://schemas.microsoft.com/office/powerpoint/2010/main" val="705754027"/>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035493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Method and Lambda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 Reference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First, create an array of names, in mixed case, as you did in the Lambda Expression Challenge.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Create a list of Function interfaces, or alternately </a:t>
            </a:r>
            <a:r>
              <a:rPr lang="en-US" sz="6400" dirty="0" err="1">
                <a:latin typeface="Open Sans" panose="020B0606030504020204" pitchFamily="34" charset="0"/>
                <a:ea typeface="Open Sans" panose="020B0606030504020204" pitchFamily="34" charset="0"/>
                <a:cs typeface="Open Sans" panose="020B0606030504020204" pitchFamily="34" charset="0"/>
              </a:rPr>
              <a:t>UnaryOperator</a:t>
            </a:r>
            <a:r>
              <a:rPr lang="en-US" sz="6400" dirty="0">
                <a:latin typeface="Open Sans" panose="020B0606030504020204" pitchFamily="34" charset="0"/>
                <a:ea typeface="Open Sans" panose="020B0606030504020204" pitchFamily="34" charset="0"/>
                <a:cs typeface="Open Sans" panose="020B0606030504020204" pitchFamily="34" charset="0"/>
              </a:rPr>
              <a:t>, which will contain all the operations you want executed on each name in your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Do something similar to what we did in the Lambda Expression challenge: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Make each name upper case,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Add a random middle initial,</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Add a last name, which should be the reverse of the first.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addition to this, add some custom transformations of your own.</a:t>
            </a:r>
          </a:p>
        </p:txBody>
      </p:sp>
    </p:spTree>
    <p:extLst>
      <p:ext uri="{BB962C8B-B14F-4D97-AF65-F5344CB8AC3E}">
        <p14:creationId xmlns:p14="http://schemas.microsoft.com/office/powerpoint/2010/main" val="1326941391"/>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035493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Method and Lambda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 Reference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Use a mix of lambda expressions, and method references.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Create a method that takes the name array, and the function list, and applies each function to each name, using the transform method on String, to do this.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All changes should be applied to the original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Make sure you explore as many transformations as you can, trying as many different types of method references as you can think of.</a:t>
            </a:r>
          </a:p>
        </p:txBody>
      </p:sp>
    </p:spTree>
    <p:extLst>
      <p:ext uri="{BB962C8B-B14F-4D97-AF65-F5344CB8AC3E}">
        <p14:creationId xmlns:p14="http://schemas.microsoft.com/office/powerpoint/2010/main" val="3793782957"/>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553091"/>
            <a:ext cx="34849284" cy="1631216"/>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600" dirty="0">
                <a:latin typeface="Open Sans" panose="020B0606030504020204" pitchFamily="34" charset="0"/>
                <a:ea typeface="Open Sans" panose="020B0606030504020204" pitchFamily="34" charset="0"/>
                <a:cs typeface="Open Sans" panose="020B0606030504020204" pitchFamily="34" charset="0"/>
              </a:rPr>
              <a:t>Comparing the anonymous class and the lambda expression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38773"/>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400" dirty="0">
                <a:latin typeface="Open Sans" panose="020B0606030504020204" pitchFamily="34" charset="0"/>
                <a:ea typeface="Open Sans" panose="020B0606030504020204" pitchFamily="34" charset="0"/>
                <a:cs typeface="Open Sans" panose="020B0606030504020204" pitchFamily="34" charset="0"/>
              </a:rPr>
              <a:t>Introduction to the Lambda Expression, and Functional Interfaces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711341"/>
            <a:ext cx="34782666" cy="1524561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see the two parameters and their types, and what the return value should be, in the anonymous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the lambda expression has no reference to an enclosing method, as far as we can see from this code.</a:t>
            </a:r>
          </a:p>
        </p:txBody>
      </p:sp>
      <p:graphicFrame>
        <p:nvGraphicFramePr>
          <p:cNvPr id="3" name="Table 2">
            <a:extLst>
              <a:ext uri="{FF2B5EF4-FFF2-40B4-BE49-F238E27FC236}">
                <a16:creationId xmlns:a16="http://schemas.microsoft.com/office/drawing/2014/main" id="{2EEDA281-1D57-2455-D965-CF0E62464457}"/>
              </a:ext>
            </a:extLst>
          </p:cNvPr>
          <p:cNvGraphicFramePr>
            <a:graphicFrameLocks noGrp="1"/>
          </p:cNvGraphicFramePr>
          <p:nvPr/>
        </p:nvGraphicFramePr>
        <p:xfrm>
          <a:off x="952498" y="8230172"/>
          <a:ext cx="34782665" cy="6213616"/>
        </p:xfrm>
        <a:graphic>
          <a:graphicData uri="http://schemas.openxmlformats.org/drawingml/2006/table">
            <a:tbl>
              <a:tblPr firstRow="1" bandRow="1">
                <a:tableStyleId>{5C22544A-7EE6-4342-B048-85BDC9FD1C3A}</a:tableStyleId>
              </a:tblPr>
              <a:tblGrid>
                <a:gridCol w="18249902">
                  <a:extLst>
                    <a:ext uri="{9D8B030D-6E8A-4147-A177-3AD203B41FA5}">
                      <a16:colId xmlns:a16="http://schemas.microsoft.com/office/drawing/2014/main" val="2844207666"/>
                    </a:ext>
                  </a:extLst>
                </a:gridCol>
                <a:gridCol w="16532763">
                  <a:extLst>
                    <a:ext uri="{9D8B030D-6E8A-4147-A177-3AD203B41FA5}">
                      <a16:colId xmlns:a16="http://schemas.microsoft.com/office/drawing/2014/main" val="1891655341"/>
                    </a:ext>
                  </a:extLst>
                </a:gridCol>
              </a:tblGrid>
              <a:tr h="1100440">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Anonymous Class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Lambda Expression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511317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0325450"/>
                  </a:ext>
                </a:extLst>
              </a:tr>
            </a:tbl>
          </a:graphicData>
        </a:graphic>
      </p:graphicFrame>
      <p:pic>
        <p:nvPicPr>
          <p:cNvPr id="5" name="Picture 4">
            <a:extLst>
              <a:ext uri="{FF2B5EF4-FFF2-40B4-BE49-F238E27FC236}">
                <a16:creationId xmlns:a16="http://schemas.microsoft.com/office/drawing/2014/main" id="{BE25735A-1098-8976-B151-4B0D8EE0B7FB}"/>
              </a:ext>
            </a:extLst>
          </p:cNvPr>
          <p:cNvPicPr>
            <a:picLocks noChangeAspect="1"/>
          </p:cNvPicPr>
          <p:nvPr/>
        </p:nvPicPr>
        <p:blipFill>
          <a:blip r:embed="rId4"/>
          <a:stretch>
            <a:fillRect/>
          </a:stretch>
        </p:blipFill>
        <p:spPr>
          <a:xfrm>
            <a:off x="1307063" y="9572057"/>
            <a:ext cx="17292857" cy="4500000"/>
          </a:xfrm>
          <a:prstGeom prst="rect">
            <a:avLst/>
          </a:prstGeom>
        </p:spPr>
      </p:pic>
      <p:pic>
        <p:nvPicPr>
          <p:cNvPr id="6" name="Picture 5">
            <a:extLst>
              <a:ext uri="{FF2B5EF4-FFF2-40B4-BE49-F238E27FC236}">
                <a16:creationId xmlns:a16="http://schemas.microsoft.com/office/drawing/2014/main" id="{E097927C-4564-14BE-5C90-3D8B58E9682B}"/>
              </a:ext>
            </a:extLst>
          </p:cNvPr>
          <p:cNvPicPr>
            <a:picLocks noChangeAspect="1"/>
          </p:cNvPicPr>
          <p:nvPr/>
        </p:nvPicPr>
        <p:blipFill>
          <a:blip r:embed="rId5"/>
          <a:stretch>
            <a:fillRect/>
          </a:stretch>
        </p:blipFill>
        <p:spPr>
          <a:xfrm>
            <a:off x="19433052" y="9634056"/>
            <a:ext cx="16097142" cy="681429"/>
          </a:xfrm>
          <a:prstGeom prst="rect">
            <a:avLst/>
          </a:prstGeom>
        </p:spPr>
      </p:pic>
    </p:spTree>
    <p:extLst>
      <p:ext uri="{BB962C8B-B14F-4D97-AF65-F5344CB8AC3E}">
        <p14:creationId xmlns:p14="http://schemas.microsoft.com/office/powerpoint/2010/main" val="68136900"/>
      </p:ext>
    </p:ext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52000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Convenience Methods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23384"/>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300" dirty="0">
                <a:latin typeface="Open Sans" panose="020B0606030504020204" pitchFamily="34" charset="0"/>
                <a:ea typeface="Open Sans" panose="020B0606030504020204" pitchFamily="34" charset="0"/>
                <a:cs typeface="Open Sans" panose="020B0606030504020204" pitchFamily="34" charset="0"/>
              </a:rPr>
              <a:t>Convenience Methods on Functional Interfaces (Chaining lambdas)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video, we'll learn how to do something similar, using what are called convenience methods.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are default methods on some of the functional interfaces I've been covering in the last few videos.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Consumer, Predicate, and Function interface all come with these methods, as does the Comparator, which I'll also include here.</a:t>
            </a:r>
          </a:p>
        </p:txBody>
      </p:sp>
    </p:spTree>
    <p:extLst>
      <p:ext uri="{BB962C8B-B14F-4D97-AF65-F5344CB8AC3E}">
        <p14:creationId xmlns:p14="http://schemas.microsoft.com/office/powerpoint/2010/main" val="3778842006"/>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897936"/>
            <a:ext cx="33695122" cy="1308050"/>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7500" dirty="0">
                <a:latin typeface="Open Sans" panose="020B0606030504020204" pitchFamily="34" charset="0"/>
                <a:ea typeface="Open Sans" panose="020B0606030504020204" pitchFamily="34" charset="0"/>
                <a:cs typeface="Open Sans" panose="020B0606030504020204" pitchFamily="34" charset="0"/>
              </a:rPr>
              <a:t>Convenience Methods on functional interfaces in </a:t>
            </a:r>
            <a:r>
              <a:rPr lang="en-US" sz="7500" dirty="0" err="1">
                <a:latin typeface="Open Sans" panose="020B0606030504020204" pitchFamily="34" charset="0"/>
                <a:ea typeface="Open Sans" panose="020B0606030504020204" pitchFamily="34" charset="0"/>
                <a:cs typeface="Open Sans" panose="020B0606030504020204" pitchFamily="34" charset="0"/>
              </a:rPr>
              <a:t>java.util.function</a:t>
            </a:r>
            <a:r>
              <a:rPr lang="en-US" sz="7500" dirty="0">
                <a:latin typeface="Open Sans" panose="020B0606030504020204" pitchFamily="34" charset="0"/>
                <a:ea typeface="Open Sans" panose="020B0606030504020204" pitchFamily="34" charset="0"/>
                <a:cs typeface="Open Sans" panose="020B0606030504020204" pitchFamily="34" charset="0"/>
              </a:rPr>
              <a:t> package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31106"/>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000" dirty="0">
                <a:latin typeface="Open Sans" panose="020B0606030504020204" pitchFamily="34" charset="0"/>
                <a:ea typeface="Open Sans" panose="020B0606030504020204" pitchFamily="34" charset="0"/>
                <a:cs typeface="Open Sans" panose="020B0606030504020204" pitchFamily="34" charset="0"/>
              </a:rPr>
              <a:t>Convenience Methods, Continued, with the Comparator</a:t>
            </a:r>
          </a:p>
        </p:txBody>
      </p:sp>
      <p:sp>
        <p:nvSpPr>
          <p:cNvPr id="3" name="Rectangle 2">
            <a:extLst>
              <a:ext uri="{FF2B5EF4-FFF2-40B4-BE49-F238E27FC236}">
                <a16:creationId xmlns:a16="http://schemas.microsoft.com/office/drawing/2014/main" id="{1374D74B-F337-B775-45FC-E8CDC871FD07}"/>
              </a:ext>
            </a:extLst>
          </p:cNvPr>
          <p:cNvSpPr/>
          <p:nvPr/>
        </p:nvSpPr>
        <p:spPr>
          <a:xfrm>
            <a:off x="952501" y="13622697"/>
            <a:ext cx="34782670" cy="4426587"/>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a:t>
            </a:r>
            <a:r>
              <a:rPr lang="en-US" sz="6400" dirty="0" err="1">
                <a:latin typeface="Open Sans" panose="020B0606030504020204" pitchFamily="34" charset="0"/>
                <a:ea typeface="Open Sans" panose="020B0606030504020204" pitchFamily="34" charset="0"/>
                <a:cs typeface="Open Sans" panose="020B0606030504020204" pitchFamily="34" charset="0"/>
              </a:rPr>
              <a:t>andThen</a:t>
            </a:r>
            <a:r>
              <a:rPr lang="en-US" sz="6400" dirty="0">
                <a:latin typeface="Open Sans" panose="020B0606030504020204" pitchFamily="34" charset="0"/>
                <a:ea typeface="Open Sans" panose="020B0606030504020204" pitchFamily="34" charset="0"/>
                <a:cs typeface="Open Sans" panose="020B0606030504020204" pitchFamily="34" charset="0"/>
              </a:rPr>
              <a:t>, and compose, on the function category of interfaces, any Interim Functions are not required to have the same type arguments.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Instead, one function's output becomes the next function's input, and the next function's output is not constrained to any specific type, except the last function executed.</a:t>
            </a:r>
          </a:p>
        </p:txBody>
      </p:sp>
      <p:graphicFrame>
        <p:nvGraphicFramePr>
          <p:cNvPr id="4" name="Table 3">
            <a:extLst>
              <a:ext uri="{FF2B5EF4-FFF2-40B4-BE49-F238E27FC236}">
                <a16:creationId xmlns:a16="http://schemas.microsoft.com/office/drawing/2014/main" id="{75CA2074-8D9E-3473-2327-8214B0260991}"/>
              </a:ext>
            </a:extLst>
          </p:cNvPr>
          <p:cNvGraphicFramePr>
            <a:graphicFrameLocks noGrp="1"/>
          </p:cNvGraphicFramePr>
          <p:nvPr/>
        </p:nvGraphicFramePr>
        <p:xfrm>
          <a:off x="952500" y="2844412"/>
          <a:ext cx="34782668" cy="10326927"/>
        </p:xfrm>
        <a:graphic>
          <a:graphicData uri="http://schemas.openxmlformats.org/drawingml/2006/table">
            <a:tbl>
              <a:tblPr firstRow="1" bandRow="1">
                <a:tableStyleId>{5C22544A-7EE6-4342-B048-85BDC9FD1C3A}</a:tableStyleId>
              </a:tblPr>
              <a:tblGrid>
                <a:gridCol w="8172841">
                  <a:extLst>
                    <a:ext uri="{9D8B030D-6E8A-4147-A177-3AD203B41FA5}">
                      <a16:colId xmlns:a16="http://schemas.microsoft.com/office/drawing/2014/main" val="2844207666"/>
                    </a:ext>
                  </a:extLst>
                </a:gridCol>
                <a:gridCol w="11439330">
                  <a:extLst>
                    <a:ext uri="{9D8B030D-6E8A-4147-A177-3AD203B41FA5}">
                      <a16:colId xmlns:a16="http://schemas.microsoft.com/office/drawing/2014/main" val="1891655341"/>
                    </a:ext>
                  </a:extLst>
                </a:gridCol>
                <a:gridCol w="15170497">
                  <a:extLst>
                    <a:ext uri="{9D8B030D-6E8A-4147-A177-3AD203B41FA5}">
                      <a16:colId xmlns:a16="http://schemas.microsoft.com/office/drawing/2014/main" val="2017387083"/>
                    </a:ext>
                  </a:extLst>
                </a:gridCol>
              </a:tblGrid>
              <a:tr h="1188487">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Category of Interface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Convenience method example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Notes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Function</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function1.</a:t>
                      </a: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andThen</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(function2)</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Not implemented on </a:t>
                      </a:r>
                      <a:r>
                        <a:rPr lang="en-US" sz="5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IntFunction</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5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DoubleFunction</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5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LongFunction</a:t>
                      </a: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Function</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function2.</a:t>
                      </a: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compose</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(function1)</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Only implemented on Function &amp; </a:t>
                      </a:r>
                      <a:r>
                        <a:rPr lang="en-US" sz="5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UnaryOperator</a:t>
                      </a: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1613951"/>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Consumer</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consumer1.</a:t>
                      </a: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andThen</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(consumer2)</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20160854"/>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Predicate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predicate1.</a:t>
                      </a: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and</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(predicate2)</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12155813"/>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Predicate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predicate1.</a:t>
                      </a: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or</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(predicate2)</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2363078"/>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Predicate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predicate1.</a:t>
                      </a: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negate</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0830193"/>
                  </a:ext>
                </a:extLst>
              </a:tr>
            </a:tbl>
          </a:graphicData>
        </a:graphic>
      </p:graphicFrame>
    </p:spTree>
    <p:extLst>
      <p:ext uri="{BB962C8B-B14F-4D97-AF65-F5344CB8AC3E}">
        <p14:creationId xmlns:p14="http://schemas.microsoft.com/office/powerpoint/2010/main" val="2865565245"/>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897936"/>
            <a:ext cx="33695122" cy="1308050"/>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7500" dirty="0">
                <a:latin typeface="Open Sans" panose="020B0606030504020204" pitchFamily="34" charset="0"/>
                <a:ea typeface="Open Sans" panose="020B0606030504020204" pitchFamily="34" charset="0"/>
                <a:cs typeface="Open Sans" panose="020B0606030504020204" pitchFamily="34" charset="0"/>
              </a:rPr>
              <a:t>Convenience Methods on functional interfaces in </a:t>
            </a:r>
            <a:r>
              <a:rPr lang="en-US" sz="7500" dirty="0" err="1">
                <a:latin typeface="Open Sans" panose="020B0606030504020204" pitchFamily="34" charset="0"/>
                <a:ea typeface="Open Sans" panose="020B0606030504020204" pitchFamily="34" charset="0"/>
                <a:cs typeface="Open Sans" panose="020B0606030504020204" pitchFamily="34" charset="0"/>
              </a:rPr>
              <a:t>java.util.function</a:t>
            </a:r>
            <a:r>
              <a:rPr lang="en-US" sz="7500" dirty="0">
                <a:latin typeface="Open Sans" panose="020B0606030504020204" pitchFamily="34" charset="0"/>
                <a:ea typeface="Open Sans" panose="020B0606030504020204" pitchFamily="34" charset="0"/>
                <a:cs typeface="Open Sans" panose="020B0606030504020204" pitchFamily="34" charset="0"/>
              </a:rPr>
              <a:t> package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31106"/>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000" dirty="0">
                <a:latin typeface="Open Sans" panose="020B0606030504020204" pitchFamily="34" charset="0"/>
                <a:ea typeface="Open Sans" panose="020B0606030504020204" pitchFamily="34" charset="0"/>
                <a:cs typeface="Open Sans" panose="020B0606030504020204" pitchFamily="34" charset="0"/>
              </a:rPr>
              <a:t>Convenience Methods, Continued, with the Comparator</a:t>
            </a:r>
          </a:p>
        </p:txBody>
      </p:sp>
      <p:sp>
        <p:nvSpPr>
          <p:cNvPr id="3" name="Rectangle 2">
            <a:extLst>
              <a:ext uri="{FF2B5EF4-FFF2-40B4-BE49-F238E27FC236}">
                <a16:creationId xmlns:a16="http://schemas.microsoft.com/office/drawing/2014/main" id="{1374D74B-F337-B775-45FC-E8CDC871FD07}"/>
              </a:ext>
            </a:extLst>
          </p:cNvPr>
          <p:cNvSpPr/>
          <p:nvPr/>
        </p:nvSpPr>
        <p:spPr>
          <a:xfrm>
            <a:off x="952501" y="13622697"/>
            <a:ext cx="34782670" cy="4426587"/>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Consumer's </a:t>
            </a:r>
            <a:r>
              <a:rPr lang="en-US" sz="6400" dirty="0" err="1">
                <a:latin typeface="Open Sans" panose="020B0606030504020204" pitchFamily="34" charset="0"/>
                <a:ea typeface="Open Sans" panose="020B0606030504020204" pitchFamily="34" charset="0"/>
                <a:cs typeface="Open Sans" panose="020B0606030504020204" pitchFamily="34" charset="0"/>
              </a:rPr>
              <a:t>andThen</a:t>
            </a:r>
            <a:r>
              <a:rPr lang="en-US" sz="6400" dirty="0">
                <a:latin typeface="Open Sans" panose="020B0606030504020204" pitchFamily="34" charset="0"/>
                <a:ea typeface="Open Sans" panose="020B0606030504020204" pitchFamily="34" charset="0"/>
                <a:cs typeface="Open Sans" panose="020B0606030504020204" pitchFamily="34" charset="0"/>
              </a:rPr>
              <a:t> method is different, because it never returns a result, so you use this when you're chaining methods independent of one another.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Predicate methods always return a </a:t>
            </a:r>
            <a:r>
              <a:rPr lang="en-US" sz="6400" dirty="0" err="1">
                <a:latin typeface="Open Sans" panose="020B0606030504020204" pitchFamily="34" charset="0"/>
                <a:ea typeface="Open Sans" panose="020B0606030504020204" pitchFamily="34" charset="0"/>
                <a:cs typeface="Open Sans" panose="020B0606030504020204" pitchFamily="34" charset="0"/>
              </a:rPr>
              <a:t>boolean</a:t>
            </a:r>
            <a:r>
              <a:rPr lang="en-US" sz="6400" dirty="0">
                <a:latin typeface="Open Sans" panose="020B0606030504020204" pitchFamily="34" charset="0"/>
                <a:ea typeface="Open Sans" panose="020B0606030504020204" pitchFamily="34" charset="0"/>
                <a:cs typeface="Open Sans" panose="020B0606030504020204" pitchFamily="34" charset="0"/>
              </a:rPr>
              <a:t>, which will combine the output of the two expressions, to obtain a final </a:t>
            </a:r>
            <a:r>
              <a:rPr lang="en-US" sz="6400" dirty="0" err="1">
                <a:latin typeface="Open Sans" panose="020B0606030504020204" pitchFamily="34" charset="0"/>
                <a:ea typeface="Open Sans" panose="020B0606030504020204" pitchFamily="34" charset="0"/>
                <a:cs typeface="Open Sans" panose="020B0606030504020204" pitchFamily="34" charset="0"/>
              </a:rPr>
              <a:t>boolean</a:t>
            </a:r>
            <a:r>
              <a:rPr lang="en-US" sz="6400" dirty="0">
                <a:latin typeface="Open Sans" panose="020B0606030504020204" pitchFamily="34" charset="0"/>
                <a:ea typeface="Open Sans" panose="020B0606030504020204" pitchFamily="34" charset="0"/>
                <a:cs typeface="Open Sans" panose="020B0606030504020204" pitchFamily="34" charset="0"/>
              </a:rPr>
              <a:t> result.</a:t>
            </a:r>
          </a:p>
        </p:txBody>
      </p:sp>
      <p:graphicFrame>
        <p:nvGraphicFramePr>
          <p:cNvPr id="4" name="Table 3">
            <a:extLst>
              <a:ext uri="{FF2B5EF4-FFF2-40B4-BE49-F238E27FC236}">
                <a16:creationId xmlns:a16="http://schemas.microsoft.com/office/drawing/2014/main" id="{75CA2074-8D9E-3473-2327-8214B0260991}"/>
              </a:ext>
            </a:extLst>
          </p:cNvPr>
          <p:cNvGraphicFramePr>
            <a:graphicFrameLocks noGrp="1"/>
          </p:cNvGraphicFramePr>
          <p:nvPr/>
        </p:nvGraphicFramePr>
        <p:xfrm>
          <a:off x="952500" y="2844412"/>
          <a:ext cx="34782668" cy="10326927"/>
        </p:xfrm>
        <a:graphic>
          <a:graphicData uri="http://schemas.openxmlformats.org/drawingml/2006/table">
            <a:tbl>
              <a:tblPr firstRow="1" bandRow="1">
                <a:tableStyleId>{5C22544A-7EE6-4342-B048-85BDC9FD1C3A}</a:tableStyleId>
              </a:tblPr>
              <a:tblGrid>
                <a:gridCol w="8172841">
                  <a:extLst>
                    <a:ext uri="{9D8B030D-6E8A-4147-A177-3AD203B41FA5}">
                      <a16:colId xmlns:a16="http://schemas.microsoft.com/office/drawing/2014/main" val="2844207666"/>
                    </a:ext>
                  </a:extLst>
                </a:gridCol>
                <a:gridCol w="11439330">
                  <a:extLst>
                    <a:ext uri="{9D8B030D-6E8A-4147-A177-3AD203B41FA5}">
                      <a16:colId xmlns:a16="http://schemas.microsoft.com/office/drawing/2014/main" val="1891655341"/>
                    </a:ext>
                  </a:extLst>
                </a:gridCol>
                <a:gridCol w="15170497">
                  <a:extLst>
                    <a:ext uri="{9D8B030D-6E8A-4147-A177-3AD203B41FA5}">
                      <a16:colId xmlns:a16="http://schemas.microsoft.com/office/drawing/2014/main" val="2017387083"/>
                    </a:ext>
                  </a:extLst>
                </a:gridCol>
              </a:tblGrid>
              <a:tr h="1188487">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Category of Interface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Convenience method example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Notes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Function</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function1.</a:t>
                      </a: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andThen</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(function2)</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Not implemented on </a:t>
                      </a:r>
                      <a:r>
                        <a:rPr lang="en-US" sz="5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IntFunction</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5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DoubleFunction</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5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LongFunction</a:t>
                      </a: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Function</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function2.</a:t>
                      </a: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compose</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(function1)</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Only implemented on Function &amp; </a:t>
                      </a:r>
                      <a:r>
                        <a:rPr lang="en-US" sz="5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UnaryOperator</a:t>
                      </a: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1613951"/>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Consumer</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consumer1.</a:t>
                      </a: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andThen</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(consumer2)</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20160854"/>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Predicate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predicate1.</a:t>
                      </a: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and</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(predicate2)</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12155813"/>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Predicate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predicate1.</a:t>
                      </a: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or</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(predicate2)</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2363078"/>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Predicate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predicate1.</a:t>
                      </a: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negate</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0830193"/>
                  </a:ext>
                </a:extLst>
              </a:tr>
            </a:tbl>
          </a:graphicData>
        </a:graphic>
      </p:graphicFrame>
    </p:spTree>
    <p:extLst>
      <p:ext uri="{BB962C8B-B14F-4D97-AF65-F5344CB8AC3E}">
        <p14:creationId xmlns:p14="http://schemas.microsoft.com/office/powerpoint/2010/main" val="840369756"/>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31106"/>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000" dirty="0">
                <a:latin typeface="Open Sans" panose="020B0606030504020204" pitchFamily="34" charset="0"/>
                <a:ea typeface="Open Sans" panose="020B0606030504020204" pitchFamily="34" charset="0"/>
                <a:cs typeface="Open Sans" panose="020B0606030504020204" pitchFamily="34" charset="0"/>
              </a:rPr>
              <a:t>Convenience Methods, Continued, with the Comparator</a:t>
            </a:r>
          </a:p>
        </p:txBody>
      </p:sp>
      <p:sp>
        <p:nvSpPr>
          <p:cNvPr id="3" name="Rectangle 2">
            <a:extLst>
              <a:ext uri="{FF2B5EF4-FFF2-40B4-BE49-F238E27FC236}">
                <a16:creationId xmlns:a16="http://schemas.microsoft.com/office/drawing/2014/main" id="{1374D74B-F337-B775-45FC-E8CDC871FD07}"/>
              </a:ext>
            </a:extLst>
          </p:cNvPr>
          <p:cNvSpPr/>
          <p:nvPr/>
        </p:nvSpPr>
        <p:spPr>
          <a:xfrm>
            <a:off x="952498" y="2753791"/>
            <a:ext cx="34782670" cy="2462469"/>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Now, I want to cover the additional convenience methods, since as you can see from this table, many take a functional interface instance, as an argument.</a:t>
            </a:r>
          </a:p>
        </p:txBody>
      </p:sp>
      <p:graphicFrame>
        <p:nvGraphicFramePr>
          <p:cNvPr id="4" name="Table 3">
            <a:extLst>
              <a:ext uri="{FF2B5EF4-FFF2-40B4-BE49-F238E27FC236}">
                <a16:creationId xmlns:a16="http://schemas.microsoft.com/office/drawing/2014/main" id="{75CA2074-8D9E-3473-2327-8214B0260991}"/>
              </a:ext>
            </a:extLst>
          </p:cNvPr>
          <p:cNvGraphicFramePr>
            <a:graphicFrameLocks noGrp="1"/>
          </p:cNvGraphicFramePr>
          <p:nvPr/>
        </p:nvGraphicFramePr>
        <p:xfrm>
          <a:off x="952498" y="5294472"/>
          <a:ext cx="23381737" cy="9698005"/>
        </p:xfrm>
        <a:graphic>
          <a:graphicData uri="http://schemas.openxmlformats.org/drawingml/2006/table">
            <a:tbl>
              <a:tblPr firstRow="1" bandRow="1">
                <a:tableStyleId>{5C22544A-7EE6-4342-B048-85BDC9FD1C3A}</a:tableStyleId>
              </a:tblPr>
              <a:tblGrid>
                <a:gridCol w="6213410">
                  <a:extLst>
                    <a:ext uri="{9D8B030D-6E8A-4147-A177-3AD203B41FA5}">
                      <a16:colId xmlns:a16="http://schemas.microsoft.com/office/drawing/2014/main" val="2844207666"/>
                    </a:ext>
                  </a:extLst>
                </a:gridCol>
                <a:gridCol w="17168327">
                  <a:extLst>
                    <a:ext uri="{9D8B030D-6E8A-4147-A177-3AD203B41FA5}">
                      <a16:colId xmlns:a16="http://schemas.microsoft.com/office/drawing/2014/main" val="1891655341"/>
                    </a:ext>
                  </a:extLst>
                </a:gridCol>
              </a:tblGrid>
              <a:tr h="1188487">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Type of Method</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Method Signature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static</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Comparator </a:t>
                      </a: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comparing</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(Function </a:t>
                      </a:r>
                      <a:r>
                        <a:rPr lang="en-US" sz="5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keyExtractor</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0325450"/>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static</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Comparator </a:t>
                      </a:r>
                      <a:r>
                        <a:rPr lang="en-US" sz="5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naturalOrder</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21613951"/>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static</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Comparator </a:t>
                      </a:r>
                      <a:r>
                        <a:rPr lang="en-US" sz="5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reverseOrder</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0160854"/>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default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Comparator </a:t>
                      </a:r>
                      <a:r>
                        <a:rPr lang="en-US" sz="54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thenComparing</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(Comparator other)</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2155813"/>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default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Comparator </a:t>
                      </a:r>
                      <a:r>
                        <a:rPr lang="en-US" sz="54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thenComparing</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(Function </a:t>
                      </a:r>
                      <a:r>
                        <a:rPr lang="en-US" sz="5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keyExtractor</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32363078"/>
                  </a:ext>
                </a:extLst>
              </a:tr>
              <a:tr h="141825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default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Comparator </a:t>
                      </a: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reversed</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0830193"/>
                  </a:ext>
                </a:extLst>
              </a:tr>
            </a:tbl>
          </a:graphicData>
        </a:graphic>
      </p:graphicFrame>
      <p:sp>
        <p:nvSpPr>
          <p:cNvPr id="2" name="Shape 126">
            <a:extLst>
              <a:ext uri="{FF2B5EF4-FFF2-40B4-BE49-F238E27FC236}">
                <a16:creationId xmlns:a16="http://schemas.microsoft.com/office/drawing/2014/main" id="{34B04FE7-9B4E-D4D0-004C-926E357157AC}"/>
              </a:ext>
            </a:extLst>
          </p:cNvPr>
          <p:cNvSpPr/>
          <p:nvPr/>
        </p:nvSpPr>
        <p:spPr>
          <a:xfrm>
            <a:off x="952498" y="459786"/>
            <a:ext cx="2643031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Comparator's additional helper methods</a:t>
            </a:r>
          </a:p>
        </p:txBody>
      </p:sp>
      <p:sp>
        <p:nvSpPr>
          <p:cNvPr id="5" name="Rectangle 4">
            <a:extLst>
              <a:ext uri="{FF2B5EF4-FFF2-40B4-BE49-F238E27FC236}">
                <a16:creationId xmlns:a16="http://schemas.microsoft.com/office/drawing/2014/main" id="{6A624084-D17E-E5F9-5793-13B6E0D50A73}"/>
              </a:ext>
            </a:extLst>
          </p:cNvPr>
          <p:cNvSpPr/>
          <p:nvPr/>
        </p:nvSpPr>
        <p:spPr>
          <a:xfrm>
            <a:off x="952498" y="15269923"/>
            <a:ext cx="34782670" cy="277936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is a comparing static method, and an overloaded default method named, </a:t>
            </a:r>
            <a:r>
              <a:rPr lang="en-US" sz="6400" dirty="0" err="1">
                <a:latin typeface="Open Sans" panose="020B0606030504020204" pitchFamily="34" charset="0"/>
                <a:ea typeface="Open Sans" panose="020B0606030504020204" pitchFamily="34" charset="0"/>
                <a:cs typeface="Open Sans" panose="020B0606030504020204" pitchFamily="34" charset="0"/>
              </a:rPr>
              <a:t>thenComparing</a:t>
            </a:r>
            <a:r>
              <a:rPr lang="en-US" sz="6400" dirty="0">
                <a:latin typeface="Open Sans" panose="020B0606030504020204" pitchFamily="34" charset="0"/>
                <a:ea typeface="Open Sans" panose="020B0606030504020204" pitchFamily="34" charset="0"/>
                <a:cs typeface="Open Sans" panose="020B0606030504020204" pitchFamily="34" charset="0"/>
              </a:rPr>
              <a:t>, and finally a default reversed method.</a:t>
            </a:r>
          </a:p>
        </p:txBody>
      </p:sp>
    </p:spTree>
    <p:extLst>
      <p:ext uri="{BB962C8B-B14F-4D97-AF65-F5344CB8AC3E}">
        <p14:creationId xmlns:p14="http://schemas.microsoft.com/office/powerpoint/2010/main" val="181409457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057567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Where's the method in the lambda expression?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38773"/>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400" dirty="0">
                <a:latin typeface="Open Sans" panose="020B0606030504020204" pitchFamily="34" charset="0"/>
                <a:ea typeface="Open Sans" panose="020B0606030504020204" pitchFamily="34" charset="0"/>
                <a:cs typeface="Open Sans" panose="020B0606030504020204" pitchFamily="34" charset="0"/>
              </a:rPr>
              <a:t>Introduction to the Lambda Expression, and Functional Interfaces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a lambda expression, </a:t>
            </a:r>
            <a:r>
              <a:rPr lang="en-US" sz="6400" b="1" dirty="0">
                <a:latin typeface="Open Sans" panose="020B0606030504020204" pitchFamily="34" charset="0"/>
                <a:ea typeface="Open Sans" panose="020B0606030504020204" pitchFamily="34" charset="0"/>
                <a:cs typeface="Open Sans" panose="020B0606030504020204" pitchFamily="34" charset="0"/>
              </a:rPr>
              <a:t>the method is inferred</a:t>
            </a:r>
            <a:r>
              <a:rPr lang="en-US" sz="6400" dirty="0">
                <a:latin typeface="Open Sans" panose="020B0606030504020204" pitchFamily="34" charset="0"/>
                <a:ea typeface="Open Sans" panose="020B0606030504020204" pitchFamily="34" charset="0"/>
                <a:cs typeface="Open Sans" panose="020B0606030504020204" pitchFamily="34" charset="0"/>
              </a:rPr>
              <a:t> by Java!</a:t>
            </a:r>
          </a:p>
        </p:txBody>
      </p:sp>
    </p:spTree>
    <p:extLst>
      <p:ext uri="{BB962C8B-B14F-4D97-AF65-F5344CB8AC3E}">
        <p14:creationId xmlns:p14="http://schemas.microsoft.com/office/powerpoint/2010/main" val="1043703784"/>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058416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How can Java infer the method?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38773"/>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400" dirty="0">
                <a:latin typeface="Open Sans" panose="020B0606030504020204" pitchFamily="34" charset="0"/>
                <a:ea typeface="Open Sans" panose="020B0606030504020204" pitchFamily="34" charset="0"/>
                <a:cs typeface="Open Sans" panose="020B0606030504020204" pitchFamily="34" charset="0"/>
              </a:rPr>
              <a:t>Introduction to the Lambda Expression, and Functional Interfaces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7104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takes its clue from the reference type, in the context of the lambda expression usage.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 I show a simplified view, of the sort method on List.</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here is the call to that method passing the lambda expression.</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From this, Java can infer that this lambda expression, resolves to a Comparator type, because of the method declaration.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the lambda expression passed, should represent code for a specific method on the Comparator interface.</a:t>
            </a:r>
          </a:p>
        </p:txBody>
      </p:sp>
      <p:pic>
        <p:nvPicPr>
          <p:cNvPr id="3" name="Picture 2">
            <a:extLst>
              <a:ext uri="{FF2B5EF4-FFF2-40B4-BE49-F238E27FC236}">
                <a16:creationId xmlns:a16="http://schemas.microsoft.com/office/drawing/2014/main" id="{AF38B3E2-ADAB-B2A4-01C3-73EA71358B79}"/>
              </a:ext>
            </a:extLst>
          </p:cNvPr>
          <p:cNvPicPr>
            <a:picLocks noChangeAspect="1"/>
          </p:cNvPicPr>
          <p:nvPr/>
        </p:nvPicPr>
        <p:blipFill>
          <a:blip r:embed="rId4"/>
          <a:stretch>
            <a:fillRect/>
          </a:stretch>
        </p:blipFill>
        <p:spPr>
          <a:xfrm>
            <a:off x="952498" y="7513975"/>
            <a:ext cx="12199428" cy="1057142"/>
          </a:xfrm>
          <a:prstGeom prst="rect">
            <a:avLst/>
          </a:prstGeom>
        </p:spPr>
      </p:pic>
      <p:pic>
        <p:nvPicPr>
          <p:cNvPr id="5" name="Picture 4">
            <a:extLst>
              <a:ext uri="{FF2B5EF4-FFF2-40B4-BE49-F238E27FC236}">
                <a16:creationId xmlns:a16="http://schemas.microsoft.com/office/drawing/2014/main" id="{588FD746-64D2-3ECD-268E-40453D04AB59}"/>
              </a:ext>
            </a:extLst>
          </p:cNvPr>
          <p:cNvPicPr>
            <a:picLocks noChangeAspect="1"/>
          </p:cNvPicPr>
          <p:nvPr/>
        </p:nvPicPr>
        <p:blipFill>
          <a:blip r:embed="rId5"/>
          <a:stretch>
            <a:fillRect/>
          </a:stretch>
        </p:blipFill>
        <p:spPr>
          <a:xfrm>
            <a:off x="952498" y="10562303"/>
            <a:ext cx="33786284" cy="1120572"/>
          </a:xfrm>
          <a:prstGeom prst="rect">
            <a:avLst/>
          </a:prstGeom>
        </p:spPr>
      </p:pic>
    </p:spTree>
    <p:extLst>
      <p:ext uri="{BB962C8B-B14F-4D97-AF65-F5344CB8AC3E}">
        <p14:creationId xmlns:p14="http://schemas.microsoft.com/office/powerpoint/2010/main" val="216402452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058416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How can Java infer the method?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38773"/>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400" dirty="0">
                <a:latin typeface="Open Sans" panose="020B0606030504020204" pitchFamily="34" charset="0"/>
                <a:ea typeface="Open Sans" panose="020B0606030504020204" pitchFamily="34" charset="0"/>
                <a:cs typeface="Open Sans" panose="020B0606030504020204" pitchFamily="34" charset="0"/>
              </a:rPr>
              <a:t>Introduction to the Lambda Expression, and Functional Interfaces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which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Well, there's only one the lambda expression cares about, and that's </a:t>
            </a:r>
            <a:r>
              <a:rPr lang="en-US" sz="6400" b="1" dirty="0">
                <a:latin typeface="Open Sans" panose="020B0606030504020204" pitchFamily="34" charset="0"/>
                <a:ea typeface="Open Sans" panose="020B0606030504020204" pitchFamily="34" charset="0"/>
                <a:cs typeface="Open Sans" panose="020B0606030504020204" pitchFamily="34" charset="0"/>
              </a:rPr>
              <a:t>the abstract method</a:t>
            </a:r>
            <a:r>
              <a:rPr lang="en-US" sz="6400" dirty="0">
                <a:latin typeface="Open Sans" panose="020B0606030504020204" pitchFamily="34" charset="0"/>
                <a:ea typeface="Open Sans" panose="020B0606030504020204" pitchFamily="34" charset="0"/>
                <a:cs typeface="Open Sans" panose="020B0606030504020204" pitchFamily="34" charset="0"/>
              </a:rPr>
              <a:t> on Comparator.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requires types which support lambda expressions, to be something called a functional interface.</a:t>
            </a:r>
          </a:p>
        </p:txBody>
      </p:sp>
    </p:spTree>
    <p:extLst>
      <p:ext uri="{BB962C8B-B14F-4D97-AF65-F5344CB8AC3E}">
        <p14:creationId xmlns:p14="http://schemas.microsoft.com/office/powerpoint/2010/main" val="1970566981"/>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929</TotalTime>
  <Words>5542</Words>
  <Application>Microsoft Office PowerPoint</Application>
  <PresentationFormat>Custom</PresentationFormat>
  <Paragraphs>614</Paragraphs>
  <Slides>63</Slides>
  <Notes>63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Arial</vt:lpstr>
      <vt:lpstr>Helvetica</vt:lpstr>
      <vt:lpstr>Helvetica Light</vt:lpstr>
      <vt:lpstr>Helvetica Neue</vt:lpstr>
      <vt:lpstr>Open Sans</vt:lpstr>
      <vt:lpstr>Roboto Mono</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Vargas, Antonio</cp:lastModifiedBy>
  <cp:revision>190</cp:revision>
  <dcterms:modified xsi:type="dcterms:W3CDTF">2024-12-26T19:28:26Z</dcterms:modified>
</cp:coreProperties>
</file>