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1"/>
  </p:notesMasterIdLst>
  <p:sldIdLst>
    <p:sldId id="1180" r:id="rId2"/>
    <p:sldId id="1181" r:id="rId3"/>
    <p:sldId id="1182" r:id="rId4"/>
    <p:sldId id="1183" r:id="rId5"/>
    <p:sldId id="1184" r:id="rId6"/>
    <p:sldId id="1185" r:id="rId7"/>
    <p:sldId id="1186" r:id="rId8"/>
    <p:sldId id="1187" r:id="rId9"/>
    <p:sldId id="1188" r:id="rId10"/>
    <p:sldId id="1189" r:id="rId11"/>
    <p:sldId id="1190" r:id="rId12"/>
    <p:sldId id="1191" r:id="rId13"/>
    <p:sldId id="1192" r:id="rId14"/>
    <p:sldId id="1193" r:id="rId15"/>
    <p:sldId id="1194" r:id="rId16"/>
    <p:sldId id="1195" r:id="rId17"/>
    <p:sldId id="1196" r:id="rId18"/>
    <p:sldId id="1197" r:id="rId19"/>
    <p:sldId id="1198" r:id="rId20"/>
    <p:sldId id="1199" r:id="rId21"/>
    <p:sldId id="1200" r:id="rId22"/>
    <p:sldId id="1201" r:id="rId23"/>
    <p:sldId id="1202" r:id="rId24"/>
    <p:sldId id="1203" r:id="rId25"/>
    <p:sldId id="1204" r:id="rId26"/>
    <p:sldId id="1205" r:id="rId27"/>
    <p:sldId id="1206" r:id="rId28"/>
    <p:sldId id="1207" r:id="rId29"/>
    <p:sldId id="1208" r:id="rId30"/>
    <p:sldId id="1209" r:id="rId31"/>
    <p:sldId id="1210" r:id="rId32"/>
    <p:sldId id="1211" r:id="rId33"/>
    <p:sldId id="1212" r:id="rId34"/>
    <p:sldId id="1213" r:id="rId35"/>
    <p:sldId id="1214" r:id="rId36"/>
    <p:sldId id="1215" r:id="rId37"/>
    <p:sldId id="1216" r:id="rId38"/>
    <p:sldId id="1217" r:id="rId39"/>
    <p:sldId id="1218" r:id="rId40"/>
    <p:sldId id="1219" r:id="rId41"/>
    <p:sldId id="1220" r:id="rId42"/>
    <p:sldId id="1221" r:id="rId43"/>
    <p:sldId id="1222" r:id="rId44"/>
    <p:sldId id="1223" r:id="rId45"/>
    <p:sldId id="1224" r:id="rId46"/>
    <p:sldId id="1225" r:id="rId47"/>
    <p:sldId id="1226" r:id="rId48"/>
    <p:sldId id="1227" r:id="rId49"/>
    <p:sldId id="1228" r:id="rId50"/>
    <p:sldId id="1229" r:id="rId51"/>
    <p:sldId id="1230" r:id="rId52"/>
    <p:sldId id="1231" r:id="rId53"/>
    <p:sldId id="1232" r:id="rId54"/>
    <p:sldId id="1233" r:id="rId55"/>
    <p:sldId id="1234" r:id="rId56"/>
    <p:sldId id="1235" r:id="rId57"/>
    <p:sldId id="1236" r:id="rId58"/>
    <p:sldId id="1237" r:id="rId59"/>
    <p:sldId id="1238" r:id="rId60"/>
    <p:sldId id="1239" r:id="rId61"/>
    <p:sldId id="1240" r:id="rId62"/>
    <p:sldId id="1241" r:id="rId63"/>
    <p:sldId id="1242" r:id="rId64"/>
    <p:sldId id="1243" r:id="rId65"/>
    <p:sldId id="1244" r:id="rId66"/>
    <p:sldId id="1245" r:id="rId67"/>
    <p:sldId id="1246" r:id="rId68"/>
    <p:sldId id="1247" r:id="rId69"/>
    <p:sldId id="1248" r:id="rId70"/>
    <p:sldId id="1249" r:id="rId71"/>
    <p:sldId id="1250" r:id="rId72"/>
    <p:sldId id="1251" r:id="rId73"/>
    <p:sldId id="1252" r:id="rId74"/>
    <p:sldId id="1253" r:id="rId75"/>
    <p:sldId id="1254" r:id="rId76"/>
    <p:sldId id="1255" r:id="rId77"/>
    <p:sldId id="1256" r:id="rId78"/>
    <p:sldId id="1257" r:id="rId79"/>
    <p:sldId id="1258" r:id="rId80"/>
    <p:sldId id="1259" r:id="rId81"/>
    <p:sldId id="1260" r:id="rId82"/>
    <p:sldId id="1261" r:id="rId83"/>
    <p:sldId id="1262" r:id="rId84"/>
    <p:sldId id="1263" r:id="rId85"/>
    <p:sldId id="1264" r:id="rId86"/>
    <p:sldId id="1265" r:id="rId87"/>
    <p:sldId id="1266" r:id="rId88"/>
    <p:sldId id="1267" r:id="rId89"/>
    <p:sldId id="1268" r:id="rId90"/>
    <p:sldId id="1269" r:id="rId91"/>
    <p:sldId id="1270" r:id="rId92"/>
    <p:sldId id="1271" r:id="rId93"/>
    <p:sldId id="1272" r:id="rId94"/>
    <p:sldId id="1273" r:id="rId95"/>
    <p:sldId id="1274" r:id="rId96"/>
    <p:sldId id="1275" r:id="rId97"/>
    <p:sldId id="1276" r:id="rId98"/>
    <p:sldId id="1277" r:id="rId99"/>
    <p:sldId id="1278" r:id="rId100"/>
    <p:sldId id="1279" r:id="rId101"/>
    <p:sldId id="1280" r:id="rId102"/>
    <p:sldId id="1281" r:id="rId103"/>
    <p:sldId id="1282" r:id="rId104"/>
    <p:sldId id="1283" r:id="rId105"/>
    <p:sldId id="1284" r:id="rId106"/>
    <p:sldId id="1285" r:id="rId107"/>
    <p:sldId id="1286" r:id="rId108"/>
    <p:sldId id="1287" r:id="rId109"/>
    <p:sldId id="1288" r:id="rId110"/>
    <p:sldId id="1289" r:id="rId111"/>
    <p:sldId id="1290" r:id="rId112"/>
    <p:sldId id="1291" r:id="rId113"/>
    <p:sldId id="1292" r:id="rId114"/>
    <p:sldId id="1293" r:id="rId115"/>
    <p:sldId id="1294" r:id="rId116"/>
    <p:sldId id="1295" r:id="rId117"/>
    <p:sldId id="1296" r:id="rId118"/>
    <p:sldId id="1297" r:id="rId119"/>
    <p:sldId id="1298" r:id="rId120"/>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598783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92686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14019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204927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339430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16011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19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693627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020598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2537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857422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457360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288912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604878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911577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249010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6983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5415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4220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9198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733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8291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716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7319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6274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2738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873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2060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1102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070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2154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6095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427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2480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3730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8887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219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610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6958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81967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93524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1856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2598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1395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05612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95575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0199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7908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71124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78278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311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68067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661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88996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53435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49653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88404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7184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4091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26879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73792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199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78737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91262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35611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10876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2788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20315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31444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73656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1583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8669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26184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82726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792781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0038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0814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73931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98010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80161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9602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58947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19835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662168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438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89258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33788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13781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9947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95083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71976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79598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170096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861477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26403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066364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38342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560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docs.oracle.com/javase/8/docs/technotes/guides/collections/overview.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5.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40333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 to the Collections Framework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Java's Collections Framework</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Collections Framework section of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List and Iterator interfaces, and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and LinkedList classes belong to this framework.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I'll revisit these types a little bit, to demonstrate how they fit into the big picture of this series of interfaces and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also cover some other very important types of collection objects, such as sets and maps.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the end of this section, you'll have a few more classes in your tool box, for groups of many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get started.</a:t>
            </a:r>
          </a:p>
        </p:txBody>
      </p:sp>
    </p:spTree>
    <p:extLst>
      <p:ext uri="{BB962C8B-B14F-4D97-AF65-F5344CB8AC3E}">
        <p14:creationId xmlns:p14="http://schemas.microsoft.com/office/powerpoint/2010/main" val="43664992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9969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Collections - The Big Picture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05878"/>
            <a:ext cx="12670193" cy="1522542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Maps are uniquely different, which I'll be explaining when I cover Maps in this section.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that LinkedList implements both List and Deque, and I discussed this in detail when I covered </a:t>
            </a:r>
            <a:r>
              <a:rPr lang="en-US" sz="6400" dirty="0" err="1">
                <a:latin typeface="Open Sans" panose="020B0606030504020204" pitchFamily="34" charset="0"/>
                <a:ea typeface="Open Sans" panose="020B0606030504020204" pitchFamily="34" charset="0"/>
                <a:cs typeface="Open Sans" panose="020B0606030504020204" pitchFamily="34" charset="0"/>
              </a:rPr>
              <a:t>LinkedLists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descr="Diagram&#10;&#10;Description automatically generated">
            <a:extLst>
              <a:ext uri="{FF2B5EF4-FFF2-40B4-BE49-F238E27FC236}">
                <a16:creationId xmlns:a16="http://schemas.microsoft.com/office/drawing/2014/main" id="{B235DD97-77A0-2618-6C9F-04B1963D3E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2407" y="3632615"/>
            <a:ext cx="22463593" cy="13308771"/>
          </a:xfrm>
          <a:prstGeom prst="rect">
            <a:avLst/>
          </a:prstGeom>
        </p:spPr>
      </p:pic>
    </p:spTree>
    <p:extLst>
      <p:ext uri="{BB962C8B-B14F-4D97-AF65-F5344CB8AC3E}">
        <p14:creationId xmlns:p14="http://schemas.microsoft.com/office/powerpoint/2010/main" val="3077391748"/>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8387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Adventure Game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300" dirty="0">
                <a:latin typeface="Open Sans" panose="020B0606030504020204" pitchFamily="34" charset="0"/>
                <a:ea typeface="Open Sans" panose="020B0606030504020204" pitchFamily="34" charset="0"/>
                <a:cs typeface="Open Sans" panose="020B0606030504020204" pitchFamily="34" charset="0"/>
              </a:rPr>
              <a:t>HashMap Challenge, A Text-Based Adventure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363483"/>
            <a:ext cx="34782670" cy="1380259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want to use two </a:t>
            </a:r>
            <a:r>
              <a:rPr lang="en-US" sz="6400" dirty="0" err="1">
                <a:latin typeface="Open Sans" panose="020B0606030504020204" pitchFamily="34" charset="0"/>
                <a:ea typeface="Open Sans" panose="020B0606030504020204" pitchFamily="34" charset="0"/>
                <a:cs typeface="Open Sans" panose="020B0606030504020204" pitchFamily="34" charset="0"/>
              </a:rPr>
              <a:t>HashMaps</a:t>
            </a:r>
            <a:r>
              <a:rPr lang="en-US" sz="6400" dirty="0">
                <a:latin typeface="Open Sans" panose="020B0606030504020204" pitchFamily="34" charset="0"/>
                <a:ea typeface="Open Sans" panose="020B0606030504020204" pitchFamily="34" charset="0"/>
                <a:cs typeface="Open Sans" panose="020B0606030504020204" pitchFamily="34" charset="0"/>
              </a:rPr>
              <a:t> in this challenge, one for the board locations, and one for the next places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one way to structure your data.</a:t>
            </a:r>
          </a:p>
        </p:txBody>
      </p:sp>
      <p:graphicFrame>
        <p:nvGraphicFramePr>
          <p:cNvPr id="2" name="Table 1">
            <a:extLst>
              <a:ext uri="{FF2B5EF4-FFF2-40B4-BE49-F238E27FC236}">
                <a16:creationId xmlns:a16="http://schemas.microsoft.com/office/drawing/2014/main" id="{8000DD27-28D2-5C81-1E27-129972235949}"/>
              </a:ext>
            </a:extLst>
          </p:cNvPr>
          <p:cNvGraphicFramePr>
            <a:graphicFrameLocks noGrp="1"/>
          </p:cNvGraphicFramePr>
          <p:nvPr/>
        </p:nvGraphicFramePr>
        <p:xfrm>
          <a:off x="952500" y="7374883"/>
          <a:ext cx="34782668" cy="10556423"/>
        </p:xfrm>
        <a:graphic>
          <a:graphicData uri="http://schemas.openxmlformats.org/drawingml/2006/table">
            <a:tbl>
              <a:tblPr firstRow="1" bandRow="1">
                <a:tableStyleId>{5C22544A-7EE6-4342-B048-85BDC9FD1C3A}</a:tableStyleId>
              </a:tblPr>
              <a:tblGrid>
                <a:gridCol w="6187715">
                  <a:extLst>
                    <a:ext uri="{9D8B030D-6E8A-4147-A177-3AD203B41FA5}">
                      <a16:colId xmlns:a16="http://schemas.microsoft.com/office/drawing/2014/main" val="2844207666"/>
                    </a:ext>
                  </a:extLst>
                </a:gridCol>
                <a:gridCol w="18239052">
                  <a:extLst>
                    <a:ext uri="{9D8B030D-6E8A-4147-A177-3AD203B41FA5}">
                      <a16:colId xmlns:a16="http://schemas.microsoft.com/office/drawing/2014/main" val="1891655341"/>
                    </a:ext>
                  </a:extLst>
                </a:gridCol>
                <a:gridCol w="4945225">
                  <a:extLst>
                    <a:ext uri="{9D8B030D-6E8A-4147-A177-3AD203B41FA5}">
                      <a16:colId xmlns:a16="http://schemas.microsoft.com/office/drawing/2014/main" val="1344367534"/>
                    </a:ext>
                  </a:extLst>
                </a:gridCol>
                <a:gridCol w="5410676">
                  <a:extLst>
                    <a:ext uri="{9D8B030D-6E8A-4147-A177-3AD203B41FA5}">
                      <a16:colId xmlns:a16="http://schemas.microsoft.com/office/drawing/2014/main" val="3025997196"/>
                    </a:ext>
                  </a:extLst>
                </a:gridCol>
              </a:tblGrid>
              <a:tr h="126313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key (String)</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3">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 (Location)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0628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 String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Next Places: Map</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640325450"/>
                  </a:ext>
                </a:extLst>
              </a:tr>
              <a:tr h="1119674">
                <a:tc rowSpan="3">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"stream"</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"near a stream with a rocky bed"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key</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4134225834"/>
                  </a:ext>
                </a:extLst>
              </a:tr>
              <a:tr h="1175657">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W</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"valley"</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7760751"/>
                  </a:ext>
                </a:extLst>
              </a:tr>
              <a:tr h="1138335">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"well house"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7649423"/>
                  </a:ext>
                </a:extLst>
              </a:tr>
              <a:tr h="1138335">
                <a:tc rowSpan="4">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"well house"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"inside a well house for a small spring"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key</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413666750"/>
                  </a:ext>
                </a:extLst>
              </a:tr>
              <a:tr h="1138335">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W</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"road"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74174"/>
                  </a:ext>
                </a:extLst>
              </a:tr>
              <a:tr h="1138335">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"lake"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4696914"/>
                  </a:ext>
                </a:extLst>
              </a:tr>
              <a:tr h="1138335">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"stream"</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4931202"/>
                  </a:ext>
                </a:extLst>
              </a:tr>
            </a:tbl>
          </a:graphicData>
        </a:graphic>
      </p:graphicFrame>
    </p:spTree>
    <p:extLst>
      <p:ext uri="{BB962C8B-B14F-4D97-AF65-F5344CB8AC3E}">
        <p14:creationId xmlns:p14="http://schemas.microsoft.com/office/powerpoint/2010/main" val="4070104158"/>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8387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Adventure Game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300" dirty="0">
                <a:latin typeface="Open Sans" panose="020B0606030504020204" pitchFamily="34" charset="0"/>
                <a:ea typeface="Open Sans" panose="020B0606030504020204" pitchFamily="34" charset="0"/>
                <a:cs typeface="Open Sans" panose="020B0606030504020204" pitchFamily="34" charset="0"/>
              </a:rPr>
              <a:t>HashMap Challenge, A Text-Based Adventure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363483"/>
            <a:ext cx="34782670" cy="1380259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a HashMap for the game board locations, keyed on a short descriptor, road or stream, for example, or some other key of your choice.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Location class should have a location description, and could also have a field, a HashMap, to store next places to go from there.</a:t>
            </a:r>
          </a:p>
        </p:txBody>
      </p:sp>
      <p:graphicFrame>
        <p:nvGraphicFramePr>
          <p:cNvPr id="2" name="Table 1">
            <a:extLst>
              <a:ext uri="{FF2B5EF4-FFF2-40B4-BE49-F238E27FC236}">
                <a16:creationId xmlns:a16="http://schemas.microsoft.com/office/drawing/2014/main" id="{8000DD27-28D2-5C81-1E27-129972235949}"/>
              </a:ext>
            </a:extLst>
          </p:cNvPr>
          <p:cNvGraphicFramePr>
            <a:graphicFrameLocks noGrp="1"/>
          </p:cNvGraphicFramePr>
          <p:nvPr/>
        </p:nvGraphicFramePr>
        <p:xfrm>
          <a:off x="952500" y="7374883"/>
          <a:ext cx="34782668" cy="10556423"/>
        </p:xfrm>
        <a:graphic>
          <a:graphicData uri="http://schemas.openxmlformats.org/drawingml/2006/table">
            <a:tbl>
              <a:tblPr firstRow="1" bandRow="1">
                <a:tableStyleId>{5C22544A-7EE6-4342-B048-85BDC9FD1C3A}</a:tableStyleId>
              </a:tblPr>
              <a:tblGrid>
                <a:gridCol w="6187715">
                  <a:extLst>
                    <a:ext uri="{9D8B030D-6E8A-4147-A177-3AD203B41FA5}">
                      <a16:colId xmlns:a16="http://schemas.microsoft.com/office/drawing/2014/main" val="2844207666"/>
                    </a:ext>
                  </a:extLst>
                </a:gridCol>
                <a:gridCol w="18239052">
                  <a:extLst>
                    <a:ext uri="{9D8B030D-6E8A-4147-A177-3AD203B41FA5}">
                      <a16:colId xmlns:a16="http://schemas.microsoft.com/office/drawing/2014/main" val="1891655341"/>
                    </a:ext>
                  </a:extLst>
                </a:gridCol>
                <a:gridCol w="4945225">
                  <a:extLst>
                    <a:ext uri="{9D8B030D-6E8A-4147-A177-3AD203B41FA5}">
                      <a16:colId xmlns:a16="http://schemas.microsoft.com/office/drawing/2014/main" val="1344367534"/>
                    </a:ext>
                  </a:extLst>
                </a:gridCol>
                <a:gridCol w="5410676">
                  <a:extLst>
                    <a:ext uri="{9D8B030D-6E8A-4147-A177-3AD203B41FA5}">
                      <a16:colId xmlns:a16="http://schemas.microsoft.com/office/drawing/2014/main" val="3025997196"/>
                    </a:ext>
                  </a:extLst>
                </a:gridCol>
              </a:tblGrid>
              <a:tr h="126313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key (String)</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3">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 (Location)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0628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String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 String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Next Places: Map</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640325450"/>
                  </a:ext>
                </a:extLst>
              </a:tr>
              <a:tr h="1119674">
                <a:tc rowSpan="3">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"stream"</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"near a stream with a rocky bed"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key</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4134225834"/>
                  </a:ext>
                </a:extLst>
              </a:tr>
              <a:tr h="1175657">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W</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"valley"</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7760751"/>
                  </a:ext>
                </a:extLst>
              </a:tr>
              <a:tr h="1138335">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a:solidFill>
                            <a:schemeClr val="accent2"/>
                          </a:solidFill>
                          <a:latin typeface="Open Sans" panose="020B0606030504020204" pitchFamily="34" charset="0"/>
                          <a:ea typeface="Open Sans" panose="020B0606030504020204" pitchFamily="34" charset="0"/>
                          <a:cs typeface="Open Sans" panose="020B0606030504020204" pitchFamily="34" charset="0"/>
                        </a:rPr>
                        <a:t>N</a:t>
                      </a: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"well house"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7649423"/>
                  </a:ext>
                </a:extLst>
              </a:tr>
              <a:tr h="1138335">
                <a:tc rowSpan="4">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"well house"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"inside a well house for a small spring"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key</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413666750"/>
                  </a:ext>
                </a:extLst>
              </a:tr>
              <a:tr h="1138335">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W</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"road"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74174"/>
                  </a:ext>
                </a:extLst>
              </a:tr>
              <a:tr h="1138335">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"lake"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4696914"/>
                  </a:ext>
                </a:extLst>
              </a:tr>
              <a:tr h="1138335">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"stream"</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4931202"/>
                  </a:ext>
                </a:extLst>
              </a:tr>
            </a:tbl>
          </a:graphicData>
        </a:graphic>
      </p:graphicFrame>
    </p:spTree>
    <p:extLst>
      <p:ext uri="{BB962C8B-B14F-4D97-AF65-F5344CB8AC3E}">
        <p14:creationId xmlns:p14="http://schemas.microsoft.com/office/powerpoint/2010/main" val="3837565567"/>
      </p:ext>
    </p:extLst>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8387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Adventure Game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300" dirty="0">
                <a:latin typeface="Open Sans" panose="020B0606030504020204" pitchFamily="34" charset="0"/>
                <a:ea typeface="Open Sans" panose="020B0606030504020204" pitchFamily="34" charset="0"/>
                <a:cs typeface="Open Sans" panose="020B0606030504020204" pitchFamily="34" charset="0"/>
              </a:rPr>
              <a:t>HashMap Challenge, A Text-Based Adventure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the console to describe to the player what their current location is, (starting at the road), and show them what options they have to go from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Prompt the player to enter the direction they want to go next.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Continue to play until the user quits, Q for quit for example.</a:t>
            </a:r>
          </a:p>
        </p:txBody>
      </p:sp>
      <p:pic>
        <p:nvPicPr>
          <p:cNvPr id="3" name="Picture 2">
            <a:extLst>
              <a:ext uri="{FF2B5EF4-FFF2-40B4-BE49-F238E27FC236}">
                <a16:creationId xmlns:a16="http://schemas.microsoft.com/office/drawing/2014/main" id="{95EBFB91-CE54-7DF0-5180-1BF5B18C7710}"/>
              </a:ext>
            </a:extLst>
          </p:cNvPr>
          <p:cNvPicPr>
            <a:picLocks noChangeAspect="1"/>
          </p:cNvPicPr>
          <p:nvPr/>
        </p:nvPicPr>
        <p:blipFill>
          <a:blip r:embed="rId4"/>
          <a:stretch>
            <a:fillRect/>
          </a:stretch>
        </p:blipFill>
        <p:spPr>
          <a:xfrm>
            <a:off x="952498" y="10665688"/>
            <a:ext cx="30313265" cy="5500392"/>
          </a:xfrm>
          <a:prstGeom prst="rect">
            <a:avLst/>
          </a:prstGeom>
        </p:spPr>
      </p:pic>
    </p:spTree>
    <p:extLst>
      <p:ext uri="{BB962C8B-B14F-4D97-AF65-F5344CB8AC3E}">
        <p14:creationId xmlns:p14="http://schemas.microsoft.com/office/powerpoint/2010/main" val="868298713"/>
      </p:ext>
    </p:extLst>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29186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Adventure Game Bonus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300" dirty="0">
                <a:latin typeface="Open Sans" panose="020B0606030504020204" pitchFamily="34" charset="0"/>
                <a:ea typeface="Open Sans" panose="020B0606030504020204" pitchFamily="34" charset="0"/>
                <a:cs typeface="Open Sans" panose="020B0606030504020204" pitchFamily="34" charset="0"/>
              </a:rPr>
              <a:t>HashMap Challenge, A Text-Based Adventure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bonus part of the challenge is to allow customizations to the board locations, as well as the next place directions. </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35237259"/>
      </p:ext>
    </p:extLst>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63651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My Custom Board Locations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Adventure Game, Continued</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8636509"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Lake is already in my map, but I want to customize it, first by describing it, naming it Lake Tim, and then adding two additional destinations from there, a cave to the north, and an ocean to the east.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cave and ocean will be additional board locations.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Right now, from the lake, I can only go west to the forest, or south to the well house.</a:t>
            </a:r>
          </a:p>
        </p:txBody>
      </p:sp>
      <p:pic>
        <p:nvPicPr>
          <p:cNvPr id="3" name="Picture 2" descr="Logo, company name&#10;&#10;Description automatically generated">
            <a:extLst>
              <a:ext uri="{FF2B5EF4-FFF2-40B4-BE49-F238E27FC236}">
                <a16:creationId xmlns:a16="http://schemas.microsoft.com/office/drawing/2014/main" id="{079CC585-AC2D-1A18-A0B9-DE58B24D373A}"/>
              </a:ext>
            </a:extLst>
          </p:cNvPr>
          <p:cNvPicPr>
            <a:picLocks noChangeAspect="1"/>
          </p:cNvPicPr>
          <p:nvPr/>
        </p:nvPicPr>
        <p:blipFill rotWithShape="1">
          <a:blip r:embed="rId4">
            <a:extLst>
              <a:ext uri="{28A0092B-C50C-407E-A947-70E740481C1C}">
                <a14:useLocalDpi xmlns:a14="http://schemas.microsoft.com/office/drawing/2010/main" val="0"/>
              </a:ext>
            </a:extLst>
          </a:blip>
          <a:srcRect l="4381" t="2394" r="4119" b="3445"/>
          <a:stretch/>
        </p:blipFill>
        <p:spPr>
          <a:xfrm>
            <a:off x="19948849" y="3208035"/>
            <a:ext cx="15786319" cy="14157931"/>
          </a:xfrm>
          <a:prstGeom prst="rect">
            <a:avLst/>
          </a:prstGeom>
        </p:spPr>
      </p:pic>
    </p:spTree>
    <p:extLst>
      <p:ext uri="{BB962C8B-B14F-4D97-AF65-F5344CB8AC3E}">
        <p14:creationId xmlns:p14="http://schemas.microsoft.com/office/powerpoint/2010/main" val="46484799"/>
      </p:ext>
    </p:extLst>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01407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Ordered and Sorted Map implementations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LinkedHashMap</a:t>
            </a:r>
            <a:r>
              <a:rPr lang="en-US" sz="4500" dirty="0">
                <a:latin typeface="Open Sans" panose="020B0606030504020204" pitchFamily="34" charset="0"/>
                <a:ea typeface="Open Sans" panose="020B0606030504020204" pitchFamily="34" charset="0"/>
                <a:cs typeface="Open Sans" panose="020B0606030504020204" pitchFamily="34" charset="0"/>
              </a:rPr>
              <a:t> and </a:t>
            </a:r>
            <a:r>
              <a:rPr lang="en-US" sz="4500" dirty="0" err="1">
                <a:latin typeface="Open Sans" panose="020B0606030504020204" pitchFamily="34" charset="0"/>
                <a:ea typeface="Open Sans" panose="020B0606030504020204" pitchFamily="34" charset="0"/>
                <a:cs typeface="Open Sans" panose="020B0606030504020204" pitchFamily="34" charset="0"/>
              </a:rPr>
              <a:t>TreeMap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Map interface has the </a:t>
            </a:r>
            <a:r>
              <a:rPr lang="en-US" sz="6400" b="1" dirty="0" err="1">
                <a:latin typeface="Open Sans" panose="020B0606030504020204" pitchFamily="34" charset="0"/>
                <a:ea typeface="Open Sans" panose="020B0606030504020204" pitchFamily="34" charset="0"/>
                <a:cs typeface="Open Sans" panose="020B0606030504020204" pitchFamily="34" charset="0"/>
              </a:rPr>
              <a:t>LinkedHashMap</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err="1">
                <a:latin typeface="Open Sans" panose="020B0606030504020204" pitchFamily="34" charset="0"/>
                <a:ea typeface="Open Sans" panose="020B0606030504020204" pitchFamily="34" charset="0"/>
                <a:cs typeface="Open Sans" panose="020B0606030504020204" pitchFamily="34" charset="0"/>
              </a:rPr>
              <a:t>TreeMap</a:t>
            </a:r>
            <a:r>
              <a:rPr lang="en-US" sz="6400" dirty="0">
                <a:latin typeface="Open Sans" panose="020B0606030504020204" pitchFamily="34" charset="0"/>
                <a:ea typeface="Open Sans" panose="020B0606030504020204" pitchFamily="34" charset="0"/>
                <a:cs typeface="Open Sans" panose="020B0606030504020204" pitchFamily="34" charset="0"/>
              </a:rPr>
              <a:t>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LinkedHashMap</a:t>
            </a:r>
            <a:r>
              <a:rPr lang="en-US" sz="6400" dirty="0">
                <a:latin typeface="Open Sans" panose="020B0606030504020204" pitchFamily="34" charset="0"/>
                <a:ea typeface="Open Sans" panose="020B0606030504020204" pitchFamily="34" charset="0"/>
                <a:cs typeface="Open Sans" panose="020B0606030504020204" pitchFamily="34" charset="0"/>
              </a:rPr>
              <a:t> is a key value entry collection, whose keys are ordered by insertion order.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TreeMap</a:t>
            </a:r>
            <a:r>
              <a:rPr lang="en-US" sz="6400" dirty="0">
                <a:latin typeface="Open Sans" panose="020B0606030504020204" pitchFamily="34" charset="0"/>
                <a:ea typeface="Open Sans" panose="020B0606030504020204" pitchFamily="34" charset="0"/>
                <a:cs typeface="Open Sans" panose="020B0606030504020204" pitchFamily="34" charset="0"/>
              </a:rPr>
              <a:t> is sorted by it's keys, so a key needs to implement Comparable, or be initialized, with a specified Comparator.</a:t>
            </a:r>
          </a:p>
        </p:txBody>
      </p:sp>
    </p:spTree>
    <p:extLst>
      <p:ext uri="{BB962C8B-B14F-4D97-AF65-F5344CB8AC3E}">
        <p14:creationId xmlns:p14="http://schemas.microsoft.com/office/powerpoint/2010/main" val="3059418304"/>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44548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TreeMap's</a:t>
            </a:r>
            <a:r>
              <a:rPr lang="en-US" sz="10800" dirty="0">
                <a:latin typeface="Open Sans" panose="020B0606030504020204" pitchFamily="34" charset="0"/>
                <a:ea typeface="Open Sans" panose="020B0606030504020204" pitchFamily="34" charset="0"/>
                <a:cs typeface="Open Sans" panose="020B0606030504020204" pitchFamily="34" charset="0"/>
              </a:rPr>
              <a:t> View collections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Working with </a:t>
            </a:r>
            <a:r>
              <a:rPr lang="en-US" sz="4500" dirty="0" err="1">
                <a:latin typeface="Open Sans" panose="020B0606030504020204" pitchFamily="34" charset="0"/>
                <a:ea typeface="Open Sans" panose="020B0606030504020204" pitchFamily="34" charset="0"/>
                <a:cs typeface="Open Sans" panose="020B0606030504020204" pitchFamily="34" charset="0"/>
              </a:rPr>
              <a:t>TreeMap</a:t>
            </a:r>
            <a:r>
              <a:rPr lang="en-US" sz="4500" dirty="0">
                <a:latin typeface="Open Sans" panose="020B0606030504020204" pitchFamily="34" charset="0"/>
                <a:ea typeface="Open Sans" panose="020B0606030504020204" pitchFamily="34" charset="0"/>
                <a:cs typeface="Open Sans" panose="020B0606030504020204" pitchFamily="34" charset="0"/>
              </a:rPr>
              <a:t> (</a:t>
            </a:r>
            <a:r>
              <a:rPr lang="en-US" sz="4500" dirty="0" err="1">
                <a:latin typeface="Open Sans" panose="020B0606030504020204" pitchFamily="34" charset="0"/>
                <a:ea typeface="Open Sans" panose="020B0606030504020204" pitchFamily="34" charset="0"/>
                <a:cs typeface="Open Sans" panose="020B0606030504020204" pitchFamily="34" charset="0"/>
              </a:rPr>
              <a:t>NavigableMap</a:t>
            </a:r>
            <a:r>
              <a:rPr lang="en-US" sz="4500" dirty="0">
                <a:latin typeface="Open Sans" panose="020B0606030504020204" pitchFamily="34" charset="0"/>
                <a:ea typeface="Open Sans" panose="020B0606030504020204" pitchFamily="34" charset="0"/>
                <a:cs typeface="Open Sans" panose="020B0606030504020204" pitchFamily="34" charset="0"/>
              </a:rPr>
              <a:t>) methods</a:t>
            </a:r>
          </a:p>
        </p:txBody>
      </p:sp>
      <p:graphicFrame>
        <p:nvGraphicFramePr>
          <p:cNvPr id="2" name="Table 1">
            <a:extLst>
              <a:ext uri="{FF2B5EF4-FFF2-40B4-BE49-F238E27FC236}">
                <a16:creationId xmlns:a16="http://schemas.microsoft.com/office/drawing/2014/main" id="{25C05DB0-1D5A-1C57-3A75-5AFB3D2EC0DC}"/>
              </a:ext>
            </a:extLst>
          </p:cNvPr>
          <p:cNvGraphicFramePr>
            <a:graphicFrameLocks noGrp="1"/>
          </p:cNvGraphicFramePr>
          <p:nvPr/>
        </p:nvGraphicFramePr>
        <p:xfrm>
          <a:off x="952500" y="3026791"/>
          <a:ext cx="34782668" cy="14520419"/>
        </p:xfrm>
        <a:graphic>
          <a:graphicData uri="http://schemas.openxmlformats.org/drawingml/2006/table">
            <a:tbl>
              <a:tblPr firstRow="1" bandRow="1">
                <a:tableStyleId>{5C22544A-7EE6-4342-B048-85BDC9FD1C3A}</a:tableStyleId>
              </a:tblPr>
              <a:tblGrid>
                <a:gridCol w="16085198">
                  <a:extLst>
                    <a:ext uri="{9D8B030D-6E8A-4147-A177-3AD203B41FA5}">
                      <a16:colId xmlns:a16="http://schemas.microsoft.com/office/drawing/2014/main" val="2844207666"/>
                    </a:ext>
                  </a:extLst>
                </a:gridCol>
                <a:gridCol w="18697470">
                  <a:extLst>
                    <a:ext uri="{9D8B030D-6E8A-4147-A177-3AD203B41FA5}">
                      <a16:colId xmlns:a16="http://schemas.microsoft.com/office/drawing/2014/main" val="1891655341"/>
                    </a:ext>
                  </a:extLst>
                </a:gridCol>
              </a:tblGrid>
              <a:tr h="120902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View collection methods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Notes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35447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entrySet</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keySet</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values()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Provides views of mappings, keys and values.  These are views available to any map, and not just the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TreeMap</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 include them here, to remind you, These are </a:t>
                      </a: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views</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2354475">
                <a:tc>
                  <a:txBody>
                    <a:bodyPr/>
                    <a:lstStyle/>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descendingKeySet()</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descendingKeyMap</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Provides reversed order key set or map, reversed by the key values.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4649346"/>
                  </a:ext>
                </a:extLst>
              </a:tr>
              <a:tr h="5277715">
                <a:tc>
                  <a:txBody>
                    <a:bodyPr/>
                    <a:lstStyle/>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headMap(K key)</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headMap(K key,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inclusive)</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tailMap</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(K key)</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tailMap</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(K key,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inclusive)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Provides views of either the first or last parts of the map, divided by the key passed.</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t>
                      </a: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head</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map is by default </a:t>
                      </a: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EXCLUSIVE</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of all elements higher or equal to the key.</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t>
                      </a: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tail</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map is by default </a:t>
                      </a: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INCLUSIVE</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of all elements higher or equal to the key.</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7399851"/>
                  </a:ext>
                </a:extLst>
              </a:tr>
              <a:tr h="3324732">
                <a:tc>
                  <a:txBody>
                    <a:bodyPr/>
                    <a:lstStyle/>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subMap(K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fromKey</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K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toKey</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subMap(K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fromKey</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inclusive, K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toKey</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inclusive).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Provides a view of a contiguous section of the map, higher or equal to the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fromkey</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lower than the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toKey</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so the </a:t>
                      </a:r>
                      <a:r>
                        <a:rPr lang="en-US" sz="4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toKey</a:t>
                      </a: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is EXCLUSIVE</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overloaded version allows you to determine the inclusivity you want for both keys.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0611819"/>
                  </a:ext>
                </a:extLst>
              </a:tr>
            </a:tbl>
          </a:graphicData>
        </a:graphic>
      </p:graphicFrame>
    </p:spTree>
    <p:extLst>
      <p:ext uri="{BB962C8B-B14F-4D97-AF65-F5344CB8AC3E}">
        <p14:creationId xmlns:p14="http://schemas.microsoft.com/office/powerpoint/2010/main" val="824384955"/>
      </p:ext>
    </p:extLst>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75431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EnumSet and </a:t>
            </a:r>
            <a:r>
              <a:rPr lang="en-US" sz="10800" dirty="0" err="1">
                <a:latin typeface="Open Sans" panose="020B0606030504020204" pitchFamily="34" charset="0"/>
                <a:ea typeface="Open Sans" panose="020B0606030504020204" pitchFamily="34" charset="0"/>
                <a:cs typeface="Open Sans" panose="020B0606030504020204" pitchFamily="34" charset="0"/>
              </a:rPr>
              <a:t>EnumMap</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Targeted Collections for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Before we move on, I want to talk about two more classes in the collections framework, specifically created to support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types more efficiently.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any List, Set, or Map, with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constant.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EnumSet, and </a:t>
            </a:r>
            <a:r>
              <a:rPr lang="en-US" sz="6400" dirty="0" err="1">
                <a:latin typeface="Open Sans" panose="020B0606030504020204" pitchFamily="34" charset="0"/>
                <a:ea typeface="Open Sans" panose="020B0606030504020204" pitchFamily="34" charset="0"/>
                <a:cs typeface="Open Sans" panose="020B0606030504020204" pitchFamily="34" charset="0"/>
              </a:rPr>
              <a:t>EnumMap</a:t>
            </a:r>
            <a:r>
              <a:rPr lang="en-US" sz="6400" dirty="0">
                <a:latin typeface="Open Sans" panose="020B0606030504020204" pitchFamily="34" charset="0"/>
                <a:ea typeface="Open Sans" panose="020B0606030504020204" pitchFamily="34" charset="0"/>
                <a:cs typeface="Open Sans" panose="020B0606030504020204" pitchFamily="34" charset="0"/>
              </a:rPr>
              <a:t>, each has a special implementation that differs from the HashSet or HashMap.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implementations make these two types extremely compact and efficient.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no special list implementation for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types.</a:t>
            </a:r>
          </a:p>
        </p:txBody>
      </p:sp>
    </p:spTree>
    <p:extLst>
      <p:ext uri="{BB962C8B-B14F-4D97-AF65-F5344CB8AC3E}">
        <p14:creationId xmlns:p14="http://schemas.microsoft.com/office/powerpoint/2010/main" val="3709716655"/>
      </p:ext>
    </p:extLst>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69148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EnumSet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Targeted Collections for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EnumSet is a specialized Set implementation for use with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values.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of the elements in an EnumSet must come from a single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EnumSet is abstract, meaning we can't instantiate it directly.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comes with many factory methods to create instances.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general, this set has much better performance than using a HashSet, with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Bulk operations (such as </a:t>
            </a:r>
            <a:r>
              <a:rPr lang="en-US" sz="6400" dirty="0" err="1">
                <a:latin typeface="Open Sans" panose="020B0606030504020204" pitchFamily="34" charset="0"/>
                <a:ea typeface="Open Sans" panose="020B0606030504020204" pitchFamily="34" charset="0"/>
                <a:cs typeface="Open Sans" panose="020B0606030504020204" pitchFamily="34" charset="0"/>
              </a:rPr>
              <a:t>containsAll</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retainAll</a:t>
            </a:r>
            <a:r>
              <a:rPr lang="en-US" sz="6400" dirty="0">
                <a:latin typeface="Open Sans" panose="020B0606030504020204" pitchFamily="34" charset="0"/>
                <a:ea typeface="Open Sans" panose="020B0606030504020204" pitchFamily="34" charset="0"/>
                <a:cs typeface="Open Sans" panose="020B0606030504020204" pitchFamily="34" charset="0"/>
              </a:rPr>
              <a:t>) should run very quickly, in constant time, O(1), if they're run on an </a:t>
            </a:r>
            <a:r>
              <a:rPr lang="en-US" sz="6400" dirty="0" err="1">
                <a:latin typeface="Open Sans" panose="020B0606030504020204" pitchFamily="34" charset="0"/>
                <a:ea typeface="Open Sans" panose="020B0606030504020204" pitchFamily="34" charset="0"/>
                <a:cs typeface="Open Sans" panose="020B0606030504020204" pitchFamily="34" charset="0"/>
              </a:rPr>
              <a:t>enumSet</a:t>
            </a:r>
            <a:r>
              <a:rPr lang="en-US" sz="6400" dirty="0">
                <a:latin typeface="Open Sans" panose="020B0606030504020204" pitchFamily="34" charset="0"/>
                <a:ea typeface="Open Sans" panose="020B0606030504020204" pitchFamily="34" charset="0"/>
                <a:cs typeface="Open Sans" panose="020B0606030504020204" pitchFamily="34" charset="0"/>
              </a:rPr>
              <a:t>, and their argument is an EnumSet.</a:t>
            </a:r>
          </a:p>
        </p:txBody>
      </p:sp>
    </p:spTree>
    <p:extLst>
      <p:ext uri="{BB962C8B-B14F-4D97-AF65-F5344CB8AC3E}">
        <p14:creationId xmlns:p14="http://schemas.microsoft.com/office/powerpoint/2010/main" val="2842630830"/>
      </p:ext>
    </p:extLst>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53466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EnumMap</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Targeted Collections for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Enum Map is a specialized Map implementation for use with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keys.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keys must all come from the same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and they're ordered naturally by the ordinal value of 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constants.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map has the same functionality as a HashMap, with O(1) for basic operations.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key type is specified during construction of the </a:t>
            </a:r>
            <a:r>
              <a:rPr lang="en-US" sz="6400" dirty="0" err="1">
                <a:latin typeface="Open Sans" panose="020B0606030504020204" pitchFamily="34" charset="0"/>
                <a:ea typeface="Open Sans" panose="020B0606030504020204" pitchFamily="34" charset="0"/>
                <a:cs typeface="Open Sans" panose="020B0606030504020204" pitchFamily="34" charset="0"/>
              </a:rPr>
              <a:t>EnumMap</a:t>
            </a:r>
            <a:r>
              <a:rPr lang="en-US" sz="6400" dirty="0">
                <a:latin typeface="Open Sans" panose="020B0606030504020204" pitchFamily="34" charset="0"/>
                <a:ea typeface="Open Sans" panose="020B0606030504020204" pitchFamily="34" charset="0"/>
                <a:cs typeface="Open Sans" panose="020B0606030504020204" pitchFamily="34" charset="0"/>
              </a:rPr>
              <a:t>, either explicitly by passing the key type's class, or implicitly by passing another EnumSet.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general, this map has better performance than using a HashMap, with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a:t>
            </a:r>
          </a:p>
        </p:txBody>
      </p:sp>
    </p:spTree>
    <p:extLst>
      <p:ext uri="{BB962C8B-B14F-4D97-AF65-F5344CB8AC3E}">
        <p14:creationId xmlns:p14="http://schemas.microsoft.com/office/powerpoint/2010/main" val="288338606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E38A123E-CCDF-6FB9-A627-C3A0FD53F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025" y="7056468"/>
            <a:ext cx="20863950" cy="12465328"/>
          </a:xfrm>
          <a:prstGeom prst="rect">
            <a:avLst/>
          </a:prstGeom>
        </p:spPr>
      </p:pic>
      <p:sp>
        <p:nvSpPr>
          <p:cNvPr id="126" name="Shape 126"/>
          <p:cNvSpPr/>
          <p:nvPr/>
        </p:nvSpPr>
        <p:spPr>
          <a:xfrm>
            <a:off x="952498" y="459786"/>
            <a:ext cx="512480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2" name="Rectangle 1">
            <a:extLst>
              <a:ext uri="{FF2B5EF4-FFF2-40B4-BE49-F238E27FC236}">
                <a16:creationId xmlns:a16="http://schemas.microsoft.com/office/drawing/2014/main" id="{BDA7CEC9-D2EC-FA4F-8A74-83D4D4CDD46D}"/>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List is An ordered collection (also known as a </a:t>
            </a:r>
            <a:r>
              <a:rPr lang="en-US" sz="6400" i="1" dirty="0">
                <a:latin typeface="Open Sans" panose="020B0606030504020204" pitchFamily="34" charset="0"/>
                <a:ea typeface="Open Sans" panose="020B0606030504020204" pitchFamily="34" charset="0"/>
                <a:cs typeface="Open Sans" panose="020B0606030504020204" pitchFamily="34" charset="0"/>
              </a:rPr>
              <a:t>sequence</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can be sequenced in memory like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or maintain links to the next and previous values, as a LinkedList.</a:t>
            </a:r>
          </a:p>
        </p:txBody>
      </p:sp>
    </p:spTree>
    <p:extLst>
      <p:ext uri="{BB962C8B-B14F-4D97-AF65-F5344CB8AC3E}">
        <p14:creationId xmlns:p14="http://schemas.microsoft.com/office/powerpoint/2010/main" val="3085771538"/>
      </p:ext>
    </p:extLst>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0904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 Types of EnumSet implementations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Targeted Collections for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Enum sets are represented internally as bit vectors, which is just a series of ones and zeros.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one indicates that 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constant (with an ordinal value that is equal to the index of the bit) is in the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a:latin typeface="Open Sans" panose="020B0606030504020204" pitchFamily="34" charset="0"/>
                <a:ea typeface="Open Sans" panose="020B0606030504020204" pitchFamily="34" charset="0"/>
                <a:cs typeface="Open Sans" panose="020B0606030504020204" pitchFamily="34" charset="0"/>
              </a:rPr>
              <a:t>zero indicates </a:t>
            </a: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constant is not in the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a bit vector allows all set operations to use bit math, which makes it very fast.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dirty="0" err="1">
                <a:latin typeface="Open Sans" panose="020B0606030504020204" pitchFamily="34" charset="0"/>
                <a:ea typeface="Open Sans" panose="020B0606030504020204" pitchFamily="34" charset="0"/>
                <a:cs typeface="Open Sans" panose="020B0606030504020204" pitchFamily="34" charset="0"/>
              </a:rPr>
              <a:t>RegularEnumSet</a:t>
            </a:r>
            <a:r>
              <a:rPr lang="en-US" sz="6400" dirty="0">
                <a:latin typeface="Open Sans" panose="020B0606030504020204" pitchFamily="34" charset="0"/>
                <a:ea typeface="Open Sans" panose="020B0606030504020204" pitchFamily="34" charset="0"/>
                <a:cs typeface="Open Sans" panose="020B0606030504020204" pitchFamily="34" charset="0"/>
              </a:rPr>
              <a:t> uses a single long as its bit vector, which means it can contain a maximum of 64 bits, representing 64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values.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dirty="0" err="1">
                <a:latin typeface="Open Sans" panose="020B0606030504020204" pitchFamily="34" charset="0"/>
                <a:ea typeface="Open Sans" panose="020B0606030504020204" pitchFamily="34" charset="0"/>
                <a:cs typeface="Open Sans" panose="020B0606030504020204" pitchFamily="34" charset="0"/>
              </a:rPr>
              <a:t>JumboEnumSet</a:t>
            </a:r>
            <a:r>
              <a:rPr lang="en-US" sz="6400" dirty="0">
                <a:latin typeface="Open Sans" panose="020B0606030504020204" pitchFamily="34" charset="0"/>
                <a:ea typeface="Open Sans" panose="020B0606030504020204" pitchFamily="34" charset="0"/>
                <a:cs typeface="Open Sans" panose="020B0606030504020204" pitchFamily="34" charset="0"/>
              </a:rPr>
              <a:t> gets returned if you have more than 64 </a:t>
            </a:r>
            <a:r>
              <a:rPr lang="en-US" sz="6400" dirty="0" err="1">
                <a:latin typeface="Open Sans" panose="020B0606030504020204" pitchFamily="34" charset="0"/>
                <a:ea typeface="Open Sans" panose="020B0606030504020204" pitchFamily="34" charset="0"/>
                <a:cs typeface="Open Sans" panose="020B0606030504020204" pitchFamily="34" charset="0"/>
              </a:rPr>
              <a:t>enums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51932247"/>
      </p:ext>
    </p:extLst>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Targeted Collections for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10543332"/>
            <a:ext cx="34782670" cy="738797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is a visual representation of the EnumSet for Ann's work days.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size is 7, for the 7 possible values (based on the number of constants in the </a:t>
            </a:r>
            <a:r>
              <a:rPr lang="en-US" sz="6400" dirty="0" err="1">
                <a:latin typeface="Open Sans" panose="020B0606030504020204" pitchFamily="34" charset="0"/>
                <a:ea typeface="Open Sans" panose="020B0606030504020204" pitchFamily="34" charset="0"/>
                <a:cs typeface="Open Sans" panose="020B0606030504020204" pitchFamily="34" charset="0"/>
              </a:rPr>
              <a:t>WeekDay</a:t>
            </a:r>
            <a:r>
              <a:rPr lang="en-US" sz="6400" dirty="0">
                <a:latin typeface="Open Sans" panose="020B0606030504020204" pitchFamily="34" charset="0"/>
                <a:ea typeface="Open Sans" panose="020B0606030504020204" pitchFamily="34" charset="0"/>
                <a:cs typeface="Open Sans" panose="020B0606030504020204" pitchFamily="34" charset="0"/>
              </a:rPr>
              <a:t> Enum).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weekday that's part of her set, will be set to 1, at the index that corresponds to, the weekday ordinal value.</a:t>
            </a:r>
          </a:p>
        </p:txBody>
      </p:sp>
      <p:sp>
        <p:nvSpPr>
          <p:cNvPr id="2" name="Shape 126">
            <a:extLst>
              <a:ext uri="{FF2B5EF4-FFF2-40B4-BE49-F238E27FC236}">
                <a16:creationId xmlns:a16="http://schemas.microsoft.com/office/drawing/2014/main" id="{783272F9-C3E8-D133-7068-0A5B35E8D402}"/>
              </a:ext>
            </a:extLst>
          </p:cNvPr>
          <p:cNvSpPr/>
          <p:nvPr/>
        </p:nvSpPr>
        <p:spPr>
          <a:xfrm>
            <a:off x="952498" y="459786"/>
            <a:ext cx="1645001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Ann's Work Day EnumSet</a:t>
            </a:r>
          </a:p>
        </p:txBody>
      </p:sp>
      <p:pic>
        <p:nvPicPr>
          <p:cNvPr id="3" name="Picture 2" descr="Timeline&#10;&#10;Description automatically generated">
            <a:extLst>
              <a:ext uri="{FF2B5EF4-FFF2-40B4-BE49-F238E27FC236}">
                <a16:creationId xmlns:a16="http://schemas.microsoft.com/office/drawing/2014/main" id="{0B252676-D73A-5598-BF89-3BFD2632A687}"/>
              </a:ext>
            </a:extLst>
          </p:cNvPr>
          <p:cNvPicPr>
            <a:picLocks noChangeAspect="1"/>
          </p:cNvPicPr>
          <p:nvPr/>
        </p:nvPicPr>
        <p:blipFill rotWithShape="1">
          <a:blip r:embed="rId4">
            <a:extLst>
              <a:ext uri="{28A0092B-C50C-407E-A947-70E740481C1C}">
                <a14:useLocalDpi xmlns:a14="http://schemas.microsoft.com/office/drawing/2010/main" val="0"/>
              </a:ext>
            </a:extLst>
          </a:blip>
          <a:srcRect l="4451" t="9231" r="6749" b="8966"/>
          <a:stretch/>
        </p:blipFill>
        <p:spPr>
          <a:xfrm>
            <a:off x="8021551" y="2737523"/>
            <a:ext cx="20532898" cy="7488469"/>
          </a:xfrm>
          <a:prstGeom prst="rect">
            <a:avLst/>
          </a:prstGeom>
        </p:spPr>
      </p:pic>
    </p:spTree>
    <p:extLst>
      <p:ext uri="{BB962C8B-B14F-4D97-AF65-F5344CB8AC3E}">
        <p14:creationId xmlns:p14="http://schemas.microsoft.com/office/powerpoint/2010/main" val="136735400"/>
      </p:ext>
    </p:extLst>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Targeted Collections for </a:t>
            </a:r>
            <a:r>
              <a:rPr lang="en-US" sz="4500" dirty="0" err="1">
                <a:latin typeface="Open Sans" panose="020B0606030504020204" pitchFamily="34" charset="0"/>
                <a:ea typeface="Open Sans" panose="020B0606030504020204" pitchFamily="34" charset="0"/>
                <a:cs typeface="Open Sans" panose="020B0606030504020204" pitchFamily="34" charset="0"/>
              </a:rPr>
              <a:t>enum</a:t>
            </a:r>
            <a:r>
              <a:rPr lang="en-US" sz="4500" dirty="0">
                <a:latin typeface="Open Sans" panose="020B0606030504020204" pitchFamily="34" charset="0"/>
                <a:ea typeface="Open Sans" panose="020B0606030504020204" pitchFamily="34" charset="0"/>
                <a:cs typeface="Open Sans" panose="020B0606030504020204" pitchFamily="34" charset="0"/>
              </a:rPr>
              <a:t> types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10543332"/>
            <a:ext cx="34782670" cy="738797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MONDAY has an ordinal value of 1 in our </a:t>
            </a:r>
            <a:r>
              <a:rPr lang="en-US" sz="6400" dirty="0" err="1">
                <a:latin typeface="Open Sans" panose="020B0606030504020204" pitchFamily="34" charset="0"/>
                <a:ea typeface="Open Sans" panose="020B0606030504020204" pitchFamily="34" charset="0"/>
                <a:cs typeface="Open Sans" panose="020B0606030504020204" pitchFamily="34" charset="0"/>
              </a:rPr>
              <a:t>WeekDays</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and the value in the underlying bit vector, at position 1, is a 1.</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MONDAY is part of Ann's EnumSet.</a:t>
            </a:r>
          </a:p>
        </p:txBody>
      </p:sp>
      <p:sp>
        <p:nvSpPr>
          <p:cNvPr id="2" name="Shape 126">
            <a:extLst>
              <a:ext uri="{FF2B5EF4-FFF2-40B4-BE49-F238E27FC236}">
                <a16:creationId xmlns:a16="http://schemas.microsoft.com/office/drawing/2014/main" id="{783272F9-C3E8-D133-7068-0A5B35E8D402}"/>
              </a:ext>
            </a:extLst>
          </p:cNvPr>
          <p:cNvSpPr/>
          <p:nvPr/>
        </p:nvSpPr>
        <p:spPr>
          <a:xfrm>
            <a:off x="952498" y="459786"/>
            <a:ext cx="1645001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Ann's Work Day EnumSet</a:t>
            </a:r>
          </a:p>
        </p:txBody>
      </p:sp>
      <p:pic>
        <p:nvPicPr>
          <p:cNvPr id="3" name="Picture 2" descr="Timeline&#10;&#10;Description automatically generated">
            <a:extLst>
              <a:ext uri="{FF2B5EF4-FFF2-40B4-BE49-F238E27FC236}">
                <a16:creationId xmlns:a16="http://schemas.microsoft.com/office/drawing/2014/main" id="{0B252676-D73A-5598-BF89-3BFD2632A687}"/>
              </a:ext>
            </a:extLst>
          </p:cNvPr>
          <p:cNvPicPr>
            <a:picLocks noChangeAspect="1"/>
          </p:cNvPicPr>
          <p:nvPr/>
        </p:nvPicPr>
        <p:blipFill rotWithShape="1">
          <a:blip r:embed="rId4">
            <a:extLst>
              <a:ext uri="{28A0092B-C50C-407E-A947-70E740481C1C}">
                <a14:useLocalDpi xmlns:a14="http://schemas.microsoft.com/office/drawing/2010/main" val="0"/>
              </a:ext>
            </a:extLst>
          </a:blip>
          <a:srcRect l="4451" t="9231" r="6749" b="8966"/>
          <a:stretch/>
        </p:blipFill>
        <p:spPr>
          <a:xfrm>
            <a:off x="8021551" y="2737523"/>
            <a:ext cx="20532898" cy="7488469"/>
          </a:xfrm>
          <a:prstGeom prst="rect">
            <a:avLst/>
          </a:prstGeom>
        </p:spPr>
      </p:pic>
    </p:spTree>
    <p:extLst>
      <p:ext uri="{BB962C8B-B14F-4D97-AF65-F5344CB8AC3E}">
        <p14:creationId xmlns:p14="http://schemas.microsoft.com/office/powerpoint/2010/main" val="2909900551"/>
      </p:ext>
    </p:extLst>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7270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Build a Store's Inventory System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Framework Final Challenge (The Setup)</a:t>
            </a:r>
          </a:p>
        </p:txBody>
      </p:sp>
      <p:pic>
        <p:nvPicPr>
          <p:cNvPr id="3" name="Picture 2" descr="Graphical user interface&#10;&#10;Description automatically generated">
            <a:extLst>
              <a:ext uri="{FF2B5EF4-FFF2-40B4-BE49-F238E27FC236}">
                <a16:creationId xmlns:a16="http://schemas.microsoft.com/office/drawing/2014/main" id="{C769B703-10AB-ED71-5594-1CE550551D6F}"/>
              </a:ext>
            </a:extLst>
          </p:cNvPr>
          <p:cNvPicPr>
            <a:picLocks noChangeAspect="1"/>
          </p:cNvPicPr>
          <p:nvPr/>
        </p:nvPicPr>
        <p:blipFill rotWithShape="1">
          <a:blip r:embed="rId4">
            <a:extLst>
              <a:ext uri="{28A0092B-C50C-407E-A947-70E740481C1C}">
                <a14:useLocalDpi xmlns:a14="http://schemas.microsoft.com/office/drawing/2010/main" val="0"/>
              </a:ext>
            </a:extLst>
          </a:blip>
          <a:srcRect l="4467" t="3381" r="4685" b="5071"/>
          <a:stretch/>
        </p:blipFill>
        <p:spPr>
          <a:xfrm>
            <a:off x="21963185" y="3718248"/>
            <a:ext cx="13771983" cy="13137503"/>
          </a:xfrm>
          <a:prstGeom prst="rect">
            <a:avLst/>
          </a:prstGeom>
        </p:spPr>
      </p:pic>
      <p:sp>
        <p:nvSpPr>
          <p:cNvPr id="4" name="Rectangle 3">
            <a:extLst>
              <a:ext uri="{FF2B5EF4-FFF2-40B4-BE49-F238E27FC236}">
                <a16:creationId xmlns:a16="http://schemas.microsoft.com/office/drawing/2014/main" id="{53B74C09-00EA-6DAD-2123-7B5D185BCB12}"/>
              </a:ext>
            </a:extLst>
          </p:cNvPr>
          <p:cNvSpPr/>
          <p:nvPr/>
        </p:nvSpPr>
        <p:spPr>
          <a:xfrm>
            <a:off x="952501" y="4285904"/>
            <a:ext cx="20507907"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some combination of the classes in the Collections Framework, see if you can create the classes and methods shown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purposely excluding types and relationships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called a conceptual model, where you start by drawing the needs of the system, and identifying fields and methods.</a:t>
            </a:r>
          </a:p>
        </p:txBody>
      </p:sp>
    </p:spTree>
    <p:extLst>
      <p:ext uri="{BB962C8B-B14F-4D97-AF65-F5344CB8AC3E}">
        <p14:creationId xmlns:p14="http://schemas.microsoft.com/office/powerpoint/2010/main" val="2383490374"/>
      </p:ext>
    </p:extLst>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87829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Product and </a:t>
            </a:r>
            <a:r>
              <a:rPr lang="en-US" sz="10800" dirty="0" err="1">
                <a:latin typeface="Open Sans" panose="020B0606030504020204" pitchFamily="34" charset="0"/>
                <a:ea typeface="Open Sans" panose="020B0606030504020204" pitchFamily="34" charset="0"/>
                <a:cs typeface="Open Sans" panose="020B0606030504020204" pitchFamily="34" charset="0"/>
              </a:rPr>
              <a:t>InventoryItem</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Framework Final Challenge (The Setup)</a:t>
            </a:r>
          </a:p>
        </p:txBody>
      </p:sp>
      <p:sp>
        <p:nvSpPr>
          <p:cNvPr id="4" name="Rectangle 3">
            <a:extLst>
              <a:ext uri="{FF2B5EF4-FFF2-40B4-BE49-F238E27FC236}">
                <a16:creationId xmlns:a16="http://schemas.microsoft.com/office/drawing/2014/main" id="{53B74C09-00EA-6DAD-2123-7B5D185BCB12}"/>
              </a:ext>
            </a:extLst>
          </p:cNvPr>
          <p:cNvSpPr/>
          <p:nvPr/>
        </p:nvSpPr>
        <p:spPr>
          <a:xfrm>
            <a:off x="952501" y="2554877"/>
            <a:ext cx="20020025" cy="1511730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product's information is defined by its manufacturer, so assume the information on Product isn't mutable.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dirty="0" err="1">
                <a:latin typeface="Open Sans" panose="020B0606030504020204" pitchFamily="34" charset="0"/>
                <a:ea typeface="Open Sans" panose="020B0606030504020204" pitchFamily="34" charset="0"/>
                <a:cs typeface="Open Sans" panose="020B0606030504020204" pitchFamily="34" charset="0"/>
              </a:rPr>
              <a:t>sku</a:t>
            </a:r>
            <a:r>
              <a:rPr lang="en-US" sz="6400" dirty="0">
                <a:latin typeface="Open Sans" panose="020B0606030504020204" pitchFamily="34" charset="0"/>
                <a:ea typeface="Open Sans" panose="020B0606030504020204" pitchFamily="34" charset="0"/>
                <a:cs typeface="Open Sans" panose="020B0606030504020204" pitchFamily="34" charset="0"/>
              </a:rPr>
              <a:t> is short for stock keeping unit, and is a unique identifier for the product.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category should be one of a defined set of categories, like product or dairy for example, for a grocery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inventory item is the store's information specific to the product, like price and quantities of each product in stock.</a:t>
            </a:r>
          </a:p>
        </p:txBody>
      </p:sp>
      <p:pic>
        <p:nvPicPr>
          <p:cNvPr id="5" name="Picture 4" descr="Graphical user interface, application&#10;&#10;Description automatically generated">
            <a:extLst>
              <a:ext uri="{FF2B5EF4-FFF2-40B4-BE49-F238E27FC236}">
                <a16:creationId xmlns:a16="http://schemas.microsoft.com/office/drawing/2014/main" id="{D4D2C4C5-7A9A-70BD-E900-0F637DCCB934}"/>
              </a:ext>
            </a:extLst>
          </p:cNvPr>
          <p:cNvPicPr>
            <a:picLocks noChangeAspect="1"/>
          </p:cNvPicPr>
          <p:nvPr/>
        </p:nvPicPr>
        <p:blipFill rotWithShape="1">
          <a:blip r:embed="rId4">
            <a:extLst>
              <a:ext uri="{28A0092B-C50C-407E-A947-70E740481C1C}">
                <a14:useLocalDpi xmlns:a14="http://schemas.microsoft.com/office/drawing/2010/main" val="0"/>
              </a:ext>
            </a:extLst>
          </a:blip>
          <a:srcRect l="3155" t="5473" r="3743" b="3317"/>
          <a:stretch/>
        </p:blipFill>
        <p:spPr>
          <a:xfrm>
            <a:off x="21347364" y="5859819"/>
            <a:ext cx="14387804" cy="8854363"/>
          </a:xfrm>
          <a:prstGeom prst="rect">
            <a:avLst/>
          </a:prstGeom>
        </p:spPr>
      </p:pic>
    </p:spTree>
    <p:extLst>
      <p:ext uri="{BB962C8B-B14F-4D97-AF65-F5344CB8AC3E}">
        <p14:creationId xmlns:p14="http://schemas.microsoft.com/office/powerpoint/2010/main" val="2765817505"/>
      </p:ext>
    </p:extLst>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87829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Product and </a:t>
            </a:r>
            <a:r>
              <a:rPr lang="en-US" sz="10800" dirty="0" err="1">
                <a:latin typeface="Open Sans" panose="020B0606030504020204" pitchFamily="34" charset="0"/>
                <a:ea typeface="Open Sans" panose="020B0606030504020204" pitchFamily="34" charset="0"/>
                <a:cs typeface="Open Sans" panose="020B0606030504020204" pitchFamily="34" charset="0"/>
              </a:rPr>
              <a:t>InventoryItem</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Framework Final Challenge (The Setup)</a:t>
            </a:r>
          </a:p>
        </p:txBody>
      </p:sp>
      <p:sp>
        <p:nvSpPr>
          <p:cNvPr id="4" name="Rectangle 3">
            <a:extLst>
              <a:ext uri="{FF2B5EF4-FFF2-40B4-BE49-F238E27FC236}">
                <a16:creationId xmlns:a16="http://schemas.microsoft.com/office/drawing/2014/main" id="{53B74C09-00EA-6DAD-2123-7B5D185BCB12}"/>
              </a:ext>
            </a:extLst>
          </p:cNvPr>
          <p:cNvSpPr/>
          <p:nvPr/>
        </p:nvSpPr>
        <p:spPr>
          <a:xfrm>
            <a:off x="952501" y="2554877"/>
            <a:ext cx="20020025" cy="1511730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total quantity is the amount that's still in stock, so it could be in any of your carts, on your aisles, or in your warehouse.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qty that's reserved is the product that's in the carts, but not yet sold.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qty reorder amount is what you'd use to order more product.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low quantity is the trigger, or threshold, to order more product.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the low qty is reached, your system should order more product.</a:t>
            </a:r>
          </a:p>
        </p:txBody>
      </p:sp>
      <p:pic>
        <p:nvPicPr>
          <p:cNvPr id="5" name="Picture 4" descr="Graphical user interface, application&#10;&#10;Description automatically generated">
            <a:extLst>
              <a:ext uri="{FF2B5EF4-FFF2-40B4-BE49-F238E27FC236}">
                <a16:creationId xmlns:a16="http://schemas.microsoft.com/office/drawing/2014/main" id="{D4D2C4C5-7A9A-70BD-E900-0F637DCCB934}"/>
              </a:ext>
            </a:extLst>
          </p:cNvPr>
          <p:cNvPicPr>
            <a:picLocks noChangeAspect="1"/>
          </p:cNvPicPr>
          <p:nvPr/>
        </p:nvPicPr>
        <p:blipFill rotWithShape="1">
          <a:blip r:embed="rId4">
            <a:extLst>
              <a:ext uri="{28A0092B-C50C-407E-A947-70E740481C1C}">
                <a14:useLocalDpi xmlns:a14="http://schemas.microsoft.com/office/drawing/2010/main" val="0"/>
              </a:ext>
            </a:extLst>
          </a:blip>
          <a:srcRect l="3155" t="5473" r="3743" b="3317"/>
          <a:stretch/>
        </p:blipFill>
        <p:spPr>
          <a:xfrm>
            <a:off x="21347364" y="5859819"/>
            <a:ext cx="14387804" cy="8854363"/>
          </a:xfrm>
          <a:prstGeom prst="rect">
            <a:avLst/>
          </a:prstGeom>
        </p:spPr>
      </p:pic>
    </p:spTree>
    <p:extLst>
      <p:ext uri="{BB962C8B-B14F-4D97-AF65-F5344CB8AC3E}">
        <p14:creationId xmlns:p14="http://schemas.microsoft.com/office/powerpoint/2010/main" val="309072481"/>
      </p:ext>
    </p:extLst>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60570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Cart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Framework Final Challenge (The Setup)</a:t>
            </a:r>
          </a:p>
        </p:txBody>
      </p:sp>
      <p:sp>
        <p:nvSpPr>
          <p:cNvPr id="4" name="Rectangle 3">
            <a:extLst>
              <a:ext uri="{FF2B5EF4-FFF2-40B4-BE49-F238E27FC236}">
                <a16:creationId xmlns:a16="http://schemas.microsoft.com/office/drawing/2014/main" id="{53B74C09-00EA-6DAD-2123-7B5D185BCB12}"/>
              </a:ext>
            </a:extLst>
          </p:cNvPr>
          <p:cNvSpPr/>
          <p:nvPr/>
        </p:nvSpPr>
        <p:spPr>
          <a:xfrm>
            <a:off x="952501" y="4285904"/>
            <a:ext cx="27281932"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cart type has an id, and a collection of products, that changes as a shopper puts in new items, or removes them from their cart.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cart will have a date, and also a type, to indicate if the type is physical or virtual.</a:t>
            </a:r>
          </a:p>
        </p:txBody>
      </p:sp>
      <p:pic>
        <p:nvPicPr>
          <p:cNvPr id="5" name="Picture 4" descr="Graphical user interface&#10;&#10;Description automatically generated with medium confidence">
            <a:extLst>
              <a:ext uri="{FF2B5EF4-FFF2-40B4-BE49-F238E27FC236}">
                <a16:creationId xmlns:a16="http://schemas.microsoft.com/office/drawing/2014/main" id="{58619EC3-232F-2541-267E-5083A4D95B80}"/>
              </a:ext>
            </a:extLst>
          </p:cNvPr>
          <p:cNvPicPr>
            <a:picLocks noChangeAspect="1"/>
          </p:cNvPicPr>
          <p:nvPr/>
        </p:nvPicPr>
        <p:blipFill rotWithShape="1">
          <a:blip r:embed="rId4">
            <a:extLst>
              <a:ext uri="{28A0092B-C50C-407E-A947-70E740481C1C}">
                <a14:useLocalDpi xmlns:a14="http://schemas.microsoft.com/office/drawing/2010/main" val="0"/>
              </a:ext>
            </a:extLst>
          </a:blip>
          <a:srcRect l="7955" t="3223" r="5765" b="3533"/>
          <a:stretch/>
        </p:blipFill>
        <p:spPr>
          <a:xfrm>
            <a:off x="28438629" y="4285904"/>
            <a:ext cx="7296539" cy="8580116"/>
          </a:xfrm>
          <a:prstGeom prst="rect">
            <a:avLst/>
          </a:prstGeom>
        </p:spPr>
      </p:pic>
    </p:spTree>
    <p:extLst>
      <p:ext uri="{BB962C8B-B14F-4D97-AF65-F5344CB8AC3E}">
        <p14:creationId xmlns:p14="http://schemas.microsoft.com/office/powerpoint/2010/main" val="3564303475"/>
      </p:ext>
    </p:extLst>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33506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Store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Framework Final Challenge (The Setup)</a:t>
            </a:r>
          </a:p>
        </p:txBody>
      </p:sp>
      <p:sp>
        <p:nvSpPr>
          <p:cNvPr id="4" name="Rectangle 3">
            <a:extLst>
              <a:ext uri="{FF2B5EF4-FFF2-40B4-BE49-F238E27FC236}">
                <a16:creationId xmlns:a16="http://schemas.microsoft.com/office/drawing/2014/main" id="{53B74C09-00EA-6DAD-2123-7B5D185BCB12}"/>
              </a:ext>
            </a:extLst>
          </p:cNvPr>
          <p:cNvSpPr/>
          <p:nvPr/>
        </p:nvSpPr>
        <p:spPr>
          <a:xfrm>
            <a:off x="952501" y="4285904"/>
            <a:ext cx="25359826" cy="1364540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of the fields on the Store class are collections.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Which you choose is up to you.</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Inventory is a collection of Inventory Items.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Carts is a collection of carts.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aisle Inventory is the inventory that's displayed physically on store shelves.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assume aisles can be keyed by the product category.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store should have a method to abandon physical and virtual carts, if the date associated with the cart, is different than the current date.</a:t>
            </a:r>
          </a:p>
        </p:txBody>
      </p:sp>
      <p:pic>
        <p:nvPicPr>
          <p:cNvPr id="3" name="Picture 2" descr="Graphical user interface, application&#10;&#10;Description automatically generated">
            <a:extLst>
              <a:ext uri="{FF2B5EF4-FFF2-40B4-BE49-F238E27FC236}">
                <a16:creationId xmlns:a16="http://schemas.microsoft.com/office/drawing/2014/main" id="{70D6F60E-6CF4-CFC8-8802-741C0979E274}"/>
              </a:ext>
            </a:extLst>
          </p:cNvPr>
          <p:cNvPicPr>
            <a:picLocks noChangeAspect="1"/>
          </p:cNvPicPr>
          <p:nvPr/>
        </p:nvPicPr>
        <p:blipFill rotWithShape="1">
          <a:blip r:embed="rId4">
            <a:extLst>
              <a:ext uri="{28A0092B-C50C-407E-A947-70E740481C1C}">
                <a14:useLocalDpi xmlns:a14="http://schemas.microsoft.com/office/drawing/2010/main" val="0"/>
              </a:ext>
            </a:extLst>
          </a:blip>
          <a:srcRect l="5577" t="3804" r="5089" b="4023"/>
          <a:stretch/>
        </p:blipFill>
        <p:spPr>
          <a:xfrm>
            <a:off x="26889748" y="4285904"/>
            <a:ext cx="8845420" cy="8216307"/>
          </a:xfrm>
          <a:prstGeom prst="rect">
            <a:avLst/>
          </a:prstGeom>
        </p:spPr>
      </p:pic>
    </p:spTree>
    <p:extLst>
      <p:ext uri="{BB962C8B-B14F-4D97-AF65-F5344CB8AC3E}">
        <p14:creationId xmlns:p14="http://schemas.microsoft.com/office/powerpoint/2010/main" val="359929514"/>
      </p:ext>
    </p:extLst>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88989"/>
            <a:ext cx="34336323" cy="1308050"/>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500" dirty="0">
                <a:latin typeface="Open Sans" panose="020B0606030504020204" pitchFamily="34" charset="0"/>
                <a:ea typeface="Open Sans" panose="020B0606030504020204" pitchFamily="34" charset="0"/>
                <a:cs typeface="Open Sans" panose="020B0606030504020204" pitchFamily="34" charset="0"/>
              </a:rPr>
              <a:t>Try to use a variety of Collections Framework implementations and methods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Framework Final Challenge (The Setup)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Think about the fields that would use collections, and the types you have to choose from.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also use collections to help you manage some of the functionality in the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the three interfaces, List, Set, and Map, and the classes that implement these interfaces.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Do you need to allow duplicates in the collection?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Do you need things to be sorted?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Is insertion order good enough?</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Do you need a way to organize the data into a key value system, to make some of the operations easier?</a:t>
            </a:r>
          </a:p>
        </p:txBody>
      </p:sp>
    </p:spTree>
    <p:extLst>
      <p:ext uri="{BB962C8B-B14F-4D97-AF65-F5344CB8AC3E}">
        <p14:creationId xmlns:p14="http://schemas.microsoft.com/office/powerpoint/2010/main" val="3093695855"/>
      </p:ext>
    </p:extLst>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88989"/>
            <a:ext cx="34336323" cy="1308050"/>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500" dirty="0">
                <a:latin typeface="Open Sans" panose="020B0606030504020204" pitchFamily="34" charset="0"/>
                <a:ea typeface="Open Sans" panose="020B0606030504020204" pitchFamily="34" charset="0"/>
                <a:cs typeface="Open Sans" panose="020B0606030504020204" pitchFamily="34" charset="0"/>
              </a:rPr>
              <a:t>Try to use a variety of Collections Framework implementations and methods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Framework Final Challenge (The Setup)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methods on the Collections classes might be useful for some of this functionality?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Would set math be useful?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Or would navigational methods be simpler?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Are there any methods on the Collections class that would make sense to use here?</a:t>
            </a:r>
          </a:p>
        </p:txBody>
      </p:sp>
    </p:spTree>
    <p:extLst>
      <p:ext uri="{BB962C8B-B14F-4D97-AF65-F5344CB8AC3E}">
        <p14:creationId xmlns:p14="http://schemas.microsoft.com/office/powerpoint/2010/main" val="355172447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34A387AD-3CA9-FBE5-0363-A54A01D8C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283" y="10301755"/>
            <a:ext cx="24633435" cy="8471651"/>
          </a:xfrm>
          <a:prstGeom prst="rect">
            <a:avLst/>
          </a:prstGeom>
        </p:spPr>
      </p:pic>
      <p:sp>
        <p:nvSpPr>
          <p:cNvPr id="126" name="Shape 126"/>
          <p:cNvSpPr/>
          <p:nvPr/>
        </p:nvSpPr>
        <p:spPr>
          <a:xfrm>
            <a:off x="952498" y="459786"/>
            <a:ext cx="723916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Queue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2" name="Rectangle 1">
            <a:extLst>
              <a:ext uri="{FF2B5EF4-FFF2-40B4-BE49-F238E27FC236}">
                <a16:creationId xmlns:a16="http://schemas.microsoft.com/office/drawing/2014/main" id="{BDA7CEC9-D2EC-FA4F-8A74-83D4D4CDD46D}"/>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A Queue</a:t>
            </a:r>
            <a:r>
              <a:rPr lang="en-US" sz="6400" dirty="0">
                <a:latin typeface="Open Sans" panose="020B0606030504020204" pitchFamily="34" charset="0"/>
                <a:ea typeface="Open Sans" panose="020B0606030504020204" pitchFamily="34" charset="0"/>
                <a:cs typeface="Open Sans" panose="020B0606030504020204" pitchFamily="34" charset="0"/>
              </a:rPr>
              <a:t> is a collection designed for holding elements prior to processing, in other words the processing order matters, so the first and last positions, or the head and tail, are prioritized.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Most often these may be implemented as First In, First Out (FIFO), but can be implemented like a Stack, as Last In First Out (LIFO) which we've discussed.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a Deque supports both.</a:t>
            </a:r>
          </a:p>
        </p:txBody>
      </p:sp>
    </p:spTree>
    <p:extLst>
      <p:ext uri="{BB962C8B-B14F-4D97-AF65-F5344CB8AC3E}">
        <p14:creationId xmlns:p14="http://schemas.microsoft.com/office/powerpoint/2010/main" val="389873856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93244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2" name="Rectangle 1">
            <a:extLst>
              <a:ext uri="{FF2B5EF4-FFF2-40B4-BE49-F238E27FC236}">
                <a16:creationId xmlns:a16="http://schemas.microsoft.com/office/drawing/2014/main" id="{BDA7CEC9-D2EC-FA4F-8A74-83D4D4CDD46D}"/>
              </a:ext>
            </a:extLst>
          </p:cNvPr>
          <p:cNvSpPr/>
          <p:nvPr/>
        </p:nvSpPr>
        <p:spPr>
          <a:xfrm>
            <a:off x="952502" y="2554143"/>
            <a:ext cx="21646241" cy="15622175"/>
          </a:xfrm>
          <a:prstGeom prst="rect">
            <a:avLst/>
          </a:prstGeom>
        </p:spPr>
        <p:txBody>
          <a:bodyPr wrap="square">
            <a:normAutofit lnSpcReduction="10000"/>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A Set</a:t>
            </a:r>
            <a:r>
              <a:rPr lang="en-US" sz="6400" dirty="0">
                <a:latin typeface="Open Sans" panose="020B0606030504020204" pitchFamily="34" charset="0"/>
                <a:ea typeface="Open Sans" panose="020B0606030504020204" pitchFamily="34" charset="0"/>
                <a:cs typeface="Open Sans" panose="020B0606030504020204" pitchFamily="34" charset="0"/>
              </a:rPr>
              <a:t> is a collection conceptually based off of a mathematical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Importantly, it contains </a:t>
            </a:r>
            <a:r>
              <a:rPr lang="en-US" sz="6400" b="1" dirty="0">
                <a:latin typeface="Open Sans" panose="020B0606030504020204" pitchFamily="34" charset="0"/>
                <a:ea typeface="Open Sans" panose="020B0606030504020204" pitchFamily="34" charset="0"/>
                <a:cs typeface="Open Sans" panose="020B0606030504020204" pitchFamily="34" charset="0"/>
              </a:rPr>
              <a:t>no duplicate elements</a:t>
            </a:r>
            <a:r>
              <a:rPr lang="en-US" sz="6400" dirty="0">
                <a:latin typeface="Open Sans" panose="020B0606030504020204" pitchFamily="34" charset="0"/>
                <a:ea typeface="Open Sans" panose="020B0606030504020204" pitchFamily="34" charset="0"/>
                <a:cs typeface="Open Sans" panose="020B0606030504020204" pitchFamily="34" charset="0"/>
              </a:rPr>
              <a:t>, and isn't naturally sequenced or ordered.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a set as a kind of penned in chaotic grouping of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has three implementations, which I'll be reviewing in this section of the course in detail, the HashSet, the </a:t>
            </a:r>
            <a:r>
              <a:rPr lang="en-US" sz="6400" dirty="0" err="1">
                <a:latin typeface="Open Sans" panose="020B0606030504020204" pitchFamily="34" charset="0"/>
                <a:ea typeface="Open Sans" panose="020B0606030504020204" pitchFamily="34" charset="0"/>
                <a:cs typeface="Open Sans" panose="020B0606030504020204" pitchFamily="34" charset="0"/>
              </a:rPr>
              <a:t>TreeSet</a:t>
            </a:r>
            <a:r>
              <a:rPr lang="en-US" sz="6400" dirty="0">
                <a:latin typeface="Open Sans" panose="020B0606030504020204" pitchFamily="34" charset="0"/>
                <a:ea typeface="Open Sans" panose="020B0606030504020204" pitchFamily="34" charset="0"/>
                <a:cs typeface="Open Sans" panose="020B0606030504020204" pitchFamily="34" charset="0"/>
              </a:rPr>
              <a:t> and the </a:t>
            </a:r>
            <a:r>
              <a:rPr lang="en-US" sz="6400" dirty="0" err="1">
                <a:latin typeface="Open Sans" panose="020B0606030504020204" pitchFamily="34" charset="0"/>
                <a:ea typeface="Open Sans" panose="020B0606030504020204" pitchFamily="34" charset="0"/>
                <a:cs typeface="Open Sans" panose="020B0606030504020204" pitchFamily="34" charset="0"/>
              </a:rPr>
              <a:t>LinkedHashSet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distinguished by the underlying way they store the elements in the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Sorted Set is a set that provides a total ordering of the elements.</a:t>
            </a:r>
          </a:p>
        </p:txBody>
      </p:sp>
      <p:pic>
        <p:nvPicPr>
          <p:cNvPr id="5" name="Picture 4" descr="Diagram&#10;&#10;Description automatically generated">
            <a:extLst>
              <a:ext uri="{FF2B5EF4-FFF2-40B4-BE49-F238E27FC236}">
                <a16:creationId xmlns:a16="http://schemas.microsoft.com/office/drawing/2014/main" id="{352365D0-C92D-A8AE-E2A8-97E900B95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2319" y="4019137"/>
            <a:ext cx="13226440" cy="12535726"/>
          </a:xfrm>
          <a:prstGeom prst="rect">
            <a:avLst/>
          </a:prstGeom>
        </p:spPr>
      </p:pic>
    </p:spTree>
    <p:extLst>
      <p:ext uri="{BB962C8B-B14F-4D97-AF65-F5344CB8AC3E}">
        <p14:creationId xmlns:p14="http://schemas.microsoft.com/office/powerpoint/2010/main" val="23481490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7756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2" name="Rectangle 1">
            <a:extLst>
              <a:ext uri="{FF2B5EF4-FFF2-40B4-BE49-F238E27FC236}">
                <a16:creationId xmlns:a16="http://schemas.microsoft.com/office/drawing/2014/main" id="{BDA7CEC9-D2EC-FA4F-8A74-83D4D4CDD46D}"/>
              </a:ext>
            </a:extLst>
          </p:cNvPr>
          <p:cNvSpPr/>
          <p:nvPr/>
        </p:nvSpPr>
        <p:spPr>
          <a:xfrm>
            <a:off x="952503" y="2554143"/>
            <a:ext cx="12576886" cy="15622175"/>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A Map</a:t>
            </a:r>
            <a:r>
              <a:rPr lang="en-US" sz="6400" dirty="0">
                <a:latin typeface="Open Sans" panose="020B0606030504020204" pitchFamily="34" charset="0"/>
                <a:ea typeface="Open Sans" panose="020B0606030504020204" pitchFamily="34" charset="0"/>
                <a:cs typeface="Open Sans" panose="020B0606030504020204" pitchFamily="34" charset="0"/>
              </a:rPr>
              <a:t> is a collection that stores key and value pairs.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keys are a set, and the values are a separate collection, where the key keeps a reference to a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Keys need to be unique, but values don't.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Elements in a tree are stored in a key value Node, also called an Entry.</a:t>
            </a:r>
          </a:p>
        </p:txBody>
      </p:sp>
      <p:pic>
        <p:nvPicPr>
          <p:cNvPr id="4" name="Picture 3" descr="A picture containing diagram&#10;&#10;Description automatically generated">
            <a:extLst>
              <a:ext uri="{FF2B5EF4-FFF2-40B4-BE49-F238E27FC236}">
                <a16:creationId xmlns:a16="http://schemas.microsoft.com/office/drawing/2014/main" id="{4A34DBF0-44B5-CFB4-B85C-1596D6615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7147" y="4344874"/>
            <a:ext cx="22134634" cy="11884252"/>
          </a:xfrm>
          <a:prstGeom prst="rect">
            <a:avLst/>
          </a:prstGeom>
        </p:spPr>
      </p:pic>
    </p:spTree>
    <p:extLst>
      <p:ext uri="{BB962C8B-B14F-4D97-AF65-F5344CB8AC3E}">
        <p14:creationId xmlns:p14="http://schemas.microsoft.com/office/powerpoint/2010/main" val="42987675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77562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2" name="Rectangle 1">
            <a:extLst>
              <a:ext uri="{FF2B5EF4-FFF2-40B4-BE49-F238E27FC236}">
                <a16:creationId xmlns:a16="http://schemas.microsoft.com/office/drawing/2014/main" id="{BDA7CEC9-D2EC-FA4F-8A74-83D4D4CDD46D}"/>
              </a:ext>
            </a:extLst>
          </p:cNvPr>
          <p:cNvSpPr/>
          <p:nvPr/>
        </p:nvSpPr>
        <p:spPr>
          <a:xfrm>
            <a:off x="952503" y="2554143"/>
            <a:ext cx="12576886" cy="1562217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videos coming up, we'll be looking at Set and Map, and how they resemble and differ from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before that, I want to talk about polymorphic algorithms.</a:t>
            </a:r>
          </a:p>
        </p:txBody>
      </p:sp>
      <p:pic>
        <p:nvPicPr>
          <p:cNvPr id="4" name="Picture 3" descr="A picture containing diagram&#10;&#10;Description automatically generated">
            <a:extLst>
              <a:ext uri="{FF2B5EF4-FFF2-40B4-BE49-F238E27FC236}">
                <a16:creationId xmlns:a16="http://schemas.microsoft.com/office/drawing/2014/main" id="{4A34DBF0-44B5-CFB4-B85C-1596D6615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7147" y="4344874"/>
            <a:ext cx="22134634" cy="11884252"/>
          </a:xfrm>
          <a:prstGeom prst="rect">
            <a:avLst/>
          </a:prstGeom>
        </p:spPr>
      </p:pic>
    </p:spTree>
    <p:extLst>
      <p:ext uri="{BB962C8B-B14F-4D97-AF65-F5344CB8AC3E}">
        <p14:creationId xmlns:p14="http://schemas.microsoft.com/office/powerpoint/2010/main" val="377243373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34879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 polymorphic algorithm?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Oracle's documentation describes a polymorphic algorithm as a piece of reusable functionality.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one time, most of these methods were provided to us, as static methods, on a class called </a:t>
            </a:r>
            <a:r>
              <a:rPr lang="en-US" sz="6400" b="1"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Since JDK-8, and the advent of multiple interface enhancements, some of these methods are now on the interfaces themselves, as default or static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not all, so I'll be discussing this class, and what it has to offer, in comparison to what's available on each collection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also important to understand that legacy code will be using this class for some operations, that can be done from the class itself.</a:t>
            </a:r>
          </a:p>
        </p:txBody>
      </p:sp>
    </p:spTree>
    <p:extLst>
      <p:ext uri="{BB962C8B-B14F-4D97-AF65-F5344CB8AC3E}">
        <p14:creationId xmlns:p14="http://schemas.microsoft.com/office/powerpoint/2010/main" val="291225300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6300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Code Setup (Deck of Cards) for </a:t>
            </a:r>
            <a:r>
              <a:rPr lang="en-US" sz="36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3600" dirty="0">
                <a:latin typeface="Open Sans" panose="020B0606030504020204" pitchFamily="34" charset="0"/>
                <a:ea typeface="Open Sans" panose="020B0606030504020204" pitchFamily="34" charset="0"/>
                <a:cs typeface="Open Sans" panose="020B0606030504020204" pitchFamily="34" charset="0"/>
              </a:rPr>
              <a: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 to start doing something a little bit different.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Moving forward, I'll try to do this setup work, in a separate video, when it makes sense to do so.</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I'll introduce this code as an optional challenge</a:t>
            </a:r>
            <a:r>
              <a:rPr lang="en-US" sz="6400" dirty="0">
                <a:latin typeface="Open Sans" panose="020B0606030504020204" pitchFamily="34" charset="0"/>
                <a:ea typeface="Open Sans" panose="020B0606030504020204" pitchFamily="34" charset="0"/>
                <a:cs typeface="Open Sans" panose="020B0606030504020204" pitchFamily="34" charset="0"/>
              </a:rPr>
              <a:t>, for those who really like the independent work.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feel like you need extra time with some of the basics, definitely take the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feel like you don't need this review, and aren't interested in the challenge, then feel free to skip this video.</a:t>
            </a:r>
          </a:p>
        </p:txBody>
      </p:sp>
    </p:spTree>
    <p:extLst>
      <p:ext uri="{BB962C8B-B14F-4D97-AF65-F5344CB8AC3E}">
        <p14:creationId xmlns:p14="http://schemas.microsoft.com/office/powerpoint/2010/main" val="175745165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63002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Code Setup (Deck of Cards) for </a:t>
            </a:r>
            <a:r>
              <a:rPr lang="en-US" sz="36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3600" dirty="0">
                <a:latin typeface="Open Sans" panose="020B0606030504020204" pitchFamily="34" charset="0"/>
                <a:ea typeface="Open Sans" panose="020B0606030504020204" pitchFamily="34" charset="0"/>
                <a:cs typeface="Open Sans" panose="020B0606030504020204" pitchFamily="34" charset="0"/>
              </a:rPr>
              <a: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I'll review this code in much briefer detail, at the start of the video where I introduce it</a:t>
            </a:r>
            <a:r>
              <a:rPr lang="en-US" sz="6400" dirty="0">
                <a:latin typeface="Open Sans" panose="020B0606030504020204" pitchFamily="34" charset="0"/>
                <a:ea typeface="Open Sans" panose="020B0606030504020204" pitchFamily="34" charset="0"/>
                <a:cs typeface="Open Sans" panose="020B0606030504020204" pitchFamily="34" charset="0"/>
              </a:rPr>
              <a:t>, and the source will be available as a download for you, in the resources section of that video.</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My code will include the use of a record, a nested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on that record, and the use of List functions you've already been exposed to.</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using ascii codes to display the suits of the cards.</a:t>
            </a:r>
          </a:p>
        </p:txBody>
      </p:sp>
    </p:spTree>
    <p:extLst>
      <p:ext uri="{BB962C8B-B14F-4D97-AF65-F5344CB8AC3E}">
        <p14:creationId xmlns:p14="http://schemas.microsoft.com/office/powerpoint/2010/main" val="156415736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63002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Code Setup (Deck of Cards) for </a:t>
            </a:r>
            <a:r>
              <a:rPr lang="en-US" sz="36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3600" dirty="0">
                <a:latin typeface="Open Sans" panose="020B0606030504020204" pitchFamily="34" charset="0"/>
                <a:ea typeface="Open Sans" panose="020B0606030504020204" pitchFamily="34" charset="0"/>
                <a:cs typeface="Open Sans" panose="020B0606030504020204" pitchFamily="34" charset="0"/>
              </a:rPr>
              <a: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I want to set up a Card class, which will be used to create a deck of playing cards.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using these cards, and decks of cards, to demonstrate many of the methods on </a:t>
            </a:r>
            <a:r>
              <a:rPr lang="en-US" sz="64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Card will have three fields: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Suit, meaning Club, Diamond, Heart, or Spade.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face field, which will be a String, containing either the number of the card, or the face value of the card, Jack, Queen, King or Ace.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rank, an integer.</a:t>
            </a:r>
          </a:p>
        </p:txBody>
      </p:sp>
    </p:spTree>
    <p:extLst>
      <p:ext uri="{BB962C8B-B14F-4D97-AF65-F5344CB8AC3E}">
        <p14:creationId xmlns:p14="http://schemas.microsoft.com/office/powerpoint/2010/main" val="413688336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76494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Collection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b="1" i="1" dirty="0">
                <a:latin typeface="Open Sans" panose="020B0606030504020204" pitchFamily="34" charset="0"/>
                <a:ea typeface="Open Sans" panose="020B0606030504020204" pitchFamily="34" charset="0"/>
                <a:cs typeface="Open Sans" panose="020B0606030504020204" pitchFamily="34" charset="0"/>
              </a:rPr>
              <a:t>collection</a:t>
            </a:r>
            <a:r>
              <a:rPr lang="en-US" sz="6400" dirty="0">
                <a:latin typeface="Open Sans" panose="020B0606030504020204" pitchFamily="34" charset="0"/>
                <a:ea typeface="Open Sans" panose="020B0606030504020204" pitchFamily="34" charset="0"/>
                <a:cs typeface="Open Sans" panose="020B0606030504020204" pitchFamily="34" charset="0"/>
              </a:rPr>
              <a:t> is just an object that represents a group of objects.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general, the group of objects have some relationship to each other.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Computer science has common names, and an expected set of behavior, for different types of collection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Collection objects, in various languages, include arrays, lists, vectors, sets, queues, tables, dictionaries, and maps.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differentiated by the way they store the objects in memory, how objects are retrieved and ordered, and whether nulls and duplicate entries are permitted.</a:t>
            </a:r>
          </a:p>
        </p:txBody>
      </p:sp>
    </p:spTree>
    <p:extLst>
      <p:ext uri="{BB962C8B-B14F-4D97-AF65-F5344CB8AC3E}">
        <p14:creationId xmlns:p14="http://schemas.microsoft.com/office/powerpoint/2010/main" val="147755889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6300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Code Setup (Deck of Cards) for </a:t>
            </a:r>
            <a:r>
              <a:rPr lang="en-US" sz="36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3600" dirty="0">
                <a:latin typeface="Open Sans" panose="020B0606030504020204" pitchFamily="34" charset="0"/>
                <a:ea typeface="Open Sans" panose="020B0606030504020204" pitchFamily="34" charset="0"/>
                <a:cs typeface="Open Sans" panose="020B0606030504020204" pitchFamily="34" charset="0"/>
              </a:rPr>
              <a: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Card should override the </a:t>
            </a:r>
            <a:r>
              <a:rPr lang="en-US" sz="6400" dirty="0" err="1">
                <a:latin typeface="Open Sans" panose="020B0606030504020204" pitchFamily="34" charset="0"/>
                <a:ea typeface="Open Sans" panose="020B0606030504020204" pitchFamily="34" charset="0"/>
                <a:cs typeface="Open Sans" panose="020B0606030504020204" pitchFamily="34" charset="0"/>
              </a:rPr>
              <a:t>toString</a:t>
            </a:r>
            <a:r>
              <a:rPr lang="en-US" sz="6400" dirty="0">
                <a:latin typeface="Open Sans" panose="020B0606030504020204" pitchFamily="34" charset="0"/>
                <a:ea typeface="Open Sans" panose="020B0606030504020204" pitchFamily="34" charset="0"/>
                <a:cs typeface="Open Sans" panose="020B0606030504020204" pitchFamily="34" charset="0"/>
              </a:rPr>
              <a:t> method, and print the card with the face value (abbreviated, if a face card), the ascii character of the suit, and the rank in parentheses.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including the ascii characters that will print out each suit as a printable character.</a:t>
            </a:r>
          </a:p>
        </p:txBody>
      </p:sp>
      <p:graphicFrame>
        <p:nvGraphicFramePr>
          <p:cNvPr id="2" name="Table 1">
            <a:extLst>
              <a:ext uri="{FF2B5EF4-FFF2-40B4-BE49-F238E27FC236}">
                <a16:creationId xmlns:a16="http://schemas.microsoft.com/office/drawing/2014/main" id="{A33E1125-B1DF-5662-0C27-65275623947F}"/>
              </a:ext>
            </a:extLst>
          </p:cNvPr>
          <p:cNvGraphicFramePr>
            <a:graphicFrameLocks noGrp="1"/>
          </p:cNvGraphicFramePr>
          <p:nvPr/>
        </p:nvGraphicFramePr>
        <p:xfrm>
          <a:off x="952498" y="8558144"/>
          <a:ext cx="5728221" cy="3335696"/>
        </p:xfrm>
        <a:graphic>
          <a:graphicData uri="http://schemas.openxmlformats.org/drawingml/2006/table">
            <a:tbl>
              <a:tblPr firstRow="1" bandRow="1">
                <a:tableStyleId>{5C22544A-7EE6-4342-B048-85BDC9FD1C3A}</a:tableStyleId>
              </a:tblPr>
              <a:tblGrid>
                <a:gridCol w="5728221">
                  <a:extLst>
                    <a:ext uri="{9D8B030D-6E8A-4147-A177-3AD203B41FA5}">
                      <a16:colId xmlns:a16="http://schemas.microsoft.com/office/drawing/2014/main" val="2844207666"/>
                    </a:ext>
                  </a:extLst>
                </a:gridCol>
              </a:tblGrid>
              <a:tr h="833924">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CLUB = 9827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833924">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Open Sans" panose="020B0606030504020204" pitchFamily="34" charset="0"/>
                          <a:ea typeface="Open Sans" panose="020B0606030504020204" pitchFamily="34" charset="0"/>
                          <a:cs typeface="Open Sans" panose="020B0606030504020204" pitchFamily="34" charset="0"/>
                        </a:rPr>
                        <a:t>DIAMOND = 9830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7474896"/>
                  </a:ext>
                </a:extLst>
              </a:tr>
              <a:tr h="833924">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Open Sans" panose="020B0606030504020204" pitchFamily="34" charset="0"/>
                          <a:ea typeface="Open Sans" panose="020B0606030504020204" pitchFamily="34" charset="0"/>
                          <a:cs typeface="Open Sans" panose="020B0606030504020204" pitchFamily="34" charset="0"/>
                        </a:rPr>
                        <a:t>HEART = 9829</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4332004"/>
                  </a:ext>
                </a:extLst>
              </a:tr>
              <a:tr h="833924">
                <a:tc>
                  <a:txBody>
                    <a:bodyPr/>
                    <a:lstStyle/>
                    <a:p>
                      <a:pPr marL="18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Open Sans" panose="020B0606030504020204" pitchFamily="34" charset="0"/>
                          <a:ea typeface="Open Sans" panose="020B0606030504020204" pitchFamily="34" charset="0"/>
                          <a:cs typeface="Open Sans" panose="020B0606030504020204" pitchFamily="34" charset="0"/>
                        </a:rPr>
                        <a:t>SPADE = 9824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748723"/>
                  </a:ext>
                </a:extLst>
              </a:tr>
            </a:tbl>
          </a:graphicData>
        </a:graphic>
      </p:graphicFrame>
    </p:spTree>
    <p:extLst>
      <p:ext uri="{BB962C8B-B14F-4D97-AF65-F5344CB8AC3E}">
        <p14:creationId xmlns:p14="http://schemas.microsoft.com/office/powerpoint/2010/main" val="377757848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63002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Code Setup (Deck of Cards) for </a:t>
            </a:r>
            <a:r>
              <a:rPr lang="en-US" sz="36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3600" dirty="0">
                <a:latin typeface="Open Sans" panose="020B0606030504020204" pitchFamily="34" charset="0"/>
                <a:ea typeface="Open Sans" panose="020B0606030504020204" pitchFamily="34" charset="0"/>
                <a:cs typeface="Open Sans" panose="020B0606030504020204" pitchFamily="34" charset="0"/>
              </a:rPr>
              <a: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output shown here, shows all the cards in a standard deck of playing cards, sorted by suit and rank.</a:t>
            </a:r>
          </a:p>
        </p:txBody>
      </p:sp>
      <p:sp>
        <p:nvSpPr>
          <p:cNvPr id="3" name="Rectangle 2">
            <a:extLst>
              <a:ext uri="{FF2B5EF4-FFF2-40B4-BE49-F238E27FC236}">
                <a16:creationId xmlns:a16="http://schemas.microsoft.com/office/drawing/2014/main" id="{585D7A26-2467-7D92-3D8F-4C04B1B1F8CA}"/>
              </a:ext>
            </a:extLst>
          </p:cNvPr>
          <p:cNvSpPr/>
          <p:nvPr/>
        </p:nvSpPr>
        <p:spPr>
          <a:xfrm>
            <a:off x="952498" y="7087540"/>
            <a:ext cx="23045837" cy="5152087"/>
          </a:xfrm>
          <a:prstGeom prst="rect">
            <a:avLst/>
          </a:prstGeom>
        </p:spPr>
        <p:txBody>
          <a:bodyPr wrap="square">
            <a:normAutofit/>
          </a:bodyPr>
          <a:lstStyle/>
          <a:p>
            <a:pPr algn="l">
              <a:spcAft>
                <a:spcPts val="5022"/>
              </a:spcAft>
            </a:pPr>
            <a:r>
              <a:rPr lang="en-US" sz="4800" dirty="0">
                <a:latin typeface="Open Sans" panose="020B0606030504020204" pitchFamily="34" charset="0"/>
                <a:ea typeface="Open Sans" panose="020B0606030504020204" pitchFamily="34" charset="0"/>
                <a:cs typeface="Open Sans" panose="020B0606030504020204" pitchFamily="34" charset="0"/>
              </a:rPr>
              <a:t>2♣(0) 3♣(1) 4♣(2) 5♣(3) 6♣(4) 7♣(5) 8♣(6) 9♣(7) 10♣(8) J♣(9) Q♣(10) K♣(11) A♣(12) </a:t>
            </a:r>
          </a:p>
          <a:p>
            <a:pPr algn="l">
              <a:spcAft>
                <a:spcPts val="5022"/>
              </a:spcAft>
            </a:pPr>
            <a:r>
              <a:rPr lang="en-US" sz="4800" dirty="0">
                <a:latin typeface="Open Sans" panose="020B0606030504020204" pitchFamily="34" charset="0"/>
                <a:ea typeface="Open Sans" panose="020B0606030504020204" pitchFamily="34" charset="0"/>
                <a:cs typeface="Open Sans" panose="020B0606030504020204" pitchFamily="34" charset="0"/>
              </a:rPr>
              <a:t>2♦(0) 3♦(1) 4♦(2) 5♦(3) 6♦(4) 7♦(5) 8♦(6) 9♦(7) 10♦(8) J♦(9) Q♦(10) K♦(11) A♦(12) </a:t>
            </a:r>
          </a:p>
          <a:p>
            <a:pPr algn="l">
              <a:spcAft>
                <a:spcPts val="5022"/>
              </a:spcAft>
            </a:pPr>
            <a:r>
              <a:rPr lang="en-US" sz="4800" dirty="0">
                <a:latin typeface="Open Sans" panose="020B0606030504020204" pitchFamily="34" charset="0"/>
                <a:ea typeface="Open Sans" panose="020B0606030504020204" pitchFamily="34" charset="0"/>
                <a:cs typeface="Open Sans" panose="020B0606030504020204" pitchFamily="34" charset="0"/>
              </a:rPr>
              <a:t>2♥(0) 3♥(1) 4♥(2) 5♥(3) 6♥(4) 7♥(5) 8♥(6) 9♥(7) 10♥(8) J♥(9) Q♥(10) K♥(11) A♥(12) </a:t>
            </a:r>
          </a:p>
          <a:p>
            <a:pPr algn="l">
              <a:spcAft>
                <a:spcPts val="5022"/>
              </a:spcAft>
            </a:pPr>
            <a:r>
              <a:rPr lang="en-US" sz="4800" dirty="0">
                <a:latin typeface="Open Sans" panose="020B0606030504020204" pitchFamily="34" charset="0"/>
                <a:ea typeface="Open Sans" panose="020B0606030504020204" pitchFamily="34" charset="0"/>
                <a:cs typeface="Open Sans" panose="020B0606030504020204" pitchFamily="34" charset="0"/>
              </a:rPr>
              <a:t>2♠(0) 3♠(1) 4♠(2) 5♠(3) 6♠(4) 7♠(5) 8♠(6) 9♠(7) 10♠(8) J♠(9) Q♠(10) K♠(11) A♠(12) </a:t>
            </a:r>
          </a:p>
        </p:txBody>
      </p:sp>
    </p:spTree>
    <p:extLst>
      <p:ext uri="{BB962C8B-B14F-4D97-AF65-F5344CB8AC3E}">
        <p14:creationId xmlns:p14="http://schemas.microsoft.com/office/powerpoint/2010/main" val="191306151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6300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Code Setup (Deck of Cards) for </a:t>
            </a:r>
            <a:r>
              <a:rPr lang="en-US" sz="36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3600" dirty="0">
                <a:latin typeface="Open Sans" panose="020B0606030504020204" pitchFamily="34" charset="0"/>
                <a:ea typeface="Open Sans" panose="020B0606030504020204" pitchFamily="34" charset="0"/>
                <a:cs typeface="Open Sans" panose="020B0606030504020204" pitchFamily="34" charset="0"/>
              </a:rPr>
              <a: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card should have the following public static methods to assist anyone using this class:</a:t>
            </a:r>
          </a:p>
          <a:p>
            <a:pPr marL="857250" indent="-857250" algn="l">
              <a:spcAft>
                <a:spcPts val="5022"/>
              </a:spcAft>
              <a:buFont typeface="Arial" panose="020B0604020202020204" pitchFamily="34" charset="0"/>
              <a:buChar char="•"/>
            </a:pPr>
            <a:r>
              <a:rPr lang="en-US" sz="6400" dirty="0" err="1">
                <a:latin typeface="Open Sans" panose="020B0606030504020204" pitchFamily="34" charset="0"/>
                <a:ea typeface="Open Sans" panose="020B0606030504020204" pitchFamily="34" charset="0"/>
                <a:cs typeface="Open Sans" panose="020B0606030504020204" pitchFamily="34" charset="0"/>
              </a:rPr>
              <a:t>getNumericCard</a:t>
            </a:r>
            <a:r>
              <a:rPr lang="en-US" sz="6400" dirty="0">
                <a:latin typeface="Open Sans" panose="020B0606030504020204" pitchFamily="34" charset="0"/>
                <a:ea typeface="Open Sans" panose="020B0606030504020204" pitchFamily="34" charset="0"/>
                <a:cs typeface="Open Sans" panose="020B0606030504020204" pitchFamily="34" charset="0"/>
              </a:rPr>
              <a:t> which should return an instance of a Card, based on the suit and number passed to it.</a:t>
            </a:r>
          </a:p>
          <a:p>
            <a:pPr marL="857250" indent="-857250" algn="l">
              <a:spcAft>
                <a:spcPts val="5022"/>
              </a:spcAft>
              <a:buFont typeface="Arial" panose="020B0604020202020204" pitchFamily="34" charset="0"/>
              <a:buChar char="•"/>
            </a:pPr>
            <a:r>
              <a:rPr lang="en-US" sz="6400" dirty="0" err="1">
                <a:latin typeface="Open Sans" panose="020B0606030504020204" pitchFamily="34" charset="0"/>
                <a:ea typeface="Open Sans" panose="020B0606030504020204" pitchFamily="34" charset="0"/>
                <a:cs typeface="Open Sans" panose="020B0606030504020204" pitchFamily="34" charset="0"/>
              </a:rPr>
              <a:t>getFaceCard</a:t>
            </a:r>
            <a:r>
              <a:rPr lang="en-US" sz="6400" dirty="0">
                <a:latin typeface="Open Sans" panose="020B0606030504020204" pitchFamily="34" charset="0"/>
                <a:ea typeface="Open Sans" panose="020B0606030504020204" pitchFamily="34" charset="0"/>
                <a:cs typeface="Open Sans" panose="020B0606030504020204" pitchFamily="34" charset="0"/>
              </a:rPr>
              <a:t> which should return an instance of a Card, based on the suit and abbreviation (J, Q, K, A) passed to it.</a:t>
            </a:r>
          </a:p>
          <a:p>
            <a:pPr marL="857250" indent="-857250" algn="l">
              <a:spcAft>
                <a:spcPts val="5022"/>
              </a:spcAft>
              <a:buFont typeface="Arial" panose="020B0604020202020204" pitchFamily="34" charset="0"/>
              <a:buChar char="•"/>
            </a:pPr>
            <a:r>
              <a:rPr lang="en-US" sz="6400" dirty="0" err="1">
                <a:latin typeface="Open Sans" panose="020B0606030504020204" pitchFamily="34" charset="0"/>
                <a:ea typeface="Open Sans" panose="020B0606030504020204" pitchFamily="34" charset="0"/>
                <a:cs typeface="Open Sans" panose="020B0606030504020204" pitchFamily="34" charset="0"/>
              </a:rPr>
              <a:t>getStandardDeck</a:t>
            </a:r>
            <a:r>
              <a:rPr lang="en-US" sz="6400" dirty="0">
                <a:latin typeface="Open Sans" panose="020B0606030504020204" pitchFamily="34" charset="0"/>
                <a:ea typeface="Open Sans" panose="020B0606030504020204" pitchFamily="34" charset="0"/>
                <a:cs typeface="Open Sans" panose="020B0606030504020204" pitchFamily="34" charset="0"/>
              </a:rPr>
              <a:t> which should return a list of cards you'd find in a standard deck. See the previous slide for a full set of cards.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4165222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63002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Code Setup (Deck of Cards) for </a:t>
            </a:r>
            <a:r>
              <a:rPr lang="en-US" sz="36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3600" dirty="0">
                <a:latin typeface="Open Sans" panose="020B0606030504020204" pitchFamily="34" charset="0"/>
                <a:ea typeface="Open Sans" panose="020B0606030504020204" pitchFamily="34" charset="0"/>
                <a:cs typeface="Open Sans" panose="020B0606030504020204" pitchFamily="34" charset="0"/>
              </a:rPr>
              <a: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err="1">
                <a:latin typeface="Open Sans" panose="020B0606030504020204" pitchFamily="34" charset="0"/>
                <a:ea typeface="Open Sans" panose="020B0606030504020204" pitchFamily="34" charset="0"/>
                <a:cs typeface="Open Sans" panose="020B0606030504020204" pitchFamily="34" charset="0"/>
              </a:rPr>
              <a:t>printDeck</a:t>
            </a:r>
            <a:r>
              <a:rPr lang="en-US" sz="6400" dirty="0">
                <a:latin typeface="Open Sans" panose="020B0606030504020204" pitchFamily="34" charset="0"/>
                <a:ea typeface="Open Sans" panose="020B0606030504020204" pitchFamily="34" charset="0"/>
                <a:cs typeface="Open Sans" panose="020B0606030504020204" pitchFamily="34" charset="0"/>
              </a:rPr>
              <a:t>, which should take a description, a list of card, and a row count.  This method will print the cards out in the number of rows passed.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Finally, the card should have an overloaded </a:t>
            </a:r>
            <a:r>
              <a:rPr lang="en-US" sz="6400" dirty="0" err="1">
                <a:latin typeface="Open Sans" panose="020B0606030504020204" pitchFamily="34" charset="0"/>
                <a:ea typeface="Open Sans" panose="020B0606030504020204" pitchFamily="34" charset="0"/>
                <a:cs typeface="Open Sans" panose="020B0606030504020204" pitchFamily="34" charset="0"/>
              </a:rPr>
              <a:t>printDeck</a:t>
            </a:r>
            <a:r>
              <a:rPr lang="en-US" sz="6400" dirty="0">
                <a:latin typeface="Open Sans" panose="020B0606030504020204" pitchFamily="34" charset="0"/>
                <a:ea typeface="Open Sans" panose="020B0606030504020204" pitchFamily="34" charset="0"/>
                <a:cs typeface="Open Sans" panose="020B0606030504020204" pitchFamily="34" charset="0"/>
              </a:rPr>
              <a:t> method, that will print "Current Deck" as the description, and use 4, as the number of rows to be printed.</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I'll introduce it with a brief overview in the next video, and it will be in the resources section of that video, as well as this one.</a:t>
            </a:r>
          </a:p>
        </p:txBody>
      </p:sp>
    </p:spTree>
    <p:extLst>
      <p:ext uri="{BB962C8B-B14F-4D97-AF65-F5344CB8AC3E}">
        <p14:creationId xmlns:p14="http://schemas.microsoft.com/office/powerpoint/2010/main" val="375621054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ord&#10;&#10;Description automatically generated">
            <a:extLst>
              <a:ext uri="{FF2B5EF4-FFF2-40B4-BE49-F238E27FC236}">
                <a16:creationId xmlns:a16="http://schemas.microsoft.com/office/drawing/2014/main" id="{FB0D5E07-FE78-51A1-432D-CED3D6B35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681" y="8892951"/>
            <a:ext cx="25328639" cy="9767836"/>
          </a:xfrm>
          <a:prstGeom prst="rect">
            <a:avLst/>
          </a:prstGeom>
        </p:spPr>
      </p:pic>
      <p:sp>
        <p:nvSpPr>
          <p:cNvPr id="126" name="Shape 126"/>
          <p:cNvSpPr/>
          <p:nvPr/>
        </p:nvSpPr>
        <p:spPr>
          <a:xfrm>
            <a:off x="952498" y="459786"/>
            <a:ext cx="218809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class diagram for my solution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Code Setup (Deck of Cards) for </a:t>
            </a:r>
            <a:r>
              <a:rPr lang="en-US" sz="36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3600" dirty="0">
                <a:latin typeface="Open Sans" panose="020B0606030504020204" pitchFamily="34" charset="0"/>
                <a:ea typeface="Open Sans" panose="020B0606030504020204" pitchFamily="34" charset="0"/>
                <a:cs typeface="Open Sans" panose="020B0606030504020204" pitchFamily="34" charset="0"/>
              </a:rPr>
              <a: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687218"/>
            <a:ext cx="34782670" cy="134788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my own plan, or the class diagram I'll be coding towards.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going to create a Card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my case I'm just going to make it a record.</a:t>
            </a:r>
          </a:p>
        </p:txBody>
      </p:sp>
    </p:spTree>
    <p:extLst>
      <p:ext uri="{BB962C8B-B14F-4D97-AF65-F5344CB8AC3E}">
        <p14:creationId xmlns:p14="http://schemas.microsoft.com/office/powerpoint/2010/main" val="391138210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ord&#10;&#10;Description automatically generated">
            <a:extLst>
              <a:ext uri="{FF2B5EF4-FFF2-40B4-BE49-F238E27FC236}">
                <a16:creationId xmlns:a16="http://schemas.microsoft.com/office/drawing/2014/main" id="{FB0D5E07-FE78-51A1-432D-CED3D6B35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681" y="8892951"/>
            <a:ext cx="25328639" cy="9767836"/>
          </a:xfrm>
          <a:prstGeom prst="rect">
            <a:avLst/>
          </a:prstGeom>
        </p:spPr>
      </p:pic>
      <p:sp>
        <p:nvSpPr>
          <p:cNvPr id="126" name="Shape 126"/>
          <p:cNvSpPr/>
          <p:nvPr/>
        </p:nvSpPr>
        <p:spPr>
          <a:xfrm>
            <a:off x="952498" y="459786"/>
            <a:ext cx="2188099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class diagram for my solution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Code Setup (Deck of Cards) for </a:t>
            </a:r>
            <a:r>
              <a:rPr lang="en-US" sz="36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3600" dirty="0">
                <a:latin typeface="Open Sans" panose="020B0606030504020204" pitchFamily="34" charset="0"/>
                <a:ea typeface="Open Sans" panose="020B0606030504020204" pitchFamily="34" charset="0"/>
                <a:cs typeface="Open Sans" panose="020B0606030504020204" pitchFamily="34" charset="0"/>
              </a:rPr>
              <a: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687218"/>
            <a:ext cx="34782670" cy="134788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a record gives me built in immutability, if all my attributes are simple data types, like primitives and Strings.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Maybe you decided to create a Deck class, to contain your cards, and that's a good idea too.</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examples ahead, I'm just going to use List as my Deck container.</a:t>
            </a:r>
          </a:p>
        </p:txBody>
      </p:sp>
    </p:spTree>
    <p:extLst>
      <p:ext uri="{BB962C8B-B14F-4D97-AF65-F5344CB8AC3E}">
        <p14:creationId xmlns:p14="http://schemas.microsoft.com/office/powerpoint/2010/main" val="326155529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30762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 Collections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t>
            </a:r>
            <a:r>
              <a:rPr lang="en-US" sz="4500" dirty="0" err="1">
                <a:latin typeface="Open Sans" panose="020B0606030504020204" pitchFamily="34" charset="0"/>
                <a:ea typeface="Open Sans" panose="020B0606030504020204" pitchFamily="34" charset="0"/>
                <a:cs typeface="Open Sans" panose="020B0606030504020204" pitchFamily="34" charset="0"/>
              </a:rPr>
              <a:t>java.util.Collections</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important to understand that the Collections class is not the Collections Framework.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framework contains many interfaces and implemented classes, as well as helper classes, which this Collections class is just one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one time, Java had interfaces, but no support for static or default methods on them, so useful methods were packaged in these helper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of these methods have since been implemented on the interfaces themselves, but there's still some functionality on the Collections class you might find useful.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examine some of these in code, and compare them to the methods on the interfaces now available.</a:t>
            </a:r>
          </a:p>
        </p:txBody>
      </p:sp>
    </p:spTree>
    <p:extLst>
      <p:ext uri="{BB962C8B-B14F-4D97-AF65-F5344CB8AC3E}">
        <p14:creationId xmlns:p14="http://schemas.microsoft.com/office/powerpoint/2010/main" val="77770892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48235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 - a Quick Review</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t>
            </a:r>
            <a:r>
              <a:rPr lang="en-US" sz="4500" dirty="0" err="1">
                <a:latin typeface="Open Sans" panose="020B0606030504020204" pitchFamily="34" charset="0"/>
                <a:ea typeface="Open Sans" panose="020B0606030504020204" pitchFamily="34" charset="0"/>
                <a:cs typeface="Open Sans" panose="020B0606030504020204" pitchFamily="34" charset="0"/>
              </a:rPr>
              <a:t>java.util.Collections</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Graphical user interface, application, Word&#10;&#10;Description automatically generated">
            <a:extLst>
              <a:ext uri="{FF2B5EF4-FFF2-40B4-BE49-F238E27FC236}">
                <a16:creationId xmlns:a16="http://schemas.microsoft.com/office/drawing/2014/main" id="{4EE09BEA-BD87-CAD9-8F82-0170C942E771}"/>
              </a:ext>
            </a:extLst>
          </p:cNvPr>
          <p:cNvPicPr>
            <a:picLocks noChangeAspect="1"/>
          </p:cNvPicPr>
          <p:nvPr/>
        </p:nvPicPr>
        <p:blipFill rotWithShape="1">
          <a:blip r:embed="rId4">
            <a:extLst>
              <a:ext uri="{28A0092B-C50C-407E-A947-70E740481C1C}">
                <a14:useLocalDpi xmlns:a14="http://schemas.microsoft.com/office/drawing/2010/main" val="0"/>
              </a:ext>
            </a:extLst>
          </a:blip>
          <a:srcRect l="2285" t="3954" r="1595" b="6675"/>
          <a:stretch/>
        </p:blipFill>
        <p:spPr>
          <a:xfrm>
            <a:off x="14235603" y="6432498"/>
            <a:ext cx="21499565" cy="7709005"/>
          </a:xfrm>
          <a:prstGeom prst="rect">
            <a:avLst/>
          </a:prstGeom>
        </p:spPr>
      </p:pic>
      <p:sp>
        <p:nvSpPr>
          <p:cNvPr id="2" name="Rectangle 1">
            <a:extLst>
              <a:ext uri="{FF2B5EF4-FFF2-40B4-BE49-F238E27FC236}">
                <a16:creationId xmlns:a16="http://schemas.microsoft.com/office/drawing/2014/main" id="{4F89F669-D0E4-A711-62D2-361EE7F0ACA0}"/>
              </a:ext>
            </a:extLst>
          </p:cNvPr>
          <p:cNvSpPr/>
          <p:nvPr/>
        </p:nvSpPr>
        <p:spPr>
          <a:xfrm>
            <a:off x="952501" y="2780526"/>
            <a:ext cx="12912789" cy="1515078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has Card, a record, with a nested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named Suit, declared in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Suit is either a Club, Diamond, Heart or Spade, and this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has a helper function, </a:t>
            </a:r>
            <a:r>
              <a:rPr lang="en-US" sz="6400" dirty="0" err="1">
                <a:latin typeface="Open Sans" panose="020B0606030504020204" pitchFamily="34" charset="0"/>
                <a:ea typeface="Open Sans" panose="020B0606030504020204" pitchFamily="34" charset="0"/>
                <a:cs typeface="Open Sans" panose="020B0606030504020204" pitchFamily="34" charset="0"/>
              </a:rPr>
              <a:t>getImage</a:t>
            </a:r>
            <a:r>
              <a:rPr lang="en-US" sz="6400" dirty="0">
                <a:latin typeface="Open Sans" panose="020B0606030504020204" pitchFamily="34" charset="0"/>
                <a:ea typeface="Open Sans" panose="020B0606030504020204" pitchFamily="34" charset="0"/>
                <a:cs typeface="Open Sans" panose="020B0606030504020204" pitchFamily="34" charset="0"/>
              </a:rPr>
              <a:t>, that returns a printable character value for that suit.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overrode the </a:t>
            </a:r>
            <a:r>
              <a:rPr lang="en-US" sz="6400" dirty="0" err="1">
                <a:latin typeface="Open Sans" panose="020B0606030504020204" pitchFamily="34" charset="0"/>
                <a:ea typeface="Open Sans" panose="020B0606030504020204" pitchFamily="34" charset="0"/>
                <a:cs typeface="Open Sans" panose="020B0606030504020204" pitchFamily="34" charset="0"/>
              </a:rPr>
              <a:t>toString</a:t>
            </a:r>
            <a:r>
              <a:rPr lang="en-US" sz="6400" dirty="0">
                <a:latin typeface="Open Sans" panose="020B0606030504020204" pitchFamily="34" charset="0"/>
                <a:ea typeface="Open Sans" panose="020B0606030504020204" pitchFamily="34" charset="0"/>
                <a:cs typeface="Open Sans" panose="020B0606030504020204" pitchFamily="34" charset="0"/>
              </a:rPr>
              <a:t> method on Card, to print that character along with what I call the face, or face value of the card, so 2 through 10, or Jack, Queen, King, or Ace.</a:t>
            </a:r>
          </a:p>
        </p:txBody>
      </p:sp>
    </p:spTree>
    <p:extLst>
      <p:ext uri="{BB962C8B-B14F-4D97-AF65-F5344CB8AC3E}">
        <p14:creationId xmlns:p14="http://schemas.microsoft.com/office/powerpoint/2010/main" val="219863455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48235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 - a Quick Review</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t>
            </a:r>
            <a:r>
              <a:rPr lang="en-US" sz="4500" dirty="0" err="1">
                <a:latin typeface="Open Sans" panose="020B0606030504020204" pitchFamily="34" charset="0"/>
                <a:ea typeface="Open Sans" panose="020B0606030504020204" pitchFamily="34" charset="0"/>
                <a:cs typeface="Open Sans" panose="020B0606030504020204" pitchFamily="34" charset="0"/>
              </a:rPr>
              <a:t>java.util.Collections</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Graphical user interface, application, Word&#10;&#10;Description automatically generated">
            <a:extLst>
              <a:ext uri="{FF2B5EF4-FFF2-40B4-BE49-F238E27FC236}">
                <a16:creationId xmlns:a16="http://schemas.microsoft.com/office/drawing/2014/main" id="{4EE09BEA-BD87-CAD9-8F82-0170C942E771}"/>
              </a:ext>
            </a:extLst>
          </p:cNvPr>
          <p:cNvPicPr>
            <a:picLocks noChangeAspect="1"/>
          </p:cNvPicPr>
          <p:nvPr/>
        </p:nvPicPr>
        <p:blipFill rotWithShape="1">
          <a:blip r:embed="rId4">
            <a:extLst>
              <a:ext uri="{28A0092B-C50C-407E-A947-70E740481C1C}">
                <a14:useLocalDpi xmlns:a14="http://schemas.microsoft.com/office/drawing/2010/main" val="0"/>
              </a:ext>
            </a:extLst>
          </a:blip>
          <a:srcRect l="2285" t="3954" r="1595" b="6675"/>
          <a:stretch/>
        </p:blipFill>
        <p:spPr>
          <a:xfrm>
            <a:off x="14235603" y="6432498"/>
            <a:ext cx="21499565" cy="7709005"/>
          </a:xfrm>
          <a:prstGeom prst="rect">
            <a:avLst/>
          </a:prstGeom>
        </p:spPr>
      </p:pic>
      <p:sp>
        <p:nvSpPr>
          <p:cNvPr id="2" name="Rectangle 1">
            <a:extLst>
              <a:ext uri="{FF2B5EF4-FFF2-40B4-BE49-F238E27FC236}">
                <a16:creationId xmlns:a16="http://schemas.microsoft.com/office/drawing/2014/main" id="{4F89F669-D0E4-A711-62D2-361EE7F0ACA0}"/>
              </a:ext>
            </a:extLst>
          </p:cNvPr>
          <p:cNvSpPr/>
          <p:nvPr/>
        </p:nvSpPr>
        <p:spPr>
          <a:xfrm>
            <a:off x="952501" y="2780526"/>
            <a:ext cx="12912789" cy="1515078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card will also have a rank, starting with 0 for the lowest card.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 standard deck, the lowest card, a two, is 0, because an Ace is usually the highest value card, though an ace can represent a one sometimes.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Card has static helper functions I'll be using in the code in this video, one to get an instance of a numeric card, one to get an instance of a face card.</a:t>
            </a:r>
          </a:p>
        </p:txBody>
      </p:sp>
    </p:spTree>
    <p:extLst>
      <p:ext uri="{BB962C8B-B14F-4D97-AF65-F5344CB8AC3E}">
        <p14:creationId xmlns:p14="http://schemas.microsoft.com/office/powerpoint/2010/main" val="355383094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48235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 - a Quick Review</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t>
            </a:r>
            <a:r>
              <a:rPr lang="en-US" sz="4500" dirty="0" err="1">
                <a:latin typeface="Open Sans" panose="020B0606030504020204" pitchFamily="34" charset="0"/>
                <a:ea typeface="Open Sans" panose="020B0606030504020204" pitchFamily="34" charset="0"/>
                <a:cs typeface="Open Sans" panose="020B0606030504020204" pitchFamily="34" charset="0"/>
              </a:rPr>
              <a:t>java.util.Collections</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Graphical user interface, application, Word&#10;&#10;Description automatically generated">
            <a:extLst>
              <a:ext uri="{FF2B5EF4-FFF2-40B4-BE49-F238E27FC236}">
                <a16:creationId xmlns:a16="http://schemas.microsoft.com/office/drawing/2014/main" id="{4EE09BEA-BD87-CAD9-8F82-0170C942E771}"/>
              </a:ext>
            </a:extLst>
          </p:cNvPr>
          <p:cNvPicPr>
            <a:picLocks noChangeAspect="1"/>
          </p:cNvPicPr>
          <p:nvPr/>
        </p:nvPicPr>
        <p:blipFill rotWithShape="1">
          <a:blip r:embed="rId4">
            <a:extLst>
              <a:ext uri="{28A0092B-C50C-407E-A947-70E740481C1C}">
                <a14:useLocalDpi xmlns:a14="http://schemas.microsoft.com/office/drawing/2010/main" val="0"/>
              </a:ext>
            </a:extLst>
          </a:blip>
          <a:srcRect l="2285" t="3954" r="1595" b="6675"/>
          <a:stretch/>
        </p:blipFill>
        <p:spPr>
          <a:xfrm>
            <a:off x="14235603" y="6432498"/>
            <a:ext cx="21499565" cy="7709005"/>
          </a:xfrm>
          <a:prstGeom prst="rect">
            <a:avLst/>
          </a:prstGeom>
        </p:spPr>
      </p:pic>
      <p:sp>
        <p:nvSpPr>
          <p:cNvPr id="2" name="Rectangle 1">
            <a:extLst>
              <a:ext uri="{FF2B5EF4-FFF2-40B4-BE49-F238E27FC236}">
                <a16:creationId xmlns:a16="http://schemas.microsoft.com/office/drawing/2014/main" id="{4F89F669-D0E4-A711-62D2-361EE7F0ACA0}"/>
              </a:ext>
            </a:extLst>
          </p:cNvPr>
          <p:cNvSpPr/>
          <p:nvPr/>
        </p:nvSpPr>
        <p:spPr>
          <a:xfrm>
            <a:off x="952501" y="2780526"/>
            <a:ext cx="12912789" cy="1515078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I can get a list of cards, that represents a standard deck of cards.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there's functions to print the deck of cards.</a:t>
            </a:r>
          </a:p>
        </p:txBody>
      </p:sp>
    </p:spTree>
    <p:extLst>
      <p:ext uri="{BB962C8B-B14F-4D97-AF65-F5344CB8AC3E}">
        <p14:creationId xmlns:p14="http://schemas.microsoft.com/office/powerpoint/2010/main" val="236852100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11017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Collections Framework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Oracle's Java documentation describes it's collections framework as: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unified architecture for representing and manipulating collections, enabling collections to be manipulated independently of implementation details.”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you're interested in reading the Oracle documentation, they have a good overview at the following link</a:t>
            </a:r>
          </a:p>
          <a:p>
            <a:pPr algn="l">
              <a:spcAft>
                <a:spcPts val="5022"/>
              </a:spcAft>
            </a:pPr>
            <a:r>
              <a:rPr lang="en-US" sz="6400" dirty="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https://docs.oracle.com/javase/8/docs/technotes/guides/collections/overview.html</a:t>
            </a:r>
            <a:endParaRPr lang="en-US" sz="6400" dirty="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was written for JDK-8, but it still applies.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12298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8876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Card Game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61884"/>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200" dirty="0">
                <a:latin typeface="Open Sans" panose="020B0606030504020204" pitchFamily="34" charset="0"/>
                <a:ea typeface="Open Sans" panose="020B0606030504020204" pitchFamily="34" charset="0"/>
                <a:cs typeface="Open Sans" panose="020B0606030504020204" pitchFamily="34" charset="0"/>
              </a:rPr>
              <a:t>Collections methods Challenge, Your own Card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video, I introduced you to quite a few methods on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6400" dirty="0">
                <a:latin typeface="Open Sans" panose="020B0606030504020204" pitchFamily="34" charset="0"/>
                <a:ea typeface="Open Sans" panose="020B0606030504020204" pitchFamily="34" charset="0"/>
                <a:cs typeface="Open Sans" panose="020B0606030504020204" pitchFamily="34" charset="0"/>
              </a:rPr>
              <a:t> class, and showed you examples, using a deck of cards.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it's your turn.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Think for a moment about a card game that you'd enjoy building, and one you know some of the rules for.</a:t>
            </a:r>
          </a:p>
          <a:p>
            <a:pPr marL="1143000" indent="-1143000" algn="l">
              <a:spcAft>
                <a:spcPts val="5022"/>
              </a:spcAft>
              <a:buFont typeface="+mj-lt"/>
              <a:buAutoNum type="arabicPeriod"/>
            </a:pPr>
            <a:r>
              <a:rPr lang="en-US" sz="6400" b="1" dirty="0">
                <a:latin typeface="Open Sans" panose="020B0606030504020204" pitchFamily="34" charset="0"/>
                <a:ea typeface="Open Sans" panose="020B0606030504020204" pitchFamily="34" charset="0"/>
                <a:cs typeface="Open Sans" panose="020B0606030504020204" pitchFamily="34" charset="0"/>
              </a:rPr>
              <a:t>Create a deck of cards</a:t>
            </a:r>
            <a:r>
              <a:rPr lang="en-US" sz="6400" dirty="0">
                <a:latin typeface="Open Sans" panose="020B0606030504020204" pitchFamily="34" charset="0"/>
                <a:ea typeface="Open Sans" panose="020B0606030504020204" pitchFamily="34" charset="0"/>
                <a:cs typeface="Open Sans" panose="020B0606030504020204" pitchFamily="34" charset="0"/>
              </a:rPr>
              <a:t>, either a standard deck, or a deck that's specialized to the card game you want to create.</a:t>
            </a:r>
          </a:p>
          <a:p>
            <a:pPr marL="1143000" indent="-1143000" algn="l">
              <a:spcAft>
                <a:spcPts val="5022"/>
              </a:spcAft>
              <a:buFont typeface="+mj-lt"/>
              <a:buAutoNum type="arabicPeriod"/>
            </a:pPr>
            <a:r>
              <a:rPr lang="en-US" sz="6400" b="1" dirty="0">
                <a:latin typeface="Open Sans" panose="020B0606030504020204" pitchFamily="34" charset="0"/>
                <a:ea typeface="Open Sans" panose="020B0606030504020204" pitchFamily="34" charset="0"/>
                <a:cs typeface="Open Sans" panose="020B0606030504020204" pitchFamily="34" charset="0"/>
              </a:rPr>
              <a:t>Shuffle your deck</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9069553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88763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Card Game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618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200" dirty="0">
                <a:latin typeface="Open Sans" panose="020B0606030504020204" pitchFamily="34" charset="0"/>
                <a:ea typeface="Open Sans" panose="020B0606030504020204" pitchFamily="34" charset="0"/>
                <a:cs typeface="Open Sans" panose="020B0606030504020204" pitchFamily="34" charset="0"/>
              </a:rPr>
              <a:t>Collections methods Challenge, Your own Card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1143000" indent="-1143000" algn="l">
              <a:spcAft>
                <a:spcPts val="5022"/>
              </a:spcAft>
              <a:buFont typeface="+mj-lt"/>
              <a:buAutoNum type="arabicPeriod" startAt="3"/>
            </a:pPr>
            <a:r>
              <a:rPr lang="en-US" sz="6400" b="1" dirty="0">
                <a:latin typeface="Open Sans" panose="020B0606030504020204" pitchFamily="34" charset="0"/>
                <a:ea typeface="Open Sans" panose="020B0606030504020204" pitchFamily="34" charset="0"/>
                <a:cs typeface="Open Sans" panose="020B0606030504020204" pitchFamily="34" charset="0"/>
              </a:rPr>
              <a:t>Deal your players' hands</a:t>
            </a:r>
            <a:r>
              <a:rPr lang="en-US" sz="6400" dirty="0">
                <a:latin typeface="Open Sans" panose="020B0606030504020204" pitchFamily="34" charset="0"/>
                <a:ea typeface="Open Sans" panose="020B0606030504020204" pitchFamily="34" charset="0"/>
                <a:cs typeface="Open Sans" panose="020B0606030504020204" pitchFamily="34" charset="0"/>
              </a:rPr>
              <a:t>.  Pick the number of players playing, and figure out how you'll deal the cards, one at a time to each hand, or some other way.</a:t>
            </a:r>
          </a:p>
          <a:p>
            <a:pPr marL="1143000" indent="-1143000" algn="l">
              <a:spcAft>
                <a:spcPts val="5022"/>
              </a:spcAft>
              <a:buFont typeface="+mj-lt"/>
              <a:buAutoNum type="arabicPeriod" startAt="3"/>
            </a:pPr>
            <a:r>
              <a:rPr lang="en-US" sz="6400" b="1" dirty="0">
                <a:latin typeface="Open Sans" panose="020B0606030504020204" pitchFamily="34" charset="0"/>
                <a:ea typeface="Open Sans" panose="020B0606030504020204" pitchFamily="34" charset="0"/>
                <a:cs typeface="Open Sans" panose="020B0606030504020204" pitchFamily="34" charset="0"/>
              </a:rPr>
              <a:t>Evaluate your players' hands</a:t>
            </a:r>
            <a:r>
              <a:rPr lang="en-US" sz="6400" dirty="0">
                <a:latin typeface="Open Sans" panose="020B0606030504020204" pitchFamily="34" charset="0"/>
                <a:ea typeface="Open Sans" panose="020B0606030504020204" pitchFamily="34" charset="0"/>
                <a:cs typeface="Open Sans" panose="020B0606030504020204" pitchFamily="34" charset="0"/>
              </a:rPr>
              <a:t> for card combinations that are important to the game.  </a:t>
            </a:r>
          </a:p>
          <a:p>
            <a:pPr marL="1143000" indent="-1143000" algn="l">
              <a:spcAft>
                <a:spcPts val="5022"/>
              </a:spcAft>
              <a:buFont typeface="+mj-lt"/>
              <a:buAutoNum type="arabicPeriod" startAt="3"/>
            </a:pPr>
            <a:r>
              <a:rPr lang="en-US" sz="6400" dirty="0">
                <a:latin typeface="Open Sans" panose="020B0606030504020204" pitchFamily="34" charset="0"/>
                <a:ea typeface="Open Sans" panose="020B0606030504020204" pitchFamily="34" charset="0"/>
                <a:cs typeface="Open Sans" panose="020B0606030504020204" pitchFamily="34" charset="0"/>
              </a:rPr>
              <a:t>Use a combination of </a:t>
            </a:r>
            <a:r>
              <a:rPr lang="en-US" sz="64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6400" dirty="0">
                <a:latin typeface="Open Sans" panose="020B0606030504020204" pitchFamily="34" charset="0"/>
                <a:ea typeface="Open Sans" panose="020B0606030504020204" pitchFamily="34" charset="0"/>
                <a:cs typeface="Open Sans" panose="020B0606030504020204" pitchFamily="34" charset="0"/>
              </a:rPr>
              <a:t> and List methods, to achieve your results.</a:t>
            </a:r>
          </a:p>
        </p:txBody>
      </p:sp>
    </p:spTree>
    <p:extLst>
      <p:ext uri="{BB962C8B-B14F-4D97-AF65-F5344CB8AC3E}">
        <p14:creationId xmlns:p14="http://schemas.microsoft.com/office/powerpoint/2010/main" val="329143602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3613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Poker: Five Card Draw</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618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200" dirty="0">
                <a:latin typeface="Open Sans" panose="020B0606030504020204" pitchFamily="34" charset="0"/>
                <a:ea typeface="Open Sans" panose="020B0606030504020204" pitchFamily="34" charset="0"/>
                <a:cs typeface="Open Sans" panose="020B0606030504020204" pitchFamily="34" charset="0"/>
              </a:rPr>
              <a:t>Collections methods Challenge, Your own Card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game usually has four or more players.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dealer shuffles the deck, and asks another player to cut the deck.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dealer deals the cards one at a time to each player, starting with the player on the dealer's left, until each player has 5 cards.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Each player evaluates his hand for certain card combinations, called card ranks.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Each player can discard up to 3 cards.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dealer will replace discarded cards from the remaining pile, in the order they've been shuffled.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Each player reevaluates his hand if he drew new cards, and bets on his hand.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gives us quite a bit to work on, so let's get going. </a:t>
            </a:r>
          </a:p>
        </p:txBody>
      </p:sp>
    </p:spTree>
    <p:extLst>
      <p:ext uri="{BB962C8B-B14F-4D97-AF65-F5344CB8AC3E}">
        <p14:creationId xmlns:p14="http://schemas.microsoft.com/office/powerpoint/2010/main" val="216665555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51984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55173"/>
            <a:ext cx="34782670" cy="1507613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HashSet and HashMap, are based on the hash codes of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can be a confusing topic for new programmers, so I want to spend some extra time explaining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Since sets are unique because they don't support duplicates, adding an element always incurs the cost of first checking for a match.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 set is large or very large, this becomes a costly operation, O(n), or linear time, if you remember the Big O notations I covered previously.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mechanism to reduce this cost, is introduced by something called hashing.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created two buckets of elements, and the element could consistently identify which bucket it was stored in, then the lookup could be reduced by half.</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created four buckets, we could reduce the cost by a quarter.</a:t>
            </a:r>
          </a:p>
        </p:txBody>
      </p:sp>
    </p:spTree>
    <p:extLst>
      <p:ext uri="{BB962C8B-B14F-4D97-AF65-F5344CB8AC3E}">
        <p14:creationId xmlns:p14="http://schemas.microsoft.com/office/powerpoint/2010/main" val="141696273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51984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hashed collection will optimally create a limited set of buckets, to provide an even distribution of the objects across the buckets in a full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hash code can be any valid integer, so it could be one of 4.2 billion valid numbers.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 collection only contains 100,000 elements, you don't want to back it with a storage mechanism of 4 billion possible placeholders.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you don't want to have to iterate through 100,000 elements one at a time to find a match or a duplicate.</a:t>
            </a:r>
          </a:p>
        </p:txBody>
      </p:sp>
    </p:spTree>
    <p:extLst>
      <p:ext uri="{BB962C8B-B14F-4D97-AF65-F5344CB8AC3E}">
        <p14:creationId xmlns:p14="http://schemas.microsoft.com/office/powerpoint/2010/main" val="417456825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51984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hashing mechanism will take an integer hash code, and a capacity declaration which specifies the number of buckets to distribute the objects over.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then translates the range of hash codes into a range of bucket identifiers.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Hashed implementations use a combination of the hash code and other means, to provide the most efficient bucketing system, to achieve this desired uniform distribution of the objects.</a:t>
            </a:r>
          </a:p>
        </p:txBody>
      </p:sp>
    </p:spTree>
    <p:extLst>
      <p:ext uri="{BB962C8B-B14F-4D97-AF65-F5344CB8AC3E}">
        <p14:creationId xmlns:p14="http://schemas.microsoft.com/office/powerpoint/2010/main" val="132633120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85538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Hashing starts with understanding equality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understand hashing in Java, I think it helps to first understand the equality of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touched on this in previous videos, but now I want to be sure you thoroughly understand this subject, because it matters when dealing with any hashed collections.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two methods on </a:t>
            </a:r>
            <a:r>
              <a:rPr lang="en-US" sz="6400" dirty="0" err="1">
                <a:latin typeface="Open Sans" panose="020B0606030504020204" pitchFamily="34" charset="0"/>
                <a:ea typeface="Open Sans" panose="020B0606030504020204" pitchFamily="34" charset="0"/>
                <a:cs typeface="Open Sans" panose="020B0606030504020204" pitchFamily="34" charset="0"/>
              </a:rPr>
              <a:t>java.util.Object</a:t>
            </a:r>
            <a:r>
              <a:rPr lang="en-US" sz="6400" dirty="0">
                <a:latin typeface="Open Sans" panose="020B0606030504020204" pitchFamily="34" charset="0"/>
                <a:ea typeface="Open Sans" panose="020B0606030504020204" pitchFamily="34" charset="0"/>
                <a:cs typeface="Open Sans" panose="020B0606030504020204" pitchFamily="34" charset="0"/>
              </a:rPr>
              <a:t>, that all objects inherit.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equals, and </a:t>
            </a:r>
            <a:r>
              <a:rPr lang="en-US" sz="6400" dirty="0" err="1">
                <a:latin typeface="Open Sans" panose="020B0606030504020204" pitchFamily="34" charset="0"/>
                <a:ea typeface="Open Sans" panose="020B0606030504020204" pitchFamily="34" charset="0"/>
                <a:cs typeface="Open Sans" panose="020B0606030504020204" pitchFamily="34" charset="0"/>
              </a:rPr>
              <a:t>hashCode</a:t>
            </a:r>
            <a:r>
              <a:rPr lang="en-US" sz="6400" dirty="0">
                <a:latin typeface="Open Sans" panose="020B0606030504020204" pitchFamily="34" charset="0"/>
                <a:ea typeface="Open Sans" panose="020B0606030504020204" pitchFamily="34" charset="0"/>
                <a:cs typeface="Open Sans" panose="020B0606030504020204" pitchFamily="34" charset="0"/>
              </a:rPr>
              <a:t>, and I show the method signatures from Object here.</a:t>
            </a:r>
          </a:p>
        </p:txBody>
      </p:sp>
      <p:graphicFrame>
        <p:nvGraphicFramePr>
          <p:cNvPr id="2" name="Table 1">
            <a:extLst>
              <a:ext uri="{FF2B5EF4-FFF2-40B4-BE49-F238E27FC236}">
                <a16:creationId xmlns:a16="http://schemas.microsoft.com/office/drawing/2014/main" id="{40A99507-3931-6374-9964-CEF36DDB1E79}"/>
              </a:ext>
            </a:extLst>
          </p:cNvPr>
          <p:cNvGraphicFramePr>
            <a:graphicFrameLocks noGrp="1"/>
          </p:cNvGraphicFramePr>
          <p:nvPr/>
        </p:nvGraphicFramePr>
        <p:xfrm>
          <a:off x="952501" y="11995168"/>
          <a:ext cx="34782667" cy="2616571"/>
        </p:xfrm>
        <a:graphic>
          <a:graphicData uri="http://schemas.openxmlformats.org/drawingml/2006/table">
            <a:tbl>
              <a:tblPr firstRow="1" bandRow="1">
                <a:tableStyleId>{5C22544A-7EE6-4342-B048-85BDC9FD1C3A}</a:tableStyleId>
              </a:tblPr>
              <a:tblGrid>
                <a:gridCol w="16663695">
                  <a:extLst>
                    <a:ext uri="{9D8B030D-6E8A-4147-A177-3AD203B41FA5}">
                      <a16:colId xmlns:a16="http://schemas.microsoft.com/office/drawing/2014/main" val="2844207666"/>
                    </a:ext>
                  </a:extLst>
                </a:gridCol>
                <a:gridCol w="18118972">
                  <a:extLst>
                    <a:ext uri="{9D8B030D-6E8A-4147-A177-3AD203B41FA5}">
                      <a16:colId xmlns:a16="http://schemas.microsoft.com/office/drawing/2014/main" val="1891655341"/>
                    </a:ext>
                  </a:extLst>
                </a:gridCol>
              </a:tblGrid>
              <a:tr h="117513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Testing for equality</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t>
                      </a:r>
                      <a:r>
                        <a:rPr lang="en-US" sz="5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hashcode</a:t>
                      </a: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 method</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41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45FF0B0A-4D78-7E69-F15C-F8952E163B71}"/>
              </a:ext>
            </a:extLst>
          </p:cNvPr>
          <p:cNvPicPr>
            <a:picLocks noChangeAspect="1"/>
          </p:cNvPicPr>
          <p:nvPr/>
        </p:nvPicPr>
        <p:blipFill>
          <a:blip r:embed="rId4"/>
          <a:stretch>
            <a:fillRect/>
          </a:stretch>
        </p:blipFill>
        <p:spPr>
          <a:xfrm>
            <a:off x="1080654" y="13435724"/>
            <a:ext cx="15752380" cy="990476"/>
          </a:xfrm>
          <a:prstGeom prst="rect">
            <a:avLst/>
          </a:prstGeom>
        </p:spPr>
      </p:pic>
      <p:pic>
        <p:nvPicPr>
          <p:cNvPr id="6" name="Picture 5">
            <a:extLst>
              <a:ext uri="{FF2B5EF4-FFF2-40B4-BE49-F238E27FC236}">
                <a16:creationId xmlns:a16="http://schemas.microsoft.com/office/drawing/2014/main" id="{2BE6E24E-210A-D3CB-2391-7641605DA794}"/>
              </a:ext>
            </a:extLst>
          </p:cNvPr>
          <p:cNvPicPr>
            <a:picLocks noChangeAspect="1"/>
          </p:cNvPicPr>
          <p:nvPr/>
        </p:nvPicPr>
        <p:blipFill>
          <a:blip r:embed="rId5"/>
          <a:stretch>
            <a:fillRect/>
          </a:stretch>
        </p:blipFill>
        <p:spPr>
          <a:xfrm>
            <a:off x="17811750" y="13435724"/>
            <a:ext cx="10019048" cy="990476"/>
          </a:xfrm>
          <a:prstGeom prst="rect">
            <a:avLst/>
          </a:prstGeom>
        </p:spPr>
      </p:pic>
    </p:spTree>
    <p:extLst>
      <p:ext uri="{BB962C8B-B14F-4D97-AF65-F5344CB8AC3E}">
        <p14:creationId xmlns:p14="http://schemas.microsoft.com/office/powerpoint/2010/main" val="83429859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22000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equals method on Object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implementation of equals on Object is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simply returns </a:t>
            </a:r>
            <a:r>
              <a:rPr lang="en-US" sz="6400" dirty="0">
                <a:latin typeface="Roboto Mono" panose="00000009000000000000" pitchFamily="49" charset="0"/>
                <a:ea typeface="Roboto Mono" panose="00000009000000000000" pitchFamily="49" charset="0"/>
                <a:cs typeface="Open Sans" panose="020B0606030504020204" pitchFamily="34" charset="0"/>
              </a:rPr>
              <a:t>this == obj</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 name="Table 1">
            <a:extLst>
              <a:ext uri="{FF2B5EF4-FFF2-40B4-BE49-F238E27FC236}">
                <a16:creationId xmlns:a16="http://schemas.microsoft.com/office/drawing/2014/main" id="{40A99507-3931-6374-9964-CEF36DDB1E79}"/>
              </a:ext>
            </a:extLst>
          </p:cNvPr>
          <p:cNvGraphicFramePr>
            <a:graphicFrameLocks noGrp="1"/>
          </p:cNvGraphicFramePr>
          <p:nvPr/>
        </p:nvGraphicFramePr>
        <p:xfrm>
          <a:off x="952499" y="7949681"/>
          <a:ext cx="17055583" cy="3508289"/>
        </p:xfrm>
        <a:graphic>
          <a:graphicData uri="http://schemas.openxmlformats.org/drawingml/2006/table">
            <a:tbl>
              <a:tblPr firstRow="1" bandRow="1">
                <a:tableStyleId>{5C22544A-7EE6-4342-B048-85BDC9FD1C3A}</a:tableStyleId>
              </a:tblPr>
              <a:tblGrid>
                <a:gridCol w="17055583">
                  <a:extLst>
                    <a:ext uri="{9D8B030D-6E8A-4147-A177-3AD203B41FA5}">
                      <a16:colId xmlns:a16="http://schemas.microsoft.com/office/drawing/2014/main" val="2844207666"/>
                    </a:ext>
                  </a:extLst>
                </a:gridCol>
              </a:tblGrid>
              <a:tr h="350828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25886DA9-EC18-C43B-C3C4-F7AAC5983B4D}"/>
              </a:ext>
            </a:extLst>
          </p:cNvPr>
          <p:cNvPicPr>
            <a:picLocks noChangeAspect="1"/>
          </p:cNvPicPr>
          <p:nvPr/>
        </p:nvPicPr>
        <p:blipFill>
          <a:blip r:embed="rId4"/>
          <a:stretch>
            <a:fillRect/>
          </a:stretch>
        </p:blipFill>
        <p:spPr>
          <a:xfrm>
            <a:off x="1145084" y="8200404"/>
            <a:ext cx="16666666" cy="2819048"/>
          </a:xfrm>
          <a:prstGeom prst="rect">
            <a:avLst/>
          </a:prstGeom>
        </p:spPr>
      </p:pic>
    </p:spTree>
    <p:extLst>
      <p:ext uri="{BB962C8B-B14F-4D97-AF65-F5344CB8AC3E}">
        <p14:creationId xmlns:p14="http://schemas.microsoft.com/office/powerpoint/2010/main" val="330429793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5949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Do you remember what == means for Objects?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Do you remember what == means for objects?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means two variables have the </a:t>
            </a:r>
            <a:r>
              <a:rPr lang="en-US" sz="6400" b="1" dirty="0">
                <a:latin typeface="Open Sans" panose="020B0606030504020204" pitchFamily="34" charset="0"/>
                <a:ea typeface="Open Sans" panose="020B0606030504020204" pitchFamily="34" charset="0"/>
                <a:cs typeface="Open Sans" panose="020B0606030504020204" pitchFamily="34" charset="0"/>
              </a:rPr>
              <a:t>same reference to a single object in memory</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both references are pointing to the same object, then this is obviously a good equality test.</a:t>
            </a:r>
          </a:p>
        </p:txBody>
      </p:sp>
    </p:spTree>
    <p:extLst>
      <p:ext uri="{BB962C8B-B14F-4D97-AF65-F5344CB8AC3E}">
        <p14:creationId xmlns:p14="http://schemas.microsoft.com/office/powerpoint/2010/main" val="125452681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52907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Equality of Objects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Objects can be considered equal in other instances as well, if their attribute values are equal, for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String class overrides this method, so that it compares all the characters in each String, to confirm that two Strings are equal.</a:t>
            </a:r>
          </a:p>
        </p:txBody>
      </p:sp>
    </p:spTree>
    <p:extLst>
      <p:ext uri="{BB962C8B-B14F-4D97-AF65-F5344CB8AC3E}">
        <p14:creationId xmlns:p14="http://schemas.microsoft.com/office/powerpoint/2010/main" val="161246467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6810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in the framework, what's not?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Strictly speaking, arrays and the array utilities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java.util.Arrays</a:t>
            </a:r>
            <a:r>
              <a:rPr lang="en-US" sz="6400" dirty="0">
                <a:latin typeface="Open Sans" panose="020B0606030504020204" pitchFamily="34" charset="0"/>
                <a:ea typeface="Open Sans" panose="020B0606030504020204" pitchFamily="34" charset="0"/>
                <a:cs typeface="Open Sans" panose="020B0606030504020204" pitchFamily="34" charset="0"/>
              </a:rPr>
              <a:t> class are not considered part of this framework.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collection objects implement the Collection interface, with the exception of maps, and I'll explain why in this section.</a:t>
            </a:r>
          </a:p>
        </p:txBody>
      </p:sp>
    </p:spTree>
    <p:extLst>
      <p:ext uri="{BB962C8B-B14F-4D97-AF65-F5344CB8AC3E}">
        <p14:creationId xmlns:p14="http://schemas.microsoft.com/office/powerpoint/2010/main" val="63009773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17168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visual representation of the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pic>
        <p:nvPicPr>
          <p:cNvPr id="3" name="Picture 2" descr="Diagram&#10;&#10;Description automatically generated">
            <a:extLst>
              <a:ext uri="{FF2B5EF4-FFF2-40B4-BE49-F238E27FC236}">
                <a16:creationId xmlns:a16="http://schemas.microsoft.com/office/drawing/2014/main" id="{C7338020-9A2D-EA72-16D3-E04910BB4C00}"/>
              </a:ext>
            </a:extLst>
          </p:cNvPr>
          <p:cNvPicPr>
            <a:picLocks noChangeAspect="1"/>
          </p:cNvPicPr>
          <p:nvPr/>
        </p:nvPicPr>
        <p:blipFill rotWithShape="1">
          <a:blip r:embed="rId4">
            <a:extLst>
              <a:ext uri="{28A0092B-C50C-407E-A947-70E740481C1C}">
                <a14:useLocalDpi xmlns:a14="http://schemas.microsoft.com/office/drawing/2010/main" val="0"/>
              </a:ext>
            </a:extLst>
          </a:blip>
          <a:srcRect l="4498" t="1481" r="3211" b="1598"/>
          <a:stretch/>
        </p:blipFill>
        <p:spPr>
          <a:xfrm>
            <a:off x="14581336" y="2698623"/>
            <a:ext cx="21042163" cy="15176754"/>
          </a:xfrm>
          <a:prstGeom prst="rect">
            <a:avLst/>
          </a:prstGeom>
        </p:spPr>
      </p:pic>
      <p:sp>
        <p:nvSpPr>
          <p:cNvPr id="4" name="Rectangle 3">
            <a:extLst>
              <a:ext uri="{FF2B5EF4-FFF2-40B4-BE49-F238E27FC236}">
                <a16:creationId xmlns:a16="http://schemas.microsoft.com/office/drawing/2014/main" id="{AE782D3B-574F-8746-56A2-483DA80AA12D}"/>
              </a:ext>
            </a:extLst>
          </p:cNvPr>
          <p:cNvSpPr/>
          <p:nvPr/>
        </p:nvSpPr>
        <p:spPr>
          <a:xfrm>
            <a:off x="952501" y="4285904"/>
            <a:ext cx="13397981"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Our code set up five String reference variables, but two of these, referenced the same string object in memory, as shown here with </a:t>
            </a:r>
            <a:r>
              <a:rPr lang="en-US" sz="6400" dirty="0" err="1">
                <a:latin typeface="Open Sans" panose="020B0606030504020204" pitchFamily="34" charset="0"/>
                <a:ea typeface="Open Sans" panose="020B0606030504020204" pitchFamily="34" charset="0"/>
                <a:cs typeface="Open Sans" panose="020B0606030504020204" pitchFamily="34" charset="0"/>
              </a:rPr>
              <a:t>aText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bText</a:t>
            </a:r>
            <a:r>
              <a:rPr lang="en-US" sz="6400" dirty="0">
                <a:latin typeface="Open Sans" panose="020B0606030504020204" pitchFamily="34" charset="0"/>
                <a:ea typeface="Open Sans" panose="020B0606030504020204" pitchFamily="34" charset="0"/>
                <a:cs typeface="Open Sans" panose="020B0606030504020204" pitchFamily="34" charset="0"/>
              </a:rPr>
              <a:t> pointing to the same string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passed our list of five strings to the HashSet, it added only unique instances to its collection.</a:t>
            </a:r>
          </a:p>
        </p:txBody>
      </p:sp>
    </p:spTree>
    <p:extLst>
      <p:ext uri="{BB962C8B-B14F-4D97-AF65-F5344CB8AC3E}">
        <p14:creationId xmlns:p14="http://schemas.microsoft.com/office/powerpoint/2010/main" val="2767357702"/>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17168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visual representation of the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pic>
        <p:nvPicPr>
          <p:cNvPr id="3" name="Picture 2" descr="Diagram&#10;&#10;Description automatically generated">
            <a:extLst>
              <a:ext uri="{FF2B5EF4-FFF2-40B4-BE49-F238E27FC236}">
                <a16:creationId xmlns:a16="http://schemas.microsoft.com/office/drawing/2014/main" id="{C7338020-9A2D-EA72-16D3-E04910BB4C00}"/>
              </a:ext>
            </a:extLst>
          </p:cNvPr>
          <p:cNvPicPr>
            <a:picLocks noChangeAspect="1"/>
          </p:cNvPicPr>
          <p:nvPr/>
        </p:nvPicPr>
        <p:blipFill rotWithShape="1">
          <a:blip r:embed="rId4">
            <a:extLst>
              <a:ext uri="{28A0092B-C50C-407E-A947-70E740481C1C}">
                <a14:useLocalDpi xmlns:a14="http://schemas.microsoft.com/office/drawing/2010/main" val="0"/>
              </a:ext>
            </a:extLst>
          </a:blip>
          <a:srcRect l="4498" t="1481" r="3211" b="1598"/>
          <a:stretch/>
        </p:blipFill>
        <p:spPr>
          <a:xfrm>
            <a:off x="14581336" y="2698623"/>
            <a:ext cx="21042163" cy="15176754"/>
          </a:xfrm>
          <a:prstGeom prst="rect">
            <a:avLst/>
          </a:prstGeom>
        </p:spPr>
      </p:pic>
      <p:sp>
        <p:nvSpPr>
          <p:cNvPr id="4" name="Rectangle 3">
            <a:extLst>
              <a:ext uri="{FF2B5EF4-FFF2-40B4-BE49-F238E27FC236}">
                <a16:creationId xmlns:a16="http://schemas.microsoft.com/office/drawing/2014/main" id="{AE782D3B-574F-8746-56A2-483DA80AA12D}"/>
              </a:ext>
            </a:extLst>
          </p:cNvPr>
          <p:cNvSpPr/>
          <p:nvPr/>
        </p:nvSpPr>
        <p:spPr>
          <a:xfrm>
            <a:off x="952501" y="4285904"/>
            <a:ext cx="13397981"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locates elements to match, by first deriving which bucket to look through, based on the hash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then compares those elements to the next element to be added, with other elements in that bucket, using the equals method.</a:t>
            </a:r>
          </a:p>
        </p:txBody>
      </p:sp>
    </p:spTree>
    <p:extLst>
      <p:ext uri="{BB962C8B-B14F-4D97-AF65-F5344CB8AC3E}">
        <p14:creationId xmlns:p14="http://schemas.microsoft.com/office/powerpoint/2010/main" val="2200863239"/>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3890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the </a:t>
            </a:r>
            <a:r>
              <a:rPr lang="en-US" sz="10800" dirty="0" err="1">
                <a:latin typeface="Open Sans" panose="020B0606030504020204" pitchFamily="34" charset="0"/>
                <a:ea typeface="Open Sans" panose="020B0606030504020204" pitchFamily="34" charset="0"/>
                <a:cs typeface="Open Sans" panose="020B0606030504020204" pitchFamily="34" charset="0"/>
              </a:rPr>
              <a:t>hashCode</a:t>
            </a:r>
            <a:r>
              <a:rPr lang="en-US" sz="10800" dirty="0">
                <a:latin typeface="Open Sans" panose="020B0606030504020204" pitchFamily="34" charset="0"/>
                <a:ea typeface="Open Sans" panose="020B0606030504020204" pitchFamily="34" charset="0"/>
                <a:cs typeface="Open Sans" panose="020B0606030504020204" pitchFamily="34" charset="0"/>
              </a:rPr>
              <a:t>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don't have to use the generated algorithm as I did 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could create your own, but your code should stick to the following rules.</a:t>
            </a:r>
          </a:p>
          <a:p>
            <a:pPr marL="11430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It should be very fast to compute.</a:t>
            </a:r>
          </a:p>
          <a:p>
            <a:pPr marL="11430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It should produce a consistent result each time it's called.  For example, you wouldn't want to use a random number generator, or a date time based algorithm that would return a different value each time the method is called.</a:t>
            </a:r>
          </a:p>
          <a:p>
            <a:pPr marL="11430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Objects that are considered equal should produce the same </a:t>
            </a:r>
            <a:r>
              <a:rPr lang="en-US" sz="6400" dirty="0" err="1">
                <a:latin typeface="Open Sans" panose="020B0606030504020204" pitchFamily="34" charset="0"/>
                <a:ea typeface="Open Sans" panose="020B0606030504020204" pitchFamily="34" charset="0"/>
                <a:cs typeface="Open Sans" panose="020B0606030504020204" pitchFamily="34" charset="0"/>
              </a:rPr>
              <a:t>hashCode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11430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Values used in the calculation should not be mutable. </a:t>
            </a:r>
          </a:p>
        </p:txBody>
      </p:sp>
    </p:spTree>
    <p:extLst>
      <p:ext uri="{BB962C8B-B14F-4D97-AF65-F5344CB8AC3E}">
        <p14:creationId xmlns:p14="http://schemas.microsoft.com/office/powerpoint/2010/main" val="4223307205"/>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3890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the </a:t>
            </a:r>
            <a:r>
              <a:rPr lang="en-US" sz="10800" dirty="0" err="1">
                <a:latin typeface="Open Sans" panose="020B0606030504020204" pitchFamily="34" charset="0"/>
                <a:ea typeface="Open Sans" panose="020B0606030504020204" pitchFamily="34" charset="0"/>
                <a:cs typeface="Open Sans" panose="020B0606030504020204" pitchFamily="34" charset="0"/>
              </a:rPr>
              <a:t>hashCode</a:t>
            </a:r>
            <a:r>
              <a:rPr lang="en-US" sz="10800" dirty="0">
                <a:latin typeface="Open Sans" panose="020B0606030504020204" pitchFamily="34" charset="0"/>
                <a:ea typeface="Open Sans" panose="020B0606030504020204" pitchFamily="34" charset="0"/>
                <a:cs typeface="Open Sans" panose="020B0606030504020204" pitchFamily="34" charset="0"/>
              </a:rPr>
              <a:t>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is common practice to include a small prime number as a multiplicative factor (although some non-prime numbers also provide good distributions).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helps ensure a more even distribution for the bucket identifier algorithm, especially if your data might exhibit clustering in some way.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IntelliJ and other code generation tools use 31, but other good options could be 29, 33 (not prime but shown to have good results), 37, 43 and so 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want to avoid the single digit primes, because more numbers will be divisible by those, and may not produce the even distribution that will lend itself to improved performance. </a:t>
            </a:r>
          </a:p>
        </p:txBody>
      </p:sp>
    </p:spTree>
    <p:extLst>
      <p:ext uri="{BB962C8B-B14F-4D97-AF65-F5344CB8AC3E}">
        <p14:creationId xmlns:p14="http://schemas.microsoft.com/office/powerpoint/2010/main" val="253815729"/>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3890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the </a:t>
            </a:r>
            <a:r>
              <a:rPr lang="en-US" sz="10800" dirty="0" err="1">
                <a:latin typeface="Open Sans" panose="020B0606030504020204" pitchFamily="34" charset="0"/>
                <a:ea typeface="Open Sans" panose="020B0606030504020204" pitchFamily="34" charset="0"/>
                <a:cs typeface="Open Sans" panose="020B0606030504020204" pitchFamily="34" charset="0"/>
              </a:rPr>
              <a:t>hashCode</a:t>
            </a:r>
            <a:r>
              <a:rPr lang="en-US" sz="10800" dirty="0">
                <a:latin typeface="Open Sans" panose="020B0606030504020204" pitchFamily="34" charset="0"/>
                <a:ea typeface="Open Sans" panose="020B0606030504020204" pitchFamily="34" charset="0"/>
                <a:cs typeface="Open Sans" panose="020B0606030504020204" pitchFamily="34" charset="0"/>
              </a:rPr>
              <a:t>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those who like to understand how things really work, let me encourage you to do some research on this topic.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rest of you, remember that if you are using your own classes in hashed collections, you'll want to override both the equals and the </a:t>
            </a:r>
            <a:r>
              <a:rPr lang="en-US" sz="6400" dirty="0" err="1">
                <a:latin typeface="Open Sans" panose="020B0606030504020204" pitchFamily="34" charset="0"/>
                <a:ea typeface="Open Sans" panose="020B0606030504020204" pitchFamily="34" charset="0"/>
                <a:cs typeface="Open Sans" panose="020B0606030504020204" pitchFamily="34" charset="0"/>
              </a:rPr>
              <a:t>hashCode</a:t>
            </a:r>
            <a:r>
              <a:rPr lang="en-US" sz="6400" dirty="0">
                <a:latin typeface="Open Sans" panose="020B0606030504020204" pitchFamily="34" charset="0"/>
                <a:ea typeface="Open Sans" panose="020B0606030504020204" pitchFamily="34" charset="0"/>
                <a:cs typeface="Open Sans" panose="020B0606030504020204" pitchFamily="34" charset="0"/>
              </a:rPr>
              <a:t>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covering this quite a bit over the next couple of videos, so you'll have more time to get exposed to these concepts.</a:t>
            </a:r>
          </a:p>
        </p:txBody>
      </p:sp>
    </p:spTree>
    <p:extLst>
      <p:ext uri="{BB962C8B-B14F-4D97-AF65-F5344CB8AC3E}">
        <p14:creationId xmlns:p14="http://schemas.microsoft.com/office/powerpoint/2010/main" val="3279968460"/>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3890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Java's Hashed Collection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supports four hashed collections implementation, which we'll be looking at </a:t>
            </a:r>
            <a:r>
              <a:rPr lang="en-US" sz="6400">
                <a:latin typeface="Open Sans" panose="020B0606030504020204" pitchFamily="34" charset="0"/>
                <a:ea typeface="Open Sans" panose="020B0606030504020204" pitchFamily="34" charset="0"/>
                <a:cs typeface="Open Sans" panose="020B0606030504020204" pitchFamily="34" charset="0"/>
              </a:rPr>
              <a:t>coming up.</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the HashSet, </a:t>
            </a:r>
            <a:r>
              <a:rPr lang="en-US" sz="6400" dirty="0" err="1">
                <a:latin typeface="Open Sans" panose="020B0606030504020204" pitchFamily="34" charset="0"/>
                <a:ea typeface="Open Sans" panose="020B0606030504020204" pitchFamily="34" charset="0"/>
                <a:cs typeface="Open Sans" panose="020B0606030504020204" pitchFamily="34" charset="0"/>
              </a:rPr>
              <a:t>LinkedHashSet</a:t>
            </a:r>
            <a:r>
              <a:rPr lang="en-US" sz="6400" dirty="0">
                <a:latin typeface="Open Sans" panose="020B0606030504020204" pitchFamily="34" charset="0"/>
                <a:ea typeface="Open Sans" panose="020B0606030504020204" pitchFamily="34" charset="0"/>
                <a:cs typeface="Open Sans" panose="020B0606030504020204" pitchFamily="34" charset="0"/>
              </a:rPr>
              <a:t>, the HashMap, and </a:t>
            </a:r>
            <a:r>
              <a:rPr lang="en-US" sz="6400" dirty="0" err="1">
                <a:latin typeface="Open Sans" panose="020B0606030504020204" pitchFamily="34" charset="0"/>
                <a:ea typeface="Open Sans" panose="020B0606030504020204" pitchFamily="34" charset="0"/>
                <a:cs typeface="Open Sans" panose="020B0606030504020204" pitchFamily="34" charset="0"/>
              </a:rPr>
              <a:t>LinkedHashMap</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there's one legacy implementation, the </a:t>
            </a:r>
            <a:r>
              <a:rPr lang="en-US" sz="6400" dirty="0" err="1">
                <a:latin typeface="Open Sans" panose="020B0606030504020204" pitchFamily="34" charset="0"/>
                <a:ea typeface="Open Sans" panose="020B0606030504020204" pitchFamily="34" charset="0"/>
                <a:cs typeface="Open Sans" panose="020B0606030504020204" pitchFamily="34" charset="0"/>
              </a:rPr>
              <a:t>HashTable</a:t>
            </a:r>
            <a:r>
              <a:rPr lang="en-US" sz="6400" dirty="0">
                <a:latin typeface="Open Sans" panose="020B0606030504020204" pitchFamily="34" charset="0"/>
                <a:ea typeface="Open Sans" panose="020B0606030504020204" pitchFamily="34" charset="0"/>
                <a:cs typeface="Open Sans" panose="020B0606030504020204" pitchFamily="34" charset="0"/>
              </a:rPr>
              <a:t>, which I won't be covering, since there are more efficient implementations which replace this legacy class.</a:t>
            </a:r>
          </a:p>
        </p:txBody>
      </p:sp>
    </p:spTree>
    <p:extLst>
      <p:ext uri="{BB962C8B-B14F-4D97-AF65-F5344CB8AC3E}">
        <p14:creationId xmlns:p14="http://schemas.microsoft.com/office/powerpoint/2010/main" val="372761888"/>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6300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Code Setup (Phone and Email Contacts) for Sets and Maps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a:t>
            </a:r>
            <a:r>
              <a:rPr lang="en-US" sz="6400" b="1" dirty="0">
                <a:latin typeface="Open Sans" panose="020B0606030504020204" pitchFamily="34" charset="0"/>
                <a:ea typeface="Open Sans" panose="020B0606030504020204" pitchFamily="34" charset="0"/>
                <a:cs typeface="Open Sans" panose="020B0606030504020204" pitchFamily="34" charset="0"/>
              </a:rPr>
              <a:t>I'll be using </a:t>
            </a:r>
            <a:r>
              <a:rPr lang="en-US" sz="6400" b="1" dirty="0" err="1">
                <a:latin typeface="Open Sans" panose="020B0606030504020204" pitchFamily="34" charset="0"/>
                <a:ea typeface="Open Sans" panose="020B0606030504020204" pitchFamily="34" charset="0"/>
                <a:cs typeface="Open Sans" panose="020B0606030504020204" pitchFamily="34" charset="0"/>
              </a:rPr>
              <a:t>HashSets</a:t>
            </a:r>
            <a:r>
              <a:rPr lang="en-US" sz="6400" b="1" dirty="0">
                <a:latin typeface="Open Sans" panose="020B0606030504020204" pitchFamily="34" charset="0"/>
                <a:ea typeface="Open Sans" panose="020B0606030504020204" pitchFamily="34" charset="0"/>
                <a:cs typeface="Open Sans" panose="020B0606030504020204" pitchFamily="34" charset="0"/>
              </a:rPr>
              <a:t> as fields</a:t>
            </a:r>
            <a:r>
              <a:rPr lang="en-US" sz="6400" dirty="0">
                <a:latin typeface="Open Sans" panose="020B0606030504020204" pitchFamily="34" charset="0"/>
                <a:ea typeface="Open Sans" panose="020B0606030504020204" pitchFamily="34" charset="0"/>
                <a:cs typeface="Open Sans" panose="020B0606030504020204" pitchFamily="34" charset="0"/>
              </a:rPr>
              <a:t>, and I'll use the </a:t>
            </a:r>
            <a:r>
              <a:rPr lang="en-US" sz="6400" b="1" dirty="0">
                <a:latin typeface="Open Sans" panose="020B0606030504020204" pitchFamily="34" charset="0"/>
                <a:ea typeface="Open Sans" panose="020B0606030504020204" pitchFamily="34" charset="0"/>
                <a:cs typeface="Open Sans" panose="020B0606030504020204" pitchFamily="34" charset="0"/>
              </a:rPr>
              <a:t>Scanner</a:t>
            </a:r>
            <a:r>
              <a:rPr lang="en-US" sz="6400" dirty="0">
                <a:latin typeface="Open Sans" panose="020B0606030504020204" pitchFamily="34" charset="0"/>
                <a:ea typeface="Open Sans" panose="020B0606030504020204" pitchFamily="34" charset="0"/>
                <a:cs typeface="Open Sans" panose="020B0606030504020204" pitchFamily="34" charset="0"/>
              </a:rPr>
              <a:t> class, which I've used many times before, always passing System.in to the constructor.</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I'll be using Scanner with just a String passed to the constructor</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works similarly.  If you want to see this in action, be sure to follow along.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Eventually I'll cover reading input from files, although this code won't be doing that.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scanner this way, gives you a taste for a way to do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Again the purpose of having a separate video here, to set up a bit of code, is to keep the new topic material more on point later.</a:t>
            </a:r>
          </a:p>
        </p:txBody>
      </p:sp>
    </p:spTree>
    <p:extLst>
      <p:ext uri="{BB962C8B-B14F-4D97-AF65-F5344CB8AC3E}">
        <p14:creationId xmlns:p14="http://schemas.microsoft.com/office/powerpoint/2010/main" val="2973008020"/>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90773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 Challenge - The Contact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Code Setup (Phone and Email Contacts) for Sets and Maps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21030421" cy="136454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last constructor should do the following: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the email argument to the emails set, if email is not null.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Transform the phone argument, a long, (if it's not zero), to a string in the format (123) 456-7890, for example.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the transformed phone to the phones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include a method called </a:t>
            </a:r>
            <a:r>
              <a:rPr lang="en-US" sz="6400" dirty="0" err="1">
                <a:latin typeface="Open Sans" panose="020B0606030504020204" pitchFamily="34" charset="0"/>
                <a:ea typeface="Open Sans" panose="020B0606030504020204" pitchFamily="34" charset="0"/>
                <a:cs typeface="Open Sans" panose="020B0606030504020204" pitchFamily="34" charset="0"/>
              </a:rPr>
              <a:t>mergeContactData</a:t>
            </a:r>
            <a:r>
              <a:rPr lang="en-US" sz="6400" dirty="0">
                <a:latin typeface="Open Sans" panose="020B0606030504020204" pitchFamily="34" charset="0"/>
                <a:ea typeface="Open Sans" panose="020B0606030504020204" pitchFamily="34" charset="0"/>
                <a:cs typeface="Open Sans" panose="020B0606030504020204" pitchFamily="34" charset="0"/>
              </a:rPr>
              <a:t>, that takes a contact, and returns a </a:t>
            </a:r>
            <a:r>
              <a:rPr lang="en-US" sz="6400" b="1" dirty="0">
                <a:latin typeface="Open Sans" panose="020B0606030504020204" pitchFamily="34" charset="0"/>
                <a:ea typeface="Open Sans" panose="020B0606030504020204" pitchFamily="34" charset="0"/>
                <a:cs typeface="Open Sans" panose="020B0606030504020204" pitchFamily="34" charset="0"/>
              </a:rPr>
              <a:t>new Contact instance</a:t>
            </a:r>
            <a:r>
              <a:rPr lang="en-US" sz="6400" dirty="0">
                <a:latin typeface="Open Sans" panose="020B0606030504020204" pitchFamily="34" charset="0"/>
                <a:ea typeface="Open Sans" panose="020B0606030504020204" pitchFamily="34" charset="0"/>
                <a:cs typeface="Open Sans" panose="020B0606030504020204" pitchFamily="34" charset="0"/>
              </a:rPr>
              <a:t>, which merges the current instance with the Contact passed.</a:t>
            </a:r>
          </a:p>
        </p:txBody>
      </p:sp>
      <p:pic>
        <p:nvPicPr>
          <p:cNvPr id="3" name="Picture 2" descr="Graphical user interface, application&#10;&#10;Description automatically generated">
            <a:extLst>
              <a:ext uri="{FF2B5EF4-FFF2-40B4-BE49-F238E27FC236}">
                <a16:creationId xmlns:a16="http://schemas.microsoft.com/office/drawing/2014/main" id="{80FB3ED7-E49C-706F-A6B1-01D522D030B4}"/>
              </a:ext>
            </a:extLst>
          </p:cNvPr>
          <p:cNvPicPr>
            <a:picLocks noChangeAspect="1"/>
          </p:cNvPicPr>
          <p:nvPr/>
        </p:nvPicPr>
        <p:blipFill rotWithShape="1">
          <a:blip r:embed="rId4">
            <a:extLst>
              <a:ext uri="{28A0092B-C50C-407E-A947-70E740481C1C}">
                <a14:useLocalDpi xmlns:a14="http://schemas.microsoft.com/office/drawing/2010/main" val="0"/>
              </a:ext>
            </a:extLst>
          </a:blip>
          <a:srcRect l="4653" t="5237" r="2776" b="5689"/>
          <a:stretch/>
        </p:blipFill>
        <p:spPr>
          <a:xfrm>
            <a:off x="22374808" y="3452169"/>
            <a:ext cx="13716000" cy="13669663"/>
          </a:xfrm>
          <a:prstGeom prst="rect">
            <a:avLst/>
          </a:prstGeom>
        </p:spPr>
      </p:pic>
    </p:spTree>
    <p:extLst>
      <p:ext uri="{BB962C8B-B14F-4D97-AF65-F5344CB8AC3E}">
        <p14:creationId xmlns:p14="http://schemas.microsoft.com/office/powerpoint/2010/main" val="406372816"/>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295453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 Challenge - The Data (</a:t>
            </a:r>
            <a:r>
              <a:rPr lang="en-US" sz="10800" dirty="0" err="1">
                <a:latin typeface="Open Sans" panose="020B0606030504020204" pitchFamily="34" charset="0"/>
                <a:ea typeface="Open Sans" panose="020B0606030504020204" pitchFamily="34" charset="0"/>
                <a:cs typeface="Open Sans" panose="020B0606030504020204" pitchFamily="34" charset="0"/>
              </a:rPr>
              <a:t>ContactData</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Code Setup (Phone and Email Contacts) for Sets and Maps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ContactData</a:t>
            </a:r>
            <a:r>
              <a:rPr lang="en-US" sz="6400" dirty="0">
                <a:latin typeface="Open Sans" panose="020B0606030504020204" pitchFamily="34" charset="0"/>
                <a:ea typeface="Open Sans" panose="020B0606030504020204" pitchFamily="34" charset="0"/>
                <a:cs typeface="Open Sans" panose="020B0606030504020204" pitchFamily="34" charset="0"/>
              </a:rPr>
              <a:t> class is going to emulate getting data from an external source, but instead of an external source, I just want you to set this data up with two different text blocks, in the format shown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data purposely has duplicates.</a:t>
            </a:r>
          </a:p>
        </p:txBody>
      </p:sp>
      <p:graphicFrame>
        <p:nvGraphicFramePr>
          <p:cNvPr id="2" name="Table 1">
            <a:extLst>
              <a:ext uri="{FF2B5EF4-FFF2-40B4-BE49-F238E27FC236}">
                <a16:creationId xmlns:a16="http://schemas.microsoft.com/office/drawing/2014/main" id="{05DA9DA0-74B4-4D59-2EE2-17517B1D0401}"/>
              </a:ext>
            </a:extLst>
          </p:cNvPr>
          <p:cNvGraphicFramePr>
            <a:graphicFrameLocks noGrp="1"/>
          </p:cNvGraphicFramePr>
          <p:nvPr/>
        </p:nvGraphicFramePr>
        <p:xfrm>
          <a:off x="9057886" y="9429267"/>
          <a:ext cx="18460228" cy="8288998"/>
        </p:xfrm>
        <a:graphic>
          <a:graphicData uri="http://schemas.openxmlformats.org/drawingml/2006/table">
            <a:tbl>
              <a:tblPr firstRow="1" bandRow="1">
                <a:tableStyleId>{5C22544A-7EE6-4342-B048-85BDC9FD1C3A}</a:tableStyleId>
              </a:tblPr>
              <a:tblGrid>
                <a:gridCol w="7897975">
                  <a:extLst>
                    <a:ext uri="{9D8B030D-6E8A-4147-A177-3AD203B41FA5}">
                      <a16:colId xmlns:a16="http://schemas.microsoft.com/office/drawing/2014/main" val="2844207666"/>
                    </a:ext>
                  </a:extLst>
                </a:gridCol>
                <a:gridCol w="10562253">
                  <a:extLst>
                    <a:ext uri="{9D8B030D-6E8A-4147-A177-3AD203B41FA5}">
                      <a16:colId xmlns:a16="http://schemas.microsoft.com/office/drawing/2014/main" val="1891655341"/>
                    </a:ext>
                  </a:extLst>
                </a:gridCol>
              </a:tblGrid>
              <a:tr h="1151164">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Phone Data</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Email Data</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73995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Charlie Brown, 3334445555</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Maid Marion, 1234567890</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Mickey Mouse, 9998887777</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Mickey Mouse, 1247489758</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Minnie Mouse, 4567805666</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Robin Hood, 5647893000</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Robin Hood, 7899028222</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Lucy Van Pelt, 5642086852</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Mickey Mouse, 9998887777</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Mickey Mouse, mckmouse@gmail.com</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Mickey Mouse, micky1@aws.com</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Minnie Mouse, minnie@verizon.net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Robin Hood, rhood@gmail.com</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Linus Van Pelt, lvpelt2015@gmail.com</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accent2"/>
                          </a:solidFill>
                          <a:latin typeface="Open Sans" panose="020B0606030504020204" pitchFamily="34" charset="0"/>
                          <a:ea typeface="Open Sans" panose="020B0606030504020204" pitchFamily="34" charset="0"/>
                          <a:cs typeface="Open Sans" panose="020B0606030504020204" pitchFamily="34" charset="0"/>
                        </a:rPr>
                        <a:t>Daffy Duck, daffy@google.com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3244751376"/>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295453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Setup Challenge - The Data (</a:t>
            </a:r>
            <a:r>
              <a:rPr lang="en-US" sz="10800" dirty="0" err="1">
                <a:latin typeface="Open Sans" panose="020B0606030504020204" pitchFamily="34" charset="0"/>
                <a:ea typeface="Open Sans" panose="020B0606030504020204" pitchFamily="34" charset="0"/>
                <a:cs typeface="Open Sans" panose="020B0606030504020204" pitchFamily="34" charset="0"/>
              </a:rPr>
              <a:t>ContactData</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Code Setup (Phone and Email Contacts) for Sets and Maps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0" marR="0" lvl="0" indent="0" algn="l" defTabSz="1236104" rtl="0" eaLnBrk="1" fontAlgn="auto" latinLnBrk="0" hangingPunct="0">
              <a:lnSpc>
                <a:spcPct val="100000"/>
              </a:lnSpc>
              <a:spcBef>
                <a:spcPts val="0"/>
              </a:spcBef>
              <a:spcAft>
                <a:spcPts val="5022"/>
              </a:spcAft>
              <a:buClrTx/>
              <a:buSzTx/>
              <a:buFontTx/>
              <a:buNone/>
              <a:tabLst/>
              <a:defRPr/>
            </a:pPr>
            <a:r>
              <a:rPr kumimoji="0" lang="en-US" sz="59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Create a Method named </a:t>
            </a:r>
            <a:r>
              <a:rPr kumimoji="0" lang="en-US" sz="59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getData</a:t>
            </a:r>
            <a:r>
              <a:rPr kumimoji="0" lang="en-US" sz="59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that </a:t>
            </a:r>
            <a:r>
              <a:rPr kumimoji="0" lang="en-US" sz="59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takes a String </a:t>
            </a:r>
            <a:r>
              <a:rPr kumimoji="0" lang="en-US" sz="5900" b="1"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type</a:t>
            </a:r>
            <a:r>
              <a:rPr kumimoji="0" lang="en-US" sz="59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(either “phone” or “email”), </a:t>
            </a:r>
            <a:r>
              <a:rPr kumimoji="0" lang="en-US" sz="59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and </a:t>
            </a:r>
            <a:r>
              <a:rPr kumimoji="0" lang="en-US" sz="59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returns a List of Contact</a:t>
            </a:r>
            <a:r>
              <a:rPr kumimoji="0" lang="en-US" sz="59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t>
            </a:r>
          </a:p>
          <a:p>
            <a:pPr marL="0" marR="0" lvl="0" indent="0" algn="l" defTabSz="1236104" rtl="0" eaLnBrk="1" fontAlgn="auto" latinLnBrk="0" hangingPunct="0">
              <a:lnSpc>
                <a:spcPct val="100000"/>
              </a:lnSpc>
              <a:spcBef>
                <a:spcPts val="0"/>
              </a:spcBef>
              <a:spcAft>
                <a:spcPts val="5022"/>
              </a:spcAft>
              <a:buClrTx/>
              <a:buSzTx/>
              <a:buFontTx/>
              <a:buNone/>
              <a:tabLst/>
              <a:defRPr/>
            </a:pPr>
            <a:r>
              <a:rPr kumimoji="0" lang="en-US" sz="59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Now, I'm going to use Scanner to parse the data in these text blocks. </a:t>
            </a:r>
          </a:p>
          <a:p>
            <a:pPr marL="0" marR="0" lvl="0" indent="0" algn="l" defTabSz="1236104" rtl="0" eaLnBrk="1" fontAlgn="auto" latinLnBrk="0" hangingPunct="0">
              <a:lnSpc>
                <a:spcPct val="100000"/>
              </a:lnSpc>
              <a:spcBef>
                <a:spcPts val="0"/>
              </a:spcBef>
              <a:spcAft>
                <a:spcPts val="5022"/>
              </a:spcAft>
              <a:buClrTx/>
              <a:buSzTx/>
              <a:buFontTx/>
              <a:buNone/>
              <a:tabLst/>
              <a:defRPr/>
            </a:pPr>
            <a:r>
              <a:rPr kumimoji="0" lang="en-US" sz="59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You're welcome to try another approach.</a:t>
            </a:r>
          </a:p>
          <a:p>
            <a:pPr marL="0" marR="0" lvl="0" indent="0" algn="l" defTabSz="1236104" rtl="0" eaLnBrk="1" fontAlgn="auto" latinLnBrk="0" hangingPunct="0">
              <a:lnSpc>
                <a:spcPct val="100000"/>
              </a:lnSpc>
              <a:spcBef>
                <a:spcPts val="0"/>
              </a:spcBef>
              <a:spcAft>
                <a:spcPts val="5022"/>
              </a:spcAft>
              <a:buClrTx/>
              <a:buSzTx/>
              <a:buFontTx/>
              <a:buNone/>
              <a:tabLst/>
              <a:defRPr/>
            </a:pPr>
            <a:r>
              <a:rPr kumimoji="0" lang="en-US" sz="59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Don't worry, you won't be missing any content I haven't already covered or won't cover shortly</a:t>
            </a:r>
            <a:r>
              <a:rPr kumimoji="0" lang="en-US" sz="59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t>
            </a:r>
          </a:p>
        </p:txBody>
      </p:sp>
    </p:spTree>
    <p:extLst>
      <p:ext uri="{BB962C8B-B14F-4D97-AF65-F5344CB8AC3E}">
        <p14:creationId xmlns:p14="http://schemas.microsoft.com/office/powerpoint/2010/main" val="309478746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8562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Collection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401617"/>
            <a:ext cx="22526262" cy="157246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Collection interface is the root of the collection hierarchy.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Like most roots in software hierarchies, it's an abstract representation of the behavior you'd need, for managing a group of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is typically used to </a:t>
            </a:r>
            <a:r>
              <a:rPr lang="en-US" sz="6400" b="1" dirty="0">
                <a:latin typeface="Open Sans" panose="020B0606030504020204" pitchFamily="34" charset="0"/>
                <a:ea typeface="Open Sans" panose="020B0606030504020204" pitchFamily="34" charset="0"/>
                <a:cs typeface="Open Sans" panose="020B0606030504020204" pitchFamily="34" charset="0"/>
              </a:rPr>
              <a:t>pass collections</a:t>
            </a:r>
            <a:r>
              <a:rPr lang="en-US" sz="6400" dirty="0">
                <a:latin typeface="Open Sans" panose="020B0606030504020204" pitchFamily="34" charset="0"/>
                <a:ea typeface="Open Sans" panose="020B0606030504020204" pitchFamily="34" charset="0"/>
                <a:cs typeface="Open Sans" panose="020B0606030504020204" pitchFamily="34" charset="0"/>
              </a:rPr>
              <a:t> around, and manipulate them where </a:t>
            </a:r>
            <a:r>
              <a:rPr lang="en-US" sz="6400" b="1" dirty="0">
                <a:latin typeface="Open Sans" panose="020B0606030504020204" pitchFamily="34" charset="0"/>
                <a:ea typeface="Open Sans" panose="020B0606030504020204" pitchFamily="34" charset="0"/>
                <a:cs typeface="Open Sans" panose="020B0606030504020204" pitchFamily="34" charset="0"/>
              </a:rPr>
              <a:t>maximum generality</a:t>
            </a:r>
            <a:r>
              <a:rPr lang="en-US" sz="6400" dirty="0">
                <a:latin typeface="Open Sans" panose="020B0606030504020204" pitchFamily="34" charset="0"/>
                <a:ea typeface="Open Sans" panose="020B0606030504020204" pitchFamily="34" charset="0"/>
                <a:cs typeface="Open Sans" panose="020B0606030504020204" pitchFamily="34" charset="0"/>
              </a:rPr>
              <a:t> is desired.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the interface let's us describe objects by what they can do, rather than what they really look like, or how they're ultimately constructed.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look at the methods on this interface, you can see the basic operations a collection of any shape, or type, would need to support.</a:t>
            </a:r>
          </a:p>
        </p:txBody>
      </p:sp>
      <p:pic>
        <p:nvPicPr>
          <p:cNvPr id="3" name="Picture 2" descr="Graphical user interface, application&#10;&#10;Description automatically generated">
            <a:extLst>
              <a:ext uri="{FF2B5EF4-FFF2-40B4-BE49-F238E27FC236}">
                <a16:creationId xmlns:a16="http://schemas.microsoft.com/office/drawing/2014/main" id="{A4F0148B-FB92-8772-1589-9B5E40C58A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78763" y="3288879"/>
            <a:ext cx="12630705" cy="12219472"/>
          </a:xfrm>
          <a:prstGeom prst="rect">
            <a:avLst/>
          </a:prstGeom>
        </p:spPr>
      </p:pic>
    </p:spTree>
    <p:extLst>
      <p:ext uri="{BB962C8B-B14F-4D97-AF65-F5344CB8AC3E}">
        <p14:creationId xmlns:p14="http://schemas.microsoft.com/office/powerpoint/2010/main" val="420711251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93244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Sets &amp; HashSet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Set is not implicitly ordered.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Set contains no duplicates.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Set may contain a single null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Sets can be useful because operations on them are very fast.</a:t>
            </a:r>
          </a:p>
        </p:txBody>
      </p:sp>
    </p:spTree>
    <p:extLst>
      <p:ext uri="{BB962C8B-B14F-4D97-AF65-F5344CB8AC3E}">
        <p14:creationId xmlns:p14="http://schemas.microsoft.com/office/powerpoint/2010/main" val="2805282927"/>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25065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Methods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Sets &amp; HashSet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set interface defines the basic methods </a:t>
            </a:r>
            <a:r>
              <a:rPr lang="en-US" sz="6400" b="1" dirty="0">
                <a:latin typeface="Open Sans" panose="020B0606030504020204" pitchFamily="34" charset="0"/>
                <a:ea typeface="Open Sans" panose="020B0606030504020204" pitchFamily="34" charset="0"/>
                <a:cs typeface="Open Sans" panose="020B0606030504020204" pitchFamily="34" charset="0"/>
              </a:rPr>
              <a:t>add</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a:latin typeface="Open Sans" panose="020B0606030504020204" pitchFamily="34" charset="0"/>
                <a:ea typeface="Open Sans" panose="020B0606030504020204" pitchFamily="34" charset="0"/>
                <a:cs typeface="Open Sans" panose="020B0606030504020204" pitchFamily="34" charset="0"/>
              </a:rPr>
              <a:t>remove</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clear</a:t>
            </a:r>
            <a:r>
              <a:rPr lang="en-US" sz="6400" dirty="0">
                <a:latin typeface="Open Sans" panose="020B0606030504020204" pitchFamily="34" charset="0"/>
                <a:ea typeface="Open Sans" panose="020B0606030504020204" pitchFamily="34" charset="0"/>
                <a:cs typeface="Open Sans" panose="020B0606030504020204" pitchFamily="34" charset="0"/>
              </a:rPr>
              <a:t>, to maintain the items in the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also check if a specific item is in the set using the contains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Interestingly enough, there's no way to retrieve an item from a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check if something exists, using </a:t>
            </a:r>
            <a:r>
              <a:rPr lang="en-US" sz="6400" b="1" dirty="0">
                <a:latin typeface="Open Sans" panose="020B0606030504020204" pitchFamily="34" charset="0"/>
                <a:ea typeface="Open Sans" panose="020B0606030504020204" pitchFamily="34" charset="0"/>
                <a:cs typeface="Open Sans" panose="020B0606030504020204" pitchFamily="34" charset="0"/>
              </a:rPr>
              <a:t>contains</a:t>
            </a:r>
            <a:r>
              <a:rPr lang="en-US" sz="6400" dirty="0">
                <a:latin typeface="Open Sans" panose="020B0606030504020204" pitchFamily="34" charset="0"/>
                <a:ea typeface="Open Sans" panose="020B0606030504020204" pitchFamily="34" charset="0"/>
                <a:cs typeface="Open Sans" panose="020B0606030504020204" pitchFamily="34" charset="0"/>
              </a:rPr>
              <a:t>, and you can iterate over all the elements in the set, but attempting to get the 10th element, for example, from a set isn't possible, with a single method.</a:t>
            </a:r>
          </a:p>
        </p:txBody>
      </p:sp>
    </p:spTree>
    <p:extLst>
      <p:ext uri="{BB962C8B-B14F-4D97-AF65-F5344CB8AC3E}">
        <p14:creationId xmlns:p14="http://schemas.microsoft.com/office/powerpoint/2010/main" val="943325316"/>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69550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HashSet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Sets &amp; HashSet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best-performing implementation of the Set interface is the </a:t>
            </a:r>
            <a:r>
              <a:rPr lang="en-US" sz="6400" b="1" dirty="0">
                <a:latin typeface="Open Sans" panose="020B0606030504020204" pitchFamily="34" charset="0"/>
                <a:ea typeface="Open Sans" panose="020B0606030504020204" pitchFamily="34" charset="0"/>
                <a:cs typeface="Open Sans" panose="020B0606030504020204" pitchFamily="34" charset="0"/>
              </a:rPr>
              <a:t>HashSet class</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uses hashing mechanisms to store the items.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Oracle describes this class as offering constant time performance for the basic operations (add, remove, contains and size).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Constant time has </a:t>
            </a:r>
            <a:r>
              <a:rPr lang="en-US" sz="6400">
                <a:latin typeface="Open Sans" panose="020B0606030504020204" pitchFamily="34" charset="0"/>
                <a:ea typeface="Open Sans" panose="020B0606030504020204" pitchFamily="34" charset="0"/>
                <a:cs typeface="Open Sans" panose="020B0606030504020204" pitchFamily="34" charset="0"/>
              </a:rPr>
              <a:t>the Big O Notation O</a:t>
            </a:r>
            <a:r>
              <a:rPr lang="en-US" sz="6400" dirty="0">
                <a:latin typeface="Open Sans" panose="020B0606030504020204" pitchFamily="34" charset="0"/>
                <a:ea typeface="Open Sans" panose="020B0606030504020204" pitchFamily="34" charset="0"/>
                <a:cs typeface="Open Sans" panose="020B0606030504020204" pitchFamily="34" charset="0"/>
              </a:rPr>
              <a:t>(1).</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Although I haven't covered the Map and HashMap types yet, the HashSet actually uses a HashMap in it's own implementation, as of JDK 8.</a:t>
            </a:r>
          </a:p>
        </p:txBody>
      </p:sp>
    </p:spTree>
    <p:extLst>
      <p:ext uri="{BB962C8B-B14F-4D97-AF65-F5344CB8AC3E}">
        <p14:creationId xmlns:p14="http://schemas.microsoft.com/office/powerpoint/2010/main" val="532052112"/>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76709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I'll be explaining a little bit about Set Math, or Set Operations, first what they are, and second, why you'd want to use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you're trying to understand data in multiple sets, you might want to get the data that's in all the sets, that's in every set, or the data where there's no overlap.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collection interface's bulk operations (</a:t>
            </a:r>
            <a:r>
              <a:rPr lang="en-US" sz="6400" dirty="0" err="1">
                <a:latin typeface="Open Sans" panose="020B0606030504020204" pitchFamily="34" charset="0"/>
                <a:ea typeface="Open Sans" panose="020B0606030504020204" pitchFamily="34" charset="0"/>
                <a:cs typeface="Open Sans" panose="020B0606030504020204" pitchFamily="34" charset="0"/>
              </a:rPr>
              <a:t>addAll</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retainAll</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removeAll</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containAll</a:t>
            </a:r>
            <a:r>
              <a:rPr lang="en-US" sz="6400" dirty="0">
                <a:latin typeface="Open Sans" panose="020B0606030504020204" pitchFamily="34" charset="0"/>
                <a:ea typeface="Open Sans" panose="020B0606030504020204" pitchFamily="34" charset="0"/>
                <a:cs typeface="Open Sans" panose="020B0606030504020204" pitchFamily="34" charset="0"/>
              </a:rPr>
              <a:t>) can be used to perform these set operations.</a:t>
            </a:r>
          </a:p>
        </p:txBody>
      </p:sp>
    </p:spTree>
    <p:extLst>
      <p:ext uri="{BB962C8B-B14F-4D97-AF65-F5344CB8AC3E}">
        <p14:creationId xmlns:p14="http://schemas.microsoft.com/office/powerpoint/2010/main" val="2889268932"/>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841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Representing Sets in a Venn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17849"/>
            <a:ext cx="13547270" cy="15113457"/>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Sets are often represented as circles or ovals, with elements inside, on what is called a Venn Diagram.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I'm showing two sets that have no elements in common.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t>
            </a:r>
            <a:r>
              <a:rPr lang="en-US" sz="6400" dirty="0" err="1">
                <a:latin typeface="Open Sans" panose="020B0606030504020204" pitchFamily="34" charset="0"/>
                <a:ea typeface="Open Sans" panose="020B0606030504020204" pitchFamily="34" charset="0"/>
                <a:cs typeface="Open Sans" panose="020B0606030504020204" pitchFamily="34" charset="0"/>
              </a:rPr>
              <a:t>venn</a:t>
            </a:r>
            <a:r>
              <a:rPr lang="en-US" sz="6400" dirty="0">
                <a:latin typeface="Open Sans" panose="020B0606030504020204" pitchFamily="34" charset="0"/>
                <a:ea typeface="Open Sans" panose="020B0606030504020204" pitchFamily="34" charset="0"/>
                <a:cs typeface="Open Sans" panose="020B0606030504020204" pitchFamily="34" charset="0"/>
              </a:rPr>
              <a:t> diagram shows some of the cartoon characters of the Peanuts and Mickey Mouse cartoons.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the characters are distinct for each set, the circles representing the sets don't overlap, or intersect.</a:t>
            </a:r>
          </a:p>
        </p:txBody>
      </p:sp>
      <p:pic>
        <p:nvPicPr>
          <p:cNvPr id="3" name="Picture 2" descr="Diagram&#10;&#10;Description automatically generated">
            <a:extLst>
              <a:ext uri="{FF2B5EF4-FFF2-40B4-BE49-F238E27FC236}">
                <a16:creationId xmlns:a16="http://schemas.microsoft.com/office/drawing/2014/main" id="{29AE3721-BF88-9013-9A98-EE47923C1707}"/>
              </a:ext>
            </a:extLst>
          </p:cNvPr>
          <p:cNvPicPr>
            <a:picLocks noChangeAspect="1"/>
          </p:cNvPicPr>
          <p:nvPr/>
        </p:nvPicPr>
        <p:blipFill rotWithShape="1">
          <a:blip r:embed="rId4">
            <a:extLst>
              <a:ext uri="{28A0092B-C50C-407E-A947-70E740481C1C}">
                <a14:useLocalDpi xmlns:a14="http://schemas.microsoft.com/office/drawing/2010/main" val="0"/>
              </a:ext>
            </a:extLst>
          </a:blip>
          <a:srcRect t="10591" b="5624"/>
          <a:stretch/>
        </p:blipFill>
        <p:spPr>
          <a:xfrm>
            <a:off x="14672199" y="5202536"/>
            <a:ext cx="21305563" cy="10081111"/>
          </a:xfrm>
          <a:prstGeom prst="rect">
            <a:avLst/>
          </a:prstGeom>
        </p:spPr>
      </p:pic>
    </p:spTree>
    <p:extLst>
      <p:ext uri="{BB962C8B-B14F-4D97-AF65-F5344CB8AC3E}">
        <p14:creationId xmlns:p14="http://schemas.microsoft.com/office/powerpoint/2010/main" val="59147876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841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Representing Sets in a Venn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4497859"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diagram shows two sets of characters that do overlap.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say that Goofy and Snoopy, have guest appearances in the other's holiday special show.</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intersection of these sets is represented by the area where the two circles (sets) overlap, and contains the elements that are shared by both sets.</a:t>
            </a:r>
          </a:p>
        </p:txBody>
      </p:sp>
      <p:pic>
        <p:nvPicPr>
          <p:cNvPr id="4" name="Picture 3" descr="Diagram, venn diagram&#10;&#10;Description automatically generated">
            <a:extLst>
              <a:ext uri="{FF2B5EF4-FFF2-40B4-BE49-F238E27FC236}">
                <a16:creationId xmlns:a16="http://schemas.microsoft.com/office/drawing/2014/main" id="{B54100F3-503A-09E6-64ED-A9BEF11C6610}"/>
              </a:ext>
            </a:extLst>
          </p:cNvPr>
          <p:cNvPicPr>
            <a:picLocks noChangeAspect="1"/>
          </p:cNvPicPr>
          <p:nvPr/>
        </p:nvPicPr>
        <p:blipFill rotWithShape="1">
          <a:blip r:embed="rId4">
            <a:extLst>
              <a:ext uri="{28A0092B-C50C-407E-A947-70E740481C1C}">
                <a14:useLocalDpi xmlns:a14="http://schemas.microsoft.com/office/drawing/2010/main" val="0"/>
              </a:ext>
            </a:extLst>
          </a:blip>
          <a:srcRect t="5918" b="4384"/>
          <a:stretch/>
        </p:blipFill>
        <p:spPr>
          <a:xfrm>
            <a:off x="15450360" y="3464955"/>
            <a:ext cx="20676987" cy="13644090"/>
          </a:xfrm>
          <a:prstGeom prst="rect">
            <a:avLst/>
          </a:prstGeom>
        </p:spPr>
      </p:pic>
    </p:spTree>
    <p:extLst>
      <p:ext uri="{BB962C8B-B14F-4D97-AF65-F5344CB8AC3E}">
        <p14:creationId xmlns:p14="http://schemas.microsoft.com/office/powerpoint/2010/main" val="173674852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841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Representing Sets in a Venn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4497859"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Goofy and Snoopy are both in Set A and Set B, in other words.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Venn Diagrams are an easy way to quickly see how elements in multiple sets relate to each other.</a:t>
            </a:r>
          </a:p>
        </p:txBody>
      </p:sp>
      <p:pic>
        <p:nvPicPr>
          <p:cNvPr id="4" name="Picture 3" descr="Diagram, venn diagram&#10;&#10;Description automatically generated">
            <a:extLst>
              <a:ext uri="{FF2B5EF4-FFF2-40B4-BE49-F238E27FC236}">
                <a16:creationId xmlns:a16="http://schemas.microsoft.com/office/drawing/2014/main" id="{B54100F3-503A-09E6-64ED-A9BEF11C6610}"/>
              </a:ext>
            </a:extLst>
          </p:cNvPr>
          <p:cNvPicPr>
            <a:picLocks noChangeAspect="1"/>
          </p:cNvPicPr>
          <p:nvPr/>
        </p:nvPicPr>
        <p:blipFill rotWithShape="1">
          <a:blip r:embed="rId4">
            <a:extLst>
              <a:ext uri="{28A0092B-C50C-407E-A947-70E740481C1C}">
                <a14:useLocalDpi xmlns:a14="http://schemas.microsoft.com/office/drawing/2010/main" val="0"/>
              </a:ext>
            </a:extLst>
          </a:blip>
          <a:srcRect t="5918" b="4384"/>
          <a:stretch/>
        </p:blipFill>
        <p:spPr>
          <a:xfrm>
            <a:off x="15450360" y="3464955"/>
            <a:ext cx="20676987" cy="13644090"/>
          </a:xfrm>
          <a:prstGeom prst="rect">
            <a:avLst/>
          </a:prstGeom>
        </p:spPr>
      </p:pic>
    </p:spTree>
    <p:extLst>
      <p:ext uri="{BB962C8B-B14F-4D97-AF65-F5344CB8AC3E}">
        <p14:creationId xmlns:p14="http://schemas.microsoft.com/office/powerpoint/2010/main" val="1927656529"/>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98115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Union  A ∪ B</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6271810"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union of two or more sets will return elements that are in any or all of the sets, removing any duplicates.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slide shown here is showing my two sets, names on an email list, and names on a phone numbers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overlap are names that are on both lists.</a:t>
            </a:r>
          </a:p>
        </p:txBody>
      </p:sp>
      <p:pic>
        <p:nvPicPr>
          <p:cNvPr id="3" name="Picture 2" descr="Diagram&#10;&#10;Description automatically generated">
            <a:extLst>
              <a:ext uri="{FF2B5EF4-FFF2-40B4-BE49-F238E27FC236}">
                <a16:creationId xmlns:a16="http://schemas.microsoft.com/office/drawing/2014/main" id="{897CA980-4C99-E311-A91F-1B6AE29062FE}"/>
              </a:ext>
            </a:extLst>
          </p:cNvPr>
          <p:cNvPicPr>
            <a:picLocks noChangeAspect="1"/>
          </p:cNvPicPr>
          <p:nvPr/>
        </p:nvPicPr>
        <p:blipFill rotWithShape="1">
          <a:blip r:embed="rId4">
            <a:extLst>
              <a:ext uri="{28A0092B-C50C-407E-A947-70E740481C1C}">
                <a14:useLocalDpi xmlns:a14="http://schemas.microsoft.com/office/drawing/2010/main" val="0"/>
              </a:ext>
            </a:extLst>
          </a:blip>
          <a:srcRect l="3596" t="3639" r="3579" b="5203"/>
          <a:stretch/>
        </p:blipFill>
        <p:spPr>
          <a:xfrm>
            <a:off x="17483313" y="2730272"/>
            <a:ext cx="18140188" cy="15113457"/>
          </a:xfrm>
          <a:prstGeom prst="rect">
            <a:avLst/>
          </a:prstGeom>
        </p:spPr>
      </p:pic>
    </p:spTree>
    <p:extLst>
      <p:ext uri="{BB962C8B-B14F-4D97-AF65-F5344CB8AC3E}">
        <p14:creationId xmlns:p14="http://schemas.microsoft.com/office/powerpoint/2010/main" val="1505956259"/>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98115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Union  A ∪ B</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6271810"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example shown on this slide, all names on the email list and phone list will be included in a union of the two sets, but Minnie, Mickie and Robin Hood, which are the only elements included in both sets, are included in the resulting set only once.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doesn't have a union method on Collections, but the </a:t>
            </a:r>
            <a:r>
              <a:rPr lang="en-US" sz="6400" dirty="0" err="1">
                <a:latin typeface="Open Sans" panose="020B0606030504020204" pitchFamily="34" charset="0"/>
                <a:ea typeface="Open Sans" panose="020B0606030504020204" pitchFamily="34" charset="0"/>
                <a:cs typeface="Open Sans" panose="020B0606030504020204" pitchFamily="34" charset="0"/>
              </a:rPr>
              <a:t>addAll</a:t>
            </a:r>
            <a:r>
              <a:rPr lang="en-US" sz="6400" dirty="0">
                <a:latin typeface="Open Sans" panose="020B0606030504020204" pitchFamily="34" charset="0"/>
                <a:ea typeface="Open Sans" panose="020B0606030504020204" pitchFamily="34" charset="0"/>
                <a:cs typeface="Open Sans" panose="020B0606030504020204" pitchFamily="34" charset="0"/>
              </a:rPr>
              <a:t> bulk function, when used on a Set, can be used to create a union of multiple sets.</a:t>
            </a:r>
          </a:p>
        </p:txBody>
      </p:sp>
      <p:pic>
        <p:nvPicPr>
          <p:cNvPr id="3" name="Picture 2" descr="Diagram&#10;&#10;Description automatically generated">
            <a:extLst>
              <a:ext uri="{FF2B5EF4-FFF2-40B4-BE49-F238E27FC236}">
                <a16:creationId xmlns:a16="http://schemas.microsoft.com/office/drawing/2014/main" id="{897CA980-4C99-E311-A91F-1B6AE29062FE}"/>
              </a:ext>
            </a:extLst>
          </p:cNvPr>
          <p:cNvPicPr>
            <a:picLocks noChangeAspect="1"/>
          </p:cNvPicPr>
          <p:nvPr/>
        </p:nvPicPr>
        <p:blipFill rotWithShape="1">
          <a:blip r:embed="rId4">
            <a:extLst>
              <a:ext uri="{28A0092B-C50C-407E-A947-70E740481C1C}">
                <a14:useLocalDpi xmlns:a14="http://schemas.microsoft.com/office/drawing/2010/main" val="0"/>
              </a:ext>
            </a:extLst>
          </a:blip>
          <a:srcRect l="3596" t="3639" r="3579" b="5203"/>
          <a:stretch/>
        </p:blipFill>
        <p:spPr>
          <a:xfrm>
            <a:off x="17483313" y="2730272"/>
            <a:ext cx="18140188" cy="15113457"/>
          </a:xfrm>
          <a:prstGeom prst="rect">
            <a:avLst/>
          </a:prstGeom>
        </p:spPr>
      </p:pic>
    </p:spTree>
    <p:extLst>
      <p:ext uri="{BB962C8B-B14F-4D97-AF65-F5344CB8AC3E}">
        <p14:creationId xmlns:p14="http://schemas.microsoft.com/office/powerpoint/2010/main" val="3158666408"/>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23658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Intersect - A ∩ B</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817849"/>
            <a:ext cx="15413394" cy="1511345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intersection of two or more sets, will return only the elements the sets have in common.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shown in the overlapping area of the sets on this slide, the intersect, shown in green, and includes Mickey and Minnie Mouse, and Robin Hood.</a:t>
            </a:r>
          </a:p>
        </p:txBody>
      </p:sp>
      <p:pic>
        <p:nvPicPr>
          <p:cNvPr id="4" name="Picture 3" descr="Diagram&#10;&#10;Description automatically generated">
            <a:extLst>
              <a:ext uri="{FF2B5EF4-FFF2-40B4-BE49-F238E27FC236}">
                <a16:creationId xmlns:a16="http://schemas.microsoft.com/office/drawing/2014/main" id="{A3C12C96-BBC6-924A-21E6-6D6566E1619C}"/>
              </a:ext>
            </a:extLst>
          </p:cNvPr>
          <p:cNvPicPr>
            <a:picLocks noChangeAspect="1"/>
          </p:cNvPicPr>
          <p:nvPr/>
        </p:nvPicPr>
        <p:blipFill rotWithShape="1">
          <a:blip r:embed="rId4">
            <a:extLst>
              <a:ext uri="{28A0092B-C50C-407E-A947-70E740481C1C}">
                <a14:useLocalDpi xmlns:a14="http://schemas.microsoft.com/office/drawing/2010/main" val="0"/>
              </a:ext>
            </a:extLst>
          </a:blip>
          <a:srcRect l="1448" t="2473" r="5658" b="2315"/>
          <a:stretch/>
        </p:blipFill>
        <p:spPr>
          <a:xfrm>
            <a:off x="16528905" y="2587018"/>
            <a:ext cx="19206263" cy="15399964"/>
          </a:xfrm>
          <a:prstGeom prst="rect">
            <a:avLst/>
          </a:prstGeom>
        </p:spPr>
      </p:pic>
    </p:spTree>
    <p:extLst>
      <p:ext uri="{BB962C8B-B14F-4D97-AF65-F5344CB8AC3E}">
        <p14:creationId xmlns:p14="http://schemas.microsoft.com/office/powerpoint/2010/main" val="149013038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8562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Collection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401617"/>
            <a:ext cx="22526262" cy="157246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already looked at every one of these operations, in our study of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LinkedLists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managing a group, you'll be adding and removing elements, checking if an element is in the group, and iterating through the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some others, but these are the ones that describe nearly everything you'd want to do to manage a group.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uses the term </a:t>
            </a:r>
            <a:r>
              <a:rPr lang="en-US" sz="6400" b="1" dirty="0">
                <a:latin typeface="Open Sans" panose="020B0606030504020204" pitchFamily="34" charset="0"/>
                <a:ea typeface="Open Sans" panose="020B0606030504020204" pitchFamily="34" charset="0"/>
                <a:cs typeface="Open Sans" panose="020B0606030504020204" pitchFamily="34" charset="0"/>
              </a:rPr>
              <a:t>Element</a:t>
            </a:r>
            <a:r>
              <a:rPr lang="en-US" sz="6400" dirty="0">
                <a:latin typeface="Open Sans" panose="020B0606030504020204" pitchFamily="34" charset="0"/>
                <a:ea typeface="Open Sans" panose="020B0606030504020204" pitchFamily="34" charset="0"/>
                <a:cs typeface="Open Sans" panose="020B0606030504020204" pitchFamily="34" charset="0"/>
              </a:rPr>
              <a:t> for a member of the group being managed.</a:t>
            </a:r>
          </a:p>
        </p:txBody>
      </p:sp>
      <p:pic>
        <p:nvPicPr>
          <p:cNvPr id="3" name="Picture 2" descr="Graphical user interface, application&#10;&#10;Description automatically generated">
            <a:extLst>
              <a:ext uri="{FF2B5EF4-FFF2-40B4-BE49-F238E27FC236}">
                <a16:creationId xmlns:a16="http://schemas.microsoft.com/office/drawing/2014/main" id="{A4F0148B-FB92-8772-1589-9B5E40C58A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78763" y="3288879"/>
            <a:ext cx="12630705" cy="12219472"/>
          </a:xfrm>
          <a:prstGeom prst="rect">
            <a:avLst/>
          </a:prstGeom>
        </p:spPr>
      </p:pic>
    </p:spTree>
    <p:extLst>
      <p:ext uri="{BB962C8B-B14F-4D97-AF65-F5344CB8AC3E}">
        <p14:creationId xmlns:p14="http://schemas.microsoft.com/office/powerpoint/2010/main" val="217271039"/>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39477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Symmetric Operations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ability to evaluate sets, A intersect B and get the same result as B intersect A, means that the intersect operation is a symmetric set operation.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Union is also a symmetric operation.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doesn't matter if you do A Union B, or B union A, the final set of elements will all be the same set of names.</a:t>
            </a:r>
          </a:p>
        </p:txBody>
      </p:sp>
    </p:spTree>
    <p:extLst>
      <p:ext uri="{BB962C8B-B14F-4D97-AF65-F5344CB8AC3E}">
        <p14:creationId xmlns:p14="http://schemas.microsoft.com/office/powerpoint/2010/main" val="3424073091"/>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31169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Asymmetric Differences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14778911" cy="1364540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difference subtracts elements in common from one set and another, leaving only the distinct elements from the first set as the result.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an asymmetric operation because if we take Set A and subtract Set B from it, we'll end up with a different set of elements than if we take Set B and subtract Set 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sets from these two operations won't result in the same elements.</a:t>
            </a:r>
          </a:p>
        </p:txBody>
      </p:sp>
      <p:pic>
        <p:nvPicPr>
          <p:cNvPr id="3" name="Picture 2" descr="Diagram&#10;&#10;Description automatically generated">
            <a:extLst>
              <a:ext uri="{FF2B5EF4-FFF2-40B4-BE49-F238E27FC236}">
                <a16:creationId xmlns:a16="http://schemas.microsoft.com/office/drawing/2014/main" id="{8F3A82D5-2B18-6F63-FA4F-8767D4AC0913}"/>
              </a:ext>
            </a:extLst>
          </p:cNvPr>
          <p:cNvPicPr>
            <a:picLocks noChangeAspect="1"/>
          </p:cNvPicPr>
          <p:nvPr/>
        </p:nvPicPr>
        <p:blipFill rotWithShape="1">
          <a:blip r:embed="rId4">
            <a:extLst>
              <a:ext uri="{28A0092B-C50C-407E-A947-70E740481C1C}">
                <a14:useLocalDpi xmlns:a14="http://schemas.microsoft.com/office/drawing/2010/main" val="0"/>
              </a:ext>
            </a:extLst>
          </a:blip>
          <a:srcRect l="1594" t="3268" r="2173" b="3912"/>
          <a:stretch/>
        </p:blipFill>
        <p:spPr>
          <a:xfrm>
            <a:off x="16135361" y="2795584"/>
            <a:ext cx="19599807" cy="14982833"/>
          </a:xfrm>
          <a:prstGeom prst="rect">
            <a:avLst/>
          </a:prstGeom>
        </p:spPr>
      </p:pic>
    </p:spTree>
    <p:extLst>
      <p:ext uri="{BB962C8B-B14F-4D97-AF65-F5344CB8AC3E}">
        <p14:creationId xmlns:p14="http://schemas.microsoft.com/office/powerpoint/2010/main" val="1877696788"/>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3116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 Symmetric Differences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Symmetric and Asymmetric results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14778911" cy="1364540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the set symmetric difference, as the elements from all sets that don't intersect.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these are the elements that are represented in the </a:t>
            </a:r>
            <a:r>
              <a:rPr lang="en-US" sz="6400" b="1" dirty="0">
                <a:latin typeface="Open Sans" panose="020B0606030504020204" pitchFamily="34" charset="0"/>
                <a:ea typeface="Open Sans" panose="020B0606030504020204" pitchFamily="34" charset="0"/>
                <a:cs typeface="Open Sans" panose="020B0606030504020204" pitchFamily="34" charset="0"/>
              </a:rPr>
              <a:t>paler</a:t>
            </a:r>
            <a:r>
              <a:rPr lang="en-US" sz="6400" dirty="0">
                <a:latin typeface="Open Sans" panose="020B0606030504020204" pitchFamily="34" charset="0"/>
                <a:ea typeface="Open Sans" panose="020B0606030504020204" pitchFamily="34" charset="0"/>
                <a:cs typeface="Open Sans" panose="020B0606030504020204" pitchFamily="34" charset="0"/>
              </a:rPr>
              <a:t> yellow areas.</a:t>
            </a:r>
          </a:p>
        </p:txBody>
      </p:sp>
      <p:pic>
        <p:nvPicPr>
          <p:cNvPr id="4" name="Picture 3" descr="Diagram&#10;&#10;Description automatically generated">
            <a:extLst>
              <a:ext uri="{FF2B5EF4-FFF2-40B4-BE49-F238E27FC236}">
                <a16:creationId xmlns:a16="http://schemas.microsoft.com/office/drawing/2014/main" id="{D11D886D-F1A5-1649-2273-9E83C13038E1}"/>
              </a:ext>
            </a:extLst>
          </p:cNvPr>
          <p:cNvPicPr>
            <a:picLocks noChangeAspect="1"/>
          </p:cNvPicPr>
          <p:nvPr/>
        </p:nvPicPr>
        <p:blipFill rotWithShape="1">
          <a:blip r:embed="rId4">
            <a:extLst>
              <a:ext uri="{28A0092B-C50C-407E-A947-70E740481C1C}">
                <a14:useLocalDpi xmlns:a14="http://schemas.microsoft.com/office/drawing/2010/main" val="0"/>
              </a:ext>
            </a:extLst>
          </a:blip>
          <a:srcRect l="3352" t="2867" r="3316" b="3468"/>
          <a:stretch/>
        </p:blipFill>
        <p:spPr>
          <a:xfrm>
            <a:off x="16048653" y="3397715"/>
            <a:ext cx="19574846" cy="13778570"/>
          </a:xfrm>
          <a:prstGeom prst="rect">
            <a:avLst/>
          </a:prstGeom>
        </p:spPr>
      </p:pic>
    </p:spTree>
    <p:extLst>
      <p:ext uri="{BB962C8B-B14F-4D97-AF65-F5344CB8AC3E}">
        <p14:creationId xmlns:p14="http://schemas.microsoft.com/office/powerpoint/2010/main" val="176275759"/>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25022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Task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Code Setup (Tasks and </a:t>
            </a:r>
            <a:r>
              <a:rPr lang="en-US" sz="4500" dirty="0" err="1">
                <a:latin typeface="Open Sans" panose="020B0606030504020204" pitchFamily="34" charset="0"/>
                <a:ea typeface="Open Sans" panose="020B0606030504020204" pitchFamily="34" charset="0"/>
                <a:cs typeface="Open Sans" panose="020B0606030504020204" pitchFamily="34" charset="0"/>
              </a:rPr>
              <a:t>TaskData</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want to create a class that represents a Task.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should have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b="1" dirty="0">
                <a:latin typeface="Open Sans" panose="020B0606030504020204" pitchFamily="34" charset="0"/>
                <a:ea typeface="Open Sans" panose="020B0606030504020204" pitchFamily="34" charset="0"/>
                <a:cs typeface="Open Sans" panose="020B0606030504020204" pitchFamily="34" charset="0"/>
              </a:rPr>
              <a:t>assignee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b="1" dirty="0">
                <a:latin typeface="Open Sans" panose="020B0606030504020204" pitchFamily="34" charset="0"/>
                <a:ea typeface="Open Sans" panose="020B0606030504020204" pitchFamily="34" charset="0"/>
                <a:cs typeface="Open Sans" panose="020B0606030504020204" pitchFamily="34" charset="0"/>
              </a:rPr>
              <a:t>project</a:t>
            </a:r>
            <a:r>
              <a:rPr lang="en-US" sz="6400" dirty="0">
                <a:latin typeface="Open Sans" panose="020B0606030504020204" pitchFamily="34" charset="0"/>
                <a:ea typeface="Open Sans" panose="020B0606030504020204" pitchFamily="34" charset="0"/>
                <a:cs typeface="Open Sans" panose="020B0606030504020204" pitchFamily="34" charset="0"/>
              </a:rPr>
              <a:t> name.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task </a:t>
            </a:r>
            <a:r>
              <a:rPr lang="en-US" sz="6400" b="1" dirty="0">
                <a:latin typeface="Open Sans" panose="020B0606030504020204" pitchFamily="34" charset="0"/>
                <a:ea typeface="Open Sans" panose="020B0606030504020204" pitchFamily="34" charset="0"/>
                <a:cs typeface="Open Sans" panose="020B0606030504020204" pitchFamily="34" charset="0"/>
              </a:rPr>
              <a:t>description</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b="1" dirty="0">
                <a:latin typeface="Open Sans" panose="020B0606030504020204" pitchFamily="34" charset="0"/>
                <a:ea typeface="Open Sans" panose="020B0606030504020204" pitchFamily="34" charset="0"/>
                <a:cs typeface="Open Sans" panose="020B0606030504020204" pitchFamily="34" charset="0"/>
              </a:rPr>
              <a:t>status</a:t>
            </a:r>
            <a:r>
              <a:rPr lang="en-US" sz="6400" dirty="0">
                <a:latin typeface="Open Sans" panose="020B0606030504020204" pitchFamily="34" charset="0"/>
                <a:ea typeface="Open Sans" panose="020B0606030504020204" pitchFamily="34" charset="0"/>
                <a:cs typeface="Open Sans" panose="020B0606030504020204" pitchFamily="34" charset="0"/>
              </a:rPr>
              <a:t> (assigned, in progress, or not yet assigned).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b="1" dirty="0">
                <a:latin typeface="Open Sans" panose="020B0606030504020204" pitchFamily="34" charset="0"/>
                <a:ea typeface="Open Sans" panose="020B0606030504020204" pitchFamily="34" charset="0"/>
                <a:cs typeface="Open Sans" panose="020B0606030504020204" pitchFamily="34" charset="0"/>
              </a:rPr>
              <a:t>priority</a:t>
            </a:r>
            <a:r>
              <a:rPr lang="en-US" sz="6400" dirty="0">
                <a:latin typeface="Open Sans" panose="020B0606030504020204" pitchFamily="34" charset="0"/>
                <a:ea typeface="Open Sans" panose="020B0606030504020204" pitchFamily="34" charset="0"/>
                <a:cs typeface="Open Sans" panose="020B0606030504020204" pitchFamily="34" charset="0"/>
              </a:rPr>
              <a:t>, High, Low, or Medium.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of these attributes should be </a:t>
            </a:r>
            <a:r>
              <a:rPr lang="en-US" sz="6400" b="1" dirty="0">
                <a:latin typeface="Open Sans" panose="020B0606030504020204" pitchFamily="34" charset="0"/>
                <a:ea typeface="Open Sans" panose="020B0606030504020204" pitchFamily="34" charset="0"/>
                <a:cs typeface="Open Sans" panose="020B0606030504020204" pitchFamily="34" charset="0"/>
              </a:rPr>
              <a:t>editable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931832434"/>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25022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Task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Code Setup (Tasks and </a:t>
            </a:r>
            <a:r>
              <a:rPr lang="en-US" sz="4500" dirty="0" err="1">
                <a:latin typeface="Open Sans" panose="020B0606030504020204" pitchFamily="34" charset="0"/>
                <a:ea typeface="Open Sans" panose="020B0606030504020204" pitchFamily="34" charset="0"/>
                <a:cs typeface="Open Sans" panose="020B0606030504020204" pitchFamily="34" charset="0"/>
              </a:rPr>
              <a:t>TaskData</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task is uniquely identified by its project name and description.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task should implement Comparable, so that tasks are sorted by project name and description.</a:t>
            </a:r>
          </a:p>
        </p:txBody>
      </p:sp>
    </p:spTree>
    <p:extLst>
      <p:ext uri="{BB962C8B-B14F-4D97-AF65-F5344CB8AC3E}">
        <p14:creationId xmlns:p14="http://schemas.microsoft.com/office/powerpoint/2010/main" val="4197225822"/>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2911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a:t>
            </a:r>
            <a:r>
              <a:rPr lang="en-US" sz="10800" dirty="0" err="1">
                <a:latin typeface="Open Sans" panose="020B0606030504020204" pitchFamily="34" charset="0"/>
                <a:ea typeface="Open Sans" panose="020B0606030504020204" pitchFamily="34" charset="0"/>
                <a:cs typeface="Open Sans" panose="020B0606030504020204" pitchFamily="34" charset="0"/>
              </a:rPr>
              <a:t>TaskData</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Code Setup (Tasks and </a:t>
            </a:r>
            <a:r>
              <a:rPr lang="en-US" sz="4500" dirty="0" err="1">
                <a:latin typeface="Open Sans" panose="020B0606030504020204" pitchFamily="34" charset="0"/>
                <a:ea typeface="Open Sans" panose="020B0606030504020204" pitchFamily="34" charset="0"/>
                <a:cs typeface="Open Sans" panose="020B0606030504020204" pitchFamily="34" charset="0"/>
              </a:rPr>
              <a:t>TaskData</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TaskData</a:t>
            </a:r>
            <a:r>
              <a:rPr lang="en-US" sz="6400" dirty="0">
                <a:latin typeface="Open Sans" panose="020B0606030504020204" pitchFamily="34" charset="0"/>
                <a:ea typeface="Open Sans" panose="020B0606030504020204" pitchFamily="34" charset="0"/>
                <a:cs typeface="Open Sans" panose="020B0606030504020204" pitchFamily="34" charset="0"/>
              </a:rPr>
              <a:t> class will be used to set up, and return some test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want to use my data, it can be found in a csv file in the resources folder of this section, and consists of the following: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All tasks identified by the manager.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Tasks identified by Ann, that she's working on or plans to work 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Tasks which Bob says have been assigned to him.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Tasks Carol is doing, as reported by herself.</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should have a </a:t>
            </a:r>
            <a:r>
              <a:rPr lang="en-US" sz="6400" dirty="0" err="1">
                <a:latin typeface="Open Sans" panose="020B0606030504020204" pitchFamily="34" charset="0"/>
                <a:ea typeface="Open Sans" panose="020B0606030504020204" pitchFamily="34" charset="0"/>
                <a:cs typeface="Open Sans" panose="020B0606030504020204" pitchFamily="34" charset="0"/>
              </a:rPr>
              <a:t>getData</a:t>
            </a:r>
            <a:r>
              <a:rPr lang="en-US" sz="6400" dirty="0">
                <a:latin typeface="Open Sans" panose="020B0606030504020204" pitchFamily="34" charset="0"/>
                <a:ea typeface="Open Sans" panose="020B0606030504020204" pitchFamily="34" charset="0"/>
                <a:cs typeface="Open Sans" panose="020B0606030504020204" pitchFamily="34" charset="0"/>
              </a:rPr>
              <a:t> method, that returns a Set of Task.   This method should take a String, either the name of one of the employees to get a specific set, or 'all' to get the full task set.</a:t>
            </a:r>
          </a:p>
        </p:txBody>
      </p:sp>
    </p:spTree>
    <p:extLst>
      <p:ext uri="{BB962C8B-B14F-4D97-AF65-F5344CB8AC3E}">
        <p14:creationId xmlns:p14="http://schemas.microsoft.com/office/powerpoint/2010/main" val="123030047"/>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44583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Task and Task Data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36506"/>
            <a:ext cx="16271809" cy="1509480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diagram shows you the two classes.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Task has five fields, two with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types shown.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Task is unique by the project and description fields combined.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Task implements comparable, and is sorted by project then description.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test data was set up on the </a:t>
            </a:r>
            <a:r>
              <a:rPr lang="en-US" sz="6400" dirty="0" err="1">
                <a:latin typeface="Open Sans" panose="020B0606030504020204" pitchFamily="34" charset="0"/>
                <a:ea typeface="Open Sans" panose="020B0606030504020204" pitchFamily="34" charset="0"/>
                <a:cs typeface="Open Sans" panose="020B0606030504020204" pitchFamily="34" charset="0"/>
              </a:rPr>
              <a:t>TaskData</a:t>
            </a:r>
            <a:r>
              <a:rPr lang="en-US" sz="6400" dirty="0">
                <a:latin typeface="Open Sans" panose="020B0606030504020204" pitchFamily="34" charset="0"/>
                <a:ea typeface="Open Sans" panose="020B0606030504020204" pitchFamily="34" charset="0"/>
                <a:cs typeface="Open Sans" panose="020B0606030504020204" pitchFamily="34" charset="0"/>
              </a:rPr>
              <a:t> class, and you can get this data by calling </a:t>
            </a:r>
            <a:r>
              <a:rPr lang="en-US" sz="6400" dirty="0" err="1">
                <a:latin typeface="Open Sans" panose="020B0606030504020204" pitchFamily="34" charset="0"/>
                <a:ea typeface="Open Sans" panose="020B0606030504020204" pitchFamily="34" charset="0"/>
                <a:cs typeface="Open Sans" panose="020B0606030504020204" pitchFamily="34" charset="0"/>
              </a:rPr>
              <a:t>TaskData.getData</a:t>
            </a:r>
            <a:r>
              <a:rPr lang="en-US" sz="6400" dirty="0">
                <a:latin typeface="Open Sans" panose="020B0606030504020204" pitchFamily="34" charset="0"/>
                <a:ea typeface="Open Sans" panose="020B0606030504020204" pitchFamily="34" charset="0"/>
                <a:cs typeface="Open Sans" panose="020B0606030504020204" pitchFamily="34" charset="0"/>
              </a:rPr>
              <a:t>, passing it the names, Ann, Bob, or Carol, or some other string, like "all", to get all tasks.</a:t>
            </a:r>
          </a:p>
        </p:txBody>
      </p:sp>
      <p:pic>
        <p:nvPicPr>
          <p:cNvPr id="3" name="Picture 2" descr="Application&#10;&#10;Description automatically generated with low confidence">
            <a:extLst>
              <a:ext uri="{FF2B5EF4-FFF2-40B4-BE49-F238E27FC236}">
                <a16:creationId xmlns:a16="http://schemas.microsoft.com/office/drawing/2014/main" id="{9B12B701-227E-FC52-6F63-265337737053}"/>
              </a:ext>
            </a:extLst>
          </p:cNvPr>
          <p:cNvPicPr>
            <a:picLocks noChangeAspect="1"/>
          </p:cNvPicPr>
          <p:nvPr/>
        </p:nvPicPr>
        <p:blipFill rotWithShape="1">
          <a:blip r:embed="rId4">
            <a:extLst>
              <a:ext uri="{28A0092B-C50C-407E-A947-70E740481C1C}">
                <a14:useLocalDpi xmlns:a14="http://schemas.microsoft.com/office/drawing/2010/main" val="0"/>
              </a:ext>
            </a:extLst>
          </a:blip>
          <a:srcRect l="1930" t="5444" r="3852" b="4551"/>
          <a:stretch/>
        </p:blipFill>
        <p:spPr>
          <a:xfrm>
            <a:off x="17461890" y="5393094"/>
            <a:ext cx="18161609" cy="9607033"/>
          </a:xfrm>
          <a:prstGeom prst="rect">
            <a:avLst/>
          </a:prstGeom>
        </p:spPr>
      </p:pic>
    </p:spTree>
    <p:extLst>
      <p:ext uri="{BB962C8B-B14F-4D97-AF65-F5344CB8AC3E}">
        <p14:creationId xmlns:p14="http://schemas.microsoft.com/office/powerpoint/2010/main" val="3773128810"/>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84435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say you're a new manager, of a team that consists of three team members working under you, Ann, Bob, and Carol.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of these developers is working on a set of tasks.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You've asked all your developers to submit what they're working on to you.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also have a master set of tasks, which your own boss sent to you.</a:t>
            </a:r>
          </a:p>
        </p:txBody>
      </p:sp>
    </p:spTree>
    <p:extLst>
      <p:ext uri="{BB962C8B-B14F-4D97-AF65-F5344CB8AC3E}">
        <p14:creationId xmlns:p14="http://schemas.microsoft.com/office/powerpoint/2010/main" val="3999239366"/>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30507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Answer these questions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be using that data, to answer the following questions.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What is the full task list? This is the list of all tasks described by your manager or boss, and any additional tasks the employees have, that may not be on that list.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Which tasks are assigned to at least one of your 3 team members?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Which tasks still need to be assigned?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Which tasks are assigned to multiple employees?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do some of this work, create three methods on your Main class.</a:t>
            </a:r>
          </a:p>
        </p:txBody>
      </p:sp>
    </p:spTree>
    <p:extLst>
      <p:ext uri="{BB962C8B-B14F-4D97-AF65-F5344CB8AC3E}">
        <p14:creationId xmlns:p14="http://schemas.microsoft.com/office/powerpoint/2010/main" val="857906256"/>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30507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Answer these questions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 sure the sets you pass to these methods, don't mutate in these methods.   In other words, return a new set.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dirty="0" err="1">
                <a:latin typeface="Open Sans" panose="020B0606030504020204" pitchFamily="34" charset="0"/>
                <a:ea typeface="Open Sans" panose="020B0606030504020204" pitchFamily="34" charset="0"/>
                <a:cs typeface="Open Sans" panose="020B0606030504020204" pitchFamily="34" charset="0"/>
              </a:rPr>
              <a:t>getUnion</a:t>
            </a:r>
            <a:r>
              <a:rPr lang="en-US" sz="6400" dirty="0">
                <a:latin typeface="Open Sans" panose="020B0606030504020204" pitchFamily="34" charset="0"/>
                <a:ea typeface="Open Sans" panose="020B0606030504020204" pitchFamily="34" charset="0"/>
                <a:cs typeface="Open Sans" panose="020B0606030504020204" pitchFamily="34" charset="0"/>
              </a:rPr>
              <a:t> method, that takes a List of Sets, and will return the union of all the sets.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dirty="0" err="1">
                <a:latin typeface="Open Sans" panose="020B0606030504020204" pitchFamily="34" charset="0"/>
                <a:ea typeface="Open Sans" panose="020B0606030504020204" pitchFamily="34" charset="0"/>
                <a:cs typeface="Open Sans" panose="020B0606030504020204" pitchFamily="34" charset="0"/>
              </a:rPr>
              <a:t>getIntersect</a:t>
            </a:r>
            <a:r>
              <a:rPr lang="en-US" sz="6400" dirty="0">
                <a:latin typeface="Open Sans" panose="020B0606030504020204" pitchFamily="34" charset="0"/>
                <a:ea typeface="Open Sans" panose="020B0606030504020204" pitchFamily="34" charset="0"/>
                <a:cs typeface="Open Sans" panose="020B0606030504020204" pitchFamily="34" charset="0"/>
              </a:rPr>
              <a:t> method, that takes two Sets, and returns the intersection of the sets.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dirty="0" err="1">
                <a:latin typeface="Open Sans" panose="020B0606030504020204" pitchFamily="34" charset="0"/>
                <a:ea typeface="Open Sans" panose="020B0606030504020204" pitchFamily="34" charset="0"/>
                <a:cs typeface="Open Sans" panose="020B0606030504020204" pitchFamily="34" charset="0"/>
              </a:rPr>
              <a:t>getDifference</a:t>
            </a:r>
            <a:r>
              <a:rPr lang="en-US" sz="6400" dirty="0">
                <a:latin typeface="Open Sans" panose="020B0606030504020204" pitchFamily="34" charset="0"/>
                <a:ea typeface="Open Sans" panose="020B0606030504020204" pitchFamily="34" charset="0"/>
                <a:cs typeface="Open Sans" panose="020B0606030504020204" pitchFamily="34" charset="0"/>
              </a:rPr>
              <a:t> method, that takes two Sets, and removes the second argument's set from the first.</a:t>
            </a:r>
          </a:p>
        </p:txBody>
      </p:sp>
    </p:spTree>
    <p:extLst>
      <p:ext uri="{BB962C8B-B14F-4D97-AF65-F5344CB8AC3E}">
        <p14:creationId xmlns:p14="http://schemas.microsoft.com/office/powerpoint/2010/main" val="394222098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138986E2-B550-B901-E791-8A2A32592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8940" y="1725373"/>
            <a:ext cx="12539110" cy="16645287"/>
          </a:xfrm>
          <a:prstGeom prst="rect">
            <a:avLst/>
          </a:prstGeom>
        </p:spPr>
      </p:pic>
      <p:sp>
        <p:nvSpPr>
          <p:cNvPr id="126" name="Shape 126"/>
          <p:cNvSpPr/>
          <p:nvPr/>
        </p:nvSpPr>
        <p:spPr>
          <a:xfrm>
            <a:off x="952498" y="459786"/>
            <a:ext cx="1538562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Collection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4" name="Rectangle 3">
            <a:extLst>
              <a:ext uri="{FF2B5EF4-FFF2-40B4-BE49-F238E27FC236}">
                <a16:creationId xmlns:a16="http://schemas.microsoft.com/office/drawing/2014/main" id="{72A878E6-5BC3-53B6-50FD-9EFF8D32EE89}"/>
              </a:ext>
            </a:extLst>
          </p:cNvPr>
          <p:cNvSpPr/>
          <p:nvPr/>
        </p:nvSpPr>
        <p:spPr>
          <a:xfrm>
            <a:off x="952501" y="4285904"/>
            <a:ext cx="23419058"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List interface extending Collection.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simplicity, I'm not showing the Collection methods that I showed on the previous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only showing additional methods specifically declared on the List interface.</a:t>
            </a:r>
          </a:p>
        </p:txBody>
      </p:sp>
    </p:spTree>
    <p:extLst>
      <p:ext uri="{BB962C8B-B14F-4D97-AF65-F5344CB8AC3E}">
        <p14:creationId xmlns:p14="http://schemas.microsoft.com/office/powerpoint/2010/main" val="1396388568"/>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6610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Ordered Sets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LinkedHashSet</a:t>
            </a:r>
            <a:r>
              <a:rPr lang="en-US" sz="4500" dirty="0">
                <a:latin typeface="Open Sans" panose="020B0606030504020204" pitchFamily="34" charset="0"/>
                <a:ea typeface="Open Sans" panose="020B0606030504020204" pitchFamily="34" charset="0"/>
                <a:cs typeface="Open Sans" panose="020B0606030504020204" pitchFamily="34" charset="0"/>
              </a:rPr>
              <a:t> and TreeSet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need an ordered set, you'll want to consider either the </a:t>
            </a:r>
            <a:r>
              <a:rPr lang="en-US" sz="6400" b="1" dirty="0" err="1">
                <a:latin typeface="Open Sans" panose="020B0606030504020204" pitchFamily="34" charset="0"/>
                <a:ea typeface="Open Sans" panose="020B0606030504020204" pitchFamily="34" charset="0"/>
                <a:cs typeface="Open Sans" panose="020B0606030504020204" pitchFamily="34" charset="0"/>
              </a:rPr>
              <a:t>LinkedHashSet</a:t>
            </a:r>
            <a:r>
              <a:rPr lang="en-US" sz="6400" dirty="0">
                <a:latin typeface="Open Sans" panose="020B0606030504020204" pitchFamily="34" charset="0"/>
                <a:ea typeface="Open Sans" panose="020B0606030504020204" pitchFamily="34" charset="0"/>
                <a:cs typeface="Open Sans" panose="020B0606030504020204" pitchFamily="34" charset="0"/>
              </a:rPr>
              <a:t> or the </a:t>
            </a:r>
            <a:r>
              <a:rPr lang="en-US" sz="6400" b="1" dirty="0">
                <a:latin typeface="Open Sans" panose="020B0606030504020204" pitchFamily="34" charset="0"/>
                <a:ea typeface="Open Sans" panose="020B0606030504020204" pitchFamily="34" charset="0"/>
                <a:cs typeface="Open Sans" panose="020B0606030504020204" pitchFamily="34" charset="0"/>
              </a:rPr>
              <a:t>TreeSet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dirty="0" err="1">
                <a:latin typeface="Open Sans" panose="020B0606030504020204" pitchFamily="34" charset="0"/>
                <a:ea typeface="Open Sans" panose="020B0606030504020204" pitchFamily="34" charset="0"/>
                <a:cs typeface="Open Sans" panose="020B0606030504020204" pitchFamily="34" charset="0"/>
              </a:rPr>
              <a:t>LinkedHashSet</a:t>
            </a:r>
            <a:r>
              <a:rPr lang="en-US" sz="6400" dirty="0">
                <a:latin typeface="Open Sans" panose="020B0606030504020204" pitchFamily="34" charset="0"/>
                <a:ea typeface="Open Sans" panose="020B0606030504020204" pitchFamily="34" charset="0"/>
                <a:cs typeface="Open Sans" panose="020B0606030504020204" pitchFamily="34" charset="0"/>
              </a:rPr>
              <a:t> maintains the insertion order of the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TreeSet is a sorted collection, sorted by the natural order of the elements, or by specifying the sort during the creation of the set.</a:t>
            </a:r>
          </a:p>
        </p:txBody>
      </p:sp>
    </p:spTree>
    <p:extLst>
      <p:ext uri="{BB962C8B-B14F-4D97-AF65-F5344CB8AC3E}">
        <p14:creationId xmlns:p14="http://schemas.microsoft.com/office/powerpoint/2010/main" val="1254265278"/>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50662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LinkedHashSet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LinkedHashSet</a:t>
            </a:r>
            <a:r>
              <a:rPr lang="en-US" sz="4500" dirty="0">
                <a:latin typeface="Open Sans" panose="020B0606030504020204" pitchFamily="34" charset="0"/>
                <a:ea typeface="Open Sans" panose="020B0606030504020204" pitchFamily="34" charset="0"/>
                <a:cs typeface="Open Sans" panose="020B0606030504020204" pitchFamily="34" charset="0"/>
              </a:rPr>
              <a:t> and TreeSet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LinkedHashSet</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a:latin typeface="Open Sans" panose="020B0606030504020204" pitchFamily="34" charset="0"/>
                <a:ea typeface="Open Sans" panose="020B0606030504020204" pitchFamily="34" charset="0"/>
                <a:cs typeface="Open Sans" panose="020B0606030504020204" pitchFamily="34" charset="0"/>
              </a:rPr>
              <a:t>extends the HashSet</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maintains relationships between elements with the use of a doubly linked list between entries.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iteration order</a:t>
            </a:r>
            <a:r>
              <a:rPr lang="en-US" sz="6400" dirty="0">
                <a:latin typeface="Open Sans" panose="020B0606030504020204" pitchFamily="34" charset="0"/>
                <a:ea typeface="Open Sans" panose="020B0606030504020204" pitchFamily="34" charset="0"/>
                <a:cs typeface="Open Sans" panose="020B0606030504020204" pitchFamily="34" charset="0"/>
              </a:rPr>
              <a:t> is therefore the same as the </a:t>
            </a:r>
            <a:r>
              <a:rPr lang="en-US" sz="6400" b="1" dirty="0">
                <a:latin typeface="Open Sans" panose="020B0606030504020204" pitchFamily="34" charset="0"/>
                <a:ea typeface="Open Sans" panose="020B0606030504020204" pitchFamily="34" charset="0"/>
                <a:cs typeface="Open Sans" panose="020B0606030504020204" pitchFamily="34" charset="0"/>
              </a:rPr>
              <a:t>insertion order</a:t>
            </a:r>
            <a:r>
              <a:rPr lang="en-US" sz="6400" dirty="0">
                <a:latin typeface="Open Sans" panose="020B0606030504020204" pitchFamily="34" charset="0"/>
                <a:ea typeface="Open Sans" panose="020B0606030504020204" pitchFamily="34" charset="0"/>
                <a:cs typeface="Open Sans" panose="020B0606030504020204" pitchFamily="34" charset="0"/>
              </a:rPr>
              <a:t> of the elements, meaning the order is </a:t>
            </a:r>
            <a:r>
              <a:rPr lang="en-US" sz="6400" b="1" dirty="0">
                <a:latin typeface="Open Sans" panose="020B0606030504020204" pitchFamily="34" charset="0"/>
                <a:ea typeface="Open Sans" panose="020B0606030504020204" pitchFamily="34" charset="0"/>
                <a:cs typeface="Open Sans" panose="020B0606030504020204" pitchFamily="34" charset="0"/>
              </a:rPr>
              <a:t>predictable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the methods for the </a:t>
            </a:r>
            <a:r>
              <a:rPr lang="en-US" sz="6400" dirty="0" err="1">
                <a:latin typeface="Open Sans" panose="020B0606030504020204" pitchFamily="34" charset="0"/>
                <a:ea typeface="Open Sans" panose="020B0606030504020204" pitchFamily="34" charset="0"/>
                <a:cs typeface="Open Sans" panose="020B0606030504020204" pitchFamily="34" charset="0"/>
              </a:rPr>
              <a:t>LinkedHashSet</a:t>
            </a:r>
            <a:r>
              <a:rPr lang="en-US" sz="6400" dirty="0">
                <a:latin typeface="Open Sans" panose="020B0606030504020204" pitchFamily="34" charset="0"/>
                <a:ea typeface="Open Sans" panose="020B0606030504020204" pitchFamily="34" charset="0"/>
                <a:cs typeface="Open Sans" panose="020B0606030504020204" pitchFamily="34" charset="0"/>
              </a:rPr>
              <a:t> are the same as those for the HashSet.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Like HashSet, it provides constant-time performance, O(1), for the add, contains and remove operations.</a:t>
            </a:r>
          </a:p>
        </p:txBody>
      </p:sp>
    </p:spTree>
    <p:extLst>
      <p:ext uri="{BB962C8B-B14F-4D97-AF65-F5344CB8AC3E}">
        <p14:creationId xmlns:p14="http://schemas.microsoft.com/office/powerpoint/2010/main" val="3263172983"/>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06709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TreeSet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LinkedHashSet</a:t>
            </a:r>
            <a:r>
              <a:rPr lang="en-US" sz="4500" dirty="0">
                <a:latin typeface="Open Sans" panose="020B0606030504020204" pitchFamily="34" charset="0"/>
                <a:ea typeface="Open Sans" panose="020B0606030504020204" pitchFamily="34" charset="0"/>
                <a:cs typeface="Open Sans" panose="020B0606030504020204" pitchFamily="34" charset="0"/>
              </a:rPr>
              <a:t> and TreeSet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dirty="0" err="1">
                <a:latin typeface="Open Sans" panose="020B0606030504020204" pitchFamily="34" charset="0"/>
                <a:ea typeface="Open Sans" panose="020B0606030504020204" pitchFamily="34" charset="0"/>
                <a:cs typeface="Open Sans" panose="020B0606030504020204" pitchFamily="34" charset="0"/>
              </a:rPr>
              <a:t>TreeSet's</a:t>
            </a:r>
            <a:r>
              <a:rPr lang="en-US" sz="6400" dirty="0">
                <a:latin typeface="Open Sans" panose="020B0606030504020204" pitchFamily="34" charset="0"/>
                <a:ea typeface="Open Sans" panose="020B0606030504020204" pitchFamily="34" charset="0"/>
                <a:cs typeface="Open Sans" panose="020B0606030504020204" pitchFamily="34" charset="0"/>
              </a:rPr>
              <a:t> class, uses a data structure that's a derivative of what's called a binary search tree, or </a:t>
            </a:r>
            <a:r>
              <a:rPr lang="en-US" sz="6400" dirty="0" err="1">
                <a:latin typeface="Open Sans" panose="020B0606030504020204" pitchFamily="34" charset="0"/>
                <a:ea typeface="Open Sans" panose="020B0606030504020204" pitchFamily="34" charset="0"/>
                <a:cs typeface="Open Sans" panose="020B0606030504020204" pitchFamily="34" charset="0"/>
              </a:rPr>
              <a:t>Btree</a:t>
            </a:r>
            <a:r>
              <a:rPr lang="en-US" sz="6400" dirty="0">
                <a:latin typeface="Open Sans" panose="020B0606030504020204" pitchFamily="34" charset="0"/>
                <a:ea typeface="Open Sans" panose="020B0606030504020204" pitchFamily="34" charset="0"/>
                <a:cs typeface="Open Sans" panose="020B0606030504020204" pitchFamily="34" charset="0"/>
              </a:rPr>
              <a:t> for short, which is based on the concept and efficiencies of the binary search.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discussed the </a:t>
            </a:r>
            <a:r>
              <a:rPr lang="en-US" sz="6400" dirty="0" err="1">
                <a:latin typeface="Open Sans" panose="020B0606030504020204" pitchFamily="34" charset="0"/>
                <a:ea typeface="Open Sans" panose="020B0606030504020204" pitchFamily="34" charset="0"/>
                <a:cs typeface="Open Sans" panose="020B0606030504020204" pitchFamily="34" charset="0"/>
              </a:rPr>
              <a:t>binarySearch</a:t>
            </a:r>
            <a:r>
              <a:rPr lang="en-US" sz="6400" dirty="0">
                <a:latin typeface="Open Sans" panose="020B0606030504020204" pitchFamily="34" charset="0"/>
                <a:ea typeface="Open Sans" panose="020B0606030504020204" pitchFamily="34" charset="0"/>
                <a:cs typeface="Open Sans" panose="020B0606030504020204" pitchFamily="34" charset="0"/>
              </a:rPr>
              <a:t> method on the List, as well as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6400" dirty="0">
                <a:latin typeface="Open Sans" panose="020B0606030504020204" pitchFamily="34" charset="0"/>
                <a:ea typeface="Open Sans" panose="020B0606030504020204" pitchFamily="34" charset="0"/>
                <a:cs typeface="Open Sans" panose="020B0606030504020204" pitchFamily="34" charset="0"/>
              </a:rPr>
              <a:t> class, and shown that this type of search is very fast,  if the elements are sorted.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search iteratively tests the mid range of a group of elements to be searched, to quickly find its element, in a collection.</a:t>
            </a:r>
          </a:p>
        </p:txBody>
      </p:sp>
    </p:spTree>
    <p:extLst>
      <p:ext uri="{BB962C8B-B14F-4D97-AF65-F5344CB8AC3E}">
        <p14:creationId xmlns:p14="http://schemas.microsoft.com/office/powerpoint/2010/main" val="83249640"/>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06709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TreeSet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LinkedHashSet</a:t>
            </a:r>
            <a:r>
              <a:rPr lang="en-US" sz="4500" dirty="0">
                <a:latin typeface="Open Sans" panose="020B0606030504020204" pitchFamily="34" charset="0"/>
                <a:ea typeface="Open Sans" panose="020B0606030504020204" pitchFamily="34" charset="0"/>
                <a:cs typeface="Open Sans" panose="020B0606030504020204" pitchFamily="34" charset="0"/>
              </a:rPr>
              <a:t> and TreeSet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4965523"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elements are added to a TreeSet, they're organized in the form of a tree, where the top of the tree represents that mid point of the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a conceptual example, using some of the character contacts from my last samples of code.</a:t>
            </a:r>
          </a:p>
        </p:txBody>
      </p:sp>
      <p:pic>
        <p:nvPicPr>
          <p:cNvPr id="3" name="Picture 2" descr="Diagram&#10;&#10;Description automatically generated">
            <a:extLst>
              <a:ext uri="{FF2B5EF4-FFF2-40B4-BE49-F238E27FC236}">
                <a16:creationId xmlns:a16="http://schemas.microsoft.com/office/drawing/2014/main" id="{8328236F-01A6-E374-AC3E-24EF9A639C94}"/>
              </a:ext>
            </a:extLst>
          </p:cNvPr>
          <p:cNvPicPr>
            <a:picLocks noChangeAspect="1"/>
          </p:cNvPicPr>
          <p:nvPr/>
        </p:nvPicPr>
        <p:blipFill rotWithShape="1">
          <a:blip r:embed="rId4">
            <a:extLst>
              <a:ext uri="{28A0092B-C50C-407E-A947-70E740481C1C}">
                <a14:useLocalDpi xmlns:a14="http://schemas.microsoft.com/office/drawing/2010/main" val="0"/>
              </a:ext>
            </a:extLst>
          </a:blip>
          <a:srcRect l="2135" t="5229" r="3984" b="5406"/>
          <a:stretch/>
        </p:blipFill>
        <p:spPr>
          <a:xfrm>
            <a:off x="16222259" y="4183209"/>
            <a:ext cx="19512909" cy="12207582"/>
          </a:xfrm>
          <a:prstGeom prst="rect">
            <a:avLst/>
          </a:prstGeom>
        </p:spPr>
      </p:pic>
    </p:spTree>
    <p:extLst>
      <p:ext uri="{BB962C8B-B14F-4D97-AF65-F5344CB8AC3E}">
        <p14:creationId xmlns:p14="http://schemas.microsoft.com/office/powerpoint/2010/main" val="2177193320"/>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06709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TreeSet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LinkedHashSet</a:t>
            </a:r>
            <a:r>
              <a:rPr lang="en-US" sz="4500" dirty="0">
                <a:latin typeface="Open Sans" panose="020B0606030504020204" pitchFamily="34" charset="0"/>
                <a:ea typeface="Open Sans" panose="020B0606030504020204" pitchFamily="34" charset="0"/>
                <a:cs typeface="Open Sans" panose="020B0606030504020204" pitchFamily="34" charset="0"/>
              </a:rPr>
              <a:t> and TreeSet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4965523"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Further binary divisions become nodes under that.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left</a:t>
            </a:r>
            <a:r>
              <a:rPr lang="en-US" sz="6400" dirty="0">
                <a:latin typeface="Open Sans" panose="020B0606030504020204" pitchFamily="34" charset="0"/>
                <a:ea typeface="Open Sans" panose="020B0606030504020204" pitchFamily="34" charset="0"/>
                <a:cs typeface="Open Sans" panose="020B0606030504020204" pitchFamily="34" charset="0"/>
              </a:rPr>
              <a:t> node and its children are elements that are </a:t>
            </a:r>
            <a:r>
              <a:rPr lang="en-US" sz="6400" b="1" dirty="0">
                <a:latin typeface="Open Sans" panose="020B0606030504020204" pitchFamily="34" charset="0"/>
                <a:ea typeface="Open Sans" panose="020B0606030504020204" pitchFamily="34" charset="0"/>
                <a:cs typeface="Open Sans" panose="020B0606030504020204" pitchFamily="34" charset="0"/>
              </a:rPr>
              <a:t>less than</a:t>
            </a:r>
            <a:r>
              <a:rPr lang="en-US" sz="6400" dirty="0">
                <a:latin typeface="Open Sans" panose="020B0606030504020204" pitchFamily="34" charset="0"/>
                <a:ea typeface="Open Sans" panose="020B0606030504020204" pitchFamily="34" charset="0"/>
                <a:cs typeface="Open Sans" panose="020B0606030504020204" pitchFamily="34" charset="0"/>
              </a:rPr>
              <a:t> the parent node.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right</a:t>
            </a:r>
            <a:r>
              <a:rPr lang="en-US" sz="6400" dirty="0">
                <a:latin typeface="Open Sans" panose="020B0606030504020204" pitchFamily="34" charset="0"/>
                <a:ea typeface="Open Sans" panose="020B0606030504020204" pitchFamily="34" charset="0"/>
                <a:cs typeface="Open Sans" panose="020B0606030504020204" pitchFamily="34" charset="0"/>
              </a:rPr>
              <a:t> node and its children are elements that are </a:t>
            </a:r>
            <a:r>
              <a:rPr lang="en-US" sz="6400" b="1" dirty="0">
                <a:latin typeface="Open Sans" panose="020B0606030504020204" pitchFamily="34" charset="0"/>
                <a:ea typeface="Open Sans" panose="020B0606030504020204" pitchFamily="34" charset="0"/>
                <a:cs typeface="Open Sans" panose="020B0606030504020204" pitchFamily="34" charset="0"/>
              </a:rPr>
              <a:t>greater than</a:t>
            </a:r>
            <a:r>
              <a:rPr lang="en-US" sz="6400" dirty="0">
                <a:latin typeface="Open Sans" panose="020B0606030504020204" pitchFamily="34" charset="0"/>
                <a:ea typeface="Open Sans" panose="020B0606030504020204" pitchFamily="34" charset="0"/>
                <a:cs typeface="Open Sans" panose="020B0606030504020204" pitchFamily="34" charset="0"/>
              </a:rPr>
              <a:t> the parent node.</a:t>
            </a:r>
          </a:p>
        </p:txBody>
      </p:sp>
      <p:pic>
        <p:nvPicPr>
          <p:cNvPr id="3" name="Picture 2" descr="Diagram&#10;&#10;Description automatically generated">
            <a:extLst>
              <a:ext uri="{FF2B5EF4-FFF2-40B4-BE49-F238E27FC236}">
                <a16:creationId xmlns:a16="http://schemas.microsoft.com/office/drawing/2014/main" id="{8328236F-01A6-E374-AC3E-24EF9A639C94}"/>
              </a:ext>
            </a:extLst>
          </p:cNvPr>
          <p:cNvPicPr>
            <a:picLocks noChangeAspect="1"/>
          </p:cNvPicPr>
          <p:nvPr/>
        </p:nvPicPr>
        <p:blipFill rotWithShape="1">
          <a:blip r:embed="rId4">
            <a:extLst>
              <a:ext uri="{28A0092B-C50C-407E-A947-70E740481C1C}">
                <a14:useLocalDpi xmlns:a14="http://schemas.microsoft.com/office/drawing/2010/main" val="0"/>
              </a:ext>
            </a:extLst>
          </a:blip>
          <a:srcRect l="2135" t="5229" r="3984" b="5406"/>
          <a:stretch/>
        </p:blipFill>
        <p:spPr>
          <a:xfrm>
            <a:off x="16222259" y="4183209"/>
            <a:ext cx="19512909" cy="12207582"/>
          </a:xfrm>
          <a:prstGeom prst="rect">
            <a:avLst/>
          </a:prstGeom>
        </p:spPr>
      </p:pic>
    </p:spTree>
    <p:extLst>
      <p:ext uri="{BB962C8B-B14F-4D97-AF65-F5344CB8AC3E}">
        <p14:creationId xmlns:p14="http://schemas.microsoft.com/office/powerpoint/2010/main" val="1262322102"/>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06709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TreeSet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LinkedHashSet</a:t>
            </a:r>
            <a:r>
              <a:rPr lang="en-US" sz="4500" dirty="0">
                <a:latin typeface="Open Sans" panose="020B0606030504020204" pitchFamily="34" charset="0"/>
                <a:ea typeface="Open Sans" panose="020B0606030504020204" pitchFamily="34" charset="0"/>
                <a:cs typeface="Open Sans" panose="020B0606030504020204" pitchFamily="34" charset="0"/>
              </a:rPr>
              <a:t> and TreeSet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4965523"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of looking through all the elements in the collection to locate a match, this allows the tree to be quickly traversed, each node a simple decision point.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main point is the tree remains balanced as elements are added.</a:t>
            </a:r>
          </a:p>
        </p:txBody>
      </p:sp>
      <p:pic>
        <p:nvPicPr>
          <p:cNvPr id="3" name="Picture 2" descr="Diagram&#10;&#10;Description automatically generated">
            <a:extLst>
              <a:ext uri="{FF2B5EF4-FFF2-40B4-BE49-F238E27FC236}">
                <a16:creationId xmlns:a16="http://schemas.microsoft.com/office/drawing/2014/main" id="{8328236F-01A6-E374-AC3E-24EF9A639C94}"/>
              </a:ext>
            </a:extLst>
          </p:cNvPr>
          <p:cNvPicPr>
            <a:picLocks noChangeAspect="1"/>
          </p:cNvPicPr>
          <p:nvPr/>
        </p:nvPicPr>
        <p:blipFill rotWithShape="1">
          <a:blip r:embed="rId4">
            <a:extLst>
              <a:ext uri="{28A0092B-C50C-407E-A947-70E740481C1C}">
                <a14:useLocalDpi xmlns:a14="http://schemas.microsoft.com/office/drawing/2010/main" val="0"/>
              </a:ext>
            </a:extLst>
          </a:blip>
          <a:srcRect l="2135" t="5229" r="3984" b="5406"/>
          <a:stretch/>
        </p:blipFill>
        <p:spPr>
          <a:xfrm>
            <a:off x="16222259" y="4183209"/>
            <a:ext cx="19512909" cy="12207582"/>
          </a:xfrm>
          <a:prstGeom prst="rect">
            <a:avLst/>
          </a:prstGeom>
        </p:spPr>
      </p:pic>
    </p:spTree>
    <p:extLst>
      <p:ext uri="{BB962C8B-B14F-4D97-AF65-F5344CB8AC3E}">
        <p14:creationId xmlns:p14="http://schemas.microsoft.com/office/powerpoint/2010/main" val="2875561675"/>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53067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TreeSet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LinkedHashSet</a:t>
            </a:r>
            <a:r>
              <a:rPr lang="en-US" sz="4500" dirty="0">
                <a:latin typeface="Open Sans" panose="020B0606030504020204" pitchFamily="34" charset="0"/>
                <a:ea typeface="Open Sans" panose="020B0606030504020204" pitchFamily="34" charset="0"/>
                <a:cs typeface="Open Sans" panose="020B0606030504020204" pitchFamily="34" charset="0"/>
              </a:rPr>
              <a:t> and TreeSet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remember that O(1) is constant time, meaning the time or cost of an operation doesn't change, regardless of how many elements are processed.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is linear time, meaning it grows in line with the way the collection grows.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Another notation, is O(log(n)), which means the cost falls somewhere in between constant and linear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TreeSet promises O(log(n)) for the add, remove, and contains operations, compared to the HashSet which has constant time O(1) for those same operations.</a:t>
            </a:r>
          </a:p>
        </p:txBody>
      </p:sp>
    </p:spTree>
    <p:extLst>
      <p:ext uri="{BB962C8B-B14F-4D97-AF65-F5344CB8AC3E}">
        <p14:creationId xmlns:p14="http://schemas.microsoft.com/office/powerpoint/2010/main" val="3575943265"/>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3409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TreeSet interface hierarchy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LinkedHashSet</a:t>
            </a:r>
            <a:r>
              <a:rPr lang="en-US" sz="4500" dirty="0">
                <a:latin typeface="Open Sans" panose="020B0606030504020204" pitchFamily="34" charset="0"/>
                <a:ea typeface="Open Sans" panose="020B0606030504020204" pitchFamily="34" charset="0"/>
                <a:cs typeface="Open Sans" panose="020B0606030504020204" pitchFamily="34" charset="0"/>
              </a:rPr>
              <a:t> and TreeSet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26852723"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TreeSet can be declared or passed to arguments typed with any of the interfaces shown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is sorted, and implements the </a:t>
            </a:r>
            <a:r>
              <a:rPr lang="en-US" sz="6400" dirty="0" err="1">
                <a:latin typeface="Open Sans" panose="020B0606030504020204" pitchFamily="34" charset="0"/>
                <a:ea typeface="Open Sans" panose="020B0606030504020204" pitchFamily="34" charset="0"/>
                <a:cs typeface="Open Sans" panose="020B0606030504020204" pitchFamily="34" charset="0"/>
              </a:rPr>
              <a:t>SortedSet</a:t>
            </a:r>
            <a:r>
              <a:rPr lang="en-US" sz="6400" dirty="0">
                <a:latin typeface="Open Sans" panose="020B0606030504020204" pitchFamily="34" charset="0"/>
                <a:ea typeface="Open Sans" panose="020B0606030504020204" pitchFamily="34" charset="0"/>
                <a:cs typeface="Open Sans" panose="020B0606030504020204" pitchFamily="34" charset="0"/>
              </a:rPr>
              <a:t> interface, which has such methods as first, last, </a:t>
            </a:r>
            <a:r>
              <a:rPr lang="en-US" sz="6400" dirty="0" err="1">
                <a:latin typeface="Open Sans" panose="020B0606030504020204" pitchFamily="34" charset="0"/>
                <a:ea typeface="Open Sans" panose="020B0606030504020204" pitchFamily="34" charset="0"/>
                <a:cs typeface="Open Sans" panose="020B0606030504020204" pitchFamily="34" charset="0"/>
              </a:rPr>
              <a:t>headSet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tailSet</a:t>
            </a:r>
            <a:r>
              <a:rPr lang="en-US" sz="6400" dirty="0">
                <a:latin typeface="Open Sans" panose="020B0606030504020204" pitchFamily="34" charset="0"/>
                <a:ea typeface="Open Sans" panose="020B0606030504020204" pitchFamily="34" charset="0"/>
                <a:cs typeface="Open Sans" panose="020B0606030504020204" pitchFamily="34" charset="0"/>
              </a:rPr>
              <a:t>, and comparator.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set also implements the </a:t>
            </a:r>
            <a:r>
              <a:rPr lang="en-US" sz="6400" dirty="0" err="1">
                <a:latin typeface="Open Sans" panose="020B0606030504020204" pitchFamily="34" charset="0"/>
                <a:ea typeface="Open Sans" panose="020B0606030504020204" pitchFamily="34" charset="0"/>
                <a:cs typeface="Open Sans" panose="020B0606030504020204" pitchFamily="34" charset="0"/>
              </a:rPr>
              <a:t>NavigableSet</a:t>
            </a:r>
            <a:r>
              <a:rPr lang="en-US" sz="6400" dirty="0">
                <a:latin typeface="Open Sans" panose="020B0606030504020204" pitchFamily="34" charset="0"/>
                <a:ea typeface="Open Sans" panose="020B0606030504020204" pitchFamily="34" charset="0"/>
                <a:cs typeface="Open Sans" panose="020B0606030504020204" pitchFamily="34" charset="0"/>
              </a:rPr>
              <a:t> Interface, so it has methods such as ceiling, floor, higher, lower, </a:t>
            </a:r>
            <a:r>
              <a:rPr lang="en-US" sz="6400" dirty="0" err="1">
                <a:latin typeface="Open Sans" panose="020B0606030504020204" pitchFamily="34" charset="0"/>
                <a:ea typeface="Open Sans" panose="020B0606030504020204" pitchFamily="34" charset="0"/>
                <a:cs typeface="Open Sans" panose="020B0606030504020204" pitchFamily="34" charset="0"/>
              </a:rPr>
              <a:t>descendingSet</a:t>
            </a:r>
            <a:r>
              <a:rPr lang="en-US" sz="6400" dirty="0">
                <a:latin typeface="Open Sans" panose="020B0606030504020204" pitchFamily="34" charset="0"/>
                <a:ea typeface="Open Sans" panose="020B0606030504020204" pitchFamily="34" charset="0"/>
                <a:cs typeface="Open Sans" panose="020B0606030504020204" pitchFamily="34" charset="0"/>
              </a:rPr>
              <a:t> and others.</a:t>
            </a:r>
          </a:p>
        </p:txBody>
      </p:sp>
      <p:pic>
        <p:nvPicPr>
          <p:cNvPr id="3" name="Picture 2" descr="Diagram&#10;&#10;Description automatically generated">
            <a:extLst>
              <a:ext uri="{FF2B5EF4-FFF2-40B4-BE49-F238E27FC236}">
                <a16:creationId xmlns:a16="http://schemas.microsoft.com/office/drawing/2014/main" id="{22AF674C-A542-0C88-C2E0-5A33AD366CB3}"/>
              </a:ext>
            </a:extLst>
          </p:cNvPr>
          <p:cNvPicPr>
            <a:picLocks noChangeAspect="1"/>
          </p:cNvPicPr>
          <p:nvPr/>
        </p:nvPicPr>
        <p:blipFill rotWithShape="1">
          <a:blip r:embed="rId4">
            <a:extLst>
              <a:ext uri="{28A0092B-C50C-407E-A947-70E740481C1C}">
                <a14:useLocalDpi xmlns:a14="http://schemas.microsoft.com/office/drawing/2010/main" val="0"/>
              </a:ext>
            </a:extLst>
          </a:blip>
          <a:srcRect l="18286" t="4431" r="13469" b="4036"/>
          <a:stretch/>
        </p:blipFill>
        <p:spPr>
          <a:xfrm>
            <a:off x="28641511" y="3140730"/>
            <a:ext cx="6981988" cy="14292540"/>
          </a:xfrm>
          <a:prstGeom prst="rect">
            <a:avLst/>
          </a:prstGeom>
        </p:spPr>
      </p:pic>
    </p:spTree>
    <p:extLst>
      <p:ext uri="{BB962C8B-B14F-4D97-AF65-F5344CB8AC3E}">
        <p14:creationId xmlns:p14="http://schemas.microsoft.com/office/powerpoint/2010/main" val="2804670314"/>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53091"/>
            <a:ext cx="34188846"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The TreeSet relies on Comparable or Comparator methods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LinkedHashSet</a:t>
            </a:r>
            <a:r>
              <a:rPr lang="en-US" sz="4500" dirty="0">
                <a:latin typeface="Open Sans" panose="020B0606030504020204" pitchFamily="34" charset="0"/>
                <a:ea typeface="Open Sans" panose="020B0606030504020204" pitchFamily="34" charset="0"/>
                <a:cs typeface="Open Sans" panose="020B0606030504020204" pitchFamily="34" charset="0"/>
              </a:rPr>
              <a:t> and TreeSet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Elements which implement Comparable (said to have a natural order sort, like Strings and numbers) can be elements of a TreeSet.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 elements don't implement Comparable, you must pass a Comparator to the constructor.</a:t>
            </a:r>
          </a:p>
        </p:txBody>
      </p:sp>
    </p:spTree>
    <p:extLst>
      <p:ext uri="{BB962C8B-B14F-4D97-AF65-F5344CB8AC3E}">
        <p14:creationId xmlns:p14="http://schemas.microsoft.com/office/powerpoint/2010/main" val="2029639039"/>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3702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NavigableSet methods to get closest matches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TreeSet</a:t>
            </a:r>
            <a:r>
              <a:rPr lang="en-US" sz="4500" dirty="0">
                <a:latin typeface="Open Sans" panose="020B0606030504020204" pitchFamily="34" charset="0"/>
                <a:ea typeface="Open Sans" panose="020B0606030504020204" pitchFamily="34" charset="0"/>
                <a:cs typeface="Open Sans" panose="020B0606030504020204" pitchFamily="34" charset="0"/>
              </a:rPr>
              <a:t>, Closest match and subset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the methods shown on this slide take an element as an argument, and return an element in the set, the closest match to the element passed.</a:t>
            </a:r>
          </a:p>
        </p:txBody>
      </p:sp>
      <p:graphicFrame>
        <p:nvGraphicFramePr>
          <p:cNvPr id="2" name="Table 1">
            <a:extLst>
              <a:ext uri="{FF2B5EF4-FFF2-40B4-BE49-F238E27FC236}">
                <a16:creationId xmlns:a16="http://schemas.microsoft.com/office/drawing/2014/main" id="{2F2DFAD5-2EB5-4D07-5E1B-1D1E3736F808}"/>
              </a:ext>
            </a:extLst>
          </p:cNvPr>
          <p:cNvGraphicFramePr>
            <a:graphicFrameLocks noGrp="1"/>
          </p:cNvGraphicFramePr>
          <p:nvPr/>
        </p:nvGraphicFramePr>
        <p:xfrm>
          <a:off x="1792015" y="7014109"/>
          <a:ext cx="32991971" cy="7557342"/>
        </p:xfrm>
        <a:graphic>
          <a:graphicData uri="http://schemas.openxmlformats.org/drawingml/2006/table">
            <a:tbl>
              <a:tblPr firstRow="1" bandRow="1">
                <a:tableStyleId>{5C22544A-7EE6-4342-B048-85BDC9FD1C3A}</a:tableStyleId>
              </a:tblPr>
              <a:tblGrid>
                <a:gridCol w="5049196">
                  <a:extLst>
                    <a:ext uri="{9D8B030D-6E8A-4147-A177-3AD203B41FA5}">
                      <a16:colId xmlns:a16="http://schemas.microsoft.com/office/drawing/2014/main" val="2844207666"/>
                    </a:ext>
                  </a:extLst>
                </a:gridCol>
                <a:gridCol w="7384464">
                  <a:extLst>
                    <a:ext uri="{9D8B030D-6E8A-4147-A177-3AD203B41FA5}">
                      <a16:colId xmlns:a16="http://schemas.microsoft.com/office/drawing/2014/main" val="1891655341"/>
                    </a:ext>
                  </a:extLst>
                </a:gridCol>
                <a:gridCol w="6799355">
                  <a:extLst>
                    <a:ext uri="{9D8B030D-6E8A-4147-A177-3AD203B41FA5}">
                      <a16:colId xmlns:a16="http://schemas.microsoft.com/office/drawing/2014/main" val="389210023"/>
                    </a:ext>
                  </a:extLst>
                </a:gridCol>
                <a:gridCol w="6779179">
                  <a:extLst>
                    <a:ext uri="{9D8B030D-6E8A-4147-A177-3AD203B41FA5}">
                      <a16:colId xmlns:a16="http://schemas.microsoft.com/office/drawing/2014/main" val="3406832618"/>
                    </a:ext>
                  </a:extLst>
                </a:gridCol>
                <a:gridCol w="6979777">
                  <a:extLst>
                    <a:ext uri="{9D8B030D-6E8A-4147-A177-3AD203B41FA5}">
                      <a16:colId xmlns:a16="http://schemas.microsoft.com/office/drawing/2014/main" val="4069626461"/>
                    </a:ext>
                  </a:extLst>
                </a:gridCol>
              </a:tblGrid>
              <a:tr h="1083322">
                <a:tc row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Element passed as the argument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4">
                  <a:txBody>
                    <a:bodyPr/>
                    <a:lstStyle/>
                    <a:p>
                      <a:pPr marL="180000" algn="ctr"/>
                      <a:r>
                        <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 From Methods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22845">
                <a:tc vMerge="1">
                  <a:txBody>
                    <a:bodyPr/>
                    <a:lstStyle/>
                    <a:p>
                      <a:pPr marL="180000" algn="l"/>
                      <a:endPar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floor(E)  (&lt;=)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lower(E)  (&lt;)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ceiling(E) (&gt;=)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higher(E)  (&gt;)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041969662"/>
                  </a:ext>
                </a:extLst>
              </a:tr>
              <a:tr h="25705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 Set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Matched Element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Next Element &lt; Element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or null if none found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Matched Element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Next Element &gt; Element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or null if none found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258062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Not in Set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Next Element &lt; Element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Next Element &lt; Element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or null if none found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Next Element &gt; Element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Next Element &gt; Element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or null if none found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1093330"/>
                  </a:ext>
                </a:extLst>
              </a:tr>
            </a:tbl>
          </a:graphicData>
        </a:graphic>
      </p:graphicFrame>
    </p:spTree>
    <p:extLst>
      <p:ext uri="{BB962C8B-B14F-4D97-AF65-F5344CB8AC3E}">
        <p14:creationId xmlns:p14="http://schemas.microsoft.com/office/powerpoint/2010/main" val="88135982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138986E2-B550-B901-E791-8A2A32592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8940" y="1725373"/>
            <a:ext cx="12539110" cy="16645287"/>
          </a:xfrm>
          <a:prstGeom prst="rect">
            <a:avLst/>
          </a:prstGeom>
        </p:spPr>
      </p:pic>
      <p:sp>
        <p:nvSpPr>
          <p:cNvPr id="126" name="Shape 126"/>
          <p:cNvSpPr/>
          <p:nvPr/>
        </p:nvSpPr>
        <p:spPr>
          <a:xfrm>
            <a:off x="952498" y="459786"/>
            <a:ext cx="1538562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Collection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4" name="Rectangle 3">
            <a:extLst>
              <a:ext uri="{FF2B5EF4-FFF2-40B4-BE49-F238E27FC236}">
                <a16:creationId xmlns:a16="http://schemas.microsoft.com/office/drawing/2014/main" id="{72A878E6-5BC3-53B6-50FD-9EFF8D32EE89}"/>
              </a:ext>
            </a:extLst>
          </p:cNvPr>
          <p:cNvSpPr/>
          <p:nvPr/>
        </p:nvSpPr>
        <p:spPr>
          <a:xfrm>
            <a:off x="952501" y="4285904"/>
            <a:ext cx="23419058"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covered most of these methods, but I wanted you to see here, that most of these are dealing with an index.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list can be either indexed, as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or not, like a LinkedList, but a LinkedList is implemented to support all of these methods as well.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Derived interfaces may have specific ways to add, remove, get, and sort elements for their specific type of collection, in addition to those defined on the Collection Interface itself.</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let's look at the big picture of interfaces, and some specific implementations.</a:t>
            </a:r>
          </a:p>
        </p:txBody>
      </p:sp>
    </p:spTree>
    <p:extLst>
      <p:ext uri="{BB962C8B-B14F-4D97-AF65-F5344CB8AC3E}">
        <p14:creationId xmlns:p14="http://schemas.microsoft.com/office/powerpoint/2010/main" val="3899440265"/>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47195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Getting subsets from a </a:t>
            </a:r>
            <a:r>
              <a:rPr lang="en-US" sz="10800" dirty="0" err="1">
                <a:latin typeface="Open Sans" panose="020B0606030504020204" pitchFamily="34" charset="0"/>
                <a:ea typeface="Open Sans" panose="020B0606030504020204" pitchFamily="34" charset="0"/>
                <a:cs typeface="Open Sans" panose="020B0606030504020204" pitchFamily="34" charset="0"/>
              </a:rPr>
              <a:t>TreeSet</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TreeSet</a:t>
            </a:r>
            <a:r>
              <a:rPr lang="en-US" sz="4500" dirty="0">
                <a:latin typeface="Open Sans" panose="020B0606030504020204" pitchFamily="34" charset="0"/>
                <a:ea typeface="Open Sans" panose="020B0606030504020204" pitchFamily="34" charset="0"/>
                <a:cs typeface="Open Sans" panose="020B0606030504020204" pitchFamily="34" charset="0"/>
              </a:rPr>
              <a:t>, Closest match and subset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three methods, </a:t>
            </a:r>
            <a:r>
              <a:rPr lang="en-US" sz="6400" dirty="0" err="1">
                <a:latin typeface="Open Sans" panose="020B0606030504020204" pitchFamily="34" charset="0"/>
                <a:ea typeface="Open Sans" panose="020B0606030504020204" pitchFamily="34" charset="0"/>
                <a:cs typeface="Open Sans" panose="020B0606030504020204" pitchFamily="34" charset="0"/>
              </a:rPr>
              <a:t>headSet</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tailSet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subSet</a:t>
            </a:r>
            <a:r>
              <a:rPr lang="en-US" sz="6400" dirty="0">
                <a:latin typeface="Open Sans" panose="020B0606030504020204" pitchFamily="34" charset="0"/>
                <a:ea typeface="Open Sans" panose="020B0606030504020204" pitchFamily="34" charset="0"/>
                <a:cs typeface="Open Sans" panose="020B0606030504020204" pitchFamily="34" charset="0"/>
              </a:rPr>
              <a:t> return a subset of elements, backed by the original set.</a:t>
            </a:r>
          </a:p>
        </p:txBody>
      </p:sp>
      <p:graphicFrame>
        <p:nvGraphicFramePr>
          <p:cNvPr id="2" name="Table 1">
            <a:extLst>
              <a:ext uri="{FF2B5EF4-FFF2-40B4-BE49-F238E27FC236}">
                <a16:creationId xmlns:a16="http://schemas.microsoft.com/office/drawing/2014/main" id="{2F2DFAD5-2EB5-4D07-5E1B-1D1E3736F808}"/>
              </a:ext>
            </a:extLst>
          </p:cNvPr>
          <p:cNvGraphicFramePr>
            <a:graphicFrameLocks noGrp="1"/>
          </p:cNvGraphicFramePr>
          <p:nvPr/>
        </p:nvGraphicFramePr>
        <p:xfrm>
          <a:off x="952498" y="6629120"/>
          <a:ext cx="34782668" cy="11271596"/>
        </p:xfrm>
        <a:graphic>
          <a:graphicData uri="http://schemas.openxmlformats.org/drawingml/2006/table">
            <a:tbl>
              <a:tblPr firstRow="1" bandRow="1">
                <a:tableStyleId>{5C22544A-7EE6-4342-B048-85BDC9FD1C3A}</a:tableStyleId>
              </a:tblPr>
              <a:tblGrid>
                <a:gridCol w="21944824">
                  <a:extLst>
                    <a:ext uri="{9D8B030D-6E8A-4147-A177-3AD203B41FA5}">
                      <a16:colId xmlns:a16="http://schemas.microsoft.com/office/drawing/2014/main" val="389210023"/>
                    </a:ext>
                  </a:extLst>
                </a:gridCol>
                <a:gridCol w="5971592">
                  <a:extLst>
                    <a:ext uri="{9D8B030D-6E8A-4147-A177-3AD203B41FA5}">
                      <a16:colId xmlns:a16="http://schemas.microsoft.com/office/drawing/2014/main" val="3406832618"/>
                    </a:ext>
                  </a:extLst>
                </a:gridCol>
                <a:gridCol w="6866252">
                  <a:extLst>
                    <a:ext uri="{9D8B030D-6E8A-4147-A177-3AD203B41FA5}">
                      <a16:colId xmlns:a16="http://schemas.microsoft.com/office/drawing/2014/main" val="4069626461"/>
                    </a:ext>
                  </a:extLst>
                </a:gridCol>
              </a:tblGrid>
              <a:tr h="1512945">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a:t>
                      </a:r>
                      <a:r>
                        <a:rPr lang="en-PH" sz="4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ub</a:t>
                      </a:r>
                      <a:r>
                        <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set methods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inclusive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041969662"/>
                  </a:ext>
                </a:extLst>
              </a:tr>
              <a:tr h="262546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headSet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(E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toElement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headSet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(E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toElement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boolean</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inclusive)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toElement</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is exclusive if not specified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returns all elements less than the passed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toElement</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(unless inclusive is specifically included).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295720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tailSet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(E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fromElement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tailSet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(E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toElement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boolean</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inclusive)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fromElement</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is inclusive if not specified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returns all elements greater than or equal to the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fromElement</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(unless inclusive is specifically included).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1093330"/>
                  </a:ext>
                </a:extLst>
              </a:tr>
              <a:tr h="331354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subSet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(E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fromElement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E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toElement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subSet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(E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fromElement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boolean</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fromInclusive</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E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toElement</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boolean</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t>
                      </a:r>
                      <a:r>
                        <a:rPr lang="en-US" sz="36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toInclusive</a:t>
                      </a:r>
                      <a:r>
                        <a:rPr lang="en-US" sz="36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fromElement</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is inclusive if not specified,</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toElement</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is exclusive if not specified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returns elements greater than or equal to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fromElement</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less than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toElement</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40841041"/>
                  </a:ext>
                </a:extLst>
              </a:tr>
            </a:tbl>
          </a:graphicData>
        </a:graphic>
      </p:graphicFrame>
    </p:spTree>
    <p:extLst>
      <p:ext uri="{BB962C8B-B14F-4D97-AF65-F5344CB8AC3E}">
        <p14:creationId xmlns:p14="http://schemas.microsoft.com/office/powerpoint/2010/main" val="3102462993"/>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6210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When would you use a </a:t>
            </a:r>
            <a:r>
              <a:rPr lang="en-US" sz="10800" dirty="0" err="1">
                <a:latin typeface="Open Sans" panose="020B0606030504020204" pitchFamily="34" charset="0"/>
                <a:ea typeface="Open Sans" panose="020B0606030504020204" pitchFamily="34" charset="0"/>
                <a:cs typeface="Open Sans" panose="020B0606030504020204" pitchFamily="34" charset="0"/>
              </a:rPr>
              <a:t>TreeSet</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TreeSet</a:t>
            </a:r>
            <a:r>
              <a:rPr lang="en-US" sz="4500" dirty="0">
                <a:latin typeface="Open Sans" panose="020B0606030504020204" pitchFamily="34" charset="0"/>
                <a:ea typeface="Open Sans" panose="020B0606030504020204" pitchFamily="34" charset="0"/>
                <a:cs typeface="Open Sans" panose="020B0606030504020204" pitchFamily="34" charset="0"/>
              </a:rPr>
              <a:t>, Closest match and subset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TreeSet</a:t>
            </a:r>
            <a:r>
              <a:rPr lang="en-US" sz="6400" dirty="0">
                <a:latin typeface="Open Sans" panose="020B0606030504020204" pitchFamily="34" charset="0"/>
                <a:ea typeface="Open Sans" panose="020B0606030504020204" pitchFamily="34" charset="0"/>
                <a:cs typeface="Open Sans" panose="020B0606030504020204" pitchFamily="34" charset="0"/>
              </a:rPr>
              <a:t> does offer many advantages, in terms of built-in functionality over the other two Set implementations, but it does come at a higher cost.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 number of elements is not large, or you want a collection that's sorted, and continuously re-sorted as you add and remove elements, and that shouldn't contain duplicate elements, the </a:t>
            </a:r>
            <a:r>
              <a:rPr lang="en-US" sz="6400" dirty="0" err="1">
                <a:latin typeface="Open Sans" panose="020B0606030504020204" pitchFamily="34" charset="0"/>
                <a:ea typeface="Open Sans" panose="020B0606030504020204" pitchFamily="34" charset="0"/>
                <a:cs typeface="Open Sans" panose="020B0606030504020204" pitchFamily="34" charset="0"/>
              </a:rPr>
              <a:t>TreeSet</a:t>
            </a:r>
            <a:r>
              <a:rPr lang="en-US" sz="6400" dirty="0">
                <a:latin typeface="Open Sans" panose="020B0606030504020204" pitchFamily="34" charset="0"/>
                <a:ea typeface="Open Sans" panose="020B0606030504020204" pitchFamily="34" charset="0"/>
                <a:cs typeface="Open Sans" panose="020B0606030504020204" pitchFamily="34" charset="0"/>
              </a:rPr>
              <a:t> is a good alternative to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428479090"/>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82918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TreeSet</a:t>
            </a:r>
            <a:r>
              <a:rPr lang="en-US" sz="10800" dirty="0">
                <a:latin typeface="Open Sans" panose="020B0606030504020204" pitchFamily="34" charset="0"/>
                <a:ea typeface="Open Sans" panose="020B0606030504020204" pitchFamily="34" charset="0"/>
                <a:cs typeface="Open Sans" panose="020B0606030504020204" pitchFamily="34" charset="0"/>
              </a:rPr>
              <a:t> Challenge (Theatre Seating)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TreeSet</a:t>
            </a:r>
            <a:r>
              <a:rPr lang="en-US" sz="4500" dirty="0">
                <a:latin typeface="Open Sans" panose="020B0606030504020204" pitchFamily="34" charset="0"/>
                <a:ea typeface="Open Sans" panose="020B0606030504020204" pitchFamily="34" charset="0"/>
                <a:cs typeface="Open Sans" panose="020B0606030504020204" pitchFamily="34" charset="0"/>
              </a:rPr>
              <a:t> Challenge (Theatre Seats)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you'll be creating a Theatre class, that has a set of seats.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Seat class should be a nested class on the Theatre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Seat should be constructed with a row character and an integer, that represents the seat number within the row.</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Seat should have a string, a seat number, in the format 'A005', where A is the row number, and 005 is the seat number within the row, It should be zero padded up to three digits.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Seat should also have a field,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indicating if the seat is reserved or not.</a:t>
            </a:r>
          </a:p>
        </p:txBody>
      </p:sp>
    </p:spTree>
    <p:extLst>
      <p:ext uri="{BB962C8B-B14F-4D97-AF65-F5344CB8AC3E}">
        <p14:creationId xmlns:p14="http://schemas.microsoft.com/office/powerpoint/2010/main" val="3385489469"/>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82918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TreeSet</a:t>
            </a:r>
            <a:r>
              <a:rPr lang="en-US" sz="10800" dirty="0">
                <a:latin typeface="Open Sans" panose="020B0606030504020204" pitchFamily="34" charset="0"/>
                <a:ea typeface="Open Sans" panose="020B0606030504020204" pitchFamily="34" charset="0"/>
                <a:cs typeface="Open Sans" panose="020B0606030504020204" pitchFamily="34" charset="0"/>
              </a:rPr>
              <a:t> Challenge (Theatre Seating)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TreeSet</a:t>
            </a:r>
            <a:r>
              <a:rPr lang="en-US" sz="4500" dirty="0">
                <a:latin typeface="Open Sans" panose="020B0606030504020204" pitchFamily="34" charset="0"/>
                <a:ea typeface="Open Sans" panose="020B0606030504020204" pitchFamily="34" charset="0"/>
                <a:cs typeface="Open Sans" panose="020B0606030504020204" pitchFamily="34" charset="0"/>
              </a:rPr>
              <a:t> Challenge (Theatre Seats)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theatre class should have three fields,  theatre name, an integer for seats in row, how many seats are in a single row in other words, and a field for the seats themselves.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last field should be a </a:t>
            </a:r>
            <a:r>
              <a:rPr lang="en-US" sz="6400" dirty="0" err="1">
                <a:latin typeface="Open Sans" panose="020B0606030504020204" pitchFamily="34" charset="0"/>
                <a:ea typeface="Open Sans" panose="020B0606030504020204" pitchFamily="34" charset="0"/>
                <a:cs typeface="Open Sans" panose="020B0606030504020204" pitchFamily="34" charset="0"/>
              </a:rPr>
              <a:t>TreeSet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Theatre instance should be constructed with the theatre name, the number of rows in the theatre, and the number of seats total in the theatre.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simplicity, assume there are a uniform number of seats in every row, and the number of rows should never exceed 26, so the rows will be labeled A through Z.</a:t>
            </a:r>
          </a:p>
        </p:txBody>
      </p:sp>
    </p:spTree>
    <p:extLst>
      <p:ext uri="{BB962C8B-B14F-4D97-AF65-F5344CB8AC3E}">
        <p14:creationId xmlns:p14="http://schemas.microsoft.com/office/powerpoint/2010/main" val="2380118654"/>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82918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TreeSet</a:t>
            </a:r>
            <a:r>
              <a:rPr lang="en-US" sz="10800" dirty="0">
                <a:latin typeface="Open Sans" panose="020B0606030504020204" pitchFamily="34" charset="0"/>
                <a:ea typeface="Open Sans" panose="020B0606030504020204" pitchFamily="34" charset="0"/>
                <a:cs typeface="Open Sans" panose="020B0606030504020204" pitchFamily="34" charset="0"/>
              </a:rPr>
              <a:t> Challenge (Theatre Seating)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TreeSet</a:t>
            </a:r>
            <a:r>
              <a:rPr lang="en-US" sz="4500" dirty="0">
                <a:latin typeface="Open Sans" panose="020B0606030504020204" pitchFamily="34" charset="0"/>
                <a:ea typeface="Open Sans" panose="020B0606030504020204" pitchFamily="34" charset="0"/>
                <a:cs typeface="Open Sans" panose="020B0606030504020204" pitchFamily="34" charset="0"/>
              </a:rPr>
              <a:t> Challenge (Theatre Seats)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create the seats, and number them, as part of the initialization of a theatre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theatre class should also have a </a:t>
            </a:r>
            <a:r>
              <a:rPr lang="en-US" sz="6400" dirty="0" err="1">
                <a:latin typeface="Open Sans" panose="020B0606030504020204" pitchFamily="34" charset="0"/>
                <a:ea typeface="Open Sans" panose="020B0606030504020204" pitchFamily="34" charset="0"/>
                <a:cs typeface="Open Sans" panose="020B0606030504020204" pitchFamily="34" charset="0"/>
              </a:rPr>
              <a:t>printSeatMap</a:t>
            </a:r>
            <a:r>
              <a:rPr lang="en-US" sz="6400" dirty="0">
                <a:latin typeface="Open Sans" panose="020B0606030504020204" pitchFamily="34" charset="0"/>
                <a:ea typeface="Open Sans" panose="020B0606030504020204" pitchFamily="34" charset="0"/>
                <a:cs typeface="Open Sans" panose="020B0606030504020204" pitchFamily="34" charset="0"/>
              </a:rPr>
              <a:t> method, that prints each seat, with each row printed on a separate line.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allow a booking agent to reserve a single seat, and the printed seat map should show which seats are reserved.</a:t>
            </a:r>
          </a:p>
        </p:txBody>
      </p:sp>
    </p:spTree>
    <p:extLst>
      <p:ext uri="{BB962C8B-B14F-4D97-AF65-F5344CB8AC3E}">
        <p14:creationId xmlns:p14="http://schemas.microsoft.com/office/powerpoint/2010/main" val="3972190811"/>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07413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Theatre Challenge Bonus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TreeSet</a:t>
            </a:r>
            <a:r>
              <a:rPr lang="en-US" sz="4500" dirty="0">
                <a:latin typeface="Open Sans" panose="020B0606030504020204" pitchFamily="34" charset="0"/>
                <a:ea typeface="Open Sans" panose="020B0606030504020204" pitchFamily="34" charset="0"/>
                <a:cs typeface="Open Sans" panose="020B0606030504020204" pitchFamily="34" charset="0"/>
              </a:rPr>
              <a:t> Challenge (Theatre Seats)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want an extra challenge, create a second method on theatre, that lets an agent specify.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number of reservations being requested.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range of rows (from A to C for example, for front row seats).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range of seats (a number greater than or equal to 1, and less than or equal to the rows per seat).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seats that get reserved, should be contiguous within a row.</a:t>
            </a:r>
          </a:p>
        </p:txBody>
      </p:sp>
    </p:spTree>
    <p:extLst>
      <p:ext uri="{BB962C8B-B14F-4D97-AF65-F5344CB8AC3E}">
        <p14:creationId xmlns:p14="http://schemas.microsoft.com/office/powerpoint/2010/main" val="4141105948"/>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07413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Theatre Challenge Bonus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TreeSet</a:t>
            </a:r>
            <a:r>
              <a:rPr lang="en-US" sz="4500" dirty="0">
                <a:latin typeface="Open Sans" panose="020B0606030504020204" pitchFamily="34" charset="0"/>
                <a:ea typeface="Open Sans" panose="020B0606030504020204" pitchFamily="34" charset="0"/>
                <a:cs typeface="Open Sans" panose="020B0606030504020204" pitchFamily="34" charset="0"/>
              </a:rPr>
              <a:t> Challenge (Theatre Seat Bonus)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second method on the Theatre class, that lets an agent reserve a number of seats, contiguous within a row.</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parameters should be: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number of reservations being requested.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range of rows (from A to C for example, for front row seats).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range of seats (a number greater than or equal to 1, and less than or equal to the rows per seat).</a:t>
            </a:r>
          </a:p>
        </p:txBody>
      </p:sp>
    </p:spTree>
    <p:extLst>
      <p:ext uri="{BB962C8B-B14F-4D97-AF65-F5344CB8AC3E}">
        <p14:creationId xmlns:p14="http://schemas.microsoft.com/office/powerpoint/2010/main" val="2467395261"/>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32396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Map Interface, why is it different?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Map Interface and functionality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15432832"/>
            <a:ext cx="34782670" cy="246034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From this diagram on the slide, you can obviously see the Map is out here on its own. </a:t>
            </a:r>
          </a:p>
        </p:txBody>
      </p:sp>
      <p:pic>
        <p:nvPicPr>
          <p:cNvPr id="3" name="Picture 2" descr="Diagram&#10;&#10;Description automatically generated">
            <a:extLst>
              <a:ext uri="{FF2B5EF4-FFF2-40B4-BE49-F238E27FC236}">
                <a16:creationId xmlns:a16="http://schemas.microsoft.com/office/drawing/2014/main" id="{358288B2-F65C-B47B-2A37-D561114BDCC4}"/>
              </a:ext>
            </a:extLst>
          </p:cNvPr>
          <p:cNvPicPr>
            <a:picLocks noChangeAspect="1"/>
          </p:cNvPicPr>
          <p:nvPr/>
        </p:nvPicPr>
        <p:blipFill rotWithShape="1">
          <a:blip r:embed="rId4">
            <a:extLst>
              <a:ext uri="{28A0092B-C50C-407E-A947-70E740481C1C}">
                <a14:useLocalDpi xmlns:a14="http://schemas.microsoft.com/office/drawing/2010/main" val="0"/>
              </a:ext>
            </a:extLst>
          </a:blip>
          <a:srcRect l="1504" t="4482" r="3186" b="452"/>
          <a:stretch/>
        </p:blipFill>
        <p:spPr>
          <a:xfrm>
            <a:off x="7893698" y="3088458"/>
            <a:ext cx="20788604" cy="11729589"/>
          </a:xfrm>
          <a:prstGeom prst="rect">
            <a:avLst/>
          </a:prstGeom>
        </p:spPr>
      </p:pic>
    </p:spTree>
    <p:extLst>
      <p:ext uri="{BB962C8B-B14F-4D97-AF65-F5344CB8AC3E}">
        <p14:creationId xmlns:p14="http://schemas.microsoft.com/office/powerpoint/2010/main" val="1912998424"/>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32396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Map Interface, why is it different?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Map Interface and functionality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750906"/>
            <a:ext cx="34782670" cy="1418039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map in the collections framework is another data structure.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Although it's still a grouping of elements, it's different, because elements are stored with keyed references.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a Map requires two type arguments, as you can see on this slide, where I'm showing the root interface, Collection, compared to the Map interface.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Map has K for it's key type, and V for the value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with any generic classes, the only restriction on these types is, they must be reference types, and not primitives.</a:t>
            </a:r>
          </a:p>
        </p:txBody>
      </p:sp>
      <p:graphicFrame>
        <p:nvGraphicFramePr>
          <p:cNvPr id="2" name="Table 1">
            <a:extLst>
              <a:ext uri="{FF2B5EF4-FFF2-40B4-BE49-F238E27FC236}">
                <a16:creationId xmlns:a16="http://schemas.microsoft.com/office/drawing/2014/main" id="{DD841A7A-9C19-6CC5-B1D2-E952F48031AA}"/>
              </a:ext>
            </a:extLst>
          </p:cNvPr>
          <p:cNvGraphicFramePr>
            <a:graphicFrameLocks noGrp="1"/>
          </p:cNvGraphicFramePr>
          <p:nvPr/>
        </p:nvGraphicFramePr>
        <p:xfrm>
          <a:off x="952498" y="10380305"/>
          <a:ext cx="34782670" cy="2886658"/>
        </p:xfrm>
        <a:graphic>
          <a:graphicData uri="http://schemas.openxmlformats.org/drawingml/2006/table">
            <a:tbl>
              <a:tblPr firstRow="1" bandRow="1">
                <a:tableStyleId>{5C22544A-7EE6-4342-B048-85BDC9FD1C3A}</a:tableStyleId>
              </a:tblPr>
              <a:tblGrid>
                <a:gridCol w="21291682">
                  <a:extLst>
                    <a:ext uri="{9D8B030D-6E8A-4147-A177-3AD203B41FA5}">
                      <a16:colId xmlns:a16="http://schemas.microsoft.com/office/drawing/2014/main" val="2844207666"/>
                    </a:ext>
                  </a:extLst>
                </a:gridCol>
                <a:gridCol w="13490988">
                  <a:extLst>
                    <a:ext uri="{9D8B030D-6E8A-4147-A177-3AD203B41FA5}">
                      <a16:colId xmlns:a16="http://schemas.microsoft.com/office/drawing/2014/main" val="1891655341"/>
                    </a:ext>
                  </a:extLst>
                </a:gridCol>
              </a:tblGrid>
              <a:tr h="1319115">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Collection Interface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Map Interface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56754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D5031A43-7D89-29E4-365E-6CE304714DBD}"/>
              </a:ext>
            </a:extLst>
          </p:cNvPr>
          <p:cNvPicPr>
            <a:picLocks noChangeAspect="1"/>
          </p:cNvPicPr>
          <p:nvPr/>
        </p:nvPicPr>
        <p:blipFill>
          <a:blip r:embed="rId4"/>
          <a:stretch>
            <a:fillRect/>
          </a:stretch>
        </p:blipFill>
        <p:spPr>
          <a:xfrm>
            <a:off x="1216630" y="12102838"/>
            <a:ext cx="20438096" cy="838096"/>
          </a:xfrm>
          <a:prstGeom prst="rect">
            <a:avLst/>
          </a:prstGeom>
        </p:spPr>
      </p:pic>
      <p:pic>
        <p:nvPicPr>
          <p:cNvPr id="6" name="Picture 5">
            <a:extLst>
              <a:ext uri="{FF2B5EF4-FFF2-40B4-BE49-F238E27FC236}">
                <a16:creationId xmlns:a16="http://schemas.microsoft.com/office/drawing/2014/main" id="{931AC0D6-4D01-F92E-8123-CEC42B1A0764}"/>
              </a:ext>
            </a:extLst>
          </p:cNvPr>
          <p:cNvPicPr>
            <a:picLocks noChangeAspect="1"/>
          </p:cNvPicPr>
          <p:nvPr/>
        </p:nvPicPr>
        <p:blipFill>
          <a:blip r:embed="rId5"/>
          <a:stretch>
            <a:fillRect/>
          </a:stretch>
        </p:blipFill>
        <p:spPr>
          <a:xfrm>
            <a:off x="22599608" y="12046855"/>
            <a:ext cx="9028572" cy="895238"/>
          </a:xfrm>
          <a:prstGeom prst="rect">
            <a:avLst/>
          </a:prstGeom>
        </p:spPr>
      </p:pic>
    </p:spTree>
    <p:extLst>
      <p:ext uri="{BB962C8B-B14F-4D97-AF65-F5344CB8AC3E}">
        <p14:creationId xmlns:p14="http://schemas.microsoft.com/office/powerpoint/2010/main" val="2420202099"/>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6051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Map characteristics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Map Interface and functionality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Java Map can't contain duplicate keys.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key can only map to a single value.</a:t>
            </a:r>
          </a:p>
        </p:txBody>
      </p:sp>
    </p:spTree>
    <p:extLst>
      <p:ext uri="{BB962C8B-B14F-4D97-AF65-F5344CB8AC3E}">
        <p14:creationId xmlns:p14="http://schemas.microsoft.com/office/powerpoint/2010/main" val="367984616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9969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Collections - The Big Picture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05878"/>
            <a:ext cx="12670193" cy="1522542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interface hierarchy.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also showing the implementations or concrete classes, that implement these interfaces, in yellow font.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that Map does not extend Collection, although still part of this framework.</a:t>
            </a:r>
          </a:p>
        </p:txBody>
      </p:sp>
      <p:pic>
        <p:nvPicPr>
          <p:cNvPr id="3" name="Picture 2" descr="Diagram&#10;&#10;Description automatically generated">
            <a:extLst>
              <a:ext uri="{FF2B5EF4-FFF2-40B4-BE49-F238E27FC236}">
                <a16:creationId xmlns:a16="http://schemas.microsoft.com/office/drawing/2014/main" id="{B235DD97-77A0-2618-6C9F-04B1963D3E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2407" y="3632615"/>
            <a:ext cx="22463593" cy="13308771"/>
          </a:xfrm>
          <a:prstGeom prst="rect">
            <a:avLst/>
          </a:prstGeom>
        </p:spPr>
      </p:pic>
    </p:spTree>
    <p:extLst>
      <p:ext uri="{BB962C8B-B14F-4D97-AF65-F5344CB8AC3E}">
        <p14:creationId xmlns:p14="http://schemas.microsoft.com/office/powerpoint/2010/main" val="3064638260"/>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22464"/>
            <a:ext cx="34153580" cy="1723549"/>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200" dirty="0">
                <a:latin typeface="Open Sans" panose="020B0606030504020204" pitchFamily="34" charset="0"/>
                <a:ea typeface="Open Sans" panose="020B0606030504020204" pitchFamily="34" charset="0"/>
                <a:cs typeface="Open Sans" panose="020B0606030504020204" pitchFamily="34" charset="0"/>
              </a:rPr>
              <a:t>Map Implementations (the classes that implement Map)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The Map Interface and functionality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next few lectures, I'll be looking at 3 of the Java classes that implement the map interface, the </a:t>
            </a:r>
            <a:r>
              <a:rPr lang="en-US" sz="6400" b="1" dirty="0">
                <a:latin typeface="Open Sans" panose="020B0606030504020204" pitchFamily="34" charset="0"/>
                <a:ea typeface="Open Sans" panose="020B0606030504020204" pitchFamily="34" charset="0"/>
                <a:cs typeface="Open Sans" panose="020B0606030504020204" pitchFamily="34" charset="0"/>
              </a:rPr>
              <a:t>HashMap</a:t>
            </a:r>
            <a:r>
              <a:rPr lang="en-US" sz="6400" dirty="0">
                <a:latin typeface="Open Sans" panose="020B0606030504020204" pitchFamily="34" charset="0"/>
                <a:ea typeface="Open Sans" panose="020B0606030504020204" pitchFamily="34" charset="0"/>
                <a:cs typeface="Open Sans" panose="020B0606030504020204" pitchFamily="34" charset="0"/>
              </a:rPr>
              <a:t>, the </a:t>
            </a:r>
            <a:r>
              <a:rPr lang="en-US" sz="6400" b="1" dirty="0" err="1">
                <a:latin typeface="Open Sans" panose="020B0606030504020204" pitchFamily="34" charset="0"/>
                <a:ea typeface="Open Sans" panose="020B0606030504020204" pitchFamily="34" charset="0"/>
                <a:cs typeface="Open Sans" panose="020B0606030504020204" pitchFamily="34" charset="0"/>
              </a:rPr>
              <a:t>LinkedHashMap</a:t>
            </a:r>
            <a:r>
              <a:rPr lang="en-US" sz="6400" dirty="0">
                <a:latin typeface="Open Sans" panose="020B0606030504020204" pitchFamily="34" charset="0"/>
                <a:ea typeface="Open Sans" panose="020B0606030504020204" pitchFamily="34" charset="0"/>
                <a:cs typeface="Open Sans" panose="020B0606030504020204" pitchFamily="34" charset="0"/>
              </a:rPr>
              <a:t>, and the </a:t>
            </a:r>
            <a:r>
              <a:rPr lang="en-US" sz="6400" b="1" dirty="0" err="1">
                <a:latin typeface="Open Sans" panose="020B0606030504020204" pitchFamily="34" charset="0"/>
                <a:ea typeface="Open Sans" panose="020B0606030504020204" pitchFamily="34" charset="0"/>
                <a:cs typeface="Open Sans" panose="020B0606030504020204" pitchFamily="34" charset="0"/>
              </a:rPr>
              <a:t>TreeMap</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HashMap is unordered, the </a:t>
            </a:r>
            <a:r>
              <a:rPr lang="en-US" sz="6400" dirty="0" err="1">
                <a:latin typeface="Open Sans" panose="020B0606030504020204" pitchFamily="34" charset="0"/>
                <a:ea typeface="Open Sans" panose="020B0606030504020204" pitchFamily="34" charset="0"/>
                <a:cs typeface="Open Sans" panose="020B0606030504020204" pitchFamily="34" charset="0"/>
              </a:rPr>
              <a:t>LinkedHashMap</a:t>
            </a:r>
            <a:r>
              <a:rPr lang="en-US" sz="6400" dirty="0">
                <a:latin typeface="Open Sans" panose="020B0606030504020204" pitchFamily="34" charset="0"/>
                <a:ea typeface="Open Sans" panose="020B0606030504020204" pitchFamily="34" charset="0"/>
                <a:cs typeface="Open Sans" panose="020B0606030504020204" pitchFamily="34" charset="0"/>
              </a:rPr>
              <a:t> is ordered by insertion order, and the </a:t>
            </a:r>
            <a:r>
              <a:rPr lang="en-US" sz="6400" dirty="0" err="1">
                <a:latin typeface="Open Sans" panose="020B0606030504020204" pitchFamily="34" charset="0"/>
                <a:ea typeface="Open Sans" panose="020B0606030504020204" pitchFamily="34" charset="0"/>
                <a:cs typeface="Open Sans" panose="020B0606030504020204" pitchFamily="34" charset="0"/>
              </a:rPr>
              <a:t>TreeMap</a:t>
            </a:r>
            <a:r>
              <a:rPr lang="en-US" sz="6400" dirty="0">
                <a:latin typeface="Open Sans" panose="020B0606030504020204" pitchFamily="34" charset="0"/>
                <a:ea typeface="Open Sans" panose="020B0606030504020204" pitchFamily="34" charset="0"/>
                <a:cs typeface="Open Sans" panose="020B0606030504020204" pitchFamily="34" charset="0"/>
              </a:rPr>
              <a:t> is a sorted map.</a:t>
            </a:r>
          </a:p>
        </p:txBody>
      </p:sp>
    </p:spTree>
    <p:extLst>
      <p:ext uri="{BB962C8B-B14F-4D97-AF65-F5344CB8AC3E}">
        <p14:creationId xmlns:p14="http://schemas.microsoft.com/office/powerpoint/2010/main" val="2118665106"/>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Working with Map's view collections (</a:t>
            </a:r>
            <a:r>
              <a:rPr lang="en-US" sz="3600" dirty="0" err="1">
                <a:latin typeface="Open Sans" panose="020B0606030504020204" pitchFamily="34" charset="0"/>
                <a:ea typeface="Open Sans" panose="020B0606030504020204" pitchFamily="34" charset="0"/>
                <a:cs typeface="Open Sans" panose="020B0606030504020204" pitchFamily="34" charset="0"/>
              </a:rPr>
              <a:t>keySet</a:t>
            </a:r>
            <a:r>
              <a:rPr lang="en-US" sz="3600" dirty="0">
                <a:latin typeface="Open Sans" panose="020B0606030504020204" pitchFamily="34" charset="0"/>
                <a:ea typeface="Open Sans" panose="020B0606030504020204" pitchFamily="34" charset="0"/>
                <a:cs typeface="Open Sans" panose="020B0606030504020204" pitchFamily="34" charset="0"/>
              </a:rPr>
              <a:t>, values, </a:t>
            </a:r>
            <a:r>
              <a:rPr lang="en-US" sz="3600" dirty="0" err="1">
                <a:latin typeface="Open Sans" panose="020B0606030504020204" pitchFamily="34" charset="0"/>
                <a:ea typeface="Open Sans" panose="020B0606030504020204" pitchFamily="34" charset="0"/>
                <a:cs typeface="Open Sans" panose="020B0606030504020204" pitchFamily="34" charset="0"/>
              </a:rPr>
              <a:t>entrySet</a:t>
            </a:r>
            <a:r>
              <a:rPr lang="en-US" sz="36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view, or view collection as Java calls it, doesn't store elements, but depends on a backing collection that stores the data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saw this with the </a:t>
            </a:r>
            <a:r>
              <a:rPr lang="en-US" sz="6400" dirty="0" err="1">
                <a:latin typeface="Open Sans" panose="020B0606030504020204" pitchFamily="34" charset="0"/>
                <a:ea typeface="Open Sans" panose="020B0606030504020204" pitchFamily="34" charset="0"/>
                <a:cs typeface="Open Sans" panose="020B0606030504020204" pitchFamily="34" charset="0"/>
              </a:rPr>
              <a:t>headSet</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tailSet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subSet</a:t>
            </a:r>
            <a:r>
              <a:rPr lang="en-US" sz="6400" dirty="0">
                <a:latin typeface="Open Sans" panose="020B0606030504020204" pitchFamily="34" charset="0"/>
                <a:ea typeface="Open Sans" panose="020B0606030504020204" pitchFamily="34" charset="0"/>
                <a:cs typeface="Open Sans" panose="020B0606030504020204" pitchFamily="34" charset="0"/>
              </a:rPr>
              <a:t> methods on Sets.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You're also very familiar now, with a list backed by an array, a view we get back, when we use the </a:t>
            </a:r>
            <a:r>
              <a:rPr lang="en-US" sz="6400" dirty="0" err="1">
                <a:latin typeface="Open Sans" panose="020B0606030504020204" pitchFamily="34" charset="0"/>
                <a:ea typeface="Open Sans" panose="020B0606030504020204" pitchFamily="34" charset="0"/>
                <a:cs typeface="Open Sans" panose="020B0606030504020204" pitchFamily="34" charset="0"/>
              </a:rPr>
              <a:t>Arrays.asList</a:t>
            </a:r>
            <a:r>
              <a:rPr lang="en-US" sz="6400" dirty="0">
                <a:latin typeface="Open Sans" panose="020B0606030504020204" pitchFamily="34" charset="0"/>
                <a:ea typeface="Open Sans" panose="020B0606030504020204" pitchFamily="34" charset="0"/>
                <a:cs typeface="Open Sans" panose="020B0606030504020204" pitchFamily="34" charset="0"/>
              </a:rPr>
              <a:t> method, to get an array in the form of a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remember when we make changes to that list, the changes are reflected in the underlying array, and vice versa.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functionality available to us on the list, is limited to features supported by the backing storage, so for a list backed by an array, we can't add or remove elements as an example.</a:t>
            </a:r>
          </a:p>
        </p:txBody>
      </p:sp>
      <p:sp>
        <p:nvSpPr>
          <p:cNvPr id="2" name="Shape 126">
            <a:extLst>
              <a:ext uri="{FF2B5EF4-FFF2-40B4-BE49-F238E27FC236}">
                <a16:creationId xmlns:a16="http://schemas.microsoft.com/office/drawing/2014/main" id="{EF644E89-2F7D-725E-61EF-F64E12D3E3D7}"/>
              </a:ext>
            </a:extLst>
          </p:cNvPr>
          <p:cNvSpPr/>
          <p:nvPr/>
        </p:nvSpPr>
        <p:spPr>
          <a:xfrm>
            <a:off x="952498" y="459786"/>
            <a:ext cx="949618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 view?</a:t>
            </a:r>
          </a:p>
        </p:txBody>
      </p:sp>
    </p:spTree>
    <p:extLst>
      <p:ext uri="{BB962C8B-B14F-4D97-AF65-F5344CB8AC3E}">
        <p14:creationId xmlns:p14="http://schemas.microsoft.com/office/powerpoint/2010/main" val="2009011245"/>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Working with Map's view collections (</a:t>
            </a:r>
            <a:r>
              <a:rPr lang="en-US" sz="3600" dirty="0" err="1">
                <a:latin typeface="Open Sans" panose="020B0606030504020204" pitchFamily="34" charset="0"/>
                <a:ea typeface="Open Sans" panose="020B0606030504020204" pitchFamily="34" charset="0"/>
                <a:cs typeface="Open Sans" panose="020B0606030504020204" pitchFamily="34" charset="0"/>
              </a:rPr>
              <a:t>keySet</a:t>
            </a:r>
            <a:r>
              <a:rPr lang="en-US" sz="3600" dirty="0">
                <a:latin typeface="Open Sans" panose="020B0606030504020204" pitchFamily="34" charset="0"/>
                <a:ea typeface="Open Sans" panose="020B0606030504020204" pitchFamily="34" charset="0"/>
                <a:cs typeface="Open Sans" panose="020B0606030504020204" pitchFamily="34" charset="0"/>
              </a:rPr>
              <a:t>, values, </a:t>
            </a:r>
            <a:r>
              <a:rPr lang="en-US" sz="3600" dirty="0" err="1">
                <a:latin typeface="Open Sans" panose="020B0606030504020204" pitchFamily="34" charset="0"/>
                <a:ea typeface="Open Sans" panose="020B0606030504020204" pitchFamily="34" charset="0"/>
                <a:cs typeface="Open Sans" panose="020B0606030504020204" pitchFamily="34" charset="0"/>
              </a:rPr>
              <a:t>entrySet</a:t>
            </a:r>
            <a:r>
              <a:rPr lang="en-US" sz="36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of you might be familiar with database views which hide the details of the underlying data structures, to make it easier for clients to use the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view collections serve a similar purpose.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let us manipulate the collections, without really having to know exact details, about the storage of the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we don't have to keep learning new methods, to manipulate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long as we can get a collection view of the data, we can use many of the collection methods, to simplify our work.</a:t>
            </a:r>
          </a:p>
        </p:txBody>
      </p:sp>
      <p:sp>
        <p:nvSpPr>
          <p:cNvPr id="2" name="Shape 126">
            <a:extLst>
              <a:ext uri="{FF2B5EF4-FFF2-40B4-BE49-F238E27FC236}">
                <a16:creationId xmlns:a16="http://schemas.microsoft.com/office/drawing/2014/main" id="{EF644E89-2F7D-725E-61EF-F64E12D3E3D7}"/>
              </a:ext>
            </a:extLst>
          </p:cNvPr>
          <p:cNvSpPr/>
          <p:nvPr/>
        </p:nvSpPr>
        <p:spPr>
          <a:xfrm>
            <a:off x="952498" y="459786"/>
            <a:ext cx="2039660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purpose of view collections</a:t>
            </a:r>
          </a:p>
        </p:txBody>
      </p:sp>
    </p:spTree>
    <p:extLst>
      <p:ext uri="{BB962C8B-B14F-4D97-AF65-F5344CB8AC3E}">
        <p14:creationId xmlns:p14="http://schemas.microsoft.com/office/powerpoint/2010/main" val="1980619044"/>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Working with Map's view collections (</a:t>
            </a:r>
            <a:r>
              <a:rPr lang="en-US" sz="3600" dirty="0" err="1">
                <a:latin typeface="Open Sans" panose="020B0606030504020204" pitchFamily="34" charset="0"/>
                <a:ea typeface="Open Sans" panose="020B0606030504020204" pitchFamily="34" charset="0"/>
                <a:cs typeface="Open Sans" panose="020B0606030504020204" pitchFamily="34" charset="0"/>
              </a:rPr>
              <a:t>keySet</a:t>
            </a:r>
            <a:r>
              <a:rPr lang="en-US" sz="3600" dirty="0">
                <a:latin typeface="Open Sans" panose="020B0606030504020204" pitchFamily="34" charset="0"/>
                <a:ea typeface="Open Sans" panose="020B0606030504020204" pitchFamily="34" charset="0"/>
                <a:cs typeface="Open Sans" panose="020B0606030504020204" pitchFamily="34" charset="0"/>
              </a:rPr>
              <a:t>, values, </a:t>
            </a:r>
            <a:r>
              <a:rPr lang="en-US" sz="3600" dirty="0" err="1">
                <a:latin typeface="Open Sans" panose="020B0606030504020204" pitchFamily="34" charset="0"/>
                <a:ea typeface="Open Sans" panose="020B0606030504020204" pitchFamily="34" charset="0"/>
                <a:cs typeface="Open Sans" panose="020B0606030504020204" pitchFamily="34" charset="0"/>
              </a:rPr>
              <a:t>entrySet</a:t>
            </a:r>
            <a:r>
              <a:rPr lang="en-US" sz="3600" dirty="0">
                <a:latin typeface="Open Sans" panose="020B0606030504020204" pitchFamily="34" charset="0"/>
                <a:ea typeface="Open Sans" panose="020B0606030504020204" pitchFamily="34" charset="0"/>
                <a:cs typeface="Open Sans" panose="020B0606030504020204" pitchFamily="34" charset="0"/>
              </a:rPr>
              <a:t>)</a:t>
            </a:r>
          </a:p>
        </p:txBody>
      </p:sp>
      <p:sp>
        <p:nvSpPr>
          <p:cNvPr id="2" name="Shape 126">
            <a:extLst>
              <a:ext uri="{FF2B5EF4-FFF2-40B4-BE49-F238E27FC236}">
                <a16:creationId xmlns:a16="http://schemas.microsoft.com/office/drawing/2014/main" id="{EF644E89-2F7D-725E-61EF-F64E12D3E3D7}"/>
              </a:ext>
            </a:extLst>
          </p:cNvPr>
          <p:cNvSpPr/>
          <p:nvPr/>
        </p:nvSpPr>
        <p:spPr>
          <a:xfrm>
            <a:off x="952498" y="459786"/>
            <a:ext cx="2072201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HashMap's implementation</a:t>
            </a:r>
          </a:p>
        </p:txBody>
      </p:sp>
      <p:pic>
        <p:nvPicPr>
          <p:cNvPr id="4" name="Picture 3" descr="Diagram, Teams&#10;&#10;Description automatically generated">
            <a:extLst>
              <a:ext uri="{FF2B5EF4-FFF2-40B4-BE49-F238E27FC236}">
                <a16:creationId xmlns:a16="http://schemas.microsoft.com/office/drawing/2014/main" id="{379801AE-7113-1177-A624-7749A971F2FE}"/>
              </a:ext>
            </a:extLst>
          </p:cNvPr>
          <p:cNvPicPr>
            <a:picLocks noChangeAspect="1"/>
          </p:cNvPicPr>
          <p:nvPr/>
        </p:nvPicPr>
        <p:blipFill rotWithShape="1">
          <a:blip r:embed="rId4">
            <a:extLst>
              <a:ext uri="{28A0092B-C50C-407E-A947-70E740481C1C}">
                <a14:useLocalDpi xmlns:a14="http://schemas.microsoft.com/office/drawing/2010/main" val="0"/>
              </a:ext>
            </a:extLst>
          </a:blip>
          <a:srcRect l="4378" t="5808" r="6075" b="3642"/>
          <a:stretch/>
        </p:blipFill>
        <p:spPr>
          <a:xfrm>
            <a:off x="17205649" y="5466422"/>
            <a:ext cx="18417849" cy="10038164"/>
          </a:xfrm>
          <a:prstGeom prst="rect">
            <a:avLst/>
          </a:prstGeom>
        </p:spPr>
      </p:pic>
      <p:sp>
        <p:nvSpPr>
          <p:cNvPr id="3" name="Rectangle 2">
            <a:extLst>
              <a:ext uri="{FF2B5EF4-FFF2-40B4-BE49-F238E27FC236}">
                <a16:creationId xmlns:a16="http://schemas.microsoft.com/office/drawing/2014/main" id="{0F1D8E94-CF25-9AB1-A175-E34C9921B37E}"/>
              </a:ext>
            </a:extLst>
          </p:cNvPr>
          <p:cNvSpPr/>
          <p:nvPr/>
        </p:nvSpPr>
        <p:spPr>
          <a:xfrm>
            <a:off x="952501" y="4285904"/>
            <a:ext cx="16008687"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I'm showing you a high level overview of the structure of the HashMap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it's important to know that there's a static nested interface on the Map interface, and it's name is Entry.</a:t>
            </a:r>
          </a:p>
        </p:txBody>
      </p:sp>
    </p:spTree>
    <p:extLst>
      <p:ext uri="{BB962C8B-B14F-4D97-AF65-F5344CB8AC3E}">
        <p14:creationId xmlns:p14="http://schemas.microsoft.com/office/powerpoint/2010/main" val="929583990"/>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Working with Map's view collections (</a:t>
            </a:r>
            <a:r>
              <a:rPr lang="en-US" sz="3600" dirty="0" err="1">
                <a:latin typeface="Open Sans" panose="020B0606030504020204" pitchFamily="34" charset="0"/>
                <a:ea typeface="Open Sans" panose="020B0606030504020204" pitchFamily="34" charset="0"/>
                <a:cs typeface="Open Sans" panose="020B0606030504020204" pitchFamily="34" charset="0"/>
              </a:rPr>
              <a:t>keySet</a:t>
            </a:r>
            <a:r>
              <a:rPr lang="en-US" sz="3600" dirty="0">
                <a:latin typeface="Open Sans" panose="020B0606030504020204" pitchFamily="34" charset="0"/>
                <a:ea typeface="Open Sans" panose="020B0606030504020204" pitchFamily="34" charset="0"/>
                <a:cs typeface="Open Sans" panose="020B0606030504020204" pitchFamily="34" charset="0"/>
              </a:rPr>
              <a:t>, values, </a:t>
            </a:r>
            <a:r>
              <a:rPr lang="en-US" sz="3600" dirty="0" err="1">
                <a:latin typeface="Open Sans" panose="020B0606030504020204" pitchFamily="34" charset="0"/>
                <a:ea typeface="Open Sans" panose="020B0606030504020204" pitchFamily="34" charset="0"/>
                <a:cs typeface="Open Sans" panose="020B0606030504020204" pitchFamily="34" charset="0"/>
              </a:rPr>
              <a:t>entrySet</a:t>
            </a:r>
            <a:r>
              <a:rPr lang="en-US" sz="3600" dirty="0">
                <a:latin typeface="Open Sans" panose="020B0606030504020204" pitchFamily="34" charset="0"/>
                <a:ea typeface="Open Sans" panose="020B0606030504020204" pitchFamily="34" charset="0"/>
                <a:cs typeface="Open Sans" panose="020B0606030504020204" pitchFamily="34" charset="0"/>
              </a:rPr>
              <a:t>)</a:t>
            </a:r>
          </a:p>
        </p:txBody>
      </p:sp>
      <p:sp>
        <p:nvSpPr>
          <p:cNvPr id="2" name="Shape 126">
            <a:extLst>
              <a:ext uri="{FF2B5EF4-FFF2-40B4-BE49-F238E27FC236}">
                <a16:creationId xmlns:a16="http://schemas.microsoft.com/office/drawing/2014/main" id="{EF644E89-2F7D-725E-61EF-F64E12D3E3D7}"/>
              </a:ext>
            </a:extLst>
          </p:cNvPr>
          <p:cNvSpPr/>
          <p:nvPr/>
        </p:nvSpPr>
        <p:spPr>
          <a:xfrm>
            <a:off x="952498" y="459786"/>
            <a:ext cx="2072201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HashMap's implementation</a:t>
            </a:r>
          </a:p>
        </p:txBody>
      </p:sp>
      <p:pic>
        <p:nvPicPr>
          <p:cNvPr id="4" name="Picture 3" descr="Diagram, Teams&#10;&#10;Description automatically generated">
            <a:extLst>
              <a:ext uri="{FF2B5EF4-FFF2-40B4-BE49-F238E27FC236}">
                <a16:creationId xmlns:a16="http://schemas.microsoft.com/office/drawing/2014/main" id="{379801AE-7113-1177-A624-7749A971F2FE}"/>
              </a:ext>
            </a:extLst>
          </p:cNvPr>
          <p:cNvPicPr>
            <a:picLocks noChangeAspect="1"/>
          </p:cNvPicPr>
          <p:nvPr/>
        </p:nvPicPr>
        <p:blipFill rotWithShape="1">
          <a:blip r:embed="rId4">
            <a:extLst>
              <a:ext uri="{28A0092B-C50C-407E-A947-70E740481C1C}">
                <a14:useLocalDpi xmlns:a14="http://schemas.microsoft.com/office/drawing/2010/main" val="0"/>
              </a:ext>
            </a:extLst>
          </a:blip>
          <a:srcRect l="4378" t="5808" r="6075" b="3642"/>
          <a:stretch/>
        </p:blipFill>
        <p:spPr>
          <a:xfrm>
            <a:off x="17205649" y="5466422"/>
            <a:ext cx="18417849" cy="10038164"/>
          </a:xfrm>
          <a:prstGeom prst="rect">
            <a:avLst/>
          </a:prstGeom>
        </p:spPr>
      </p:pic>
      <p:sp>
        <p:nvSpPr>
          <p:cNvPr id="3" name="Rectangle 2">
            <a:extLst>
              <a:ext uri="{FF2B5EF4-FFF2-40B4-BE49-F238E27FC236}">
                <a16:creationId xmlns:a16="http://schemas.microsoft.com/office/drawing/2014/main" id="{0F1D8E94-CF25-9AB1-A175-E34C9921B37E}"/>
              </a:ext>
            </a:extLst>
          </p:cNvPr>
          <p:cNvSpPr/>
          <p:nvPr/>
        </p:nvSpPr>
        <p:spPr>
          <a:xfrm>
            <a:off x="952501" y="4285904"/>
            <a:ext cx="16008687" cy="1364539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Concrete classes, implement both the Map interface, and the </a:t>
            </a:r>
            <a:r>
              <a:rPr lang="en-US" sz="6400" dirty="0" err="1">
                <a:latin typeface="Open Sans" panose="020B0606030504020204" pitchFamily="34" charset="0"/>
                <a:ea typeface="Open Sans" panose="020B0606030504020204" pitchFamily="34" charset="0"/>
                <a:cs typeface="Open Sans" panose="020B0606030504020204" pitchFamily="34" charset="0"/>
              </a:rPr>
              <a:t>Map.Entry</a:t>
            </a:r>
            <a:r>
              <a:rPr lang="en-US" sz="6400" dirty="0">
                <a:latin typeface="Open Sans" panose="020B0606030504020204" pitchFamily="34" charset="0"/>
                <a:ea typeface="Open Sans" panose="020B0606030504020204" pitchFamily="34" charset="0"/>
                <a:cs typeface="Open Sans" panose="020B0606030504020204" pitchFamily="34" charset="0"/>
              </a:rPr>
              <a:t>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HashMap implements Map, and has a static nested class, Node, that implements the </a:t>
            </a:r>
            <a:r>
              <a:rPr lang="en-US" sz="6400" dirty="0" err="1">
                <a:latin typeface="Open Sans" panose="020B0606030504020204" pitchFamily="34" charset="0"/>
                <a:ea typeface="Open Sans" panose="020B0606030504020204" pitchFamily="34" charset="0"/>
                <a:cs typeface="Open Sans" panose="020B0606030504020204" pitchFamily="34" charset="0"/>
              </a:rPr>
              <a:t>Map.Entry</a:t>
            </a:r>
            <a:r>
              <a:rPr lang="en-US" sz="6400" dirty="0">
                <a:latin typeface="Open Sans" panose="020B0606030504020204" pitchFamily="34" charset="0"/>
                <a:ea typeface="Open Sans" panose="020B0606030504020204" pitchFamily="34" charset="0"/>
                <a:cs typeface="Open Sans" panose="020B0606030504020204" pitchFamily="34" charset="0"/>
              </a:rPr>
              <a:t>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HashMap maintains an array of these Nodes, in a field called table, whose size is managed by Java, and whose indices are determined by hashing functions.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reason, a HashMap is not ordered.</a:t>
            </a:r>
          </a:p>
        </p:txBody>
      </p:sp>
    </p:spTree>
    <p:extLst>
      <p:ext uri="{BB962C8B-B14F-4D97-AF65-F5344CB8AC3E}">
        <p14:creationId xmlns:p14="http://schemas.microsoft.com/office/powerpoint/2010/main" val="1636760582"/>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Working with Map's view collections (</a:t>
            </a:r>
            <a:r>
              <a:rPr lang="en-US" sz="3600" dirty="0" err="1">
                <a:latin typeface="Open Sans" panose="020B0606030504020204" pitchFamily="34" charset="0"/>
                <a:ea typeface="Open Sans" panose="020B0606030504020204" pitchFamily="34" charset="0"/>
                <a:cs typeface="Open Sans" panose="020B0606030504020204" pitchFamily="34" charset="0"/>
              </a:rPr>
              <a:t>keySet</a:t>
            </a:r>
            <a:r>
              <a:rPr lang="en-US" sz="3600" dirty="0">
                <a:latin typeface="Open Sans" panose="020B0606030504020204" pitchFamily="34" charset="0"/>
                <a:ea typeface="Open Sans" panose="020B0606030504020204" pitchFamily="34" charset="0"/>
                <a:cs typeface="Open Sans" panose="020B0606030504020204" pitchFamily="34" charset="0"/>
              </a:rPr>
              <a:t>, values, </a:t>
            </a:r>
            <a:r>
              <a:rPr lang="en-US" sz="3600" dirty="0" err="1">
                <a:latin typeface="Open Sans" panose="020B0606030504020204" pitchFamily="34" charset="0"/>
                <a:ea typeface="Open Sans" panose="020B0606030504020204" pitchFamily="34" charset="0"/>
                <a:cs typeface="Open Sans" panose="020B0606030504020204" pitchFamily="34" charset="0"/>
              </a:rPr>
              <a:t>entrySet</a:t>
            </a:r>
            <a:r>
              <a:rPr lang="en-US" sz="36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24855972"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 to focus now on the three view collections we can get from the map, which are the key set, the entry set, and the values.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know a map has keys, and these can't contain duplicates.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keys can be retrieved as a Set view, by calling the </a:t>
            </a:r>
            <a:r>
              <a:rPr lang="en-US" sz="6400" dirty="0" err="1">
                <a:latin typeface="Open Sans" panose="020B0606030504020204" pitchFamily="34" charset="0"/>
                <a:ea typeface="Open Sans" panose="020B0606030504020204" pitchFamily="34" charset="0"/>
                <a:cs typeface="Open Sans" panose="020B0606030504020204" pitchFamily="34" charset="0"/>
              </a:rPr>
              <a:t>keySet</a:t>
            </a:r>
            <a:r>
              <a:rPr lang="en-US" sz="6400" dirty="0">
                <a:latin typeface="Open Sans" panose="020B0606030504020204" pitchFamily="34" charset="0"/>
                <a:ea typeface="Open Sans" panose="020B0606030504020204" pitchFamily="34" charset="0"/>
                <a:cs typeface="Open Sans" panose="020B0606030504020204" pitchFamily="34" charset="0"/>
              </a:rPr>
              <a:t> method on any map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key value pair is stored as an instance of an Entry, and the combination of the key and value will be unique, because the key is unique.</a:t>
            </a:r>
          </a:p>
        </p:txBody>
      </p:sp>
      <p:sp>
        <p:nvSpPr>
          <p:cNvPr id="2" name="Shape 126">
            <a:extLst>
              <a:ext uri="{FF2B5EF4-FFF2-40B4-BE49-F238E27FC236}">
                <a16:creationId xmlns:a16="http://schemas.microsoft.com/office/drawing/2014/main" id="{EF644E89-2F7D-725E-61EF-F64E12D3E3D7}"/>
              </a:ext>
            </a:extLst>
          </p:cNvPr>
          <p:cNvSpPr/>
          <p:nvPr/>
        </p:nvSpPr>
        <p:spPr>
          <a:xfrm>
            <a:off x="952498" y="459786"/>
            <a:ext cx="1718098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Map's view collections</a:t>
            </a:r>
          </a:p>
        </p:txBody>
      </p:sp>
      <p:pic>
        <p:nvPicPr>
          <p:cNvPr id="4" name="Picture 3" descr="Graphical user interface&#10;&#10;Description automatically generated with medium confidence">
            <a:extLst>
              <a:ext uri="{FF2B5EF4-FFF2-40B4-BE49-F238E27FC236}">
                <a16:creationId xmlns:a16="http://schemas.microsoft.com/office/drawing/2014/main" id="{DF5F4EF4-6A97-D3B4-D5D5-775217121BF6}"/>
              </a:ext>
            </a:extLst>
          </p:cNvPr>
          <p:cNvPicPr>
            <a:picLocks noChangeAspect="1"/>
          </p:cNvPicPr>
          <p:nvPr/>
        </p:nvPicPr>
        <p:blipFill rotWithShape="1">
          <a:blip r:embed="rId4">
            <a:extLst>
              <a:ext uri="{28A0092B-C50C-407E-A947-70E740481C1C}">
                <a14:useLocalDpi xmlns:a14="http://schemas.microsoft.com/office/drawing/2010/main" val="0"/>
              </a:ext>
            </a:extLst>
          </a:blip>
          <a:srcRect l="9122" t="12930" r="9512" b="12007"/>
          <a:stretch/>
        </p:blipFill>
        <p:spPr>
          <a:xfrm>
            <a:off x="26256644" y="7553133"/>
            <a:ext cx="9366855" cy="5467735"/>
          </a:xfrm>
          <a:prstGeom prst="rect">
            <a:avLst/>
          </a:prstGeom>
        </p:spPr>
      </p:pic>
    </p:spTree>
    <p:extLst>
      <p:ext uri="{BB962C8B-B14F-4D97-AF65-F5344CB8AC3E}">
        <p14:creationId xmlns:p14="http://schemas.microsoft.com/office/powerpoint/2010/main" val="2338700969"/>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Working with Map's view collections (</a:t>
            </a:r>
            <a:r>
              <a:rPr lang="en-US" sz="3600" dirty="0" err="1">
                <a:latin typeface="Open Sans" panose="020B0606030504020204" pitchFamily="34" charset="0"/>
                <a:ea typeface="Open Sans" panose="020B0606030504020204" pitchFamily="34" charset="0"/>
                <a:cs typeface="Open Sans" panose="020B0606030504020204" pitchFamily="34" charset="0"/>
              </a:rPr>
              <a:t>keySet</a:t>
            </a:r>
            <a:r>
              <a:rPr lang="en-US" sz="3600" dirty="0">
                <a:latin typeface="Open Sans" panose="020B0606030504020204" pitchFamily="34" charset="0"/>
                <a:ea typeface="Open Sans" panose="020B0606030504020204" pitchFamily="34" charset="0"/>
                <a:cs typeface="Open Sans" panose="020B0606030504020204" pitchFamily="34" charset="0"/>
              </a:rPr>
              <a:t>, values, </a:t>
            </a:r>
            <a:r>
              <a:rPr lang="en-US" sz="3600" dirty="0" err="1">
                <a:latin typeface="Open Sans" panose="020B0606030504020204" pitchFamily="34" charset="0"/>
                <a:ea typeface="Open Sans" panose="020B0606030504020204" pitchFamily="34" charset="0"/>
                <a:cs typeface="Open Sans" panose="020B0606030504020204" pitchFamily="34" charset="0"/>
              </a:rPr>
              <a:t>entrySet</a:t>
            </a:r>
            <a:r>
              <a:rPr lang="en-US" sz="36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24855972"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Set view of these entries, or nodes in the case of the HashMap, can be retrieved from the method </a:t>
            </a:r>
            <a:r>
              <a:rPr lang="en-US" sz="6400" dirty="0" err="1">
                <a:latin typeface="Open Sans" panose="020B0606030504020204" pitchFamily="34" charset="0"/>
                <a:ea typeface="Open Sans" panose="020B0606030504020204" pitchFamily="34" charset="0"/>
                <a:cs typeface="Open Sans" panose="020B0606030504020204" pitchFamily="34" charset="0"/>
              </a:rPr>
              <a:t>entrySet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values are stored, and referenced by the key, and values can have duplicates, meaning multiple keys could reference a single value.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get a Collection view of these, from the values method, on a map instance.</a:t>
            </a:r>
          </a:p>
        </p:txBody>
      </p:sp>
      <p:sp>
        <p:nvSpPr>
          <p:cNvPr id="2" name="Shape 126">
            <a:extLst>
              <a:ext uri="{FF2B5EF4-FFF2-40B4-BE49-F238E27FC236}">
                <a16:creationId xmlns:a16="http://schemas.microsoft.com/office/drawing/2014/main" id="{EF644E89-2F7D-725E-61EF-F64E12D3E3D7}"/>
              </a:ext>
            </a:extLst>
          </p:cNvPr>
          <p:cNvSpPr/>
          <p:nvPr/>
        </p:nvSpPr>
        <p:spPr>
          <a:xfrm>
            <a:off x="952498" y="459786"/>
            <a:ext cx="1718098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Map's view collections</a:t>
            </a:r>
          </a:p>
        </p:txBody>
      </p:sp>
      <p:pic>
        <p:nvPicPr>
          <p:cNvPr id="4" name="Picture 3" descr="Graphical user interface&#10;&#10;Description automatically generated with medium confidence">
            <a:extLst>
              <a:ext uri="{FF2B5EF4-FFF2-40B4-BE49-F238E27FC236}">
                <a16:creationId xmlns:a16="http://schemas.microsoft.com/office/drawing/2014/main" id="{DF5F4EF4-6A97-D3B4-D5D5-775217121BF6}"/>
              </a:ext>
            </a:extLst>
          </p:cNvPr>
          <p:cNvPicPr>
            <a:picLocks noChangeAspect="1"/>
          </p:cNvPicPr>
          <p:nvPr/>
        </p:nvPicPr>
        <p:blipFill rotWithShape="1">
          <a:blip r:embed="rId4">
            <a:extLst>
              <a:ext uri="{28A0092B-C50C-407E-A947-70E740481C1C}">
                <a14:useLocalDpi xmlns:a14="http://schemas.microsoft.com/office/drawing/2010/main" val="0"/>
              </a:ext>
            </a:extLst>
          </a:blip>
          <a:srcRect l="9122" t="12930" r="9512" b="12007"/>
          <a:stretch/>
        </p:blipFill>
        <p:spPr>
          <a:xfrm>
            <a:off x="26256644" y="7553133"/>
            <a:ext cx="9366855" cy="5467735"/>
          </a:xfrm>
          <a:prstGeom prst="rect">
            <a:avLst/>
          </a:prstGeom>
        </p:spPr>
      </p:pic>
    </p:spTree>
    <p:extLst>
      <p:ext uri="{BB962C8B-B14F-4D97-AF65-F5344CB8AC3E}">
        <p14:creationId xmlns:p14="http://schemas.microsoft.com/office/powerpoint/2010/main" val="3767563630"/>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Working with Map's view collections (</a:t>
            </a:r>
            <a:r>
              <a:rPr lang="en-US" sz="3600" dirty="0" err="1">
                <a:latin typeface="Open Sans" panose="020B0606030504020204" pitchFamily="34" charset="0"/>
                <a:ea typeface="Open Sans" panose="020B0606030504020204" pitchFamily="34" charset="0"/>
                <a:cs typeface="Open Sans" panose="020B0606030504020204" pitchFamily="34" charset="0"/>
              </a:rPr>
              <a:t>keySet</a:t>
            </a:r>
            <a:r>
              <a:rPr lang="en-US" sz="3600" dirty="0">
                <a:latin typeface="Open Sans" panose="020B0606030504020204" pitchFamily="34" charset="0"/>
                <a:ea typeface="Open Sans" panose="020B0606030504020204" pitchFamily="34" charset="0"/>
                <a:cs typeface="Open Sans" panose="020B0606030504020204" pitchFamily="34" charset="0"/>
              </a:rPr>
              <a:t>, values, </a:t>
            </a:r>
            <a:r>
              <a:rPr lang="en-US" sz="3600" dirty="0" err="1">
                <a:latin typeface="Open Sans" panose="020B0606030504020204" pitchFamily="34" charset="0"/>
                <a:ea typeface="Open Sans" panose="020B0606030504020204" pitchFamily="34" charset="0"/>
                <a:cs typeface="Open Sans" panose="020B0606030504020204" pitchFamily="34" charset="0"/>
              </a:rPr>
              <a:t>entrySet</a:t>
            </a:r>
            <a:r>
              <a:rPr lang="en-US" sz="36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set returned from the </a:t>
            </a:r>
            <a:r>
              <a:rPr lang="en-US" sz="6400" dirty="0" err="1">
                <a:latin typeface="Open Sans" panose="020B0606030504020204" pitchFamily="34" charset="0"/>
                <a:ea typeface="Open Sans" panose="020B0606030504020204" pitchFamily="34" charset="0"/>
                <a:cs typeface="Open Sans" panose="020B0606030504020204" pitchFamily="34" charset="0"/>
              </a:rPr>
              <a:t>keySet</a:t>
            </a:r>
            <a:r>
              <a:rPr lang="en-US" sz="6400" dirty="0">
                <a:latin typeface="Open Sans" panose="020B0606030504020204" pitchFamily="34" charset="0"/>
                <a:ea typeface="Open Sans" panose="020B0606030504020204" pitchFamily="34" charset="0"/>
                <a:cs typeface="Open Sans" panose="020B0606030504020204" pitchFamily="34" charset="0"/>
              </a:rPr>
              <a:t> method, is backed by the map.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changes to the map are reflected in the set, and vice-versa.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set supports element removal, which removes the corresponding mapping from the map.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the methods </a:t>
            </a:r>
            <a:r>
              <a:rPr lang="en-US" sz="6400" dirty="0">
                <a:latin typeface="Roboto Mono" panose="00000009000000000000" pitchFamily="49" charset="0"/>
                <a:ea typeface="Roboto Mono" panose="00000009000000000000" pitchFamily="49" charset="0"/>
                <a:cs typeface="Open Sans" panose="020B0606030504020204" pitchFamily="34" charset="0"/>
              </a:rPr>
              <a:t>remove</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Roboto Mono" panose="00000009000000000000" pitchFamily="49" charset="0"/>
                <a:ea typeface="Roboto Mono" panose="00000009000000000000" pitchFamily="49" charset="0"/>
                <a:cs typeface="Open Sans" panose="020B0606030504020204" pitchFamily="34" charset="0"/>
              </a:rPr>
              <a:t>removeAll</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Roboto Mono" panose="00000009000000000000" pitchFamily="49" charset="0"/>
                <a:ea typeface="Roboto Mono" panose="00000009000000000000" pitchFamily="49" charset="0"/>
                <a:cs typeface="Open Sans" panose="020B0606030504020204" pitchFamily="34" charset="0"/>
              </a:rPr>
              <a:t>retainAll</a:t>
            </a:r>
            <a:r>
              <a:rPr lang="en-US" sz="6400" dirty="0">
                <a:latin typeface="Open Sans" panose="020B0606030504020204" pitchFamily="34" charset="0"/>
                <a:ea typeface="Open Sans" panose="020B0606030504020204" pitchFamily="34" charset="0"/>
                <a:cs typeface="Open Sans" panose="020B0606030504020204" pitchFamily="34" charset="0"/>
              </a:rPr>
              <a:t>, and clear.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does not support the </a:t>
            </a:r>
            <a:r>
              <a:rPr lang="en-US" sz="6400" dirty="0">
                <a:latin typeface="Roboto Mono" panose="00000009000000000000" pitchFamily="49" charset="0"/>
                <a:ea typeface="Roboto Mono" panose="00000009000000000000" pitchFamily="49" charset="0"/>
                <a:cs typeface="Open Sans" panose="020B0606030504020204" pitchFamily="34" charset="0"/>
              </a:rPr>
              <a:t>add</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dirty="0" err="1">
                <a:latin typeface="Roboto Mono" panose="00000009000000000000" pitchFamily="49" charset="0"/>
                <a:ea typeface="Roboto Mono" panose="00000009000000000000" pitchFamily="49" charset="0"/>
                <a:cs typeface="Open Sans" panose="020B0606030504020204" pitchFamily="34" charset="0"/>
              </a:rPr>
              <a:t>addAll</a:t>
            </a:r>
            <a:r>
              <a:rPr lang="en-US" sz="6400" dirty="0">
                <a:latin typeface="Open Sans" panose="020B0606030504020204" pitchFamily="34" charset="0"/>
                <a:ea typeface="Open Sans" panose="020B0606030504020204" pitchFamily="34" charset="0"/>
                <a:cs typeface="Open Sans" panose="020B0606030504020204" pitchFamily="34" charset="0"/>
              </a:rPr>
              <a:t> operations.</a:t>
            </a:r>
          </a:p>
        </p:txBody>
      </p:sp>
      <p:sp>
        <p:nvSpPr>
          <p:cNvPr id="2" name="Shape 126">
            <a:extLst>
              <a:ext uri="{FF2B5EF4-FFF2-40B4-BE49-F238E27FC236}">
                <a16:creationId xmlns:a16="http://schemas.microsoft.com/office/drawing/2014/main" id="{EF644E89-2F7D-725E-61EF-F64E12D3E3D7}"/>
              </a:ext>
            </a:extLst>
          </p:cNvPr>
          <p:cNvSpPr/>
          <p:nvPr/>
        </p:nvSpPr>
        <p:spPr>
          <a:xfrm>
            <a:off x="952498" y="459786"/>
            <a:ext cx="3343864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Functionality available to set returned from </a:t>
            </a:r>
            <a:r>
              <a:rPr lang="en-US" sz="10800" dirty="0" err="1">
                <a:latin typeface="Open Sans" panose="020B0606030504020204" pitchFamily="34" charset="0"/>
                <a:ea typeface="Open Sans" panose="020B0606030504020204" pitchFamily="34" charset="0"/>
                <a:cs typeface="Open Sans" panose="020B0606030504020204" pitchFamily="34" charset="0"/>
              </a:rPr>
              <a:t>keySet</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976922531"/>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8387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Adventure Game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300" dirty="0">
                <a:latin typeface="Open Sans" panose="020B0606030504020204" pitchFamily="34" charset="0"/>
                <a:ea typeface="Open Sans" panose="020B0606030504020204" pitchFamily="34" charset="0"/>
                <a:cs typeface="Open Sans" panose="020B0606030504020204" pitchFamily="34" charset="0"/>
              </a:rPr>
              <a:t>HashMap Challenge, A Text-Based Adventure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you'll be creating a text based game, using a HashMap.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game will be loosely based on the original </a:t>
            </a:r>
            <a:r>
              <a:rPr lang="en-US" sz="6400" b="1" dirty="0">
                <a:latin typeface="Open Sans" panose="020B0606030504020204" pitchFamily="34" charset="0"/>
                <a:ea typeface="Open Sans" panose="020B0606030504020204" pitchFamily="34" charset="0"/>
                <a:cs typeface="Open Sans" panose="020B0606030504020204" pitchFamily="34" charset="0"/>
              </a:rPr>
              <a:t>Colossal Cave Adventure</a:t>
            </a:r>
            <a:r>
              <a:rPr lang="en-US" sz="6400" dirty="0">
                <a:latin typeface="Open Sans" panose="020B0606030504020204" pitchFamily="34" charset="0"/>
                <a:ea typeface="Open Sans" panose="020B0606030504020204" pitchFamily="34" charset="0"/>
                <a:cs typeface="Open Sans" panose="020B0606030504020204" pitchFamily="34" charset="0"/>
              </a:rPr>
              <a:t>, which was one of the first adventure games, that came out years and years ago.</a:t>
            </a:r>
          </a:p>
        </p:txBody>
      </p:sp>
    </p:spTree>
    <p:extLst>
      <p:ext uri="{BB962C8B-B14F-4D97-AF65-F5344CB8AC3E}">
        <p14:creationId xmlns:p14="http://schemas.microsoft.com/office/powerpoint/2010/main" val="1375950392"/>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69774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Adventure Game's Conceptual Map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300" dirty="0">
                <a:latin typeface="Open Sans" panose="020B0606030504020204" pitchFamily="34" charset="0"/>
                <a:ea typeface="Open Sans" panose="020B0606030504020204" pitchFamily="34" charset="0"/>
                <a:cs typeface="Open Sans" panose="020B0606030504020204" pitchFamily="34" charset="0"/>
              </a:rPr>
              <a:t>HashMap Challenge, A Text-Based Adventure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21030421"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a conceptual map of the game I want you to build.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game starts, with the user standing in a road, in the center of the map.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North would take the user to the Forest, South would take the user to the Valley, East would be the well house, and West would be the Hill.</a:t>
            </a:r>
          </a:p>
        </p:txBody>
      </p:sp>
      <p:pic>
        <p:nvPicPr>
          <p:cNvPr id="3" name="Picture 2" descr="Logo, company name&#10;&#10;Description automatically generated">
            <a:extLst>
              <a:ext uri="{FF2B5EF4-FFF2-40B4-BE49-F238E27FC236}">
                <a16:creationId xmlns:a16="http://schemas.microsoft.com/office/drawing/2014/main" id="{6985BE7F-0502-EB8F-4582-A688797984AD}"/>
              </a:ext>
            </a:extLst>
          </p:cNvPr>
          <p:cNvPicPr>
            <a:picLocks noChangeAspect="1"/>
          </p:cNvPicPr>
          <p:nvPr/>
        </p:nvPicPr>
        <p:blipFill rotWithShape="1">
          <a:blip r:embed="rId4">
            <a:extLst>
              <a:ext uri="{28A0092B-C50C-407E-A947-70E740481C1C}">
                <a14:useLocalDpi xmlns:a14="http://schemas.microsoft.com/office/drawing/2010/main" val="0"/>
              </a:ext>
            </a:extLst>
          </a:blip>
          <a:srcRect l="3164" t="2795" r="2281" b="2179"/>
          <a:stretch/>
        </p:blipFill>
        <p:spPr>
          <a:xfrm>
            <a:off x="22393469" y="4027895"/>
            <a:ext cx="13230030" cy="12518211"/>
          </a:xfrm>
          <a:prstGeom prst="rect">
            <a:avLst/>
          </a:prstGeom>
        </p:spPr>
      </p:pic>
    </p:spTree>
    <p:extLst>
      <p:ext uri="{BB962C8B-B14F-4D97-AF65-F5344CB8AC3E}">
        <p14:creationId xmlns:p14="http://schemas.microsoft.com/office/powerpoint/2010/main" val="455169984"/>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952</TotalTime>
  <Words>11223</Words>
  <Application>Microsoft Office PowerPoint</Application>
  <PresentationFormat>Custom</PresentationFormat>
  <Paragraphs>923</Paragraphs>
  <Slides>119</Slides>
  <Notes>119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119</vt:i4>
      </vt:variant>
    </vt:vector>
  </HeadingPairs>
  <TitlesOfParts>
    <vt:vector size="126"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2024-12-26T19:30:19Z</dcterms:modified>
</cp:coreProperties>
</file>