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1299" r:id="rId2"/>
    <p:sldId id="1300" r:id="rId3"/>
    <p:sldId id="1301" r:id="rId4"/>
    <p:sldId id="1302" r:id="rId5"/>
    <p:sldId id="1303" r:id="rId6"/>
    <p:sldId id="1304" r:id="rId7"/>
    <p:sldId id="1305" r:id="rId8"/>
    <p:sldId id="1306" r:id="rId9"/>
    <p:sldId id="1307" r:id="rId10"/>
    <p:sldId id="1308" r:id="rId11"/>
    <p:sldId id="1309" r:id="rId12"/>
    <p:sldId id="1310" r:id="rId13"/>
    <p:sldId id="1311" r:id="rId14"/>
    <p:sldId id="1312" r:id="rId15"/>
    <p:sldId id="1313" r:id="rId16"/>
    <p:sldId id="1314" r:id="rId17"/>
    <p:sldId id="1315" r:id="rId18"/>
    <p:sldId id="1316" r:id="rId19"/>
    <p:sldId id="1317" r:id="rId20"/>
    <p:sldId id="1318" r:id="rId21"/>
    <p:sldId id="1319" r:id="rId22"/>
    <p:sldId id="1320" r:id="rId23"/>
    <p:sldId id="1321" r:id="rId24"/>
    <p:sldId id="1322" r:id="rId25"/>
    <p:sldId id="1323" r:id="rId26"/>
    <p:sldId id="1324" r:id="rId27"/>
    <p:sldId id="1325" r:id="rId28"/>
    <p:sldId id="1326" r:id="rId29"/>
    <p:sldId id="1327" r:id="rId30"/>
    <p:sldId id="1328" r:id="rId31"/>
    <p:sldId id="1329" r:id="rId32"/>
    <p:sldId id="1330" r:id="rId33"/>
    <p:sldId id="1331" r:id="rId34"/>
    <p:sldId id="1332" r:id="rId35"/>
    <p:sldId id="1333" r:id="rId36"/>
    <p:sldId id="1334" r:id="rId37"/>
    <p:sldId id="1335" r:id="rId38"/>
    <p:sldId id="1336" r:id="rId39"/>
    <p:sldId id="1337" r:id="rId40"/>
    <p:sldId id="1338" r:id="rId41"/>
    <p:sldId id="1339" r:id="rId42"/>
    <p:sldId id="1340" r:id="rId43"/>
    <p:sldId id="1341" r:id="rId44"/>
    <p:sldId id="1342" r:id="rId45"/>
    <p:sldId id="1343" r:id="rId46"/>
    <p:sldId id="1344" r:id="rId47"/>
    <p:sldId id="1345" r:id="rId48"/>
    <p:sldId id="1346" r:id="rId49"/>
    <p:sldId id="1347" r:id="rId50"/>
    <p:sldId id="1348" r:id="rId51"/>
    <p:sldId id="1349" r:id="rId52"/>
    <p:sldId id="1350" r:id="rId53"/>
    <p:sldId id="1351" r:id="rId54"/>
    <p:sldId id="1352" r:id="rId55"/>
    <p:sldId id="1353" r:id="rId56"/>
    <p:sldId id="1354" r:id="rId57"/>
    <p:sldId id="1355" r:id="rId58"/>
    <p:sldId id="1356" r:id="rId59"/>
    <p:sldId id="1357" r:id="rId60"/>
    <p:sldId id="1358" r:id="rId61"/>
    <p:sldId id="1359" r:id="rId62"/>
    <p:sldId id="1360" r:id="rId63"/>
    <p:sldId id="1361" r:id="rId64"/>
    <p:sldId id="1362" r:id="rId65"/>
    <p:sldId id="1363" r:id="rId66"/>
    <p:sldId id="1364" r:id="rId67"/>
    <p:sldId id="1365" r:id="rId68"/>
    <p:sldId id="1366" r:id="rId69"/>
    <p:sldId id="1367" r:id="rId70"/>
    <p:sldId id="1368" r:id="rId71"/>
    <p:sldId id="1369" r:id="rId72"/>
    <p:sldId id="1370" r:id="rId73"/>
    <p:sldId id="1371" r:id="rId74"/>
    <p:sldId id="1372" r:id="rId75"/>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465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4156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445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00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0280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88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7479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2695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4069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72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7180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921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9759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4395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78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4846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8849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719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067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9802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3305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507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2341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1517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0425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0844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432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3967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491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555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114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8147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237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5011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52009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8380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53392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6841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8658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9799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09281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63293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39171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1455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13408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9542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5785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57019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06545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41896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15044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7458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59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5925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1140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27060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92882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276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95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261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hyperlink" Target="https://docs.oracle.com/en/java/javase/17/docs/api/java.base/java/util/Formatter.html#d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61297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Mutable vs Immutable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Objects have state, which is the data stored in instance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State can change after an object is created, either intentionally or unintentionally.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state remains constant throughout the lifetime of the object, and code is prevented from changing the state, this object is called an immutable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is an object whose internal state remains constant.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mutable object is an object whose internal state does not remain constant.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Which is better?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like anything else, that depends.</a:t>
            </a:r>
          </a:p>
        </p:txBody>
      </p:sp>
    </p:spTree>
    <p:extLst>
      <p:ext uri="{BB962C8B-B14F-4D97-AF65-F5344CB8AC3E}">
        <p14:creationId xmlns:p14="http://schemas.microsoft.com/office/powerpoint/2010/main" val="89508741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305043257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321548075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147112889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41025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the final modifier on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the final modifier on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final with methods only makes sense in the context of wanting to restrict what your subclasses can override or hide.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final on an </a:t>
            </a:r>
            <a:r>
              <a:rPr lang="en-US" sz="6400" b="1" dirty="0">
                <a:latin typeface="Open Sans" panose="020B0606030504020204" pitchFamily="34" charset="0"/>
                <a:ea typeface="Open Sans" panose="020B0606030504020204" pitchFamily="34" charset="0"/>
                <a:cs typeface="Open Sans" panose="020B0606030504020204" pitchFamily="34" charset="0"/>
              </a:rPr>
              <a:t>instance</a:t>
            </a:r>
            <a:r>
              <a:rPr lang="en-US" sz="6400" dirty="0">
                <a:latin typeface="Open Sans" panose="020B0606030504020204" pitchFamily="34" charset="0"/>
                <a:ea typeface="Open Sans" panose="020B0606030504020204" pitchFamily="34" charset="0"/>
                <a:cs typeface="Open Sans" panose="020B0606030504020204" pitchFamily="34" charset="0"/>
              </a:rPr>
              <a:t> method means subclasses can't </a:t>
            </a:r>
            <a:r>
              <a:rPr lang="en-US" sz="6400" b="1" dirty="0">
                <a:latin typeface="Open Sans" panose="020B0606030504020204" pitchFamily="34" charset="0"/>
                <a:ea typeface="Open Sans" panose="020B0606030504020204" pitchFamily="34" charset="0"/>
                <a:cs typeface="Open Sans" panose="020B0606030504020204" pitchFamily="34" charset="0"/>
              </a:rPr>
              <a:t>override</a:t>
            </a:r>
            <a:r>
              <a:rPr lang="en-US" sz="6400" dirty="0">
                <a:latin typeface="Open Sans" panose="020B0606030504020204" pitchFamily="34" charset="0"/>
                <a:ea typeface="Open Sans" panose="020B0606030504020204" pitchFamily="34" charset="0"/>
                <a:cs typeface="Open Sans" panose="020B0606030504020204" pitchFamily="34" charset="0"/>
              </a:rPr>
              <a:t>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final on a </a:t>
            </a:r>
            <a:r>
              <a:rPr lang="en-US" sz="6400" b="1" dirty="0">
                <a:latin typeface="Open Sans" panose="020B0606030504020204" pitchFamily="34" charset="0"/>
                <a:ea typeface="Open Sans" panose="020B0606030504020204" pitchFamily="34" charset="0"/>
                <a:cs typeface="Open Sans" panose="020B0606030504020204" pitchFamily="34" charset="0"/>
              </a:rPr>
              <a:t>class</a:t>
            </a:r>
            <a:r>
              <a:rPr lang="en-US" sz="6400" dirty="0">
                <a:latin typeface="Open Sans" panose="020B0606030504020204" pitchFamily="34" charset="0"/>
                <a:ea typeface="Open Sans" panose="020B0606030504020204" pitchFamily="34" charset="0"/>
                <a:cs typeface="Open Sans" panose="020B0606030504020204" pitchFamily="34" charset="0"/>
              </a:rPr>
              <a:t> (static) method means subclasses can't </a:t>
            </a:r>
            <a:r>
              <a:rPr lang="en-US" sz="6400" b="1" dirty="0">
                <a:latin typeface="Open Sans" panose="020B0606030504020204" pitchFamily="34" charset="0"/>
                <a:ea typeface="Open Sans" panose="020B0606030504020204" pitchFamily="34" charset="0"/>
                <a:cs typeface="Open Sans" panose="020B0606030504020204" pitchFamily="34" charset="0"/>
              </a:rPr>
              <a:t>hide</a:t>
            </a:r>
            <a:r>
              <a:rPr lang="en-US" sz="6400" dirty="0">
                <a:latin typeface="Open Sans" panose="020B0606030504020204" pitchFamily="34" charset="0"/>
                <a:ea typeface="Open Sans" panose="020B0606030504020204" pitchFamily="34" charset="0"/>
                <a:cs typeface="Open Sans" panose="020B0606030504020204" pitchFamily="34" charset="0"/>
              </a:rPr>
              <a:t> it.</a:t>
            </a:r>
          </a:p>
        </p:txBody>
      </p:sp>
    </p:spTree>
    <p:extLst>
      <p:ext uri="{BB962C8B-B14F-4D97-AF65-F5344CB8AC3E}">
        <p14:creationId xmlns:p14="http://schemas.microsoft.com/office/powerpoint/2010/main" val="62875699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6143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Hiding vs.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final modifier applied to methods, and local variables</a:t>
            </a:r>
          </a:p>
        </p:txBody>
      </p:sp>
      <p:pic>
        <p:nvPicPr>
          <p:cNvPr id="3" name="Picture 2">
            <a:extLst>
              <a:ext uri="{FF2B5EF4-FFF2-40B4-BE49-F238E27FC236}">
                <a16:creationId xmlns:a16="http://schemas.microsoft.com/office/drawing/2014/main" id="{8744DC40-B633-26DA-7B00-715DF077E7D5}"/>
              </a:ext>
            </a:extLst>
          </p:cNvPr>
          <p:cNvPicPr>
            <a:picLocks noChangeAspect="1"/>
          </p:cNvPicPr>
          <p:nvPr/>
        </p:nvPicPr>
        <p:blipFill rotWithShape="1">
          <a:blip r:embed="rId4">
            <a:extLst>
              <a:ext uri="{28A0092B-C50C-407E-A947-70E740481C1C}">
                <a14:useLocalDpi xmlns:a14="http://schemas.microsoft.com/office/drawing/2010/main" val="0"/>
              </a:ext>
            </a:extLst>
          </a:blip>
          <a:srcRect l="3761" t="2685" r="3214" b="6158"/>
          <a:stretch/>
        </p:blipFill>
        <p:spPr>
          <a:xfrm>
            <a:off x="9184341" y="2554877"/>
            <a:ext cx="18207318" cy="15503108"/>
          </a:xfrm>
          <a:prstGeom prst="rect">
            <a:avLst/>
          </a:prstGeom>
        </p:spPr>
      </p:pic>
    </p:spTree>
    <p:extLst>
      <p:ext uri="{BB962C8B-B14F-4D97-AF65-F5344CB8AC3E}">
        <p14:creationId xmlns:p14="http://schemas.microsoft.com/office/powerpoint/2010/main" val="203116185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6143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Hiding vs.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final modifier applied to methods, and local variables</a:t>
            </a:r>
          </a:p>
        </p:txBody>
      </p:sp>
      <p:pic>
        <p:nvPicPr>
          <p:cNvPr id="3" name="Picture 2" descr="Diagram&#10;&#10;Description automatically generated">
            <a:extLst>
              <a:ext uri="{FF2B5EF4-FFF2-40B4-BE49-F238E27FC236}">
                <a16:creationId xmlns:a16="http://schemas.microsoft.com/office/drawing/2014/main" id="{15D4CFC3-4B9A-CE4F-8885-18B943D7D088}"/>
              </a:ext>
            </a:extLst>
          </p:cNvPr>
          <p:cNvPicPr>
            <a:picLocks noChangeAspect="1"/>
          </p:cNvPicPr>
          <p:nvPr/>
        </p:nvPicPr>
        <p:blipFill rotWithShape="1">
          <a:blip r:embed="rId4">
            <a:extLst>
              <a:ext uri="{28A0092B-C50C-407E-A947-70E740481C1C}">
                <a14:useLocalDpi xmlns:a14="http://schemas.microsoft.com/office/drawing/2010/main" val="0"/>
              </a:ext>
            </a:extLst>
          </a:blip>
          <a:srcRect l="2576" t="3616" r="2557" b="674"/>
          <a:stretch/>
        </p:blipFill>
        <p:spPr>
          <a:xfrm>
            <a:off x="8238797" y="2520681"/>
            <a:ext cx="20098406" cy="15528604"/>
          </a:xfrm>
          <a:prstGeom prst="rect">
            <a:avLst/>
          </a:prstGeom>
        </p:spPr>
      </p:pic>
    </p:spTree>
    <p:extLst>
      <p:ext uri="{BB962C8B-B14F-4D97-AF65-F5344CB8AC3E}">
        <p14:creationId xmlns:p14="http://schemas.microsoft.com/office/powerpoint/2010/main" val="157195665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01832"/>
            <a:ext cx="34495021" cy="146193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Recommendation:  Always use the type, to invoke the static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final modifier applied to methods, and local variables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Best practice recommends always using the type reference when executing a static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hiding a static method on a parent class, make sure you understand what the implications are for doing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stick to using a qualifier, the type reference, to execute the specific static method, you'll avoid the confusion shown on the previous slide.</a:t>
            </a:r>
          </a:p>
        </p:txBody>
      </p:sp>
    </p:spTree>
    <p:extLst>
      <p:ext uri="{BB962C8B-B14F-4D97-AF65-F5344CB8AC3E}">
        <p14:creationId xmlns:p14="http://schemas.microsoft.com/office/powerpoint/2010/main" val="147907240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134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final for variables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The final modifier applied to methods, and local variables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understand that when you use final, it doesn't mean the variable is immutable at that point.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means you can't assign or reassign a new instance or variable or expression to it, after the initialization.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use final for a local variable in a code block, you can only initialize it fully, or assign it a value, just once.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other additional assignments will result in a compiler error.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use final for method parameters, this means you cannot assign any values to the method parameters in the code.</a:t>
            </a:r>
          </a:p>
        </p:txBody>
      </p:sp>
    </p:spTree>
    <p:extLst>
      <p:ext uri="{BB962C8B-B14F-4D97-AF65-F5344CB8AC3E}">
        <p14:creationId xmlns:p14="http://schemas.microsoft.com/office/powerpoint/2010/main" val="393367437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21703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Formatting Date Time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When Change isn't good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many ways to format date and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couple of standardized ones are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apply to the formatted method on String, as well as the </a:t>
            </a:r>
            <a:r>
              <a:rPr lang="en-US" sz="6400" dirty="0" err="1">
                <a:latin typeface="Open Sans" panose="020B0606030504020204" pitchFamily="34" charset="0"/>
                <a:ea typeface="Open Sans" panose="020B0606030504020204" pitchFamily="34" charset="0"/>
                <a:cs typeface="Open Sans" panose="020B0606030504020204" pitchFamily="34" charset="0"/>
              </a:rPr>
              <a:t>printf</a:t>
            </a:r>
            <a:r>
              <a:rPr lang="en-US" sz="6400" dirty="0">
                <a:latin typeface="Open Sans" panose="020B0606030504020204" pitchFamily="34" charset="0"/>
                <a:ea typeface="Open Sans" panose="020B0606030504020204" pitchFamily="34" charset="0"/>
                <a:cs typeface="Open Sans" panose="020B0606030504020204" pitchFamily="34" charset="0"/>
              </a:rPr>
              <a:t> method.</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information was retrieved from the link I show here.</a:t>
            </a:r>
          </a:p>
          <a:p>
            <a:pPr algn="l">
              <a:spcAft>
                <a:spcPts val="5022"/>
              </a:spcAft>
            </a:pPr>
            <a:r>
              <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https://docs.oracle.com/en/java/javase/17/docs/api/java.base/java/util/Formatter.html#dt</a:t>
            </a:r>
            <a:endParaRPr lang="en-US" sz="640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Table&#10;&#10;Description automatically generated with low confidence">
            <a:extLst>
              <a:ext uri="{FF2B5EF4-FFF2-40B4-BE49-F238E27FC236}">
                <a16:creationId xmlns:a16="http://schemas.microsoft.com/office/drawing/2014/main" id="{14C1EEA8-9ADE-0FC0-B7DA-7DFBC18672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29" y="8633014"/>
            <a:ext cx="26587078" cy="4695622"/>
          </a:xfrm>
          <a:prstGeom prst="rect">
            <a:avLst/>
          </a:prstGeom>
        </p:spPr>
      </p:pic>
    </p:spTree>
    <p:extLst>
      <p:ext uri="{BB962C8B-B14F-4D97-AF65-F5344CB8AC3E}">
        <p14:creationId xmlns:p14="http://schemas.microsoft.com/office/powerpoint/2010/main" val="348696558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0447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Formatting Date and Time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When Change isn't good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73260"/>
            <a:ext cx="34782670" cy="15058044"/>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explains the code I'm using in a bit more detail.</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common when using date time conversions, to use the argument index feature, which is called </a:t>
            </a:r>
            <a:r>
              <a:rPr lang="en-US" sz="6400" b="1" dirty="0">
                <a:latin typeface="Open Sans" panose="020B0606030504020204" pitchFamily="34" charset="0"/>
                <a:ea typeface="Open Sans" panose="020B0606030504020204" pitchFamily="34" charset="0"/>
                <a:cs typeface="Open Sans" panose="020B0606030504020204" pitchFamily="34" charset="0"/>
              </a:rPr>
              <a:t>Explicit Indexing</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Graphical user interface, application&#10;&#10;Description automatically generated">
            <a:extLst>
              <a:ext uri="{FF2B5EF4-FFF2-40B4-BE49-F238E27FC236}">
                <a16:creationId xmlns:a16="http://schemas.microsoft.com/office/drawing/2014/main" id="{C623BCF9-9AA9-7D12-B510-02469C657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332" y="4046116"/>
            <a:ext cx="17335502" cy="10867492"/>
          </a:xfrm>
          <a:prstGeom prst="rect">
            <a:avLst/>
          </a:prstGeom>
        </p:spPr>
      </p:pic>
    </p:spTree>
    <p:extLst>
      <p:ext uri="{BB962C8B-B14F-4D97-AF65-F5344CB8AC3E}">
        <p14:creationId xmlns:p14="http://schemas.microsoft.com/office/powerpoint/2010/main" val="85676426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08590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Immutable Objects - Advantages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Working with immutable objects has some advantages.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isn't subject to unwanted, unplanned and unintended modifications, known as side-effects.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class is inherently thread-safe, because no threads at all can change it, once it's been constructed.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allows us to use more efficient collections and operations, which don't have to manage synchronization of access to this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two of the most important advantages.</a:t>
            </a:r>
          </a:p>
        </p:txBody>
      </p:sp>
    </p:spTree>
    <p:extLst>
      <p:ext uri="{BB962C8B-B14F-4D97-AF65-F5344CB8AC3E}">
        <p14:creationId xmlns:p14="http://schemas.microsoft.com/office/powerpoint/2010/main" val="8730350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50502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Controlling Change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When Change isn't good</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mechanisms to control changes, and extensibility of your code, at many different levels.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prevent: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Changes to data in Instance fields, which is called the state of the object, by not allowing clients or subclasses to have access to these fields.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Changes to methods, by not allowing code to override or hide existing functionality.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Your classes from being extended.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Instantiation of your classes.</a:t>
            </a:r>
          </a:p>
        </p:txBody>
      </p:sp>
    </p:spTree>
    <p:extLst>
      <p:ext uri="{BB962C8B-B14F-4D97-AF65-F5344CB8AC3E}">
        <p14:creationId xmlns:p14="http://schemas.microsoft.com/office/powerpoint/2010/main" val="53011050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76604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Immutable Object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3032441" cy="2000548"/>
          </a:xfrm>
          <a:prstGeom prst="rect">
            <a:avLst/>
          </a:prstGeom>
          <a:ln w="12700">
            <a:miter lim="400000"/>
          </a:ln>
          <a:extLst>
            <a:ext uri="{C572A759-6A51-4108-AA02-DFA0A04FC94B}">
              <ma14:wrappingTextBoxFlag xmlns:ma14="http://schemas.microsoft.com/office/mac/drawingml/2011/main" xmlns=""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Declaring immutable classes to produce immutable objects,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doesn't change state, once it's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is a secure object, meaning that calling code can't maliciously or mistakenly alter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simplifies concurrency design.</a:t>
            </a:r>
          </a:p>
        </p:txBody>
      </p:sp>
    </p:spTree>
    <p:extLst>
      <p:ext uri="{BB962C8B-B14F-4D97-AF65-F5344CB8AC3E}">
        <p14:creationId xmlns:p14="http://schemas.microsoft.com/office/powerpoint/2010/main" val="51511649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48044"/>
            <a:ext cx="34228922" cy="1569660"/>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200" dirty="0">
                <a:latin typeface="Open Sans" panose="020B0606030504020204" pitchFamily="34" charset="0"/>
                <a:ea typeface="Open Sans" panose="020B0606030504020204" pitchFamily="34" charset="0"/>
                <a:cs typeface="Open Sans" panose="020B0606030504020204" pitchFamily="34" charset="0"/>
              </a:rPr>
              <a:t>Strategies for Declaring a Class, to produce immutable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3032441" cy="2000548"/>
          </a:xfrm>
          <a:prstGeom prst="rect">
            <a:avLst/>
          </a:prstGeom>
          <a:ln w="12700">
            <a:miter lim="400000"/>
          </a:ln>
          <a:extLst>
            <a:ext uri="{C572A759-6A51-4108-AA02-DFA0A04FC94B}">
              <ma14:wrappingTextBoxFlag xmlns="" xmlns:ma14="http://schemas.microsoft.com/office/mac/drawingml/2011/main"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Declaring immutable classes to produce immutable objects,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describes the strategies of creating a class, that when used, produces immutable objects.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Make instance fields private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Do not define any setter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defensive copies in any getters.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a constructor or factory method to set data, making copies of mutable reference data.</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Mark the class final or make all constructors private.</a:t>
            </a:r>
          </a:p>
        </p:txBody>
      </p:sp>
    </p:spTree>
    <p:extLst>
      <p:ext uri="{BB962C8B-B14F-4D97-AF65-F5344CB8AC3E}">
        <p14:creationId xmlns:p14="http://schemas.microsoft.com/office/powerpoint/2010/main" val="224911864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3032441" cy="2000548"/>
          </a:xfrm>
          <a:prstGeom prst="rect">
            <a:avLst/>
          </a:prstGeom>
          <a:ln w="12700">
            <a:miter lim="400000"/>
          </a:ln>
          <a:extLst>
            <a:ext uri="{C572A759-6A51-4108-AA02-DFA0A04FC94B}">
              <ma14:wrappingTextBoxFlag xmlns:ma14="http://schemas.microsoft.com/office/mac/drawingml/2011/main" xmlns=""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Declaring immutable classes to produce immutable objects,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class must be mutable, you should still use some of these techniques to minimize mutability!</a:t>
            </a:r>
          </a:p>
        </p:txBody>
      </p:sp>
      <p:sp>
        <p:nvSpPr>
          <p:cNvPr id="2" name="Shape 126">
            <a:extLst>
              <a:ext uri="{FF2B5EF4-FFF2-40B4-BE49-F238E27FC236}">
                <a16:creationId xmlns:a16="http://schemas.microsoft.com/office/drawing/2014/main" id="{A2621D70-4F0C-9578-585E-ECA27333F33D}"/>
              </a:ext>
            </a:extLst>
          </p:cNvPr>
          <p:cNvSpPr/>
          <p:nvPr/>
        </p:nvSpPr>
        <p:spPr>
          <a:xfrm>
            <a:off x="952498" y="459786"/>
            <a:ext cx="218874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Need your objects to be mutable?</a:t>
            </a:r>
          </a:p>
        </p:txBody>
      </p:sp>
    </p:spTree>
    <p:extLst>
      <p:ext uri="{BB962C8B-B14F-4D97-AF65-F5344CB8AC3E}">
        <p14:creationId xmlns:p14="http://schemas.microsoft.com/office/powerpoint/2010/main" val="76078892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21150"/>
            <a:ext cx="35334994" cy="1615827"/>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200" dirty="0">
                <a:latin typeface="Open Sans" panose="020B0606030504020204" pitchFamily="34" charset="0"/>
                <a:ea typeface="Open Sans" panose="020B0606030504020204" pitchFamily="34" charset="0"/>
                <a:cs typeface="Open Sans" panose="020B0606030504020204" pitchFamily="34" charset="0"/>
              </a:rPr>
              <a:t>Strategies for Declaring a Class, to produce immutable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3355171" cy="2000548"/>
          </a:xfrm>
          <a:prstGeom prst="rect">
            <a:avLst/>
          </a:prstGeom>
          <a:ln w="12700">
            <a:miter lim="400000"/>
          </a:ln>
          <a:extLst>
            <a:ext uri="{C572A759-6A51-4108-AA02-DFA0A04FC94B}">
              <ma14:wrappingTextBoxFlag xmlns="" xmlns:ma14="http://schemas.microsoft.com/office/mac/drawingml/2011/main"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Declaring immutable classes to produce immutable objects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describes the strategies of creating a class, that when used, produces immutable objects.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Make instance fields private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Do not define any setter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defensive copies in any getters.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Use a constructor or factory method to set data, making copies of mutable reference data.</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Mark the class final, or make all constructors private.</a:t>
            </a:r>
          </a:p>
        </p:txBody>
      </p:sp>
    </p:spTree>
    <p:extLst>
      <p:ext uri="{BB962C8B-B14F-4D97-AF65-F5344CB8AC3E}">
        <p14:creationId xmlns:p14="http://schemas.microsoft.com/office/powerpoint/2010/main" val="239070813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63196"/>
            <a:ext cx="35365451" cy="132343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600" dirty="0">
                <a:latin typeface="Open Sans" panose="020B0606030504020204" pitchFamily="34" charset="0"/>
                <a:ea typeface="Open Sans" panose="020B0606030504020204" pitchFamily="34" charset="0"/>
                <a:cs typeface="Open Sans" panose="020B0606030504020204" pitchFamily="34" charset="0"/>
              </a:rPr>
              <a:t>Challenge: Write Immutable classes for a Bank Account and a Bank Customer.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Write your own immutable classes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62014"/>
            <a:ext cx="34782670" cy="1506929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 should create a </a:t>
            </a:r>
            <a:r>
              <a:rPr lang="en-US" sz="6400" b="1" dirty="0" err="1">
                <a:latin typeface="Open Sans" panose="020B0606030504020204" pitchFamily="34" charset="0"/>
                <a:ea typeface="Open Sans" panose="020B0606030504020204" pitchFamily="34" charset="0"/>
                <a:cs typeface="Open Sans" panose="020B0606030504020204" pitchFamily="34" charset="0"/>
              </a:rPr>
              <a:t>BankAccount</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should have a type, indicating the type of account, like Checking or Savings or some other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 have a balance, the initial dollar amount in the account.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also create a </a:t>
            </a:r>
            <a:r>
              <a:rPr lang="en-US" sz="6400" b="1" dirty="0" err="1">
                <a:latin typeface="Open Sans" panose="020B0606030504020204" pitchFamily="34" charset="0"/>
                <a:ea typeface="Open Sans" panose="020B0606030504020204" pitchFamily="34" charset="0"/>
                <a:cs typeface="Open Sans" panose="020B0606030504020204" pitchFamily="34" charset="0"/>
              </a:rPr>
              <a:t>BankCustomer</a:t>
            </a:r>
            <a:r>
              <a:rPr lang="en-US" sz="6400" dirty="0">
                <a:latin typeface="Open Sans" panose="020B0606030504020204" pitchFamily="34" charset="0"/>
                <a:ea typeface="Open Sans" panose="020B0606030504020204" pitchFamily="34" charset="0"/>
                <a:cs typeface="Open Sans" panose="020B0606030504020204" pitchFamily="34" charset="0"/>
              </a:rPr>
              <a:t> that has a customer name, a customer id, and a List of accounts.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use the techniques I discussed in the last videos, to design these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couple of instances of bank customers, confirming that you can't change a Customer's data at all, after it's initialized.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subclass of the bank customer, and confirm that the subclass can't tamper with the customer's data as well.</a:t>
            </a:r>
          </a:p>
        </p:txBody>
      </p:sp>
    </p:spTree>
    <p:extLst>
      <p:ext uri="{BB962C8B-B14F-4D97-AF65-F5344CB8AC3E}">
        <p14:creationId xmlns:p14="http://schemas.microsoft.com/office/powerpoint/2010/main" val="278985020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7642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Defensive Copies as input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pass mutable types to an immutable object, a defensive copy should be made.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defensive copy should then be assigned to the instance field.</a:t>
            </a:r>
          </a:p>
        </p:txBody>
      </p:sp>
      <p:pic>
        <p:nvPicPr>
          <p:cNvPr id="3" name="Picture 2" descr="A picture containing text, businesscard, screenshot&#10;&#10;Description automatically generated">
            <a:extLst>
              <a:ext uri="{FF2B5EF4-FFF2-40B4-BE49-F238E27FC236}">
                <a16:creationId xmlns:a16="http://schemas.microsoft.com/office/drawing/2014/main" id="{81DF8FD2-2684-A08E-1C99-F8E610666949}"/>
              </a:ext>
            </a:extLst>
          </p:cNvPr>
          <p:cNvPicPr>
            <a:picLocks noChangeAspect="1"/>
          </p:cNvPicPr>
          <p:nvPr/>
        </p:nvPicPr>
        <p:blipFill rotWithShape="1">
          <a:blip r:embed="rId4">
            <a:extLst>
              <a:ext uri="{28A0092B-C50C-407E-A947-70E740481C1C}">
                <a14:useLocalDpi xmlns:a14="http://schemas.microsoft.com/office/drawing/2010/main" val="0"/>
              </a:ext>
            </a:extLst>
          </a:blip>
          <a:srcRect l="3654" t="5843" r="3933" b="8560"/>
          <a:stretch/>
        </p:blipFill>
        <p:spPr>
          <a:xfrm>
            <a:off x="7126941" y="7352048"/>
            <a:ext cx="22322118" cy="10534659"/>
          </a:xfrm>
          <a:prstGeom prst="rect">
            <a:avLst/>
          </a:prstGeom>
        </p:spPr>
      </p:pic>
    </p:spTree>
    <p:extLst>
      <p:ext uri="{BB962C8B-B14F-4D97-AF65-F5344CB8AC3E}">
        <p14:creationId xmlns:p14="http://schemas.microsoft.com/office/powerpoint/2010/main" val="360214581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7388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Defensive Copies as output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retrieve data, you should first make a defensive copy, and pass the defensive copy back to the calling code.</a:t>
            </a:r>
          </a:p>
        </p:txBody>
      </p:sp>
      <p:pic>
        <p:nvPicPr>
          <p:cNvPr id="4" name="Picture 3" descr="Diagram&#10;&#10;Description automatically generated">
            <a:extLst>
              <a:ext uri="{FF2B5EF4-FFF2-40B4-BE49-F238E27FC236}">
                <a16:creationId xmlns:a16="http://schemas.microsoft.com/office/drawing/2014/main" id="{EBE30056-31B9-D267-4213-539A2E179E4D}"/>
              </a:ext>
            </a:extLst>
          </p:cNvPr>
          <p:cNvPicPr>
            <a:picLocks noChangeAspect="1"/>
          </p:cNvPicPr>
          <p:nvPr/>
        </p:nvPicPr>
        <p:blipFill rotWithShape="1">
          <a:blip r:embed="rId4">
            <a:extLst>
              <a:ext uri="{28A0092B-C50C-407E-A947-70E740481C1C}">
                <a14:useLocalDpi xmlns:a14="http://schemas.microsoft.com/office/drawing/2010/main" val="0"/>
              </a:ext>
            </a:extLst>
          </a:blip>
          <a:srcRect l="1335" t="7689" r="2660" b="7895"/>
          <a:stretch/>
        </p:blipFill>
        <p:spPr>
          <a:xfrm>
            <a:off x="7126941" y="7386244"/>
            <a:ext cx="22322119" cy="9224678"/>
          </a:xfrm>
          <a:prstGeom prst="rect">
            <a:avLst/>
          </a:prstGeom>
        </p:spPr>
      </p:pic>
    </p:spTree>
    <p:extLst>
      <p:ext uri="{BB962C8B-B14F-4D97-AF65-F5344CB8AC3E}">
        <p14:creationId xmlns:p14="http://schemas.microsoft.com/office/powerpoint/2010/main" val="157337209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F8F96A9-DBE3-4549-D12C-1FAE6A36322E}"/>
              </a:ext>
            </a:extLst>
          </p:cNvPr>
          <p:cNvGraphicFramePr>
            <a:graphicFrameLocks noGrp="1"/>
          </p:cNvGraphicFramePr>
          <p:nvPr/>
        </p:nvGraphicFramePr>
        <p:xfrm>
          <a:off x="952498" y="9218143"/>
          <a:ext cx="34537068" cy="8637198"/>
        </p:xfrm>
        <a:graphic>
          <a:graphicData uri="http://schemas.openxmlformats.org/drawingml/2006/table">
            <a:tbl>
              <a:tblPr firstRow="1" bandRow="1">
                <a:tableStyleId>{5C22544A-7EE6-4342-B048-85BDC9FD1C3A}</a:tableStyleId>
              </a:tblPr>
              <a:tblGrid>
                <a:gridCol w="17174674">
                  <a:extLst>
                    <a:ext uri="{9D8B030D-6E8A-4147-A177-3AD203B41FA5}">
                      <a16:colId xmlns:a16="http://schemas.microsoft.com/office/drawing/2014/main" val="2844207666"/>
                    </a:ext>
                  </a:extLst>
                </a:gridCol>
                <a:gridCol w="17362394">
                  <a:extLst>
                    <a:ext uri="{9D8B030D-6E8A-4147-A177-3AD203B41FA5}">
                      <a16:colId xmlns:a16="http://schemas.microsoft.com/office/drawing/2014/main" val="1891655341"/>
                    </a:ext>
                  </a:extLst>
                </a:gridCol>
              </a:tblGrid>
              <a:tr h="863719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126" name="Shape 126"/>
          <p:cNvSpPr/>
          <p:nvPr/>
        </p:nvSpPr>
        <p:spPr>
          <a:xfrm>
            <a:off x="952498" y="459786"/>
            <a:ext cx="2806697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copy?  Shallow Copy vs Deep Copy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662534"/>
            <a:ext cx="34782667" cy="1350354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is showing you two very different copies of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shallow copy only makes a copy of the structure, and not a copy of the elements in the structure.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deep copy makes a copy of both the structure, and copies of each element in that structure.</a:t>
            </a:r>
          </a:p>
        </p:txBody>
      </p:sp>
      <p:pic>
        <p:nvPicPr>
          <p:cNvPr id="3" name="Picture 2" descr="Diagram&#10;&#10;Description automatically generated">
            <a:extLst>
              <a:ext uri="{FF2B5EF4-FFF2-40B4-BE49-F238E27FC236}">
                <a16:creationId xmlns:a16="http://schemas.microsoft.com/office/drawing/2014/main" id="{3049B519-D369-2D47-D9BC-FCE2AA48FA82}"/>
              </a:ext>
            </a:extLst>
          </p:cNvPr>
          <p:cNvPicPr>
            <a:picLocks noChangeAspect="1"/>
          </p:cNvPicPr>
          <p:nvPr/>
        </p:nvPicPr>
        <p:blipFill rotWithShape="1">
          <a:blip r:embed="rId4">
            <a:extLst>
              <a:ext uri="{28A0092B-C50C-407E-A947-70E740481C1C}">
                <a14:useLocalDpi xmlns:a14="http://schemas.microsoft.com/office/drawing/2010/main" val="0"/>
              </a:ext>
            </a:extLst>
          </a:blip>
          <a:srcRect l="2875" t="2890" r="3506" b="3469"/>
          <a:stretch/>
        </p:blipFill>
        <p:spPr>
          <a:xfrm>
            <a:off x="18849718" y="9363558"/>
            <a:ext cx="13987848" cy="8205329"/>
          </a:xfrm>
          <a:prstGeom prst="rect">
            <a:avLst/>
          </a:prstGeom>
        </p:spPr>
      </p:pic>
      <p:pic>
        <p:nvPicPr>
          <p:cNvPr id="4" name="Picture 3" descr="Diagram&#10;&#10;Description automatically generated">
            <a:extLst>
              <a:ext uri="{FF2B5EF4-FFF2-40B4-BE49-F238E27FC236}">
                <a16:creationId xmlns:a16="http://schemas.microsoft.com/office/drawing/2014/main" id="{CD954257-DEDA-F057-CA6C-3C42921765E4}"/>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l="4770" t="7181" r="5331" b="4235"/>
          <a:stretch/>
        </p:blipFill>
        <p:spPr>
          <a:xfrm>
            <a:off x="2866768" y="9363559"/>
            <a:ext cx="11975907" cy="8205329"/>
          </a:xfrm>
          <a:prstGeom prst="rect">
            <a:avLst/>
          </a:prstGeom>
        </p:spPr>
      </p:pic>
    </p:spTree>
    <p:extLst>
      <p:ext uri="{BB962C8B-B14F-4D97-AF65-F5344CB8AC3E}">
        <p14:creationId xmlns:p14="http://schemas.microsoft.com/office/powerpoint/2010/main" val="172089517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7652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Shallow Copy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50778"/>
            <a:ext cx="17577546" cy="1508052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copy methods on interfaces and helper classes, the copy that's made will probably be a shallow copy.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shallow copy of an array, means a new array structure is created, with the same number of indexed positions.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indexed position is assigned the same value that was in the previous array, at that same position.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copy of the referenced element isn't made.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in this diagram, that both arrays, have indexed references, pointing to the same set of instances in memory.</a:t>
            </a:r>
          </a:p>
        </p:txBody>
      </p:sp>
      <p:pic>
        <p:nvPicPr>
          <p:cNvPr id="4" name="Picture 3" descr="Diagram&#10;&#10;Description automatically generated">
            <a:extLst>
              <a:ext uri="{FF2B5EF4-FFF2-40B4-BE49-F238E27FC236}">
                <a16:creationId xmlns:a16="http://schemas.microsoft.com/office/drawing/2014/main" id="{C3187EEF-36D8-2BD2-21CC-F644F648FC4E}"/>
              </a:ext>
            </a:extLst>
          </p:cNvPr>
          <p:cNvPicPr>
            <a:picLocks noChangeAspect="1"/>
          </p:cNvPicPr>
          <p:nvPr/>
        </p:nvPicPr>
        <p:blipFill rotWithShape="1">
          <a:blip r:embed="rId4">
            <a:extLst>
              <a:ext uri="{28A0092B-C50C-407E-A947-70E740481C1C}">
                <a14:useLocalDpi xmlns:a14="http://schemas.microsoft.com/office/drawing/2010/main" val="0"/>
              </a:ext>
            </a:extLst>
          </a:blip>
          <a:srcRect l="5866" t="7420" r="5691" b="5579"/>
          <a:stretch/>
        </p:blipFill>
        <p:spPr>
          <a:xfrm>
            <a:off x="18906567" y="4569791"/>
            <a:ext cx="16716934" cy="11434418"/>
          </a:xfrm>
          <a:prstGeom prst="rect">
            <a:avLst/>
          </a:prstGeom>
        </p:spPr>
      </p:pic>
    </p:spTree>
    <p:extLst>
      <p:ext uri="{BB962C8B-B14F-4D97-AF65-F5344CB8AC3E}">
        <p14:creationId xmlns:p14="http://schemas.microsoft.com/office/powerpoint/2010/main" val="349488807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0014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Immutable Objects - Disadvantages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Working with immutable objects has some disadvantages.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immutable object can’t be modified after it's been created.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when a new value is needed, you're probably going to need to make a copy of the object with the new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Hopefully, you'll remember the discussion comparing String vs. StringBuilder from earlier in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constantly needing to alter text values, it's more efficient to use a mutable object like a StringBuilder instance, then generating a lot of new String objects.</a:t>
            </a:r>
          </a:p>
        </p:txBody>
      </p:sp>
    </p:spTree>
    <p:extLst>
      <p:ext uri="{BB962C8B-B14F-4D97-AF65-F5344CB8AC3E}">
        <p14:creationId xmlns:p14="http://schemas.microsoft.com/office/powerpoint/2010/main" val="346753779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18145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Deep Copy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pic>
        <p:nvPicPr>
          <p:cNvPr id="6" name="Picture 5" descr="Diagram&#10;&#10;Description automatically generated">
            <a:extLst>
              <a:ext uri="{FF2B5EF4-FFF2-40B4-BE49-F238E27FC236}">
                <a16:creationId xmlns:a16="http://schemas.microsoft.com/office/drawing/2014/main" id="{C188E681-3151-29A2-4198-79C13EF32502}"/>
              </a:ext>
            </a:extLst>
          </p:cNvPr>
          <p:cNvPicPr>
            <a:picLocks noChangeAspect="1"/>
          </p:cNvPicPr>
          <p:nvPr/>
        </p:nvPicPr>
        <p:blipFill rotWithShape="1">
          <a:blip r:embed="rId4">
            <a:extLst>
              <a:ext uri="{28A0092B-C50C-407E-A947-70E740481C1C}">
                <a14:useLocalDpi xmlns:a14="http://schemas.microsoft.com/office/drawing/2010/main" val="0"/>
              </a:ext>
            </a:extLst>
          </a:blip>
          <a:srcRect l="2875" t="2890" r="3506" b="3469"/>
          <a:stretch/>
        </p:blipFill>
        <p:spPr>
          <a:xfrm>
            <a:off x="15679272" y="4437276"/>
            <a:ext cx="19944228" cy="11699449"/>
          </a:xfrm>
          <a:prstGeom prst="rect">
            <a:avLst/>
          </a:prstGeom>
        </p:spPr>
      </p:pic>
      <p:sp>
        <p:nvSpPr>
          <p:cNvPr id="7" name="Rectangle 6">
            <a:extLst>
              <a:ext uri="{FF2B5EF4-FFF2-40B4-BE49-F238E27FC236}">
                <a16:creationId xmlns:a16="http://schemas.microsoft.com/office/drawing/2014/main" id="{771F1718-849B-53F1-C804-C44487ED676A}"/>
              </a:ext>
            </a:extLst>
          </p:cNvPr>
          <p:cNvSpPr/>
          <p:nvPr/>
        </p:nvSpPr>
        <p:spPr>
          <a:xfrm>
            <a:off x="952501" y="4285904"/>
            <a:ext cx="14377146"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Deep copies usually have to be manually implemented if you need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demonstrates a deep copy of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array element has been cloned for the array copy.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Deep copies may need to be applied to arrays and collections, as well as composite classes, to ensure immutability.</a:t>
            </a:r>
          </a:p>
        </p:txBody>
      </p:sp>
    </p:spTree>
    <p:extLst>
      <p:ext uri="{BB962C8B-B14F-4D97-AF65-F5344CB8AC3E}">
        <p14:creationId xmlns:p14="http://schemas.microsoft.com/office/powerpoint/2010/main" val="153843222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F404EF7-1539-721C-D96D-68A80EDFF9A9}"/>
              </a:ext>
            </a:extLst>
          </p:cNvPr>
          <p:cNvGraphicFramePr>
            <a:graphicFrameLocks noGrp="1"/>
          </p:cNvGraphicFramePr>
          <p:nvPr/>
        </p:nvGraphicFramePr>
        <p:xfrm>
          <a:off x="952498" y="7477118"/>
          <a:ext cx="34537068" cy="10378223"/>
        </p:xfrm>
        <a:graphic>
          <a:graphicData uri="http://schemas.openxmlformats.org/drawingml/2006/table">
            <a:tbl>
              <a:tblPr firstRow="1" bandRow="1">
                <a:tableStyleId>{5C22544A-7EE6-4342-B048-85BDC9FD1C3A}</a:tableStyleId>
              </a:tblPr>
              <a:tblGrid>
                <a:gridCol w="17174674">
                  <a:extLst>
                    <a:ext uri="{9D8B030D-6E8A-4147-A177-3AD203B41FA5}">
                      <a16:colId xmlns:a16="http://schemas.microsoft.com/office/drawing/2014/main" val="2844207666"/>
                    </a:ext>
                  </a:extLst>
                </a:gridCol>
                <a:gridCol w="17362394">
                  <a:extLst>
                    <a:ext uri="{9D8B030D-6E8A-4147-A177-3AD203B41FA5}">
                      <a16:colId xmlns:a16="http://schemas.microsoft.com/office/drawing/2014/main" val="1891655341"/>
                    </a:ext>
                  </a:extLst>
                </a:gridCol>
              </a:tblGrid>
              <a:tr h="1037822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
        <p:nvSpPr>
          <p:cNvPr id="126" name="Shape 126"/>
          <p:cNvSpPr/>
          <p:nvPr/>
        </p:nvSpPr>
        <p:spPr>
          <a:xfrm>
            <a:off x="952498" y="459786"/>
            <a:ext cx="3208731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Shallow Copy vs Deep Copy of a composite object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sp>
        <p:nvSpPr>
          <p:cNvPr id="7" name="Rectangle 6">
            <a:extLst>
              <a:ext uri="{FF2B5EF4-FFF2-40B4-BE49-F238E27FC236}">
                <a16:creationId xmlns:a16="http://schemas.microsoft.com/office/drawing/2014/main" id="{771F1718-849B-53F1-C804-C44487ED676A}"/>
              </a:ext>
            </a:extLst>
          </p:cNvPr>
          <p:cNvSpPr/>
          <p:nvPr/>
        </p:nvSpPr>
        <p:spPr>
          <a:xfrm>
            <a:off x="952500" y="2779690"/>
            <a:ext cx="34782667" cy="133863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not just arrays and collections you need to worry about.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can be composed of other classes, meaning its fields are instances of classes.</a:t>
            </a:r>
          </a:p>
        </p:txBody>
      </p:sp>
      <p:pic>
        <p:nvPicPr>
          <p:cNvPr id="3" name="Picture 2" descr="Diagram&#10;&#10;Description automatically generated">
            <a:extLst>
              <a:ext uri="{FF2B5EF4-FFF2-40B4-BE49-F238E27FC236}">
                <a16:creationId xmlns:a16="http://schemas.microsoft.com/office/drawing/2014/main" id="{F06CC5E0-5F61-B14D-F6AE-F36593D93599}"/>
              </a:ext>
            </a:extLst>
          </p:cNvPr>
          <p:cNvPicPr>
            <a:picLocks noChangeAspect="1"/>
          </p:cNvPicPr>
          <p:nvPr/>
        </p:nvPicPr>
        <p:blipFill rotWithShape="1">
          <a:blip r:embed="rId4">
            <a:extLst>
              <a:ext uri="{28A0092B-C50C-407E-A947-70E740481C1C}">
                <a14:useLocalDpi xmlns:a14="http://schemas.microsoft.com/office/drawing/2010/main" val="0"/>
              </a:ext>
            </a:extLst>
          </a:blip>
          <a:srcRect l="3873" t="5490" r="4656" b="3567"/>
          <a:stretch/>
        </p:blipFill>
        <p:spPr>
          <a:xfrm>
            <a:off x="1444436" y="7832248"/>
            <a:ext cx="16313526" cy="9840049"/>
          </a:xfrm>
          <a:prstGeom prst="rect">
            <a:avLst/>
          </a:prstGeom>
        </p:spPr>
      </p:pic>
      <p:pic>
        <p:nvPicPr>
          <p:cNvPr id="5" name="Picture 4" descr="Diagram&#10;&#10;Description automatically generated">
            <a:extLst>
              <a:ext uri="{FF2B5EF4-FFF2-40B4-BE49-F238E27FC236}">
                <a16:creationId xmlns:a16="http://schemas.microsoft.com/office/drawing/2014/main" id="{026CF3BA-EDDE-A6C1-CAEE-DF0FBD15F0C4}"/>
              </a:ext>
            </a:extLst>
          </p:cNvPr>
          <p:cNvPicPr>
            <a:picLocks noChangeAspect="1"/>
          </p:cNvPicPr>
          <p:nvPr/>
        </p:nvPicPr>
        <p:blipFill rotWithShape="1">
          <a:blip r:embed="rId5">
            <a:extLst>
              <a:ext uri="{28A0092B-C50C-407E-A947-70E740481C1C}">
                <a14:useLocalDpi xmlns:a14="http://schemas.microsoft.com/office/drawing/2010/main" val="0"/>
              </a:ext>
            </a:extLst>
          </a:blip>
          <a:srcRect l="1049" t="3314" r="2189" b="3861"/>
          <a:stretch/>
        </p:blipFill>
        <p:spPr>
          <a:xfrm>
            <a:off x="18378048" y="7798001"/>
            <a:ext cx="16647459" cy="9702166"/>
          </a:xfrm>
          <a:prstGeom prst="rect">
            <a:avLst/>
          </a:prstGeom>
        </p:spPr>
      </p:pic>
    </p:spTree>
    <p:extLst>
      <p:ext uri="{BB962C8B-B14F-4D97-AF65-F5344CB8AC3E}">
        <p14:creationId xmlns:p14="http://schemas.microsoft.com/office/powerpoint/2010/main" val="344071246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0873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Shallow Copy vs Deep Copy of a composite object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sp>
        <p:nvSpPr>
          <p:cNvPr id="7" name="Rectangle 6">
            <a:extLst>
              <a:ext uri="{FF2B5EF4-FFF2-40B4-BE49-F238E27FC236}">
                <a16:creationId xmlns:a16="http://schemas.microsoft.com/office/drawing/2014/main" id="{771F1718-849B-53F1-C804-C44487ED676A}"/>
              </a:ext>
            </a:extLst>
          </p:cNvPr>
          <p:cNvSpPr/>
          <p:nvPr/>
        </p:nvSpPr>
        <p:spPr>
          <a:xfrm>
            <a:off x="952500" y="2779690"/>
            <a:ext cx="34782667" cy="133863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clone or copy this type of object, you may also need to copy or clone the class's more complex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slide shows a shallow copy of an instance of a composite class, comparing it to a deep copy.</a:t>
            </a:r>
          </a:p>
        </p:txBody>
      </p:sp>
      <p:graphicFrame>
        <p:nvGraphicFramePr>
          <p:cNvPr id="2" name="Table 1">
            <a:extLst>
              <a:ext uri="{FF2B5EF4-FFF2-40B4-BE49-F238E27FC236}">
                <a16:creationId xmlns:a16="http://schemas.microsoft.com/office/drawing/2014/main" id="{4A680359-6F88-7D7B-D344-570D4119C58B}"/>
              </a:ext>
            </a:extLst>
          </p:cNvPr>
          <p:cNvGraphicFramePr>
            <a:graphicFrameLocks noGrp="1"/>
          </p:cNvGraphicFramePr>
          <p:nvPr/>
        </p:nvGraphicFramePr>
        <p:xfrm>
          <a:off x="952498" y="7477118"/>
          <a:ext cx="34537068" cy="10378223"/>
        </p:xfrm>
        <a:graphic>
          <a:graphicData uri="http://schemas.openxmlformats.org/drawingml/2006/table">
            <a:tbl>
              <a:tblPr firstRow="1" bandRow="1">
                <a:tableStyleId>{5C22544A-7EE6-4342-B048-85BDC9FD1C3A}</a:tableStyleId>
              </a:tblPr>
              <a:tblGrid>
                <a:gridCol w="17174674">
                  <a:extLst>
                    <a:ext uri="{9D8B030D-6E8A-4147-A177-3AD203B41FA5}">
                      <a16:colId xmlns:a16="http://schemas.microsoft.com/office/drawing/2014/main" val="2844207666"/>
                    </a:ext>
                  </a:extLst>
                </a:gridCol>
                <a:gridCol w="17362394">
                  <a:extLst>
                    <a:ext uri="{9D8B030D-6E8A-4147-A177-3AD203B41FA5}">
                      <a16:colId xmlns:a16="http://schemas.microsoft.com/office/drawing/2014/main" val="1891655341"/>
                    </a:ext>
                  </a:extLst>
                </a:gridCol>
              </a:tblGrid>
              <a:tr h="1037822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descr="Diagram&#10;&#10;Description automatically generated">
            <a:extLst>
              <a:ext uri="{FF2B5EF4-FFF2-40B4-BE49-F238E27FC236}">
                <a16:creationId xmlns:a16="http://schemas.microsoft.com/office/drawing/2014/main" id="{B989E69A-AFEA-1F8A-4798-BDC40B441875}"/>
              </a:ext>
            </a:extLst>
          </p:cNvPr>
          <p:cNvPicPr>
            <a:picLocks noChangeAspect="1"/>
          </p:cNvPicPr>
          <p:nvPr/>
        </p:nvPicPr>
        <p:blipFill rotWithShape="1">
          <a:blip r:embed="rId4">
            <a:extLst>
              <a:ext uri="{28A0092B-C50C-407E-A947-70E740481C1C}">
                <a14:useLocalDpi xmlns:a14="http://schemas.microsoft.com/office/drawing/2010/main" val="0"/>
              </a:ext>
            </a:extLst>
          </a:blip>
          <a:srcRect l="3873" t="5490" r="4656" b="3567"/>
          <a:stretch/>
        </p:blipFill>
        <p:spPr>
          <a:xfrm>
            <a:off x="1444436" y="7832248"/>
            <a:ext cx="16313526" cy="9840049"/>
          </a:xfrm>
          <a:prstGeom prst="rect">
            <a:avLst/>
          </a:prstGeom>
        </p:spPr>
      </p:pic>
      <p:pic>
        <p:nvPicPr>
          <p:cNvPr id="6" name="Picture 5" descr="Diagram&#10;&#10;Description automatically generated">
            <a:extLst>
              <a:ext uri="{FF2B5EF4-FFF2-40B4-BE49-F238E27FC236}">
                <a16:creationId xmlns:a16="http://schemas.microsoft.com/office/drawing/2014/main" id="{665CED6E-CAFA-1627-B451-4559A84BE745}"/>
              </a:ext>
            </a:extLst>
          </p:cNvPr>
          <p:cNvPicPr>
            <a:picLocks noChangeAspect="1"/>
          </p:cNvPicPr>
          <p:nvPr/>
        </p:nvPicPr>
        <p:blipFill rotWithShape="1">
          <a:blip r:embed="rId5">
            <a:extLst>
              <a:ext uri="{28A0092B-C50C-407E-A947-70E740481C1C}">
                <a14:useLocalDpi xmlns:a14="http://schemas.microsoft.com/office/drawing/2010/main" val="0"/>
              </a:ext>
            </a:extLst>
          </a:blip>
          <a:srcRect l="1049" t="3314" r="2189" b="3861"/>
          <a:stretch/>
        </p:blipFill>
        <p:spPr>
          <a:xfrm>
            <a:off x="18378048" y="7798001"/>
            <a:ext cx="16647459" cy="9702166"/>
          </a:xfrm>
          <a:prstGeom prst="rect">
            <a:avLst/>
          </a:prstGeom>
        </p:spPr>
      </p:pic>
    </p:spTree>
    <p:extLst>
      <p:ext uri="{BB962C8B-B14F-4D97-AF65-F5344CB8AC3E}">
        <p14:creationId xmlns:p14="http://schemas.microsoft.com/office/powerpoint/2010/main" val="136615173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0873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Shallow Copy vs Deep Copy of a composite object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Defensive Copies, Shallow and Deep Copies</a:t>
            </a:r>
          </a:p>
        </p:txBody>
      </p:sp>
      <p:sp>
        <p:nvSpPr>
          <p:cNvPr id="7" name="Rectangle 6">
            <a:extLst>
              <a:ext uri="{FF2B5EF4-FFF2-40B4-BE49-F238E27FC236}">
                <a16:creationId xmlns:a16="http://schemas.microsoft.com/office/drawing/2014/main" id="{771F1718-849B-53F1-C804-C44487ED676A}"/>
              </a:ext>
            </a:extLst>
          </p:cNvPr>
          <p:cNvSpPr/>
          <p:nvPr/>
        </p:nvSpPr>
        <p:spPr>
          <a:xfrm>
            <a:off x="952501" y="4285904"/>
            <a:ext cx="14377146"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Nesting of a composite class can be multi-leveled, as I show here with the JKL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JKL is a field on XYZ, which is a field on our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deep copy created new instances of ABC, and XYZ, the fields on the object, as well as a copy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didn't however make a deep copy of XYZ, which is why JKL is still referencing the same instance, in the original </a:t>
            </a:r>
            <a:r>
              <a:rPr lang="en-US" sz="6400" dirty="0" err="1">
                <a:latin typeface="Open Sans" panose="020B0606030504020204" pitchFamily="34" charset="0"/>
                <a:ea typeface="Open Sans" panose="020B0606030504020204" pitchFamily="34" charset="0"/>
                <a:cs typeface="Open Sans" panose="020B0606030504020204" pitchFamily="34" charset="0"/>
              </a:rPr>
              <a:t>xyz</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descr="Diagram&#10;&#10;Description automatically generated">
            <a:extLst>
              <a:ext uri="{FF2B5EF4-FFF2-40B4-BE49-F238E27FC236}">
                <a16:creationId xmlns:a16="http://schemas.microsoft.com/office/drawing/2014/main" id="{D91D0559-9903-D527-1D57-294C059A7C07}"/>
              </a:ext>
            </a:extLst>
          </p:cNvPr>
          <p:cNvPicPr>
            <a:picLocks noChangeAspect="1"/>
          </p:cNvPicPr>
          <p:nvPr/>
        </p:nvPicPr>
        <p:blipFill rotWithShape="1">
          <a:blip r:embed="rId4">
            <a:extLst>
              <a:ext uri="{28A0092B-C50C-407E-A947-70E740481C1C}">
                <a14:useLocalDpi xmlns:a14="http://schemas.microsoft.com/office/drawing/2010/main" val="0"/>
              </a:ext>
            </a:extLst>
          </a:blip>
          <a:srcRect l="2232" t="3593" r="2590" b="4911"/>
          <a:stretch/>
        </p:blipFill>
        <p:spPr>
          <a:xfrm>
            <a:off x="15856322" y="4514696"/>
            <a:ext cx="19767177" cy="11544609"/>
          </a:xfrm>
          <a:prstGeom prst="rect">
            <a:avLst/>
          </a:prstGeom>
        </p:spPr>
      </p:pic>
    </p:spTree>
    <p:extLst>
      <p:ext uri="{BB962C8B-B14F-4D97-AF65-F5344CB8AC3E}">
        <p14:creationId xmlns:p14="http://schemas.microsoft.com/office/powerpoint/2010/main" val="260064035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28726"/>
            <a:ext cx="33865040"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Unmodifiable Collections are NOT immutable collections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Immutable, Unmodifiable Collections and Views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is very important to understand that unmodifiable collections are NOT immutable collections.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become immutable collections, if the elements in the collections themselves are fully immutable.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are collections with limited functionality that can help us minimize mutability.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can't remove, add or clear elements from an immutable collection.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also can't replace or sort elements.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Mutator methods will throw an </a:t>
            </a:r>
            <a:r>
              <a:rPr lang="en-US" sz="6400" dirty="0" err="1">
                <a:latin typeface="Open Sans" panose="020B0606030504020204" pitchFamily="34" charset="0"/>
                <a:ea typeface="Open Sans" panose="020B0606030504020204" pitchFamily="34" charset="0"/>
                <a:cs typeface="Open Sans" panose="020B0606030504020204" pitchFamily="34" charset="0"/>
              </a:rPr>
              <a:t>UnsupportedOperationException</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can't create this type of collection with nulls.</a:t>
            </a:r>
          </a:p>
        </p:txBody>
      </p:sp>
    </p:spTree>
    <p:extLst>
      <p:ext uri="{BB962C8B-B14F-4D97-AF65-F5344CB8AC3E}">
        <p14:creationId xmlns:p14="http://schemas.microsoft.com/office/powerpoint/2010/main" val="169057201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48044"/>
            <a:ext cx="35437586"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800" dirty="0">
                <a:latin typeface="Open Sans" panose="020B0606030504020204" pitchFamily="34" charset="0"/>
                <a:ea typeface="Open Sans" panose="020B0606030504020204" pitchFamily="34" charset="0"/>
                <a:cs typeface="Open Sans" panose="020B0606030504020204" pitchFamily="34" charset="0"/>
              </a:rPr>
              <a:t>Unmodifiable Collections vs. Unmodifiable Collection Views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Immutable, Unmodifiable Collections and Views</a:t>
            </a:r>
          </a:p>
        </p:txBody>
      </p:sp>
      <p:graphicFrame>
        <p:nvGraphicFramePr>
          <p:cNvPr id="2" name="Table 1">
            <a:extLst>
              <a:ext uri="{FF2B5EF4-FFF2-40B4-BE49-F238E27FC236}">
                <a16:creationId xmlns:a16="http://schemas.microsoft.com/office/drawing/2014/main" id="{9655D163-4BFC-68C7-D2D0-0CAA62BC7FB8}"/>
              </a:ext>
            </a:extLst>
          </p:cNvPr>
          <p:cNvGraphicFramePr>
            <a:graphicFrameLocks noGrp="1"/>
          </p:cNvGraphicFramePr>
          <p:nvPr/>
        </p:nvGraphicFramePr>
        <p:xfrm>
          <a:off x="12848273" y="3452211"/>
          <a:ext cx="22886895" cy="13669578"/>
        </p:xfrm>
        <a:graphic>
          <a:graphicData uri="http://schemas.openxmlformats.org/drawingml/2006/table">
            <a:tbl>
              <a:tblPr firstRow="1" bandRow="1">
                <a:tableStyleId>{5C22544A-7EE6-4342-B048-85BDC9FD1C3A}</a:tableStyleId>
              </a:tblPr>
              <a:tblGrid>
                <a:gridCol w="2418799">
                  <a:extLst>
                    <a:ext uri="{9D8B030D-6E8A-4147-A177-3AD203B41FA5}">
                      <a16:colId xmlns:a16="http://schemas.microsoft.com/office/drawing/2014/main" val="2844207666"/>
                    </a:ext>
                  </a:extLst>
                </a:gridCol>
                <a:gridCol w="9575978">
                  <a:extLst>
                    <a:ext uri="{9D8B030D-6E8A-4147-A177-3AD203B41FA5}">
                      <a16:colId xmlns:a16="http://schemas.microsoft.com/office/drawing/2014/main" val="1891655341"/>
                    </a:ext>
                  </a:extLst>
                </a:gridCol>
                <a:gridCol w="10892118">
                  <a:extLst>
                    <a:ext uri="{9D8B030D-6E8A-4147-A177-3AD203B41FA5}">
                      <a16:colId xmlns:a16="http://schemas.microsoft.com/office/drawing/2014/main" val="159082031"/>
                    </a:ext>
                  </a:extLst>
                </a:gridCol>
              </a:tblGrid>
              <a:tr h="1152258">
                <a:tc>
                  <a:txBody>
                    <a:bodyPr/>
                    <a:lstStyle/>
                    <a:p>
                      <a:pPr marL="180000" algn="l"/>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Unmodifiable Copy of Collection</a:t>
                      </a:r>
                      <a:endPar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400" dirty="0">
                          <a:solidFill>
                            <a:schemeClr val="tx1"/>
                          </a:solidFill>
                          <a:latin typeface="Open Sans" panose="020B0606030504020204" pitchFamily="34" charset="0"/>
                          <a:ea typeface="Open Sans" panose="020B0606030504020204" pitchFamily="34" charset="0"/>
                          <a:cs typeface="Open Sans" panose="020B0606030504020204" pitchFamily="34" charset="0"/>
                        </a:rPr>
                        <a:t>Unmodifiable View of Collection</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258183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List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List.copyOf</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List.of</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Collections.unmodifiableList</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408790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Set</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Set.copyOf</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Set.of</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Collections.unmodifiableSet</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Collections.unmodifiableNavigableSet</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Collections.unmodifiableSortedSet</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1146657"/>
                  </a:ext>
                </a:extLst>
              </a:tr>
              <a:tr h="584757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Map</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Map.copyOf</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Map.entry</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(K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a:t>
                      </a: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V v)</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Map.of</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Map.ofEntries</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Collections.unmodifiableMap</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Collections.unmodifiableNavigableMap</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Collections. </a:t>
                      </a:r>
                      <a:r>
                        <a:rPr lang="en-US" sz="4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unmodifiableSortedMap</a:t>
                      </a:r>
                      <a:endParaRPr lang="en-US" sz="4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6954692"/>
                  </a:ext>
                </a:extLst>
              </a:tr>
            </a:tbl>
          </a:graphicData>
        </a:graphic>
      </p:graphicFrame>
      <p:sp>
        <p:nvSpPr>
          <p:cNvPr id="3" name="Rectangle 2">
            <a:extLst>
              <a:ext uri="{FF2B5EF4-FFF2-40B4-BE49-F238E27FC236}">
                <a16:creationId xmlns:a16="http://schemas.microsoft.com/office/drawing/2014/main" id="{8AF144F7-5340-68F9-8934-B4E41E8B327C}"/>
              </a:ext>
            </a:extLst>
          </p:cNvPr>
          <p:cNvSpPr/>
          <p:nvPr/>
        </p:nvSpPr>
        <p:spPr>
          <a:xfrm>
            <a:off x="952501" y="3452211"/>
            <a:ext cx="11338111" cy="144790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three primary Collection interfaces, List, Set or Map, have methods to get an unmodifiable copy on the specific interface, related to the collection type, as shown,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the </a:t>
            </a:r>
            <a:r>
              <a:rPr lang="en-US" sz="6400" dirty="0" err="1">
                <a:latin typeface="Open Sans" panose="020B0606030504020204" pitchFamily="34" charset="0"/>
                <a:ea typeface="Open Sans" panose="020B0606030504020204" pitchFamily="34" charset="0"/>
                <a:cs typeface="Open Sans" panose="020B0606030504020204" pitchFamily="34" charset="0"/>
              </a:rPr>
              <a:t>java.util.Collections</a:t>
            </a:r>
            <a:r>
              <a:rPr lang="en-US" sz="6400" dirty="0">
                <a:latin typeface="Open Sans" panose="020B0606030504020204" pitchFamily="34" charset="0"/>
                <a:ea typeface="Open Sans" panose="020B0606030504020204" pitchFamily="34" charset="0"/>
                <a:cs typeface="Open Sans" panose="020B0606030504020204" pitchFamily="34" charset="0"/>
              </a:rPr>
              <a:t> class offers methods, to get unmodifiable views as shown.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allow us to get closer to the ideal of immutability, if it's needed.</a:t>
            </a:r>
          </a:p>
        </p:txBody>
      </p:sp>
    </p:spTree>
    <p:extLst>
      <p:ext uri="{BB962C8B-B14F-4D97-AF65-F5344CB8AC3E}">
        <p14:creationId xmlns:p14="http://schemas.microsoft.com/office/powerpoint/2010/main" val="50624262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36302"/>
            <a:ext cx="33433833" cy="138499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000" dirty="0">
                <a:latin typeface="Open Sans" panose="020B0606030504020204" pitchFamily="34" charset="0"/>
                <a:ea typeface="Open Sans" panose="020B0606030504020204" pitchFamily="34" charset="0"/>
                <a:cs typeface="Open Sans" panose="020B0606030504020204" pitchFamily="34" charset="0"/>
              </a:rPr>
              <a:t>The Banking Account Application from the Immutable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the classes we'll be starting with, in this challenge.</a:t>
            </a:r>
          </a:p>
        </p:txBody>
      </p:sp>
      <p:pic>
        <p:nvPicPr>
          <p:cNvPr id="3" name="Picture 2" descr="Graphical user interface, application, Word&#10;&#10;Description automatically generated">
            <a:extLst>
              <a:ext uri="{FF2B5EF4-FFF2-40B4-BE49-F238E27FC236}">
                <a16:creationId xmlns:a16="http://schemas.microsoft.com/office/drawing/2014/main" id="{10C751FC-32F8-258D-C381-84C96FDED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844" y="5871465"/>
            <a:ext cx="22538312" cy="5227259"/>
          </a:xfrm>
          <a:prstGeom prst="rect">
            <a:avLst/>
          </a:prstGeom>
        </p:spPr>
      </p:pic>
    </p:spTree>
    <p:extLst>
      <p:ext uri="{BB962C8B-B14F-4D97-AF65-F5344CB8AC3E}">
        <p14:creationId xmlns:p14="http://schemas.microsoft.com/office/powerpoint/2010/main" val="3142956847"/>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836302"/>
            <a:ext cx="34046180" cy="129266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7400" dirty="0">
                <a:latin typeface="Open Sans" panose="020B0606030504020204" pitchFamily="34" charset="0"/>
                <a:ea typeface="Open Sans" panose="020B0606030504020204" pitchFamily="34" charset="0"/>
                <a:cs typeface="Open Sans" panose="020B0606030504020204" pitchFamily="34" charset="0"/>
              </a:rPr>
              <a:t>Modify the Banking Account Application from the Immutable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b="1" dirty="0">
                <a:latin typeface="Open Sans" panose="020B0606030504020204" pitchFamily="34" charset="0"/>
                <a:ea typeface="Open Sans" panose="020B0606030504020204" pitchFamily="34" charset="0"/>
                <a:cs typeface="Open Sans" panose="020B0606030504020204" pitchFamily="34" charset="0"/>
              </a:rPr>
              <a:t>Transaction</a:t>
            </a:r>
            <a:r>
              <a:rPr lang="en-US" sz="6400" dirty="0">
                <a:latin typeface="Open Sans" panose="020B0606030504020204" pitchFamily="34" charset="0"/>
                <a:ea typeface="Open Sans" panose="020B0606030504020204" pitchFamily="34" charset="0"/>
                <a:cs typeface="Open Sans" panose="020B0606030504020204" pitchFamily="34" charset="0"/>
              </a:rPr>
              <a:t> class in a dev </a:t>
            </a:r>
            <a:r>
              <a:rPr lang="en-US" sz="6400" dirty="0" err="1">
                <a:latin typeface="Open Sans" panose="020B0606030504020204" pitchFamily="34" charset="0"/>
                <a:ea typeface="Open Sans" panose="020B0606030504020204" pitchFamily="34" charset="0"/>
                <a:cs typeface="Open Sans" panose="020B0606030504020204" pitchFamily="34" charset="0"/>
              </a:rPr>
              <a:t>dto</a:t>
            </a:r>
            <a:r>
              <a:rPr lang="en-US" sz="6400" dirty="0">
                <a:latin typeface="Open Sans" panose="020B0606030504020204" pitchFamily="34" charset="0"/>
                <a:ea typeface="Open Sans" panose="020B0606030504020204" pitchFamily="34" charset="0"/>
                <a:cs typeface="Open Sans" panose="020B0606030504020204" pitchFamily="34" charset="0"/>
              </a:rPr>
              <a:t> package, that might mirror a data table.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have the fields shown here.</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Include getters and setters</a:t>
            </a:r>
            <a:r>
              <a:rPr lang="en-US" sz="6400" dirty="0">
                <a:latin typeface="Open Sans" panose="020B0606030504020204" pitchFamily="34" charset="0"/>
                <a:ea typeface="Open Sans" panose="020B0606030504020204" pitchFamily="34" charset="0"/>
                <a:cs typeface="Open Sans" panose="020B0606030504020204" pitchFamily="34" charset="0"/>
              </a:rPr>
              <a:t> for all fields. </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Include a constructor</a:t>
            </a:r>
            <a:r>
              <a:rPr lang="en-US" sz="6400" dirty="0">
                <a:latin typeface="Open Sans" panose="020B0606030504020204" pitchFamily="34" charset="0"/>
                <a:ea typeface="Open Sans" panose="020B0606030504020204" pitchFamily="34" charset="0"/>
                <a:cs typeface="Open Sans" panose="020B0606030504020204" pitchFamily="34" charset="0"/>
              </a:rPr>
              <a:t> that takes all fields, for ease of use.</a:t>
            </a:r>
          </a:p>
        </p:txBody>
      </p:sp>
      <p:pic>
        <p:nvPicPr>
          <p:cNvPr id="4" name="Picture 3" descr="Graphical user interface, application&#10;&#10;Description automatically generated">
            <a:extLst>
              <a:ext uri="{FF2B5EF4-FFF2-40B4-BE49-F238E27FC236}">
                <a16:creationId xmlns:a16="http://schemas.microsoft.com/office/drawing/2014/main" id="{DFC04F8D-F315-E654-8555-C20854D96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5440" y="10837596"/>
            <a:ext cx="9765120" cy="5607693"/>
          </a:xfrm>
          <a:prstGeom prst="rect">
            <a:avLst/>
          </a:prstGeom>
        </p:spPr>
      </p:pic>
    </p:spTree>
    <p:extLst>
      <p:ext uri="{BB962C8B-B14F-4D97-AF65-F5344CB8AC3E}">
        <p14:creationId xmlns:p14="http://schemas.microsoft.com/office/powerpoint/2010/main" val="146854403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496235"/>
            <a:ext cx="34782670" cy="126698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challenge, you'll 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BankAccount</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First, you'll want to change the </a:t>
            </a:r>
            <a:r>
              <a:rPr lang="en-US" sz="6400" b="1" dirty="0">
                <a:latin typeface="Open Sans" panose="020B0606030504020204" pitchFamily="34" charset="0"/>
                <a:ea typeface="Open Sans" panose="020B0606030504020204" pitchFamily="34" charset="0"/>
                <a:cs typeface="Open Sans" panose="020B0606030504020204" pitchFamily="34" charset="0"/>
              </a:rPr>
              <a:t>balance</a:t>
            </a:r>
            <a:r>
              <a:rPr lang="en-US" sz="6400" dirty="0">
                <a:latin typeface="Open Sans" panose="020B0606030504020204" pitchFamily="34" charset="0"/>
                <a:ea typeface="Open Sans" panose="020B0606030504020204" pitchFamily="34" charset="0"/>
                <a:cs typeface="Open Sans" panose="020B0606030504020204" pitchFamily="34" charset="0"/>
              </a:rPr>
              <a:t> so that it's </a:t>
            </a:r>
            <a:r>
              <a:rPr lang="en-US" sz="6400" b="1" dirty="0">
                <a:latin typeface="Open Sans" panose="020B0606030504020204" pitchFamily="34" charset="0"/>
                <a:ea typeface="Open Sans" panose="020B0606030504020204" pitchFamily="34" charset="0"/>
                <a:cs typeface="Open Sans" panose="020B0606030504020204" pitchFamily="34" charset="0"/>
              </a:rPr>
              <a:t>mutable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Include a Transaction Collection.</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BankAccount</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3" name="Table 2">
            <a:extLst>
              <a:ext uri="{FF2B5EF4-FFF2-40B4-BE49-F238E27FC236}">
                <a16:creationId xmlns:a16="http://schemas.microsoft.com/office/drawing/2014/main" id="{2E95719A-7096-F263-8197-E7F5B7C95399}"/>
              </a:ext>
            </a:extLst>
          </p:cNvPr>
          <p:cNvGraphicFramePr>
            <a:graphicFrameLocks noGrp="1"/>
          </p:cNvGraphicFramePr>
          <p:nvPr/>
        </p:nvGraphicFramePr>
        <p:xfrm>
          <a:off x="6116169" y="9248727"/>
          <a:ext cx="24816158"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4549717">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descr="Graphical user interface&#10;&#10;Description automatically generated">
            <a:extLst>
              <a:ext uri="{FF2B5EF4-FFF2-40B4-BE49-F238E27FC236}">
                <a16:creationId xmlns:a16="http://schemas.microsoft.com/office/drawing/2014/main" id="{DF40DB4E-D4F5-700E-7F19-BDE640CDE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639" y="12304523"/>
            <a:ext cx="9754934" cy="4314063"/>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3D2D028-39CC-59AF-D386-02FC68165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3072" y="10987473"/>
            <a:ext cx="13875830" cy="6696456"/>
          </a:xfrm>
          <a:prstGeom prst="rect">
            <a:avLst/>
          </a:prstGeom>
        </p:spPr>
      </p:pic>
    </p:spTree>
    <p:extLst>
      <p:ext uri="{BB962C8B-B14F-4D97-AF65-F5344CB8AC3E}">
        <p14:creationId xmlns:p14="http://schemas.microsoft.com/office/powerpoint/2010/main" val="2962651956"/>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496235"/>
            <a:ext cx="34782670" cy="126698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challenge, you'll 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BankAccount</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Provide a getter, or accessor method, for the transaction data.</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Provide a method to adjust the balance, and add the transaction data to the transaction collection.</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198596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BankAccount</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3" name="Table 2">
            <a:extLst>
              <a:ext uri="{FF2B5EF4-FFF2-40B4-BE49-F238E27FC236}">
                <a16:creationId xmlns:a16="http://schemas.microsoft.com/office/drawing/2014/main" id="{2E95719A-7096-F263-8197-E7F5B7C95399}"/>
              </a:ext>
            </a:extLst>
          </p:cNvPr>
          <p:cNvGraphicFramePr>
            <a:graphicFrameLocks noGrp="1"/>
          </p:cNvGraphicFramePr>
          <p:nvPr/>
        </p:nvGraphicFramePr>
        <p:xfrm>
          <a:off x="6116169" y="9248727"/>
          <a:ext cx="24816158"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4549717">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descr="Graphical user interface&#10;&#10;Description automatically generated">
            <a:extLst>
              <a:ext uri="{FF2B5EF4-FFF2-40B4-BE49-F238E27FC236}">
                <a16:creationId xmlns:a16="http://schemas.microsoft.com/office/drawing/2014/main" id="{DF40DB4E-D4F5-700E-7F19-BDE640CDEC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0639" y="12304523"/>
            <a:ext cx="9754934" cy="4314063"/>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73D2D028-39CC-59AF-D386-02FC68165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3072" y="10987473"/>
            <a:ext cx="13875830" cy="6696456"/>
          </a:xfrm>
          <a:prstGeom prst="rect">
            <a:avLst/>
          </a:prstGeom>
        </p:spPr>
      </p:pic>
    </p:spTree>
    <p:extLst>
      <p:ext uri="{BB962C8B-B14F-4D97-AF65-F5344CB8AC3E}">
        <p14:creationId xmlns:p14="http://schemas.microsoft.com/office/powerpoint/2010/main" val="355025833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72143"/>
            <a:ext cx="34794782" cy="1723549"/>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200" dirty="0">
                <a:latin typeface="Open Sans" panose="020B0606030504020204" pitchFamily="34" charset="0"/>
                <a:ea typeface="Open Sans" panose="020B0606030504020204" pitchFamily="34" charset="0"/>
                <a:cs typeface="Open Sans" panose="020B0606030504020204" pitchFamily="34" charset="0"/>
              </a:rPr>
              <a:t>Classes must be designed to produce Immutable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talking about immutable class design coming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understand that POJOs and Java Beans, which many code generation tools create, are not by design, immutable, and therefore this architecture may not be the preferred design for your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all sounds rather simple, yet there are many topics related to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most useful tools in our arsenal to build immutable classes, is the final access modifier.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revisiting this modifier in much more detail in the next video, so let's get going.</a:t>
            </a:r>
          </a:p>
        </p:txBody>
      </p:sp>
    </p:spTree>
    <p:extLst>
      <p:ext uri="{BB962C8B-B14F-4D97-AF65-F5344CB8AC3E}">
        <p14:creationId xmlns:p14="http://schemas.microsoft.com/office/powerpoint/2010/main" val="6357508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66335"/>
            <a:ext cx="34782670" cy="131997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BankCustomer</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Return the customer id as a 15 digit string, with leading zeros.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Design this class, so that code in other packages can't instantiate a new Bank Customer.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Return a defensive copy of the accounts, from the </a:t>
            </a:r>
            <a:r>
              <a:rPr lang="en-US" sz="6400" dirty="0" err="1">
                <a:latin typeface="Open Sans" panose="020B0606030504020204" pitchFamily="34" charset="0"/>
                <a:ea typeface="Open Sans" panose="020B0606030504020204" pitchFamily="34" charset="0"/>
                <a:cs typeface="Open Sans" panose="020B0606030504020204" pitchFamily="34" charset="0"/>
              </a:rPr>
              <a:t>getAccounts</a:t>
            </a:r>
            <a:r>
              <a:rPr lang="en-US" sz="64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2048958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BankCustomer</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4" name="Table 3">
            <a:extLst>
              <a:ext uri="{FF2B5EF4-FFF2-40B4-BE49-F238E27FC236}">
                <a16:creationId xmlns:a16="http://schemas.microsoft.com/office/drawing/2014/main" id="{40934E51-7273-451A-AB3D-08BD3F3716C0}"/>
              </a:ext>
            </a:extLst>
          </p:cNvPr>
          <p:cNvGraphicFramePr>
            <a:graphicFrameLocks noGrp="1"/>
          </p:cNvGraphicFramePr>
          <p:nvPr/>
        </p:nvGraphicFramePr>
        <p:xfrm>
          <a:off x="7172884" y="9248727"/>
          <a:ext cx="22230231"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1963790">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descr="Graphical user interface, application&#10;&#10;Description automatically generated">
            <a:extLst>
              <a:ext uri="{FF2B5EF4-FFF2-40B4-BE49-F238E27FC236}">
                <a16:creationId xmlns:a16="http://schemas.microsoft.com/office/drawing/2014/main" id="{792C3920-E037-D9C7-BD7D-C3DE6A7226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537" y="11856724"/>
            <a:ext cx="9754934" cy="495795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C37BFC3C-83EA-1C41-62AC-9CB8CDBC94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9787" y="10996127"/>
            <a:ext cx="11203686" cy="6052566"/>
          </a:xfrm>
          <a:prstGeom prst="rect">
            <a:avLst/>
          </a:prstGeom>
        </p:spPr>
      </p:pic>
    </p:spTree>
    <p:extLst>
      <p:ext uri="{BB962C8B-B14F-4D97-AF65-F5344CB8AC3E}">
        <p14:creationId xmlns:p14="http://schemas.microsoft.com/office/powerpoint/2010/main" val="372926356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66335"/>
            <a:ext cx="34782670" cy="1319974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Modify your </a:t>
            </a:r>
            <a:r>
              <a:rPr lang="en-US" sz="6400" b="1" dirty="0" err="1">
                <a:latin typeface="Open Sans" panose="020B0606030504020204" pitchFamily="34" charset="0"/>
                <a:ea typeface="Open Sans" panose="020B0606030504020204" pitchFamily="34" charset="0"/>
                <a:cs typeface="Open Sans" panose="020B0606030504020204" pitchFamily="34" charset="0"/>
              </a:rPr>
              <a:t>BankCustomer</a:t>
            </a:r>
            <a:r>
              <a:rPr lang="en-US" sz="6400" dirty="0">
                <a:latin typeface="Open Sans" panose="020B0606030504020204" pitchFamily="34" charset="0"/>
                <a:ea typeface="Open Sans" panose="020B0606030504020204" pitchFamily="34" charset="0"/>
                <a:cs typeface="Open Sans" panose="020B0606030504020204" pitchFamily="34" charset="0"/>
              </a:rPr>
              <a: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Include a </a:t>
            </a:r>
            <a:r>
              <a:rPr lang="en-US" sz="6400" dirty="0" err="1">
                <a:latin typeface="Open Sans" panose="020B0606030504020204" pitchFamily="34" charset="0"/>
                <a:ea typeface="Open Sans" panose="020B0606030504020204" pitchFamily="34" charset="0"/>
                <a:cs typeface="Open Sans" panose="020B0606030504020204" pitchFamily="34" charset="0"/>
              </a:rPr>
              <a:t>getAccount</a:t>
            </a:r>
            <a:r>
              <a:rPr lang="en-US" sz="6400" dirty="0">
                <a:latin typeface="Open Sans" panose="020B0606030504020204" pitchFamily="34" charset="0"/>
                <a:ea typeface="Open Sans" panose="020B0606030504020204" pitchFamily="34" charset="0"/>
                <a:cs typeface="Open Sans" panose="020B0606030504020204" pitchFamily="34" charset="0"/>
              </a:rPr>
              <a:t> method to return just one account, based on account type, either savings or checking.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Assume a customer will have one checking account and one savings account.</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2048958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Modify the </a:t>
            </a:r>
            <a:r>
              <a:rPr lang="en-US" sz="10800" dirty="0" err="1">
                <a:latin typeface="Open Sans" panose="020B0606030504020204" pitchFamily="34" charset="0"/>
                <a:ea typeface="Open Sans" panose="020B0606030504020204" pitchFamily="34" charset="0"/>
                <a:cs typeface="Open Sans" panose="020B0606030504020204" pitchFamily="34" charset="0"/>
              </a:rPr>
              <a:t>BankCustomer</a:t>
            </a:r>
            <a:r>
              <a:rPr lang="en-US" sz="10800" dirty="0">
                <a:latin typeface="Open Sans" panose="020B0606030504020204" pitchFamily="34" charset="0"/>
                <a:ea typeface="Open Sans" panose="020B0606030504020204" pitchFamily="34" charset="0"/>
                <a:cs typeface="Open Sans" panose="020B0606030504020204" pitchFamily="34" charset="0"/>
              </a:rPr>
              <a:t> class</a:t>
            </a:r>
          </a:p>
        </p:txBody>
      </p:sp>
      <p:graphicFrame>
        <p:nvGraphicFramePr>
          <p:cNvPr id="3" name="Table 2">
            <a:extLst>
              <a:ext uri="{FF2B5EF4-FFF2-40B4-BE49-F238E27FC236}">
                <a16:creationId xmlns:a16="http://schemas.microsoft.com/office/drawing/2014/main" id="{2E95719A-7096-F263-8197-E7F5B7C95399}"/>
              </a:ext>
            </a:extLst>
          </p:cNvPr>
          <p:cNvGraphicFramePr>
            <a:graphicFrameLocks noGrp="1"/>
          </p:cNvGraphicFramePr>
          <p:nvPr/>
        </p:nvGraphicFramePr>
        <p:xfrm>
          <a:off x="7172884" y="9248727"/>
          <a:ext cx="22230231" cy="8682579"/>
        </p:xfrm>
        <a:graphic>
          <a:graphicData uri="http://schemas.openxmlformats.org/drawingml/2006/table">
            <a:tbl>
              <a:tblPr firstRow="1" bandRow="1">
                <a:tableStyleId>{5C22544A-7EE6-4342-B048-85BDC9FD1C3A}</a:tableStyleId>
              </a:tblPr>
              <a:tblGrid>
                <a:gridCol w="10266441">
                  <a:extLst>
                    <a:ext uri="{9D8B030D-6E8A-4147-A177-3AD203B41FA5}">
                      <a16:colId xmlns:a16="http://schemas.microsoft.com/office/drawing/2014/main" val="2844207666"/>
                    </a:ext>
                  </a:extLst>
                </a:gridCol>
                <a:gridCol w="11963790">
                  <a:extLst>
                    <a:ext uri="{9D8B030D-6E8A-4147-A177-3AD203B41FA5}">
                      <a16:colId xmlns:a16="http://schemas.microsoft.com/office/drawing/2014/main" val="1891655341"/>
                    </a:ext>
                  </a:extLst>
                </a:gridCol>
              </a:tblGrid>
              <a:tr h="157971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After Modifications (An Example)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7102865">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3" name="Picture 12" descr="Graphical user interface, application&#10;&#10;Description automatically generated">
            <a:extLst>
              <a:ext uri="{FF2B5EF4-FFF2-40B4-BE49-F238E27FC236}">
                <a16:creationId xmlns:a16="http://schemas.microsoft.com/office/drawing/2014/main" id="{FB834C64-E2E0-DA50-AC95-979998B46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537" y="11856724"/>
            <a:ext cx="9754934" cy="4957953"/>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1E195891-356F-59D2-53A5-EDB205378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29787" y="10996127"/>
            <a:ext cx="11203686" cy="6052566"/>
          </a:xfrm>
          <a:prstGeom prst="rect">
            <a:avLst/>
          </a:prstGeom>
        </p:spPr>
      </p:pic>
    </p:spTree>
    <p:extLst>
      <p:ext uri="{BB962C8B-B14F-4D97-AF65-F5344CB8AC3E}">
        <p14:creationId xmlns:p14="http://schemas.microsoft.com/office/powerpoint/2010/main" val="362665147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31461"/>
            <a:ext cx="19729075" cy="14999845"/>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you want to create a </a:t>
            </a:r>
            <a:r>
              <a:rPr lang="en-US" sz="6400" b="1" dirty="0">
                <a:latin typeface="Open Sans" panose="020B0606030504020204" pitchFamily="34" charset="0"/>
                <a:ea typeface="Open Sans" panose="020B0606030504020204" pitchFamily="34" charset="0"/>
                <a:cs typeface="Open Sans" panose="020B0606030504020204" pitchFamily="34" charset="0"/>
              </a:rPr>
              <a:t>Bank</a:t>
            </a:r>
            <a:r>
              <a:rPr lang="en-US" sz="6400" dirty="0">
                <a:latin typeface="Open Sans" panose="020B0606030504020204" pitchFamily="34" charset="0"/>
                <a:ea typeface="Open Sans" panose="020B0606030504020204" pitchFamily="34" charset="0"/>
                <a:cs typeface="Open Sans" panose="020B0606030504020204" pitchFamily="34" charset="0"/>
              </a:rPr>
              <a:t> class, that has a routing number, and a collection of customers, as well as an integer that holds the next transaction id to be assigned.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look up a customer by a customer id, a 15 character String.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Transaction id's should be assigned, by using the </a:t>
            </a:r>
            <a:r>
              <a:rPr lang="en-US" sz="6400" dirty="0" err="1">
                <a:latin typeface="Open Sans" panose="020B0606030504020204" pitchFamily="34" charset="0"/>
                <a:ea typeface="Open Sans" panose="020B0606030504020204" pitchFamily="34" charset="0"/>
                <a:cs typeface="Open Sans" panose="020B0606030504020204" pitchFamily="34" charset="0"/>
              </a:rPr>
              <a:t>lastTransactionId</a:t>
            </a:r>
            <a:r>
              <a:rPr lang="en-US" sz="6400" dirty="0">
                <a:latin typeface="Open Sans" panose="020B0606030504020204" pitchFamily="34" charset="0"/>
                <a:ea typeface="Open Sans" panose="020B0606030504020204" pitchFamily="34" charset="0"/>
                <a:cs typeface="Open Sans" panose="020B0606030504020204" pitchFamily="34" charset="0"/>
              </a:rPr>
              <a:t> field, on this instance of the bank.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negative amount is a withdrawal, and a positive amount is a deposit.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Don't let the customer's account balance go below zero.</a:t>
            </a:r>
          </a:p>
        </p:txBody>
      </p:sp>
      <p:sp>
        <p:nvSpPr>
          <p:cNvPr id="2" name="Shape 126">
            <a:extLst>
              <a:ext uri="{FF2B5EF4-FFF2-40B4-BE49-F238E27FC236}">
                <a16:creationId xmlns:a16="http://schemas.microsoft.com/office/drawing/2014/main" id="{6A34496D-C937-3C82-C5CD-E08E998BFEAA}"/>
              </a:ext>
            </a:extLst>
          </p:cNvPr>
          <p:cNvSpPr/>
          <p:nvPr/>
        </p:nvSpPr>
        <p:spPr>
          <a:xfrm>
            <a:off x="952498" y="459786"/>
            <a:ext cx="1194557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Implement a Bank</a:t>
            </a:r>
          </a:p>
        </p:txBody>
      </p:sp>
      <p:pic>
        <p:nvPicPr>
          <p:cNvPr id="5" name="Picture 4" descr="Graphical user interface, timeline&#10;&#10;Description automatically generated with medium confidence">
            <a:extLst>
              <a:ext uri="{FF2B5EF4-FFF2-40B4-BE49-F238E27FC236}">
                <a16:creationId xmlns:a16="http://schemas.microsoft.com/office/drawing/2014/main" id="{E0AE8431-F462-E6A5-8E03-62924B654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31123" y="6991266"/>
            <a:ext cx="14704045" cy="6591468"/>
          </a:xfrm>
          <a:prstGeom prst="rect">
            <a:avLst/>
          </a:prstGeom>
        </p:spPr>
      </p:pic>
    </p:spTree>
    <p:extLst>
      <p:ext uri="{BB962C8B-B14F-4D97-AF65-F5344CB8AC3E}">
        <p14:creationId xmlns:p14="http://schemas.microsoft.com/office/powerpoint/2010/main" val="45073050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Main class's main method.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bank instance, and add a customer.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Let a client get a </a:t>
            </a:r>
            <a:r>
              <a:rPr lang="en-US" sz="6400" dirty="0" err="1">
                <a:latin typeface="Open Sans" panose="020B0606030504020204" pitchFamily="34" charset="0"/>
                <a:ea typeface="Open Sans" panose="020B0606030504020204" pitchFamily="34" charset="0"/>
                <a:cs typeface="Open Sans" panose="020B0606030504020204" pitchFamily="34" charset="0"/>
              </a:rPr>
              <a:t>BankCustomer</a:t>
            </a:r>
            <a:r>
              <a:rPr lang="en-US" sz="6400" dirty="0">
                <a:latin typeface="Open Sans" panose="020B0606030504020204" pitchFamily="34" charset="0"/>
                <a:ea typeface="Open Sans" panose="020B0606030504020204" pitchFamily="34" charset="0"/>
                <a:cs typeface="Open Sans" panose="020B0606030504020204" pitchFamily="34" charset="0"/>
              </a:rPr>
              <a:t> instance by a customer id, and review transactions from a single selected account.  These transactions should </a:t>
            </a:r>
            <a:r>
              <a:rPr lang="en-US" sz="6400" b="1" dirty="0">
                <a:latin typeface="Open Sans" panose="020B0606030504020204" pitchFamily="34" charset="0"/>
                <a:ea typeface="Open Sans" panose="020B0606030504020204" pitchFamily="34" charset="0"/>
                <a:cs typeface="Open Sans" panose="020B0606030504020204" pitchFamily="34" charset="0"/>
              </a:rPr>
              <a:t>not be modifiable</a:t>
            </a:r>
            <a:r>
              <a:rPr lang="en-US" sz="6400" dirty="0">
                <a:latin typeface="Open Sans" panose="020B0606030504020204" pitchFamily="34" charset="0"/>
                <a:ea typeface="Open Sans" panose="020B0606030504020204" pitchFamily="34" charset="0"/>
                <a:cs typeface="Open Sans" panose="020B0606030504020204" pitchFamily="34" charset="0"/>
              </a:rPr>
              <a:t>, or susceptible to side effects.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only be able to perform a withdrawal or deposit of funds, through the Bank Instance, passing the customer id as a String, the type of account this transaction will be against, and the amount.  In other words, the main method should not have access to the commit transaction code on the Bank Account itself.</a:t>
            </a:r>
          </a:p>
        </p:txBody>
      </p:sp>
      <p:sp>
        <p:nvSpPr>
          <p:cNvPr id="2" name="Shape 126">
            <a:extLst>
              <a:ext uri="{FF2B5EF4-FFF2-40B4-BE49-F238E27FC236}">
                <a16:creationId xmlns:a16="http://schemas.microsoft.com/office/drawing/2014/main" id="{247F9223-37DD-39BC-66D0-652158A20436}"/>
              </a:ext>
            </a:extLst>
          </p:cNvPr>
          <p:cNvSpPr/>
          <p:nvPr/>
        </p:nvSpPr>
        <p:spPr>
          <a:xfrm>
            <a:off x="952498" y="459786"/>
            <a:ext cx="3226844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Create and use a Bank in the Main's main method</a:t>
            </a:r>
          </a:p>
        </p:txBody>
      </p:sp>
    </p:spTree>
    <p:extLst>
      <p:ext uri="{BB962C8B-B14F-4D97-AF65-F5344CB8AC3E}">
        <p14:creationId xmlns:p14="http://schemas.microsoft.com/office/powerpoint/2010/main" val="220657624"/>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Challenge: Use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want to leave this diagram up as you're coding your own solution, to help you see the big picture.</a:t>
            </a:r>
          </a:p>
        </p:txBody>
      </p:sp>
      <p:sp>
        <p:nvSpPr>
          <p:cNvPr id="2" name="Shape 126">
            <a:extLst>
              <a:ext uri="{FF2B5EF4-FFF2-40B4-BE49-F238E27FC236}">
                <a16:creationId xmlns:a16="http://schemas.microsoft.com/office/drawing/2014/main" id="{247F9223-37DD-39BC-66D0-652158A20436}"/>
              </a:ext>
            </a:extLst>
          </p:cNvPr>
          <p:cNvSpPr/>
          <p:nvPr/>
        </p:nvSpPr>
        <p:spPr>
          <a:xfrm>
            <a:off x="952498" y="459786"/>
            <a:ext cx="243079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Diagram (as I'll be coding it)</a:t>
            </a:r>
          </a:p>
        </p:txBody>
      </p:sp>
      <p:pic>
        <p:nvPicPr>
          <p:cNvPr id="4" name="Picture 3" descr="Graphical user interface, text, application, Teams&#10;&#10;Description automatically generated">
            <a:extLst>
              <a:ext uri="{FF2B5EF4-FFF2-40B4-BE49-F238E27FC236}">
                <a16:creationId xmlns:a16="http://schemas.microsoft.com/office/drawing/2014/main" id="{ABE35C50-0264-1311-30BC-92FE91F69976}"/>
              </a:ext>
            </a:extLst>
          </p:cNvPr>
          <p:cNvPicPr>
            <a:picLocks noChangeAspect="1"/>
          </p:cNvPicPr>
          <p:nvPr/>
        </p:nvPicPr>
        <p:blipFill rotWithShape="1">
          <a:blip r:embed="rId4">
            <a:extLst>
              <a:ext uri="{28A0092B-C50C-407E-A947-70E740481C1C}">
                <a14:useLocalDpi xmlns:a14="http://schemas.microsoft.com/office/drawing/2010/main" val="0"/>
              </a:ext>
            </a:extLst>
          </a:blip>
          <a:srcRect l="3795" t="6973" r="2823" b="6544"/>
          <a:stretch/>
        </p:blipFill>
        <p:spPr>
          <a:xfrm>
            <a:off x="6279777" y="6481484"/>
            <a:ext cx="24016447" cy="11449822"/>
          </a:xfrm>
          <a:prstGeom prst="rect">
            <a:avLst/>
          </a:prstGeom>
        </p:spPr>
      </p:pic>
    </p:spTree>
    <p:extLst>
      <p:ext uri="{BB962C8B-B14F-4D97-AF65-F5344CB8AC3E}">
        <p14:creationId xmlns:p14="http://schemas.microsoft.com/office/powerpoint/2010/main" val="376578961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3079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Diagram (as I'll be coding it)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92662"/>
          </a:xfrm>
          <a:prstGeom prst="rect">
            <a:avLst/>
          </a:prstGeom>
          <a:ln w="12700">
            <a:miter lim="400000"/>
          </a:ln>
          <a:extLst>
            <a:ext uri="{C572A759-6A51-4108-AA02-DFA0A04FC94B}">
              <ma14:wrappingTextBoxFlag xmlns:ma14="http://schemas.microsoft.com/office/mac/drawingml/2011/main" xmlns=""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Challenge, Continued: Using unmodifiable collections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video, I built, and modified the code to support this diagram, with the exception of the Bank class, which I'll be working on now.</a:t>
            </a:r>
          </a:p>
        </p:txBody>
      </p:sp>
      <p:pic>
        <p:nvPicPr>
          <p:cNvPr id="3" name="Picture 2" descr="Graphical user interface, text, application, Teams&#10;&#10;Description automatically generated">
            <a:extLst>
              <a:ext uri="{FF2B5EF4-FFF2-40B4-BE49-F238E27FC236}">
                <a16:creationId xmlns:a16="http://schemas.microsoft.com/office/drawing/2014/main" id="{F1CD0396-9776-0F31-1A46-E7CEE54F820B}"/>
              </a:ext>
            </a:extLst>
          </p:cNvPr>
          <p:cNvPicPr>
            <a:picLocks noChangeAspect="1"/>
          </p:cNvPicPr>
          <p:nvPr/>
        </p:nvPicPr>
        <p:blipFill rotWithShape="1">
          <a:blip r:embed="rId4">
            <a:extLst>
              <a:ext uri="{28A0092B-C50C-407E-A947-70E740481C1C}">
                <a14:useLocalDpi xmlns:a14="http://schemas.microsoft.com/office/drawing/2010/main" val="0"/>
              </a:ext>
            </a:extLst>
          </a:blip>
          <a:srcRect l="3723" t="5425" r="2485" b="5425"/>
          <a:stretch/>
        </p:blipFill>
        <p:spPr>
          <a:xfrm>
            <a:off x="6360458" y="6423595"/>
            <a:ext cx="23855084" cy="11672039"/>
          </a:xfrm>
          <a:prstGeom prst="rect">
            <a:avLst/>
          </a:prstGeom>
        </p:spPr>
      </p:pic>
    </p:spTree>
    <p:extLst>
      <p:ext uri="{BB962C8B-B14F-4D97-AF65-F5344CB8AC3E}">
        <p14:creationId xmlns:p14="http://schemas.microsoft.com/office/powerpoint/2010/main" val="38538342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05392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are we going to talk about constructors again?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3355171" cy="2000548"/>
          </a:xfrm>
          <a:prstGeom prst="rect">
            <a:avLst/>
          </a:prstGeom>
          <a:ln w="12700">
            <a:miter lim="400000"/>
          </a:ln>
          <a:extLst>
            <a:ext uri="{C572A759-6A51-4108-AA02-DFA0A04FC94B}">
              <ma14:wrappingTextBoxFlag xmlns:ma14="http://schemas.microsoft.com/office/mac/drawingml/2011/main" xmlns=""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Constructor review, final field initializations, Introduction to Initializers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topics are a bit more advanced, and now that you've mastered the basics, it's time to look at these additional features.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next couple of videos,  I'll be covering.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Initializing final fields.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Initializers, both static and instance.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Record and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constructors. </a:t>
            </a:r>
          </a:p>
        </p:txBody>
      </p:sp>
    </p:spTree>
    <p:extLst>
      <p:ext uri="{BB962C8B-B14F-4D97-AF65-F5344CB8AC3E}">
        <p14:creationId xmlns:p14="http://schemas.microsoft.com/office/powerpoint/2010/main" val="324684742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6781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instance initializer block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3355171" cy="2000548"/>
          </a:xfrm>
          <a:prstGeom prst="rect">
            <a:avLst/>
          </a:prstGeom>
          <a:ln w="12700">
            <a:miter lim="400000"/>
          </a:ln>
          <a:extLst>
            <a:ext uri="{C572A759-6A51-4108-AA02-DFA0A04FC94B}">
              <ma14:wrappingTextBoxFlag xmlns="" xmlns:ma14="http://schemas.microsoft.com/office/mac/drawingml/2011/main"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Constructor review, final field initializations, Introduction to Initializers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instance initializer is a block of code declared directly in a class body.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code gets executed when an instance of the class is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Instance initializers are executed, before any code in class constructors is executed.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multiple initializer blocks.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will be executed in the order they are declared.</a:t>
            </a:r>
          </a:p>
        </p:txBody>
      </p:sp>
    </p:spTree>
    <p:extLst>
      <p:ext uri="{BB962C8B-B14F-4D97-AF65-F5344CB8AC3E}">
        <p14:creationId xmlns:p14="http://schemas.microsoft.com/office/powerpoint/2010/main" val="394918279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5830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Static Initializers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3355171" cy="2000548"/>
          </a:xfrm>
          <a:prstGeom prst="rect">
            <a:avLst/>
          </a:prstGeom>
          <a:ln w="12700">
            <a:miter lim="400000"/>
          </a:ln>
          <a:extLst>
            <a:ext uri="{C572A759-6A51-4108-AA02-DFA0A04FC94B}">
              <ma14:wrappingTextBoxFlag xmlns:ma14="http://schemas.microsoft.com/office/mac/drawingml/2011/main" xmlns="" val="1"/>
            </a:ext>
          </a:extLst>
        </p:spPr>
        <p:txBody>
          <a:bodyPr wrap="square"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400" dirty="0">
                <a:latin typeface="Open Sans" panose="020B0606030504020204" pitchFamily="34" charset="0"/>
                <a:ea typeface="Open Sans" panose="020B0606030504020204" pitchFamily="34" charset="0"/>
                <a:cs typeface="Open Sans" panose="020B0606030504020204" pitchFamily="34" charset="0"/>
              </a:rPr>
              <a:t>Constructor review, final field initializations, Introduction to Initializers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static initializer is called the first time a class is referenced or constructed.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can have any number of static initialization blocks.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can be declared anywhere in the class body.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They're called in the order they appear in the source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use this to set up some environment data or log information, that's related to the class before it can be used.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this will get executed only during the class's construction and not each instance's construction.</a:t>
            </a:r>
          </a:p>
        </p:txBody>
      </p:sp>
    </p:spTree>
    <p:extLst>
      <p:ext uri="{BB962C8B-B14F-4D97-AF65-F5344CB8AC3E}">
        <p14:creationId xmlns:p14="http://schemas.microsoft.com/office/powerpoint/2010/main" val="277664233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7672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Record Constructors come in three flavors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Canonical, or Long constructor is the implicitly generated constructor.  You can explicitly declare your own, which means the implicit one won't get generated.  If you do declare your own, you must make sure fields all get assigned a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Custom constructor is just an overloaded constructor.  It must explicitly call the canonical constructor as it's first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Compact, or Short constructor is a special kind of constructor, used only on records.   It's a succinct way of explicitly declaring a canonical constructor.</a:t>
            </a:r>
          </a:p>
        </p:txBody>
      </p:sp>
    </p:spTree>
    <p:extLst>
      <p:ext uri="{BB962C8B-B14F-4D97-AF65-F5344CB8AC3E}">
        <p14:creationId xmlns:p14="http://schemas.microsoft.com/office/powerpoint/2010/main" val="8284236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867415137"/>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7689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compact constructor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have both a compact constructor and an explicit canonical constructor.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constructor is declared with no parentheses, so no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access to all the arguments of the canonical constructor. Don't confuse the arguments with the instance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do assignments to the instance fields in this constructor.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implicit canonical constructor's assignments occur after the execution of this code.</a:t>
            </a:r>
          </a:p>
        </p:txBody>
      </p:sp>
    </p:spTree>
    <p:extLst>
      <p:ext uri="{BB962C8B-B14F-4D97-AF65-F5344CB8AC3E}">
        <p14:creationId xmlns:p14="http://schemas.microsoft.com/office/powerpoint/2010/main" val="1046330843"/>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2300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Java Class File Disassembler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Record Constructors (and </a:t>
            </a:r>
            <a:r>
              <a:rPr lang="en-US" sz="4500" dirty="0" err="1">
                <a:latin typeface="Open Sans" panose="020B0606030504020204" pitchFamily="34" charset="0"/>
                <a:ea typeface="Open Sans" panose="020B0606030504020204" pitchFamily="34" charset="0"/>
                <a:cs typeface="Open Sans" panose="020B0606030504020204" pitchFamily="34" charset="0"/>
              </a:rPr>
              <a:t>javap</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t>
            </a:r>
            <a:r>
              <a:rPr lang="en-US" sz="6400" b="1" dirty="0" err="1">
                <a:latin typeface="Open Sans" panose="020B0606030504020204" pitchFamily="34" charset="0"/>
                <a:ea typeface="Open Sans" panose="020B0606030504020204" pitchFamily="34" charset="0"/>
                <a:cs typeface="Open Sans" panose="020B0606030504020204" pitchFamily="34" charset="0"/>
              </a:rPr>
              <a:t>javap</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lists class members, by default just public and protected members in the class file.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helps us 'see' implicit code in the compiled class file.</a:t>
            </a:r>
          </a:p>
        </p:txBody>
      </p:sp>
    </p:spTree>
    <p:extLst>
      <p:ext uri="{BB962C8B-B14F-4D97-AF65-F5344CB8AC3E}">
        <p14:creationId xmlns:p14="http://schemas.microsoft.com/office/powerpoint/2010/main" val="336891688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5750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A Game Console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Game Console Setup,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game console will be a container to execute some scanner code, to drive a text based game's play.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It'll collect a user name, creating a player from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will start a while loop, displaying a menu of options for a user, then solicit a user's response.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It'll execute a game or player method, based on a user's selected action, and end the game if the action indicates the game is over.</a:t>
            </a:r>
          </a:p>
        </p:txBody>
      </p:sp>
    </p:spTree>
    <p:extLst>
      <p:ext uri="{BB962C8B-B14F-4D97-AF65-F5344CB8AC3E}">
        <p14:creationId xmlns:p14="http://schemas.microsoft.com/office/powerpoint/2010/main" val="364224575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1852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GameConsole</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Game Console Setup,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t>
            </a:r>
            <a:r>
              <a:rPr lang="en-US" sz="6400" dirty="0" err="1">
                <a:latin typeface="Open Sans" panose="020B0606030504020204" pitchFamily="34" charset="0"/>
                <a:ea typeface="Open Sans" panose="020B0606030504020204" pitchFamily="34" charset="0"/>
                <a:cs typeface="Open Sans" panose="020B0606030504020204" pitchFamily="34" charset="0"/>
              </a:rPr>
              <a:t>GameConsole</a:t>
            </a:r>
            <a:r>
              <a:rPr lang="en-US" sz="6400" dirty="0">
                <a:latin typeface="Open Sans" panose="020B0606030504020204" pitchFamily="34" charset="0"/>
                <a:ea typeface="Open Sans" panose="020B0606030504020204" pitchFamily="34" charset="0"/>
                <a:cs typeface="Open Sans" panose="020B0606030504020204" pitchFamily="34" charset="0"/>
              </a:rPr>
              <a:t> class is a container for a game, so it needs a type argument for a game field.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 also have static scanner field, which uses System.in to get keyboard input.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implement two methods on this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addPlayer</a:t>
            </a:r>
            <a:r>
              <a:rPr lang="en-US" sz="6400" dirty="0">
                <a:latin typeface="Open Sans" panose="020B0606030504020204" pitchFamily="34" charset="0"/>
                <a:ea typeface="Open Sans" panose="020B0606030504020204" pitchFamily="34" charset="0"/>
                <a:cs typeface="Open Sans" panose="020B0606030504020204" pitchFamily="34" charset="0"/>
              </a:rPr>
              <a:t> method will prompt a user for their name, read in the response from the scanner, and delegate to the Game's </a:t>
            </a:r>
            <a:r>
              <a:rPr lang="en-US" sz="6400" dirty="0" err="1">
                <a:latin typeface="Open Sans" panose="020B0606030504020204" pitchFamily="34" charset="0"/>
                <a:ea typeface="Open Sans" panose="020B0606030504020204" pitchFamily="34" charset="0"/>
                <a:cs typeface="Open Sans" panose="020B0606030504020204" pitchFamily="34" charset="0"/>
              </a:rPr>
              <a:t>addPlayer</a:t>
            </a:r>
            <a:r>
              <a:rPr lang="en-US" sz="6400" dirty="0">
                <a:latin typeface="Open Sans" panose="020B0606030504020204" pitchFamily="34" charset="0"/>
                <a:ea typeface="Open Sans" panose="020B0606030504020204" pitchFamily="34" charset="0"/>
                <a:cs typeface="Open Sans" panose="020B0606030504020204" pitchFamily="34" charset="0"/>
              </a:rPr>
              <a:t> method.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playGame</a:t>
            </a:r>
            <a:r>
              <a:rPr lang="en-US" sz="6400" dirty="0">
                <a:latin typeface="Open Sans" panose="020B0606030504020204" pitchFamily="34" charset="0"/>
                <a:ea typeface="Open Sans" panose="020B0606030504020204" pitchFamily="34" charset="0"/>
                <a:cs typeface="Open Sans" panose="020B0606030504020204" pitchFamily="34" charset="0"/>
              </a:rPr>
              <a:t> method will display all available game options, soliciting user input in a while loop, then calling execute the action associated to the input.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constructor should take a new instance of a Game.</a:t>
            </a:r>
          </a:p>
        </p:txBody>
      </p:sp>
    </p:spTree>
    <p:extLst>
      <p:ext uri="{BB962C8B-B14F-4D97-AF65-F5344CB8AC3E}">
        <p14:creationId xmlns:p14="http://schemas.microsoft.com/office/powerpoint/2010/main" val="56863229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57505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 The </a:t>
            </a:r>
            <a:r>
              <a:rPr lang="en-US" sz="10800" dirty="0" err="1">
                <a:latin typeface="Open Sans" panose="020B0606030504020204" pitchFamily="34" charset="0"/>
                <a:ea typeface="Open Sans" panose="020B0606030504020204" pitchFamily="34" charset="0"/>
                <a:cs typeface="Open Sans" panose="020B0606030504020204" pitchFamily="34" charset="0"/>
              </a:rPr>
              <a:t>GameAction</a:t>
            </a:r>
            <a:r>
              <a:rPr lang="en-US" sz="10800" dirty="0">
                <a:latin typeface="Open Sans" panose="020B0606030504020204" pitchFamily="34" charset="0"/>
                <a:ea typeface="Open Sans" panose="020B0606030504020204" pitchFamily="34" charset="0"/>
                <a:cs typeface="Open Sans" panose="020B0606030504020204" pitchFamily="34" charset="0"/>
              </a:rPr>
              <a:t> record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Game Console Setup,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also want to create a </a:t>
            </a:r>
            <a:r>
              <a:rPr lang="en-US" sz="6400" b="1" dirty="0" err="1">
                <a:latin typeface="Open Sans" panose="020B0606030504020204" pitchFamily="34" charset="0"/>
                <a:ea typeface="Open Sans" panose="020B0606030504020204" pitchFamily="34" charset="0"/>
                <a:cs typeface="Open Sans" panose="020B0606030504020204" pitchFamily="34" charset="0"/>
              </a:rPr>
              <a:t>GameAction</a:t>
            </a:r>
            <a:r>
              <a:rPr lang="en-US" sz="6400" dirty="0">
                <a:latin typeface="Open Sans" panose="020B0606030504020204" pitchFamily="34" charset="0"/>
                <a:ea typeface="Open Sans" panose="020B0606030504020204" pitchFamily="34" charset="0"/>
                <a:cs typeface="Open Sans" panose="020B0606030504020204" pitchFamily="34" charset="0"/>
              </a:rPr>
              <a:t> record with three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should be a key, a char field, which is the key a user would press to select the action.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include a prompt, which is displayed to the user to describe the specific action.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should be an action field, for a lambda expression or method reference. I'll be using Predicate with an Integer type argument.  The integer is the player's index in the player list. A predicate always returns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result.  This will be used to continue or end the play. </a:t>
            </a:r>
          </a:p>
        </p:txBody>
      </p:sp>
    </p:spTree>
    <p:extLst>
      <p:ext uri="{BB962C8B-B14F-4D97-AF65-F5344CB8AC3E}">
        <p14:creationId xmlns:p14="http://schemas.microsoft.com/office/powerpoint/2010/main" val="1493326321"/>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6583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Player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Game Console Setup,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you'll want to create a Player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Player</a:t>
            </a:r>
            <a:r>
              <a:rPr lang="en-US" sz="6400" dirty="0">
                <a:latin typeface="Open Sans" panose="020B0606030504020204" pitchFamily="34" charset="0"/>
                <a:ea typeface="Open Sans" panose="020B0606030504020204" pitchFamily="34" charset="0"/>
                <a:cs typeface="Open Sans" panose="020B0606030504020204" pitchFamily="34" charset="0"/>
              </a:rPr>
              <a:t> interface will have a single abstract method, name, that returns a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game's player should implement this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this type as a type parameter for Game.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21523743"/>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42753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Game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Game Console Setup,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377208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Game</a:t>
            </a:r>
            <a:r>
              <a:rPr lang="en-US" sz="6400" dirty="0">
                <a:latin typeface="Open Sans" panose="020B0606030504020204" pitchFamily="34" charset="0"/>
                <a:ea typeface="Open Sans" panose="020B0606030504020204" pitchFamily="34" charset="0"/>
                <a:cs typeface="Open Sans" panose="020B0606030504020204" pitchFamily="34" charset="0"/>
              </a:rPr>
              <a:t> class should be </a:t>
            </a:r>
            <a:r>
              <a:rPr lang="en-US" sz="6400" b="1" dirty="0">
                <a:latin typeface="Open Sans" panose="020B0606030504020204" pitchFamily="34" charset="0"/>
                <a:ea typeface="Open Sans" panose="020B0606030504020204" pitchFamily="34" charset="0"/>
                <a:cs typeface="Open Sans" panose="020B0606030504020204" pitchFamily="34" charset="0"/>
              </a:rPr>
              <a:t>abstract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generic</a:t>
            </a:r>
            <a:r>
              <a:rPr lang="en-US" sz="6400" dirty="0">
                <a:latin typeface="Open Sans" panose="020B0606030504020204" pitchFamily="34" charset="0"/>
                <a:ea typeface="Open Sans" panose="020B0606030504020204" pitchFamily="34" charset="0"/>
                <a:cs typeface="Open Sans" panose="020B0606030504020204" pitchFamily="34" charset="0"/>
              </a:rPr>
              <a:t>, the type parameter should be a type of Player.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have three fields, a </a:t>
            </a:r>
            <a:r>
              <a:rPr lang="en-US" sz="6400" dirty="0" err="1">
                <a:latin typeface="Open Sans" panose="020B0606030504020204" pitchFamily="34" charset="0"/>
                <a:ea typeface="Open Sans" panose="020B0606030504020204" pitchFamily="34" charset="0"/>
                <a:cs typeface="Open Sans" panose="020B0606030504020204" pitchFamily="34" charset="0"/>
              </a:rPr>
              <a:t>gameName</a:t>
            </a:r>
            <a:r>
              <a:rPr lang="en-US" sz="6400" dirty="0">
                <a:latin typeface="Open Sans" panose="020B0606030504020204" pitchFamily="34" charset="0"/>
                <a:ea typeface="Open Sans" panose="020B0606030504020204" pitchFamily="34" charset="0"/>
                <a:cs typeface="Open Sans" panose="020B0606030504020204" pitchFamily="34" charset="0"/>
              </a:rPr>
              <a:t>, a list of players, and a map of game actions.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a:t>
            </a:r>
            <a:r>
              <a:rPr lang="en-US" sz="6400" b="1" dirty="0">
                <a:latin typeface="Open Sans" panose="020B0606030504020204" pitchFamily="34" charset="0"/>
                <a:ea typeface="Open Sans" panose="020B0606030504020204" pitchFamily="34" charset="0"/>
                <a:cs typeface="Open Sans" panose="020B0606030504020204" pitchFamily="34" charset="0"/>
              </a:rPr>
              <a:t>Game</a:t>
            </a:r>
            <a:r>
              <a:rPr lang="en-US" sz="6400" dirty="0">
                <a:latin typeface="Open Sans" panose="020B0606030504020204" pitchFamily="34" charset="0"/>
                <a:ea typeface="Open Sans" panose="020B0606030504020204" pitchFamily="34" charset="0"/>
                <a:cs typeface="Open Sans" panose="020B0606030504020204" pitchFamily="34" charset="0"/>
              </a:rPr>
              <a:t> class should have </a:t>
            </a:r>
            <a:r>
              <a:rPr lang="en-US" sz="6400" b="1" dirty="0">
                <a:latin typeface="Open Sans" panose="020B0606030504020204" pitchFamily="34" charset="0"/>
                <a:ea typeface="Open Sans" panose="020B0606030504020204" pitchFamily="34" charset="0"/>
                <a:cs typeface="Open Sans" panose="020B0606030504020204" pitchFamily="34" charset="0"/>
              </a:rPr>
              <a:t>two abstract methods</a:t>
            </a:r>
            <a:r>
              <a:rPr lang="en-US" sz="6400" dirty="0">
                <a:latin typeface="Open Sans" panose="020B0606030504020204" pitchFamily="34" charset="0"/>
                <a:ea typeface="Open Sans" panose="020B0606030504020204" pitchFamily="34" charset="0"/>
                <a:cs typeface="Open Sans" panose="020B0606030504020204" pitchFamily="34" charset="0"/>
              </a:rPr>
              <a:t> you want any custom game to implement.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method </a:t>
            </a:r>
            <a:r>
              <a:rPr lang="en-US" sz="6400" dirty="0" err="1">
                <a:latin typeface="Open Sans" panose="020B0606030504020204" pitchFamily="34" charset="0"/>
                <a:ea typeface="Open Sans" panose="020B0606030504020204" pitchFamily="34" charset="0"/>
                <a:cs typeface="Open Sans" panose="020B0606030504020204" pitchFamily="34" charset="0"/>
              </a:rPr>
              <a:t>createNewPlayer</a:t>
            </a:r>
            <a:r>
              <a:rPr lang="en-US" sz="6400" dirty="0">
                <a:latin typeface="Open Sans" panose="020B0606030504020204" pitchFamily="34" charset="0"/>
                <a:ea typeface="Open Sans" panose="020B0606030504020204" pitchFamily="34" charset="0"/>
                <a:cs typeface="Open Sans" panose="020B0606030504020204" pitchFamily="34" charset="0"/>
              </a:rPr>
              <a:t> will return a new instance of the type used for a player.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method </a:t>
            </a:r>
            <a:r>
              <a:rPr lang="en-US" sz="6400" dirty="0" err="1">
                <a:latin typeface="Open Sans" panose="020B0606030504020204" pitchFamily="34" charset="0"/>
                <a:ea typeface="Open Sans" panose="020B0606030504020204" pitchFamily="34" charset="0"/>
                <a:cs typeface="Open Sans" panose="020B0606030504020204" pitchFamily="34" charset="0"/>
              </a:rPr>
              <a:t>getGameActions</a:t>
            </a:r>
            <a:r>
              <a:rPr lang="en-US" sz="6400" dirty="0">
                <a:latin typeface="Open Sans" panose="020B0606030504020204" pitchFamily="34" charset="0"/>
                <a:ea typeface="Open Sans" panose="020B0606030504020204" pitchFamily="34" charset="0"/>
                <a:cs typeface="Open Sans" panose="020B0606030504020204" pitchFamily="34" charset="0"/>
              </a:rPr>
              <a:t> will return a map that associates a character a user would enter, with a prompt and an action to be taken.  For example, if a user selects 'Q', this should map to a </a:t>
            </a:r>
            <a:r>
              <a:rPr lang="en-US" sz="6400" dirty="0" err="1">
                <a:latin typeface="Open Sans" panose="020B0606030504020204" pitchFamily="34" charset="0"/>
                <a:ea typeface="Open Sans" panose="020B0606030504020204" pitchFamily="34" charset="0"/>
                <a:cs typeface="Open Sans" panose="020B0606030504020204" pitchFamily="34" charset="0"/>
              </a:rPr>
              <a:t>GameAction</a:t>
            </a:r>
            <a:r>
              <a:rPr lang="en-US" sz="6400" dirty="0">
                <a:latin typeface="Open Sans" panose="020B0606030504020204" pitchFamily="34" charset="0"/>
                <a:ea typeface="Open Sans" panose="020B0606030504020204" pitchFamily="34" charset="0"/>
                <a:cs typeface="Open Sans" panose="020B0606030504020204" pitchFamily="34" charset="0"/>
              </a:rPr>
              <a:t> record, that has "Quit Program" as the prompt, and a lambda expression, calling the quit method on the game, with a method reference, this::</a:t>
            </a:r>
            <a:r>
              <a:rPr lang="en-US" sz="6400" dirty="0" err="1">
                <a:latin typeface="Open Sans" panose="020B0606030504020204" pitchFamily="34" charset="0"/>
                <a:ea typeface="Open Sans" panose="020B0606030504020204" pitchFamily="34" charset="0"/>
                <a:cs typeface="Open Sans" panose="020B0606030504020204" pitchFamily="34" charset="0"/>
              </a:rPr>
              <a:t>quitGame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150296094"/>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42753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Game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Game Console Setup,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have </a:t>
            </a:r>
            <a:r>
              <a:rPr lang="en-US" sz="6400" b="1" dirty="0">
                <a:latin typeface="Open Sans" panose="020B0606030504020204" pitchFamily="34" charset="0"/>
                <a:ea typeface="Open Sans" panose="020B0606030504020204" pitchFamily="34" charset="0"/>
                <a:cs typeface="Open Sans" panose="020B0606030504020204" pitchFamily="34" charset="0"/>
              </a:rPr>
              <a:t>concrete methods</a:t>
            </a:r>
            <a:r>
              <a:rPr lang="en-US" sz="6400" dirty="0">
                <a:latin typeface="Open Sans" panose="020B0606030504020204" pitchFamily="34" charset="0"/>
                <a:ea typeface="Open Sans" panose="020B0606030504020204" pitchFamily="34" charset="0"/>
                <a:cs typeface="Open Sans" panose="020B0606030504020204" pitchFamily="34" charset="0"/>
              </a:rPr>
              <a:t>, some of which might be overridden by subclasses.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addPlayer</a:t>
            </a:r>
            <a:r>
              <a:rPr lang="en-US" sz="6400" dirty="0">
                <a:latin typeface="Open Sans" panose="020B0606030504020204" pitchFamily="34" charset="0"/>
                <a:ea typeface="Open Sans" panose="020B0606030504020204" pitchFamily="34" charset="0"/>
                <a:cs typeface="Open Sans" panose="020B0606030504020204" pitchFamily="34" charset="0"/>
              </a:rPr>
              <a:t> method takes a string for name, creates a player instance, adding it to the Game's player list, and returns that index.</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executeGameAction</a:t>
            </a:r>
            <a:r>
              <a:rPr lang="en-US" sz="6400" dirty="0">
                <a:latin typeface="Open Sans" panose="020B0606030504020204" pitchFamily="34" charset="0"/>
                <a:ea typeface="Open Sans" panose="020B0606030504020204" pitchFamily="34" charset="0"/>
                <a:cs typeface="Open Sans" panose="020B0606030504020204" pitchFamily="34" charset="0"/>
              </a:rPr>
              <a:t> will call the Predicate's test method, on the lambda expression in the action field, returning the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result.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printPlayer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quitGame</a:t>
            </a:r>
            <a:r>
              <a:rPr lang="en-US" sz="6400" dirty="0">
                <a:latin typeface="Open Sans" panose="020B0606030504020204" pitchFamily="34" charset="0"/>
                <a:ea typeface="Open Sans" panose="020B0606030504020204" pitchFamily="34" charset="0"/>
                <a:cs typeface="Open Sans" panose="020B0606030504020204" pitchFamily="34" charset="0"/>
              </a:rPr>
              <a:t> methods, are the methods referenced in the </a:t>
            </a:r>
            <a:r>
              <a:rPr lang="en-US" sz="6400" dirty="0" err="1">
                <a:latin typeface="Open Sans" panose="020B0606030504020204" pitchFamily="34" charset="0"/>
                <a:ea typeface="Open Sans" panose="020B0606030504020204" pitchFamily="34" charset="0"/>
                <a:cs typeface="Open Sans" panose="020B0606030504020204" pitchFamily="34" charset="0"/>
              </a:rPr>
              <a:t>GameAction</a:t>
            </a:r>
            <a:r>
              <a:rPr lang="en-US" sz="6400" dirty="0">
                <a:latin typeface="Open Sans" panose="020B0606030504020204" pitchFamily="34" charset="0"/>
                <a:ea typeface="Open Sans" panose="020B0606030504020204" pitchFamily="34" charset="0"/>
                <a:cs typeface="Open Sans" panose="020B0606030504020204" pitchFamily="34" charset="0"/>
              </a:rPr>
              <a:t> records.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Include getter and helper methods as appropriate.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create your own simple game, and player type, and test some of the methods on the </a:t>
            </a:r>
            <a:r>
              <a:rPr lang="en-US" sz="6400" dirty="0" err="1">
                <a:latin typeface="Open Sans" panose="020B0606030504020204" pitchFamily="34" charset="0"/>
                <a:ea typeface="Open Sans" panose="020B0606030504020204" pitchFamily="34" charset="0"/>
                <a:cs typeface="Open Sans" panose="020B0606030504020204" pitchFamily="34" charset="0"/>
              </a:rPr>
              <a:t>GameConsole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87456813"/>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55081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Conceptual Game Console Application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Game Console Setup,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is a model of the types I just explained, which I'll be building.</a:t>
            </a:r>
          </a:p>
        </p:txBody>
      </p:sp>
      <p:pic>
        <p:nvPicPr>
          <p:cNvPr id="3" name="Picture 2" descr="Graphical user interface, application, Teams&#10;&#10;Description automatically generated">
            <a:extLst>
              <a:ext uri="{FF2B5EF4-FFF2-40B4-BE49-F238E27FC236}">
                <a16:creationId xmlns:a16="http://schemas.microsoft.com/office/drawing/2014/main" id="{BA9047D6-02CD-3693-7E3B-66D7AD2DF20B}"/>
              </a:ext>
            </a:extLst>
          </p:cNvPr>
          <p:cNvPicPr>
            <a:picLocks noChangeAspect="1"/>
          </p:cNvPicPr>
          <p:nvPr/>
        </p:nvPicPr>
        <p:blipFill rotWithShape="1">
          <a:blip r:embed="rId4">
            <a:extLst>
              <a:ext uri="{28A0092B-C50C-407E-A947-70E740481C1C}">
                <a14:useLocalDpi xmlns:a14="http://schemas.microsoft.com/office/drawing/2010/main" val="0"/>
              </a:ext>
            </a:extLst>
          </a:blip>
          <a:srcRect l="2220" t="3670" r="1174" b="3960"/>
          <a:stretch/>
        </p:blipFill>
        <p:spPr>
          <a:xfrm>
            <a:off x="7105135" y="5684110"/>
            <a:ext cx="22365730" cy="12109618"/>
          </a:xfrm>
          <a:prstGeom prst="rect">
            <a:avLst/>
          </a:prstGeom>
        </p:spPr>
      </p:pic>
    </p:spTree>
    <p:extLst>
      <p:ext uri="{BB962C8B-B14F-4D97-AF65-F5344CB8AC3E}">
        <p14:creationId xmlns:p14="http://schemas.microsoft.com/office/powerpoint/2010/main" val="316728418"/>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96493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Initializer Challenge, Pirate Invasion Game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Challenge: Initializers and Constructors, A Pirate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game will be a Pirate Game, and should extend the Game class we created previously.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should have a Pirate class, which implements the Player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game will have different levels, and each level will have a list of towns, which can be Strings for now.</a:t>
            </a:r>
          </a:p>
        </p:txBody>
      </p:sp>
    </p:spTree>
    <p:extLst>
      <p:ext uri="{BB962C8B-B14F-4D97-AF65-F5344CB8AC3E}">
        <p14:creationId xmlns:p14="http://schemas.microsoft.com/office/powerpoint/2010/main" val="205293061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b="1" dirty="0">
                <a:latin typeface="Open Sans" panose="020B0606030504020204" pitchFamily="34" charset="0"/>
                <a:ea typeface="Open Sans" panose="020B0606030504020204" pitchFamily="34" charset="0"/>
                <a:cs typeface="Open Sans" panose="020B0606030504020204" pitchFamily="34" charset="0"/>
              </a:rPr>
            </a:br>
            <a:r>
              <a:rPr lang="en-US" sz="6400" b="1"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1539656370"/>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96493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Initializer Challenge, Pirate Invasion Game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Challenge: Initializers and Constructors, A Pirate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for the Weapon options.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Weapon should have two fields.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Hit points will get deducted from a player hit by this weapon.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Level will be the minimum level needed, to be able to use the weapon.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an </a:t>
            </a:r>
            <a:r>
              <a:rPr lang="en-US" sz="6400" b="1" dirty="0" err="1">
                <a:latin typeface="Open Sans" panose="020B0606030504020204" pitchFamily="34" charset="0"/>
                <a:ea typeface="Open Sans" panose="020B0606030504020204" pitchFamily="34" charset="0"/>
                <a:cs typeface="Open Sans" panose="020B0606030504020204" pitchFamily="34" charset="0"/>
              </a:rPr>
              <a:t>enum</a:t>
            </a:r>
            <a:r>
              <a:rPr lang="en-US" sz="6400" b="1" dirty="0">
                <a:latin typeface="Open Sans" panose="020B0606030504020204" pitchFamily="34" charset="0"/>
                <a:ea typeface="Open Sans" panose="020B0606030504020204" pitchFamily="34" charset="0"/>
                <a:cs typeface="Open Sans" panose="020B0606030504020204" pitchFamily="34" charset="0"/>
              </a:rPr>
              <a:t> constructor</a:t>
            </a:r>
            <a:r>
              <a:rPr lang="en-US" sz="6400" dirty="0">
                <a:latin typeface="Open Sans" panose="020B0606030504020204" pitchFamily="34" charset="0"/>
                <a:ea typeface="Open Sans" panose="020B0606030504020204" pitchFamily="34" charset="0"/>
                <a:cs typeface="Open Sans" panose="020B0606030504020204" pitchFamily="34" charset="0"/>
              </a:rPr>
              <a:t> to set this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also want you to think about how you could use instance or static initializers, as you build these types.</a:t>
            </a:r>
          </a:p>
        </p:txBody>
      </p:sp>
    </p:spTree>
    <p:extLst>
      <p:ext uri="{BB962C8B-B14F-4D97-AF65-F5344CB8AC3E}">
        <p14:creationId xmlns:p14="http://schemas.microsoft.com/office/powerpoint/2010/main" val="572272127"/>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3455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000" dirty="0">
                <a:latin typeface="Open Sans" panose="020B0606030504020204" pitchFamily="34" charset="0"/>
                <a:ea typeface="Open Sans" panose="020B0606030504020204" pitchFamily="34" charset="0"/>
                <a:cs typeface="Open Sans" panose="020B0606030504020204" pitchFamily="34" charset="0"/>
              </a:rPr>
              <a:t>Challenge: Initializers and Constructors, A Pirate Game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5432558"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shows a model of the main entities, for my own Pirate game.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going to create Weapon, as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as suggested.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Pirate class will implement the Player interface, from the last video.</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I'll create a </a:t>
            </a:r>
            <a:r>
              <a:rPr lang="en-US" sz="6400" dirty="0" err="1">
                <a:latin typeface="Open Sans" panose="020B0606030504020204" pitchFamily="34" charset="0"/>
                <a:ea typeface="Open Sans" panose="020B0606030504020204" pitchFamily="34" charset="0"/>
                <a:cs typeface="Open Sans" panose="020B0606030504020204" pitchFamily="34" charset="0"/>
              </a:rPr>
              <a:t>PirateGame</a:t>
            </a:r>
            <a:r>
              <a:rPr lang="en-US" sz="6400" dirty="0">
                <a:latin typeface="Open Sans" panose="020B0606030504020204" pitchFamily="34" charset="0"/>
                <a:ea typeface="Open Sans" panose="020B0606030504020204" pitchFamily="34" charset="0"/>
                <a:cs typeface="Open Sans" panose="020B0606030504020204" pitchFamily="34" charset="0"/>
              </a:rPr>
              <a:t> class, that extends Game.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Timeline&#10;&#10;Description automatically generated with medium confidence">
            <a:extLst>
              <a:ext uri="{FF2B5EF4-FFF2-40B4-BE49-F238E27FC236}">
                <a16:creationId xmlns:a16="http://schemas.microsoft.com/office/drawing/2014/main" id="{D74239A6-A8F8-B747-8987-6EC48437B402}"/>
              </a:ext>
            </a:extLst>
          </p:cNvPr>
          <p:cNvPicPr>
            <a:picLocks noChangeAspect="1"/>
          </p:cNvPicPr>
          <p:nvPr/>
        </p:nvPicPr>
        <p:blipFill rotWithShape="1">
          <a:blip r:embed="rId4">
            <a:extLst>
              <a:ext uri="{28A0092B-C50C-407E-A947-70E740481C1C}">
                <a14:useLocalDpi xmlns:a14="http://schemas.microsoft.com/office/drawing/2010/main" val="0"/>
              </a:ext>
            </a:extLst>
          </a:blip>
          <a:srcRect l="1589" t="5135" r="2443" b="4459"/>
          <a:stretch/>
        </p:blipFill>
        <p:spPr>
          <a:xfrm>
            <a:off x="16961188" y="5609968"/>
            <a:ext cx="18745201" cy="9354065"/>
          </a:xfrm>
          <a:prstGeom prst="rect">
            <a:avLst/>
          </a:prstGeom>
        </p:spPr>
      </p:pic>
    </p:spTree>
    <p:extLst>
      <p:ext uri="{BB962C8B-B14F-4D97-AF65-F5344CB8AC3E}">
        <p14:creationId xmlns:p14="http://schemas.microsoft.com/office/powerpoint/2010/main" val="4146423939"/>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3051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Final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Final Classes, Review of constructor access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the final keyword on a class means it can't be extended.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declare a class </a:t>
            </a:r>
            <a:r>
              <a:rPr lang="en-US" sz="6400" b="1" dirty="0">
                <a:latin typeface="Roboto Mono" panose="00000009000000000000" pitchFamily="49" charset="0"/>
                <a:ea typeface="Roboto Mono" panose="00000009000000000000" pitchFamily="49" charset="0"/>
                <a:cs typeface="Open Sans" panose="020B0606030504020204" pitchFamily="34" charset="0"/>
              </a:rPr>
              <a:t>final</a:t>
            </a:r>
            <a:r>
              <a:rPr lang="en-US" sz="6400" dirty="0">
                <a:latin typeface="Open Sans" panose="020B0606030504020204" pitchFamily="34" charset="0"/>
                <a:ea typeface="Open Sans" panose="020B0606030504020204" pitchFamily="34" charset="0"/>
                <a:cs typeface="Open Sans" panose="020B0606030504020204" pitchFamily="34" charset="0"/>
              </a:rPr>
              <a:t> if its definition is complete, and no subclasses are desired or required.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Enums and Records are final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Subclasses can take advantage of mutable fields on parent classes, if the parent classes aren't implementing defensive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easiest ways to prevent this, is to make your class final.</a:t>
            </a:r>
          </a:p>
        </p:txBody>
      </p:sp>
    </p:spTree>
    <p:extLst>
      <p:ext uri="{BB962C8B-B14F-4D97-AF65-F5344CB8AC3E}">
        <p14:creationId xmlns:p14="http://schemas.microsoft.com/office/powerpoint/2010/main" val="3295251503"/>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3051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Final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Final Classes, Review of constructor access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0287000"/>
            <a:ext cx="34782670" cy="764430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Private constructors will prevent both a new instance and a </a:t>
            </a:r>
            <a:r>
              <a:rPr lang="en-US" sz="6400">
                <a:latin typeface="Open Sans" panose="020B0606030504020204" pitchFamily="34" charset="0"/>
                <a:ea typeface="Open Sans" panose="020B0606030504020204" pitchFamily="34" charset="0"/>
                <a:cs typeface="Open Sans" panose="020B0606030504020204" pitchFamily="34" charset="0"/>
              </a:rPr>
              <a:t>new subclass </a:t>
            </a:r>
            <a:r>
              <a:rPr lang="en-US" sz="6400" dirty="0">
                <a:latin typeface="Open Sans" panose="020B0606030504020204" pitchFamily="34" charset="0"/>
                <a:ea typeface="Open Sans" panose="020B0606030504020204" pitchFamily="34" charset="0"/>
                <a:cs typeface="Open Sans" panose="020B0606030504020204" pitchFamily="34" charset="0"/>
              </a:rPr>
              <a:t>from being created.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Protected constructors will prevent an instance from being created outside of a subclass or the package.</a:t>
            </a:r>
          </a:p>
        </p:txBody>
      </p:sp>
      <p:graphicFrame>
        <p:nvGraphicFramePr>
          <p:cNvPr id="2" name="Table 1">
            <a:extLst>
              <a:ext uri="{FF2B5EF4-FFF2-40B4-BE49-F238E27FC236}">
                <a16:creationId xmlns:a16="http://schemas.microsoft.com/office/drawing/2014/main" id="{496CF1B6-61A5-40A4-DED4-79CCF02613AD}"/>
              </a:ext>
            </a:extLst>
          </p:cNvPr>
          <p:cNvGraphicFramePr>
            <a:graphicFrameLocks noGrp="1"/>
          </p:cNvGraphicFramePr>
          <p:nvPr/>
        </p:nvGraphicFramePr>
        <p:xfrm>
          <a:off x="952502" y="4285904"/>
          <a:ext cx="34782666" cy="5563997"/>
        </p:xfrm>
        <a:graphic>
          <a:graphicData uri="http://schemas.openxmlformats.org/drawingml/2006/table">
            <a:tbl>
              <a:tblPr firstRow="1" bandRow="1">
                <a:tableStyleId>{5C22544A-7EE6-4342-B048-85BDC9FD1C3A}</a:tableStyleId>
              </a:tblPr>
              <a:tblGrid>
                <a:gridCol w="8166789">
                  <a:extLst>
                    <a:ext uri="{9D8B030D-6E8A-4147-A177-3AD203B41FA5}">
                      <a16:colId xmlns:a16="http://schemas.microsoft.com/office/drawing/2014/main" val="2844207666"/>
                    </a:ext>
                  </a:extLst>
                </a:gridCol>
                <a:gridCol w="3756455">
                  <a:extLst>
                    <a:ext uri="{9D8B030D-6E8A-4147-A177-3AD203B41FA5}">
                      <a16:colId xmlns:a16="http://schemas.microsoft.com/office/drawing/2014/main" val="1891655341"/>
                    </a:ext>
                  </a:extLst>
                </a:gridCol>
                <a:gridCol w="4917989">
                  <a:extLst>
                    <a:ext uri="{9D8B030D-6E8A-4147-A177-3AD203B41FA5}">
                      <a16:colId xmlns:a16="http://schemas.microsoft.com/office/drawing/2014/main" val="302777359"/>
                    </a:ext>
                  </a:extLst>
                </a:gridCol>
                <a:gridCol w="8180173">
                  <a:extLst>
                    <a:ext uri="{9D8B030D-6E8A-4147-A177-3AD203B41FA5}">
                      <a16:colId xmlns:a16="http://schemas.microsoft.com/office/drawing/2014/main" val="850305255"/>
                    </a:ext>
                  </a:extLst>
                </a:gridCol>
                <a:gridCol w="9761260">
                  <a:extLst>
                    <a:ext uri="{9D8B030D-6E8A-4147-A177-3AD203B41FA5}">
                      <a16:colId xmlns:a16="http://schemas.microsoft.com/office/drawing/2014/main" val="3495785677"/>
                    </a:ext>
                  </a:extLst>
                </a:gridCol>
              </a:tblGrid>
              <a:tr h="925212">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final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private constructors only</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protected constructors only</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89674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Instantiate a new instance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but only subclasses, and classes in same package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74204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subclass can be declared successfully</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452876"/>
                  </a:ext>
                </a:extLst>
              </a:tr>
            </a:tbl>
          </a:graphicData>
        </a:graphic>
      </p:graphicFrame>
    </p:spTree>
    <p:extLst>
      <p:ext uri="{BB962C8B-B14F-4D97-AF65-F5344CB8AC3E}">
        <p14:creationId xmlns:p14="http://schemas.microsoft.com/office/powerpoint/2010/main" val="1315295041"/>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30515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Final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200" dirty="0">
                <a:latin typeface="Open Sans" panose="020B0606030504020204" pitchFamily="34" charset="0"/>
                <a:ea typeface="Open Sans" panose="020B0606030504020204" pitchFamily="34" charset="0"/>
                <a:cs typeface="Open Sans" panose="020B0606030504020204" pitchFamily="34" charset="0"/>
              </a:rPr>
              <a:t>Final Classes, Review of constructor access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10287000"/>
            <a:ext cx="34782670" cy="764430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final and abstract modifiers are incompatible and wouldn't be used in the same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that if you don't want your class to be instantiated, you can either make it abstract or use a more restrictive access modifier on the class.</a:t>
            </a:r>
          </a:p>
        </p:txBody>
      </p:sp>
      <p:graphicFrame>
        <p:nvGraphicFramePr>
          <p:cNvPr id="2" name="Table 1">
            <a:extLst>
              <a:ext uri="{FF2B5EF4-FFF2-40B4-BE49-F238E27FC236}">
                <a16:creationId xmlns:a16="http://schemas.microsoft.com/office/drawing/2014/main" id="{496CF1B6-61A5-40A4-DED4-79CCF02613AD}"/>
              </a:ext>
            </a:extLst>
          </p:cNvPr>
          <p:cNvGraphicFramePr>
            <a:graphicFrameLocks noGrp="1"/>
          </p:cNvGraphicFramePr>
          <p:nvPr/>
        </p:nvGraphicFramePr>
        <p:xfrm>
          <a:off x="952502" y="4285904"/>
          <a:ext cx="34782666" cy="5563997"/>
        </p:xfrm>
        <a:graphic>
          <a:graphicData uri="http://schemas.openxmlformats.org/drawingml/2006/table">
            <a:tbl>
              <a:tblPr firstRow="1" bandRow="1">
                <a:tableStyleId>{5C22544A-7EE6-4342-B048-85BDC9FD1C3A}</a:tableStyleId>
              </a:tblPr>
              <a:tblGrid>
                <a:gridCol w="8166789">
                  <a:extLst>
                    <a:ext uri="{9D8B030D-6E8A-4147-A177-3AD203B41FA5}">
                      <a16:colId xmlns:a16="http://schemas.microsoft.com/office/drawing/2014/main" val="2844207666"/>
                    </a:ext>
                  </a:extLst>
                </a:gridCol>
                <a:gridCol w="3756455">
                  <a:extLst>
                    <a:ext uri="{9D8B030D-6E8A-4147-A177-3AD203B41FA5}">
                      <a16:colId xmlns:a16="http://schemas.microsoft.com/office/drawing/2014/main" val="1891655341"/>
                    </a:ext>
                  </a:extLst>
                </a:gridCol>
                <a:gridCol w="4917989">
                  <a:extLst>
                    <a:ext uri="{9D8B030D-6E8A-4147-A177-3AD203B41FA5}">
                      <a16:colId xmlns:a16="http://schemas.microsoft.com/office/drawing/2014/main" val="302777359"/>
                    </a:ext>
                  </a:extLst>
                </a:gridCol>
                <a:gridCol w="8180173">
                  <a:extLst>
                    <a:ext uri="{9D8B030D-6E8A-4147-A177-3AD203B41FA5}">
                      <a16:colId xmlns:a16="http://schemas.microsoft.com/office/drawing/2014/main" val="850305255"/>
                    </a:ext>
                  </a:extLst>
                </a:gridCol>
                <a:gridCol w="9761260">
                  <a:extLst>
                    <a:ext uri="{9D8B030D-6E8A-4147-A177-3AD203B41FA5}">
                      <a16:colId xmlns:a16="http://schemas.microsoft.com/office/drawing/2014/main" val="3495785677"/>
                    </a:ext>
                  </a:extLst>
                </a:gridCol>
              </a:tblGrid>
              <a:tr h="925212">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Operations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final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private constructors only</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protected constructors only</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89674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Instantiate a new instance	</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but only subclasses, and classes in same package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2742044">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subclass can be declared successfully</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452876"/>
                  </a:ext>
                </a:extLst>
              </a:tr>
            </a:tbl>
          </a:graphicData>
        </a:graphic>
      </p:graphicFrame>
    </p:spTree>
    <p:extLst>
      <p:ext uri="{BB962C8B-B14F-4D97-AF65-F5344CB8AC3E}">
        <p14:creationId xmlns:p14="http://schemas.microsoft.com/office/powerpoint/2010/main" val="4021232502"/>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9113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Sealed Classes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Sealed Classes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7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JDK17 introduced a new modifier, </a:t>
            </a:r>
            <a:r>
              <a:rPr lang="en-US" sz="6400" b="1" dirty="0">
                <a:latin typeface="Open Sans" panose="020B0606030504020204" pitchFamily="34" charset="0"/>
                <a:ea typeface="Open Sans" panose="020B0606030504020204" pitchFamily="34" charset="0"/>
                <a:cs typeface="Open Sans" panose="020B0606030504020204" pitchFamily="34" charset="0"/>
              </a:rPr>
              <a:t>sealed</a:t>
            </a:r>
            <a:r>
              <a:rPr lang="en-US" sz="6400" dirty="0">
                <a:latin typeface="Open Sans" panose="020B0606030504020204" pitchFamily="34" charset="0"/>
                <a:ea typeface="Open Sans" panose="020B0606030504020204" pitchFamily="34" charset="0"/>
                <a:cs typeface="Open Sans" panose="020B0606030504020204" pitchFamily="34" charset="0"/>
              </a:rPr>
              <a:t>, for our classes and interfaces.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modifier can be used for both outer types and nested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used, a </a:t>
            </a:r>
            <a:r>
              <a:rPr lang="en-US" sz="6400" b="1" dirty="0">
                <a:latin typeface="Open Sans" panose="020B0606030504020204" pitchFamily="34" charset="0"/>
                <a:ea typeface="Open Sans" panose="020B0606030504020204" pitchFamily="34" charset="0"/>
                <a:cs typeface="Open Sans" panose="020B0606030504020204" pitchFamily="34" charset="0"/>
              </a:rPr>
              <a:t>permits</a:t>
            </a:r>
            <a:r>
              <a:rPr lang="en-US" sz="6400" dirty="0">
                <a:latin typeface="Open Sans" panose="020B0606030504020204" pitchFamily="34" charset="0"/>
                <a:ea typeface="Open Sans" panose="020B0606030504020204" pitchFamily="34" charset="0"/>
                <a:cs typeface="Open Sans" panose="020B0606030504020204" pitchFamily="34" charset="0"/>
              </a:rPr>
              <a:t> clause is also required in most cases, which lists the allowed subclasses.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Subclasses can be nested classes, classes declared in the same file, classes in the same package, or if using Java's modules, in the same module.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this means though, for this specific conversation, is that all our code so far, since JDK9, is part of what's called, the unnamed default module.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this, I can't use subclasses in the permits clause that are in other packages.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sealed class and its direct subclasses create a circular reference.</a:t>
            </a:r>
          </a:p>
        </p:txBody>
      </p:sp>
    </p:spTree>
    <p:extLst>
      <p:ext uri="{BB962C8B-B14F-4D97-AF65-F5344CB8AC3E}">
        <p14:creationId xmlns:p14="http://schemas.microsoft.com/office/powerpoint/2010/main" val="1156489089"/>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80021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sealed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Sealed Classes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the sealed keyword, requires the parent class to </a:t>
            </a:r>
            <a:r>
              <a:rPr lang="en-US" sz="6400" b="1" dirty="0">
                <a:latin typeface="Open Sans" panose="020B0606030504020204" pitchFamily="34" charset="0"/>
                <a:ea typeface="Open Sans" panose="020B0606030504020204" pitchFamily="34" charset="0"/>
                <a:cs typeface="Open Sans" panose="020B0606030504020204" pitchFamily="34" charset="0"/>
              </a:rPr>
              <a:t>declare it's subclasses</a:t>
            </a:r>
            <a:r>
              <a:rPr lang="en-US" sz="6400" dirty="0">
                <a:latin typeface="Open Sans" panose="020B0606030504020204" pitchFamily="34" charset="0"/>
                <a:ea typeface="Open Sans" panose="020B0606030504020204" pitchFamily="34" charset="0"/>
                <a:cs typeface="Open Sans" panose="020B0606030504020204" pitchFamily="34" charset="0"/>
              </a:rPr>
              <a:t>, using a </a:t>
            </a:r>
            <a:r>
              <a:rPr lang="en-US" sz="6400" b="1" dirty="0">
                <a:latin typeface="Open Sans" panose="020B0606030504020204" pitchFamily="34" charset="0"/>
                <a:ea typeface="Open Sans" panose="020B0606030504020204" pitchFamily="34" charset="0"/>
                <a:cs typeface="Open Sans" panose="020B0606030504020204" pitchFamily="34" charset="0"/>
              </a:rPr>
              <a:t>permits</a:t>
            </a:r>
            <a:r>
              <a:rPr lang="en-US" sz="6400" dirty="0">
                <a:latin typeface="Open Sans" panose="020B0606030504020204" pitchFamily="34" charset="0"/>
                <a:ea typeface="Open Sans" panose="020B0606030504020204" pitchFamily="34" charset="0"/>
                <a:cs typeface="Open Sans" panose="020B0606030504020204" pitchFamily="34" charset="0"/>
              </a:rPr>
              <a:t> clause.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parent class has to know about every direct subclass, and these have to exist, in the same package in this case.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the sealed keyword puts a requirement on all the subclasses that were declared in the permits clause.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requires each subclass to declare one of the three valid modifiers for a class extending a sealed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a:t>
            </a:r>
            <a:r>
              <a:rPr lang="en-US" sz="6400" b="1" dirty="0">
                <a:latin typeface="Open Sans" panose="020B0606030504020204" pitchFamily="34" charset="0"/>
                <a:ea typeface="Open Sans" panose="020B0606030504020204" pitchFamily="34" charset="0"/>
                <a:cs typeface="Open Sans" panose="020B0606030504020204" pitchFamily="34" charset="0"/>
              </a:rPr>
              <a:t>final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sealed</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non-sealed</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930328257"/>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80021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sealed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Sealed Classes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691536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have a parent class X, declared as a sealed class, and permitting only classes A, B and C to subclass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that reason class D, which may exist and extends X, won't compile.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have to either add D to the permits clause on X, or remove D from the hierarchy in some way.</a:t>
            </a:r>
          </a:p>
        </p:txBody>
      </p:sp>
      <p:pic>
        <p:nvPicPr>
          <p:cNvPr id="3" name="Picture 2" descr="A picture containing text, screenshot, diagram, line&#10;&#10;Description automatically generated">
            <a:extLst>
              <a:ext uri="{FF2B5EF4-FFF2-40B4-BE49-F238E27FC236}">
                <a16:creationId xmlns:a16="http://schemas.microsoft.com/office/drawing/2014/main" id="{5EFCE99B-2C32-687F-7CEB-1E8180FE3FEF}"/>
              </a:ext>
            </a:extLst>
          </p:cNvPr>
          <p:cNvPicPr>
            <a:picLocks noChangeAspect="1"/>
          </p:cNvPicPr>
          <p:nvPr/>
        </p:nvPicPr>
        <p:blipFill rotWithShape="1">
          <a:blip r:embed="rId4">
            <a:extLst>
              <a:ext uri="{28A0092B-C50C-407E-A947-70E740481C1C}">
                <a14:useLocalDpi xmlns:a14="http://schemas.microsoft.com/office/drawing/2010/main" val="0"/>
              </a:ext>
            </a:extLst>
          </a:blip>
          <a:srcRect l="3338" t="5565" r="2922" b="3389"/>
          <a:stretch/>
        </p:blipFill>
        <p:spPr>
          <a:xfrm>
            <a:off x="18295145" y="4036190"/>
            <a:ext cx="17440023" cy="12501620"/>
          </a:xfrm>
          <a:prstGeom prst="rect">
            <a:avLst/>
          </a:prstGeom>
        </p:spPr>
      </p:pic>
    </p:spTree>
    <p:extLst>
      <p:ext uri="{BB962C8B-B14F-4D97-AF65-F5344CB8AC3E}">
        <p14:creationId xmlns:p14="http://schemas.microsoft.com/office/powerpoint/2010/main" val="2612624433"/>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80021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sealed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Sealed Classes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691536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subclasses declared in the permits clause, must be declared as final, sealed or non-sealed.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Declaring a class final, means no other subclasses can extend that class, as I show with class A,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subclass declared with a sealed modifier, shown here with class B, must in turn use a permits clause.  Its subclasses in turn, have to use one of the three valid modifiers.</a:t>
            </a:r>
          </a:p>
        </p:txBody>
      </p:sp>
      <p:pic>
        <p:nvPicPr>
          <p:cNvPr id="3" name="Picture 2" descr="A picture containing text, screenshot, diagram, line&#10;&#10;Description automatically generated">
            <a:extLst>
              <a:ext uri="{FF2B5EF4-FFF2-40B4-BE49-F238E27FC236}">
                <a16:creationId xmlns:a16="http://schemas.microsoft.com/office/drawing/2014/main" id="{5EFCE99B-2C32-687F-7CEB-1E8180FE3FEF}"/>
              </a:ext>
            </a:extLst>
          </p:cNvPr>
          <p:cNvPicPr>
            <a:picLocks noChangeAspect="1"/>
          </p:cNvPicPr>
          <p:nvPr/>
        </p:nvPicPr>
        <p:blipFill rotWithShape="1">
          <a:blip r:embed="rId4">
            <a:extLst>
              <a:ext uri="{28A0092B-C50C-407E-A947-70E740481C1C}">
                <a14:useLocalDpi xmlns:a14="http://schemas.microsoft.com/office/drawing/2010/main" val="0"/>
              </a:ext>
            </a:extLst>
          </a:blip>
          <a:srcRect l="3338" t="5565" r="2922" b="3389"/>
          <a:stretch/>
        </p:blipFill>
        <p:spPr>
          <a:xfrm>
            <a:off x="18295145" y="4036190"/>
            <a:ext cx="17440023" cy="12501620"/>
          </a:xfrm>
          <a:prstGeom prst="rect">
            <a:avLst/>
          </a:prstGeom>
        </p:spPr>
      </p:pic>
    </p:spTree>
    <p:extLst>
      <p:ext uri="{BB962C8B-B14F-4D97-AF65-F5344CB8AC3E}">
        <p14:creationId xmlns:p14="http://schemas.microsoft.com/office/powerpoint/2010/main" val="1607103731"/>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80021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sealed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Sealed Classes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6915369"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Lastly, a subclass can use the non-sealed modifier, as shown with class C.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it's basically unsealing itself for all it's subclasses. </a:t>
            </a:r>
          </a:p>
        </p:txBody>
      </p:sp>
      <p:pic>
        <p:nvPicPr>
          <p:cNvPr id="3" name="Picture 2" descr="A picture containing text, screenshot, diagram, line&#10;&#10;Description automatically generated">
            <a:extLst>
              <a:ext uri="{FF2B5EF4-FFF2-40B4-BE49-F238E27FC236}">
                <a16:creationId xmlns:a16="http://schemas.microsoft.com/office/drawing/2014/main" id="{5EFCE99B-2C32-687F-7CEB-1E8180FE3FEF}"/>
              </a:ext>
            </a:extLst>
          </p:cNvPr>
          <p:cNvPicPr>
            <a:picLocks noChangeAspect="1"/>
          </p:cNvPicPr>
          <p:nvPr/>
        </p:nvPicPr>
        <p:blipFill rotWithShape="1">
          <a:blip r:embed="rId4">
            <a:extLst>
              <a:ext uri="{28A0092B-C50C-407E-A947-70E740481C1C}">
                <a14:useLocalDpi xmlns:a14="http://schemas.microsoft.com/office/drawing/2010/main" val="0"/>
              </a:ext>
            </a:extLst>
          </a:blip>
          <a:srcRect l="3338" t="5565" r="2922" b="3389"/>
          <a:stretch/>
        </p:blipFill>
        <p:spPr>
          <a:xfrm>
            <a:off x="18295145" y="4036190"/>
            <a:ext cx="17440023" cy="12501620"/>
          </a:xfrm>
          <a:prstGeom prst="rect">
            <a:avLst/>
          </a:prstGeom>
        </p:spPr>
      </p:pic>
    </p:spTree>
    <p:extLst>
      <p:ext uri="{BB962C8B-B14F-4D97-AF65-F5344CB8AC3E}">
        <p14:creationId xmlns:p14="http://schemas.microsoft.com/office/powerpoint/2010/main" val="9952111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2607592683"/>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74364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Section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you'll be adding functionality to the Pirate Game we've been working on for several videos.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be adding hidden treasure, town features, and opponents.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town feature, will affect the health of your pirate.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if your pirate runs into an alligator, you may want to subtract health points.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he finds a fresh water spring, you'll probably increase his health.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your pirate finds loot, each item should increase his score.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town will have different loot, and different features.</a:t>
            </a:r>
          </a:p>
        </p:txBody>
      </p:sp>
    </p:spTree>
    <p:extLst>
      <p:ext uri="{BB962C8B-B14F-4D97-AF65-F5344CB8AC3E}">
        <p14:creationId xmlns:p14="http://schemas.microsoft.com/office/powerpoint/2010/main" val="399093872"/>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2189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Create a Sealed Combatant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I want you to abstract some of the functionality of your Pirate player to a Combatant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you should make a copy of Pirate, calling it Combatant, and placing it in the pirate package.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class should be abstract, and contain most of Pirate's fields (like name, weapon, and game data), as well as methods related to these fields.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Pirate class should extend Combatant.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also create a couple of other Combatant classes, such as Islander and Soldier.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a:t>
            </a:r>
            <a:r>
              <a:rPr lang="en-US" sz="6400" b="1" dirty="0">
                <a:latin typeface="Open Sans" panose="020B0606030504020204" pitchFamily="34" charset="0"/>
                <a:ea typeface="Open Sans" panose="020B0606030504020204" pitchFamily="34" charset="0"/>
                <a:cs typeface="Open Sans" panose="020B0606030504020204" pitchFamily="34" charset="0"/>
              </a:rPr>
              <a:t>seal the Combatant</a:t>
            </a:r>
            <a:r>
              <a:rPr lang="en-US" sz="6400" dirty="0">
                <a:latin typeface="Open Sans" panose="020B0606030504020204" pitchFamily="34" charset="0"/>
                <a:ea typeface="Open Sans" panose="020B0606030504020204" pitchFamily="34" charset="0"/>
                <a:cs typeface="Open Sans" panose="020B0606030504020204" pitchFamily="34" charset="0"/>
              </a:rPr>
              <a:t> class.</a:t>
            </a:r>
          </a:p>
        </p:txBody>
      </p:sp>
    </p:spTree>
    <p:extLst>
      <p:ext uri="{BB962C8B-B14F-4D97-AF65-F5344CB8AC3E}">
        <p14:creationId xmlns:p14="http://schemas.microsoft.com/office/powerpoint/2010/main" val="1602480398"/>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121895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Create Loot and Feature </a:t>
            </a:r>
            <a:r>
              <a:rPr lang="en-US" sz="10800" dirty="0" err="1">
                <a:latin typeface="Open Sans" panose="020B0606030504020204" pitchFamily="34" charset="0"/>
                <a:ea typeface="Open Sans" panose="020B0606030504020204" pitchFamily="34" charset="0"/>
                <a:cs typeface="Open Sans" panose="020B0606030504020204" pitchFamily="34" charset="0"/>
              </a:rPr>
              <a:t>enums</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create two </a:t>
            </a:r>
            <a:r>
              <a:rPr lang="en-US" sz="6400" dirty="0" err="1">
                <a:latin typeface="Open Sans" panose="020B0606030504020204" pitchFamily="34" charset="0"/>
                <a:ea typeface="Open Sans" panose="020B0606030504020204" pitchFamily="34" charset="0"/>
                <a:cs typeface="Open Sans" panose="020B0606030504020204" pitchFamily="34" charset="0"/>
              </a:rPr>
              <a:t>enums</a:t>
            </a:r>
            <a:r>
              <a:rPr lang="en-US" sz="6400" dirty="0">
                <a:latin typeface="Open Sans" panose="020B0606030504020204" pitchFamily="34" charset="0"/>
                <a:ea typeface="Open Sans" panose="020B0606030504020204" pitchFamily="34" charset="0"/>
                <a:cs typeface="Open Sans" panose="020B0606030504020204" pitchFamily="34" charset="0"/>
              </a:rPr>
              <a:t>, both with constructors.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a:t>
            </a:r>
            <a:r>
              <a:rPr lang="en-US" sz="6400" b="1" dirty="0">
                <a:latin typeface="Open Sans" panose="020B0606030504020204" pitchFamily="34" charset="0"/>
                <a:ea typeface="Open Sans" panose="020B0606030504020204" pitchFamily="34" charset="0"/>
                <a:cs typeface="Open Sans" panose="020B0606030504020204" pitchFamily="34" charset="0"/>
              </a:rPr>
              <a:t>Loot</a:t>
            </a:r>
            <a:r>
              <a:rPr lang="en-US" sz="6400" dirty="0">
                <a:latin typeface="Open Sans" panose="020B0606030504020204" pitchFamily="34" charset="0"/>
                <a:ea typeface="Open Sans" panose="020B0606030504020204" pitchFamily="34" charset="0"/>
                <a:cs typeface="Open Sans" panose="020B0606030504020204" pitchFamily="34" charset="0"/>
              </a:rPr>
              <a:t>, defines pirate treasure such as gold coins or pearl necklaces, each </a:t>
            </a:r>
            <a:r>
              <a:rPr lang="en-US" sz="6400">
                <a:latin typeface="Open Sans" panose="020B0606030504020204" pitchFamily="34" charset="0"/>
                <a:ea typeface="Open Sans" panose="020B0606030504020204" pitchFamily="34" charset="0"/>
                <a:cs typeface="Open Sans" panose="020B0606030504020204" pitchFamily="34" charset="0"/>
              </a:rPr>
              <a:t>with its </a:t>
            </a:r>
            <a:r>
              <a:rPr lang="en-US" sz="6400" dirty="0">
                <a:latin typeface="Open Sans" panose="020B0606030504020204" pitchFamily="34" charset="0"/>
                <a:ea typeface="Open Sans" panose="020B0606030504020204" pitchFamily="34" charset="0"/>
                <a:cs typeface="Open Sans" panose="020B0606030504020204" pitchFamily="34" charset="0"/>
              </a:rPr>
              <a:t>own worth, that when found, will increase your </a:t>
            </a:r>
            <a:r>
              <a:rPr lang="en-US" sz="6400" b="1" dirty="0">
                <a:latin typeface="Open Sans" panose="020B0606030504020204" pitchFamily="34" charset="0"/>
                <a:ea typeface="Open Sans" panose="020B0606030504020204" pitchFamily="34" charset="0"/>
                <a:cs typeface="Open Sans" panose="020B0606030504020204" pitchFamily="34" charset="0"/>
              </a:rPr>
              <a:t>pirate's score</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Feature</a:t>
            </a:r>
            <a:r>
              <a:rPr lang="en-US" sz="6400" dirty="0">
                <a:latin typeface="Open Sans" panose="020B0606030504020204" pitchFamily="34" charset="0"/>
                <a:ea typeface="Open Sans" panose="020B0606030504020204" pitchFamily="34" charset="0"/>
                <a:cs typeface="Open Sans" panose="020B0606030504020204" pitchFamily="34" charset="0"/>
              </a:rPr>
              <a:t>, should describe some town features, that will either add to the </a:t>
            </a:r>
            <a:r>
              <a:rPr lang="en-US" sz="6400" b="1" dirty="0">
                <a:latin typeface="Open Sans" panose="020B0606030504020204" pitchFamily="34" charset="0"/>
                <a:ea typeface="Open Sans" panose="020B0606030504020204" pitchFamily="34" charset="0"/>
                <a:cs typeface="Open Sans" panose="020B0606030504020204" pitchFamily="34" charset="0"/>
              </a:rPr>
              <a:t>pirate's health</a:t>
            </a:r>
            <a:r>
              <a:rPr lang="en-US" sz="6400" dirty="0">
                <a:latin typeface="Open Sans" panose="020B0606030504020204" pitchFamily="34" charset="0"/>
                <a:ea typeface="Open Sans" panose="020B0606030504020204" pitchFamily="34" charset="0"/>
                <a:cs typeface="Open Sans" panose="020B0606030504020204" pitchFamily="34" charset="0"/>
              </a:rPr>
              <a:t>, or subtract from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Features should have a health value (positive or negative), so that when a pirate runs into this feature, his health is adjusted accordingly.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examples of features might be an Alligator with a large negative health value, or a Pineapple with a small positive adjustment.</a:t>
            </a:r>
          </a:p>
        </p:txBody>
      </p:sp>
    </p:spTree>
    <p:extLst>
      <p:ext uri="{BB962C8B-B14F-4D97-AF65-F5344CB8AC3E}">
        <p14:creationId xmlns:p14="http://schemas.microsoft.com/office/powerpoint/2010/main" val="51525120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3292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Create a Town Record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 record to create a Town, with the fields: name, island, level, loot, features, and opponents. The last three can be any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compact constructor, to initialize </a:t>
            </a:r>
            <a:r>
              <a:rPr lang="en-US" sz="6400" b="1" dirty="0">
                <a:latin typeface="Open Sans" panose="020B0606030504020204" pitchFamily="34" charset="0"/>
                <a:ea typeface="Open Sans" panose="020B0606030504020204" pitchFamily="34" charset="0"/>
                <a:cs typeface="Open Sans" panose="020B0606030504020204" pitchFamily="34" charset="0"/>
              </a:rPr>
              <a:t>randomized</a:t>
            </a:r>
            <a:r>
              <a:rPr lang="en-US" sz="6400" dirty="0">
                <a:latin typeface="Open Sans" panose="020B0606030504020204" pitchFamily="34" charset="0"/>
                <a:ea typeface="Open Sans" panose="020B0606030504020204" pitchFamily="34" charset="0"/>
                <a:cs typeface="Open Sans" panose="020B0606030504020204" pitchFamily="34" charset="0"/>
              </a:rPr>
              <a:t> lists of loot and features.  These lists should contain only a portion of the ones available on each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also add an opponent or two, in this constructor.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Next, you'll add a custom constructor that takes a name, and additional items to be tracked, in the game data map.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least one of the opponents should use their weapon, when your pirate uses his.</a:t>
            </a:r>
          </a:p>
        </p:txBody>
      </p:sp>
    </p:spTree>
    <p:extLst>
      <p:ext uri="{BB962C8B-B14F-4D97-AF65-F5344CB8AC3E}">
        <p14:creationId xmlns:p14="http://schemas.microsoft.com/office/powerpoint/2010/main" val="215670115"/>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3292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Create a Town Record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Final Section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Randomize part of the use weapon method, so that opponents only occasionally hit each other, and deduct points from each's health accordingly.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Change </a:t>
            </a:r>
            <a:r>
              <a:rPr lang="en-US" sz="6400" dirty="0" err="1">
                <a:latin typeface="Open Sans" panose="020B0606030504020204" pitchFamily="34" charset="0"/>
                <a:ea typeface="Open Sans" panose="020B0606030504020204" pitchFamily="34" charset="0"/>
                <a:cs typeface="Open Sans" panose="020B0606030504020204" pitchFamily="34" charset="0"/>
              </a:rPr>
              <a:t>PirateGame's</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loadData</a:t>
            </a:r>
            <a:r>
              <a:rPr lang="en-US" sz="6400" dirty="0">
                <a:latin typeface="Open Sans" panose="020B0606030504020204" pitchFamily="34" charset="0"/>
                <a:ea typeface="Open Sans" panose="020B0606030504020204" pitchFamily="34" charset="0"/>
                <a:cs typeface="Open Sans" panose="020B0606030504020204" pitchFamily="34" charset="0"/>
              </a:rPr>
              <a:t> method, to load up a List of Town, instead of Strings.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Change your game's menu items to include a Find Loot option, and an Experience Town Feature option.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Change your code so that a pirate only visits a new town, after they've found all the loot in the current town.</a:t>
            </a:r>
          </a:p>
        </p:txBody>
      </p:sp>
    </p:spTree>
    <p:extLst>
      <p:ext uri="{BB962C8B-B14F-4D97-AF65-F5344CB8AC3E}">
        <p14:creationId xmlns:p14="http://schemas.microsoft.com/office/powerpoint/2010/main" val="313997098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156967496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Revisiting the final modifier</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20681"/>
            <a:ext cx="34782670" cy="15372493"/>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the final modifier, you prevent any further modifications to that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  A field declared on an Interface is always public, static and final.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that you can't assign a different value to that parameter in the method code block.</a:t>
            </a:r>
          </a:p>
        </p:txBody>
      </p:sp>
    </p:spTree>
    <p:extLst>
      <p:ext uri="{BB962C8B-B14F-4D97-AF65-F5344CB8AC3E}">
        <p14:creationId xmlns:p14="http://schemas.microsoft.com/office/powerpoint/2010/main" val="276785988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953</TotalTime>
  <Words>6890</Words>
  <Application>Microsoft Office PowerPoint</Application>
  <PresentationFormat>Custom</PresentationFormat>
  <Paragraphs>613</Paragraphs>
  <Slides>74</Slides>
  <Notes>74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2024-12-26T19:31:29Z</dcterms:modified>
</cp:coreProperties>
</file>