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1373" r:id="rId2"/>
    <p:sldId id="1374" r:id="rId3"/>
    <p:sldId id="1375" r:id="rId4"/>
    <p:sldId id="1376" r:id="rId5"/>
    <p:sldId id="1377" r:id="rId6"/>
    <p:sldId id="1378" r:id="rId7"/>
    <p:sldId id="1379" r:id="rId8"/>
    <p:sldId id="1380" r:id="rId9"/>
    <p:sldId id="1381" r:id="rId10"/>
    <p:sldId id="1382" r:id="rId11"/>
    <p:sldId id="1383" r:id="rId12"/>
    <p:sldId id="1384" r:id="rId13"/>
    <p:sldId id="1385" r:id="rId14"/>
    <p:sldId id="1386" r:id="rId15"/>
    <p:sldId id="1387" r:id="rId16"/>
    <p:sldId id="1388" r:id="rId17"/>
    <p:sldId id="1389" r:id="rId18"/>
    <p:sldId id="1390" r:id="rId19"/>
    <p:sldId id="1391" r:id="rId20"/>
    <p:sldId id="1392" r:id="rId21"/>
    <p:sldId id="1393" r:id="rId22"/>
    <p:sldId id="1394" r:id="rId23"/>
    <p:sldId id="1395" r:id="rId24"/>
    <p:sldId id="1396" r:id="rId25"/>
    <p:sldId id="1397" r:id="rId26"/>
    <p:sldId id="1398" r:id="rId27"/>
    <p:sldId id="1399" r:id="rId28"/>
    <p:sldId id="1400" r:id="rId29"/>
    <p:sldId id="1401" r:id="rId30"/>
    <p:sldId id="1402" r:id="rId31"/>
    <p:sldId id="1403" r:id="rId32"/>
    <p:sldId id="1404" r:id="rId33"/>
    <p:sldId id="1405" r:id="rId34"/>
    <p:sldId id="1406" r:id="rId35"/>
    <p:sldId id="1407" r:id="rId36"/>
    <p:sldId id="1408" r:id="rId37"/>
    <p:sldId id="1409" r:id="rId38"/>
    <p:sldId id="1410" r:id="rId39"/>
    <p:sldId id="1411" r:id="rId40"/>
    <p:sldId id="1412" r:id="rId41"/>
    <p:sldId id="1413" r:id="rId42"/>
    <p:sldId id="1414" r:id="rId43"/>
    <p:sldId id="1415" r:id="rId44"/>
    <p:sldId id="1416" r:id="rId45"/>
    <p:sldId id="1417" r:id="rId46"/>
    <p:sldId id="1418" r:id="rId47"/>
    <p:sldId id="1419" r:id="rId48"/>
    <p:sldId id="1420" r:id="rId49"/>
    <p:sldId id="1421" r:id="rId50"/>
    <p:sldId id="1422" r:id="rId51"/>
    <p:sldId id="1423" r:id="rId52"/>
    <p:sldId id="1424" r:id="rId53"/>
    <p:sldId id="1425" r:id="rId54"/>
    <p:sldId id="1426" r:id="rId55"/>
    <p:sldId id="1427" r:id="rId56"/>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A8F9"/>
    <a:srgbClr val="FFFFFF"/>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26" d="100"/>
          <a:sy n="26" d="100"/>
        </p:scale>
        <p:origin x="38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7248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0822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77128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00688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59073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972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8086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399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9813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6629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6678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43091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5637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DC4E3-E0F0-8E54-0508-802BBA69B2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B44E90-5179-F3DC-EB3F-6C38DD1F9D1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35364F0-3928-2A0E-3A4A-17FF60A25E9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79148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C2E803-DE0B-F3F5-BDEC-7FDA64CF39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EC04A5-C765-62C9-DB8B-87DBB1BB205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98EB4BD-B1FE-8676-F3DE-9142D938F75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104951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13AE4-C760-4A39-DCDD-B51BB4A081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424AB5-2FD1-3CE3-834E-6276AE979BA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CBDE7B2-9837-8010-F108-6B4B2D0D1BC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4381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58EBD-466E-9A1E-3E9F-0B97C2B1EE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B2F934-5817-A1F6-7ECC-059D604D5CA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9E3F095-C28F-17AC-B4AD-D7AE625886E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339026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6244A-A7DC-DDA3-538B-D664A63054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09395A-01C0-DB1F-5735-D00C59B3AE9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1F02396-92C3-B557-7F61-8CBC2CB0554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237854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41B7D-4693-5CAB-3CCA-DD48CAE724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5F09F7-C13F-58CF-3C7D-B75D5963829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626072F-AF7C-9267-AF5B-EB1D32F9F82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17451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96A6E-9281-930B-785D-35FA91558E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F74348-3A46-D130-0F87-FBAEF427546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5718525-A3B5-BE80-DD42-79A708A7971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901342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775D2-4F76-B84D-7BF8-3FA04DAF8D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FE6248-9BA9-B928-D319-0DC19663F13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568E2BD-1C22-E510-E860-E8DEFC0307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84522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AF8C0-490A-8DDB-B4FE-85743ED842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D938C3-93B9-A276-10BA-2D8BCD60292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BF634F0-4008-9E88-C6D8-5CEB7693F56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05326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34157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21836-7507-6A6C-5CE9-A37D07A650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4BF5B1-23D4-70E7-01FF-BADD0A7AC22E}"/>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FA8F5B4-78F4-C9A8-6D7A-A71F1D87A60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752779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1D03A-E31E-CD6A-73CF-91BFC7A082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CD1657-9B0F-A098-0EB4-ACF7907F263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D7D7C84-BD2C-6164-375E-01353950B6A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55138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72D31-A53C-91BE-562B-663BE50067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9DD6CD-1A8E-9045-9998-97D23EE7514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00FC8B5-1189-9C8A-578E-FAD53DEF167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18833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A927A8-7C90-D3E8-7BFB-E368BECD0A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57049C-267D-4E71-59BF-DD1741DE8DF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87D7EC3-A0C9-15E7-0586-7E33FF51054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145520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F26653-28BA-6A3F-4735-7DE83EBAD7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14525D-C2A3-833D-9B9B-010A65E1614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41BCC86-841A-9C45-050D-F4D1B581C22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24642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24E09-9B39-AEB8-ECE7-D198A0226E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031C9C-2EF2-4AD2-E31F-381BB26BC8F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44D581C-C1B5-F997-F817-EF38595C038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049999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B0E59-E4E6-4BB2-4E89-C909C21D78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FFE633-485A-C3A5-C6B1-B6D1E2D7099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F179B09-53EB-BA5C-8241-3C50F0E2167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54655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C339E-0C87-B267-5639-6D66DBCAAF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1D0F3D-1BEA-E130-4BF7-E1E065AED33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C58CD69-7566-13F4-6AB5-435952CE422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43913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178B9-CDBE-B809-09A9-69146A1560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125CCB-FBC4-ECF1-BF7F-AF5C1EC2FBC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5493B2A-E160-2558-CDE3-BE4A4011437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56659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66499-7C4F-F6B6-C0E9-9F96D2D0A1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F528D5-D61C-E036-84A8-2BB24227FA5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B7D8305-5D81-ABAE-0B80-94FC661C1BD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1208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723095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EBB91-6E6E-AB32-DD31-9B2C1F22B0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64CB5A-A32E-6584-C43F-73173DA663D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2B41A3D-8C80-1C83-8E0A-48474BE9F75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94236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9A7B85-DC8C-375D-767A-3191182CE2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03154A-0940-E77B-7D59-98504866AAC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A0B0F2C-5CDA-6F9B-4C7D-ECAE0655D43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471305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D84D1-6E4D-5901-0879-EF404B6965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A71A6D-96FC-6611-50C8-509AC9CD902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1CAC662-E702-9B0D-5A1F-DE344D8BFBE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76926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71E6A-531E-2D88-56E6-5FEBF7D221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E7A47C-FCA0-E5EC-7E43-71CC9EF239D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FEAE10A-1549-8C49-32D3-452BC93781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34249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ABD13-D71D-D3B2-71B1-5DA529FC5C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5739B9-2E6C-2039-7A0B-D9604F99536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2314008-C618-4397-69C0-AF06BA3F82F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76498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774F5-E4EB-9DF5-E256-01340884C1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494928-0667-4427-B649-03A3CB2A015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7F67167-55B5-8F6F-95A3-9DE814FE64E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80429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C1206-65E4-EFEC-C289-79EC6811DC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3235D9-9938-5E2A-15CA-6334F6BBF9F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BD78659-AD79-2364-BDAC-AA7EA8DABDC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68685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83CAF-4E74-F2EF-31D0-A7D631FAA9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FEED80-20A1-02E1-6C06-00F1B5603BF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DAF3BCF-D528-CB13-FE26-479309042C5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14205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C0016-CEC1-DF73-2653-3D9D0531C4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7A1526-1983-B5DF-061F-3178E768CD4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C25A7F9-5839-BE9D-AF6A-853BF037804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31565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96730-1D71-19E7-6332-5B2D2132D7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C36275-400F-2E40-C552-AE62E6A6A3D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BE0B330-013D-332C-D26C-FA074537F55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5449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39426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0FBEB-6E39-6A77-4669-521D891044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210F3E-1550-841C-47C0-32ECB6536D0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62A03A3-1719-CA02-469A-AB0BD8B6C9A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7038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53818-5B76-D10C-8114-46D9BD1C3F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84065A-228A-AE3D-85EE-8044EADFBE8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7032321-19C9-4C5D-5435-DCD5D1859D5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1818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CC9559-8997-7431-AA77-3A8015A51D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63F513-32CE-BCDD-6F1A-46B6BA7D4EF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3F1003E-9FD2-7584-3ABC-E61C9B24282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88073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F8C28-EFD2-A7DD-0B9F-619EB6DE4F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198067-F8BF-5F2A-75E0-B368895246F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893BC4E-F3B2-5FAF-3C55-9F8F16CDC9A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40072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F4FB9-0F43-055B-5EA7-924339B99A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5064B5-2312-499C-A4BC-CDC94D308CF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6148A60-D355-9334-886D-BEA073DC400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2391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0588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7116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6185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7820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jp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229730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Java Streams - What they are and what they aren't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Streams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think of a stream, you might be thinking of I/O streams, like a buffered input stream or file output.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That isn't the type of stream I'm talking about here.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Oracle's Java documentation describes a stream as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Streams are a mechanism for describing a whole series of processes, before actually executing them.</a:t>
            </a:r>
          </a:p>
        </p:txBody>
      </p:sp>
      <p:graphicFrame>
        <p:nvGraphicFramePr>
          <p:cNvPr id="2" name="Table 1">
            <a:extLst>
              <a:ext uri="{FF2B5EF4-FFF2-40B4-BE49-F238E27FC236}">
                <a16:creationId xmlns:a16="http://schemas.microsoft.com/office/drawing/2014/main" id="{8FDA0450-821D-38B7-AA90-63F0C5AFFCE5}"/>
              </a:ext>
            </a:extLst>
          </p:cNvPr>
          <p:cNvGraphicFramePr>
            <a:graphicFrameLocks noGrp="1"/>
          </p:cNvGraphicFramePr>
          <p:nvPr/>
        </p:nvGraphicFramePr>
        <p:xfrm>
          <a:off x="952499" y="10287000"/>
          <a:ext cx="34782670" cy="2235028"/>
        </p:xfrm>
        <a:graphic>
          <a:graphicData uri="http://schemas.openxmlformats.org/drawingml/2006/table">
            <a:tbl>
              <a:tblPr firstRow="1" bandRow="1">
                <a:tableStyleId>{5C22544A-7EE6-4342-B048-85BDC9FD1C3A}</a:tableStyleId>
              </a:tblPr>
              <a:tblGrid>
                <a:gridCol w="34782670">
                  <a:extLst>
                    <a:ext uri="{9D8B030D-6E8A-4147-A177-3AD203B41FA5}">
                      <a16:colId xmlns:a16="http://schemas.microsoft.com/office/drawing/2014/main" val="2844207666"/>
                    </a:ext>
                  </a:extLst>
                </a:gridCol>
              </a:tblGrid>
              <a:tr h="1024066">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Stream</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21096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 sequence of elements supporting sequential and parallel aggregate operations.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Tree>
    <p:extLst>
      <p:ext uri="{BB962C8B-B14F-4D97-AF65-F5344CB8AC3E}">
        <p14:creationId xmlns:p14="http://schemas.microsoft.com/office/powerpoint/2010/main" val="1040393413"/>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85100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Streams are Lazy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Structure of the Stream Pipeline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0727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Without worrying about semantics, I want you to imagine the stream pipeline as a black box.</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source is your input, the result of your terminal operation is your output.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Everything in between, isn't going to happen until something tells that terminal operation to start.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What actually happens in that black box, may not happen exactly as you've described it, or in the order you've specified.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Execution of the intermediate operations is dependent, first on a terminal operation being specified, and second on an optimization process occurring.</a:t>
            </a:r>
          </a:p>
        </p:txBody>
      </p:sp>
    </p:spTree>
    <p:extLst>
      <p:ext uri="{BB962C8B-B14F-4D97-AF65-F5344CB8AC3E}">
        <p14:creationId xmlns:p14="http://schemas.microsoft.com/office/powerpoint/2010/main" val="329774600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36376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Stream computations are optimized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Structure of the Stream Pipeline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39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What this means is that your stream pipeline is kind of a workflow suggestion.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Before the process begins, the stream implementation will perform an evaluation, to optimize the means to the end.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will determine the best way to get the elements needed, and the most efficient way to process them, to give you the result you've asked for.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result will be consistent each time, but the process to get there is not guaranteed to be.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Optimizations may change the order of the intermediate operations, it may combine operations, or even skip them altogether.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this reason, </a:t>
            </a:r>
            <a:r>
              <a:rPr lang="en-US" sz="6400" b="1" dirty="0">
                <a:latin typeface="Open Sans" panose="020B0606030504020204" pitchFamily="34" charset="0"/>
                <a:ea typeface="Open Sans" panose="020B0606030504020204" pitchFamily="34" charset="0"/>
                <a:cs typeface="Open Sans" panose="020B0606030504020204" pitchFamily="34" charset="0"/>
              </a:rPr>
              <a:t>you should avoid side effects in your intermediate operations</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95778605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08132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You can't reuse a stream</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Structure of the Stream Pipeline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39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Once you invoke a terminal operation on a stream, you can think of the pipeline as being opened, and the flow beginning.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flow is allowed to continue until all processes have been performed and a result produced.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At that point, the valve is shut, and the pipeline closed.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can't turn it back on, or reuse it for a new source.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want to do the same sort of thing with a different variable for one of the intermediate operations, you'd need to set up a new pipeline.</a:t>
            </a:r>
          </a:p>
        </p:txBody>
      </p:sp>
    </p:spTree>
    <p:extLst>
      <p:ext uri="{BB962C8B-B14F-4D97-AF65-F5344CB8AC3E}">
        <p14:creationId xmlns:p14="http://schemas.microsoft.com/office/powerpoint/2010/main" val="3773152608"/>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645138"/>
            <a:ext cx="34015722" cy="1569660"/>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200" dirty="0">
                <a:latin typeface="Open Sans" panose="020B0606030504020204" pitchFamily="34" charset="0"/>
                <a:ea typeface="Open Sans" panose="020B0606030504020204" pitchFamily="34" charset="0"/>
                <a:cs typeface="Open Sans" panose="020B0606030504020204" pitchFamily="34" charset="0"/>
              </a:rPr>
              <a:t>Stream Types May Change As the Pipeline Process Progresses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Stream Sources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intermediate operation can usually be recognized by its signature, because it returns a Stream.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want to point out, that this doesn't mean the element type of the Stream can't change.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practice, you'll be regularly transforming your stream element to a different type.</a:t>
            </a:r>
          </a:p>
        </p:txBody>
      </p:sp>
      <p:pic>
        <p:nvPicPr>
          <p:cNvPr id="3" name="Picture 2" descr="A screenshot of a computer&#10;&#10;Description automatically generated">
            <a:extLst>
              <a:ext uri="{FF2B5EF4-FFF2-40B4-BE49-F238E27FC236}">
                <a16:creationId xmlns:a16="http://schemas.microsoft.com/office/drawing/2014/main" id="{CAED788B-F147-2AEE-704B-628F01DE8B45}"/>
              </a:ext>
            </a:extLst>
          </p:cNvPr>
          <p:cNvPicPr>
            <a:picLocks noChangeAspect="1"/>
          </p:cNvPicPr>
          <p:nvPr/>
        </p:nvPicPr>
        <p:blipFill>
          <a:blip r:embed="rId4">
            <a:extLst>
              <a:ext uri="{28A0092B-C50C-407E-A947-70E740481C1C}">
                <a14:useLocalDpi xmlns:a14="http://schemas.microsoft.com/office/drawing/2010/main" val="0"/>
              </a:ext>
            </a:extLst>
          </a:blip>
          <a:srcRect l="16667" t="22850" r="8483" b="58262"/>
          <a:stretch/>
        </p:blipFill>
        <p:spPr>
          <a:xfrm>
            <a:off x="1990363" y="10849225"/>
            <a:ext cx="31939992" cy="4533687"/>
          </a:xfrm>
          <a:prstGeom prst="rect">
            <a:avLst/>
          </a:prstGeom>
        </p:spPr>
      </p:pic>
      <p:pic>
        <p:nvPicPr>
          <p:cNvPr id="5" name="Picture 4">
            <a:extLst>
              <a:ext uri="{FF2B5EF4-FFF2-40B4-BE49-F238E27FC236}">
                <a16:creationId xmlns:a16="http://schemas.microsoft.com/office/drawing/2014/main" id="{E677C351-89B4-BA7B-E4F2-89579414E7C5}"/>
              </a:ext>
            </a:extLst>
          </p:cNvPr>
          <p:cNvPicPr>
            <a:picLocks noChangeAspect="1"/>
          </p:cNvPicPr>
          <p:nvPr/>
        </p:nvPicPr>
        <p:blipFill>
          <a:blip r:embed="rId4">
            <a:extLst>
              <a:ext uri="{28A0092B-C50C-407E-A947-70E740481C1C}">
                <a14:useLocalDpi xmlns:a14="http://schemas.microsoft.com/office/drawing/2010/main" val="0"/>
              </a:ext>
            </a:extLst>
          </a:blip>
          <a:srcRect l="54004" t="58694" r="43462" b="35810"/>
          <a:stretch/>
        </p:blipFill>
        <p:spPr>
          <a:xfrm>
            <a:off x="20354688" y="14908358"/>
            <a:ext cx="617838" cy="753763"/>
          </a:xfrm>
          <a:prstGeom prst="rect">
            <a:avLst/>
          </a:prstGeom>
        </p:spPr>
      </p:pic>
    </p:spTree>
    <p:extLst>
      <p:ext uri="{BB962C8B-B14F-4D97-AF65-F5344CB8AC3E}">
        <p14:creationId xmlns:p14="http://schemas.microsoft.com/office/powerpoint/2010/main" val="1355153421"/>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27364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Stream Sources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Stream Sources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719550"/>
            <a:ext cx="34782670" cy="15211754"/>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the eight methods I covered in this video.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Two can produce infinite streams, the </a:t>
            </a:r>
            <a:r>
              <a:rPr lang="en-US" sz="6400" dirty="0" err="1">
                <a:latin typeface="Open Sans" panose="020B0606030504020204" pitchFamily="34" charset="0"/>
                <a:ea typeface="Open Sans" panose="020B0606030504020204" pitchFamily="34" charset="0"/>
                <a:cs typeface="Open Sans" panose="020B0606030504020204" pitchFamily="34" charset="0"/>
              </a:rPr>
              <a:t>Stream.generate</a:t>
            </a:r>
            <a:r>
              <a:rPr lang="en-US" sz="6400" dirty="0">
                <a:latin typeface="Open Sans" panose="020B0606030504020204" pitchFamily="34" charset="0"/>
                <a:ea typeface="Open Sans" panose="020B0606030504020204" pitchFamily="34" charset="0"/>
                <a:cs typeface="Open Sans" panose="020B0606030504020204" pitchFamily="34" charset="0"/>
              </a:rPr>
              <a:t> method as well as </a:t>
            </a:r>
            <a:r>
              <a:rPr lang="en-US" sz="6400" dirty="0" err="1">
                <a:latin typeface="Open Sans" panose="020B0606030504020204" pitchFamily="34" charset="0"/>
                <a:ea typeface="Open Sans" panose="020B0606030504020204" pitchFamily="34" charset="0"/>
                <a:cs typeface="Open Sans" panose="020B0606030504020204" pitchFamily="34" charset="0"/>
              </a:rPr>
              <a:t>Stream.iterate</a:t>
            </a:r>
            <a:r>
              <a:rPr lang="en-US" sz="6400" dirty="0">
                <a:latin typeface="Open Sans" panose="020B0606030504020204" pitchFamily="34" charset="0"/>
                <a:ea typeface="Open Sans" panose="020B0606030504020204" pitchFamily="34" charset="0"/>
                <a:cs typeface="Open Sans" panose="020B0606030504020204" pitchFamily="34" charset="0"/>
              </a:rPr>
              <a:t>, which doesn't include a Predicate parameter.</a:t>
            </a:r>
          </a:p>
        </p:txBody>
      </p:sp>
      <p:graphicFrame>
        <p:nvGraphicFramePr>
          <p:cNvPr id="2" name="Table 1">
            <a:extLst>
              <a:ext uri="{FF2B5EF4-FFF2-40B4-BE49-F238E27FC236}">
                <a16:creationId xmlns:a16="http://schemas.microsoft.com/office/drawing/2014/main" id="{3647D039-D4CC-0F43-3C54-369296D99D43}"/>
              </a:ext>
            </a:extLst>
          </p:cNvPr>
          <p:cNvGraphicFramePr>
            <a:graphicFrameLocks noGrp="1"/>
          </p:cNvGraphicFramePr>
          <p:nvPr/>
        </p:nvGraphicFramePr>
        <p:xfrm>
          <a:off x="3936141" y="6900754"/>
          <a:ext cx="28703719" cy="8506722"/>
        </p:xfrm>
        <a:graphic>
          <a:graphicData uri="http://schemas.openxmlformats.org/drawingml/2006/table">
            <a:tbl>
              <a:tblPr firstRow="1" bandRow="1">
                <a:tableStyleId>{5C22544A-7EE6-4342-B048-85BDC9FD1C3A}</a:tableStyleId>
              </a:tblPr>
              <a:tblGrid>
                <a:gridCol w="22834259">
                  <a:extLst>
                    <a:ext uri="{9D8B030D-6E8A-4147-A177-3AD203B41FA5}">
                      <a16:colId xmlns:a16="http://schemas.microsoft.com/office/drawing/2014/main" val="2844207666"/>
                    </a:ext>
                  </a:extLst>
                </a:gridCol>
                <a:gridCol w="2730843">
                  <a:extLst>
                    <a:ext uri="{9D8B030D-6E8A-4147-A177-3AD203B41FA5}">
                      <a16:colId xmlns:a16="http://schemas.microsoft.com/office/drawing/2014/main" val="1891655341"/>
                    </a:ext>
                  </a:extLst>
                </a:gridCol>
                <a:gridCol w="3138617">
                  <a:extLst>
                    <a:ext uri="{9D8B030D-6E8A-4147-A177-3AD203B41FA5}">
                      <a16:colId xmlns:a16="http://schemas.microsoft.com/office/drawing/2014/main" val="2165487376"/>
                    </a:ext>
                  </a:extLst>
                </a:gridCol>
              </a:tblGrid>
              <a:tr h="78758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Method</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Finite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Infinite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1321168581"/>
                  </a:ext>
                </a:extLst>
              </a:tr>
              <a:tr h="9496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Collection.stream</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X</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4186009"/>
                  </a:ext>
                </a:extLst>
              </a:tr>
              <a:tr h="9496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Arrays.stream</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X</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249934"/>
                  </a:ext>
                </a:extLst>
              </a:tr>
              <a:tr h="9496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Stream.of</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X</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662681"/>
                  </a:ext>
                </a:extLst>
              </a:tr>
              <a:tr h="9496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Stream.iterate</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(T seed, </a:t>
                      </a:r>
                      <a:r>
                        <a:rPr lang="en-US" sz="4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UnaryOperator</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&lt;T&gt; f)</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X</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X</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3057823"/>
                  </a:ext>
                </a:extLst>
              </a:tr>
              <a:tr h="9496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Stream.iterate</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(T seed, </a:t>
                      </a:r>
                      <a:r>
                        <a:rPr lang="en-US" sz="44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Predicate</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T&gt; p, </a:t>
                      </a:r>
                      <a:r>
                        <a:rPr lang="en-US" sz="4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UnaryOperator</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&lt;T&gt; f)</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X</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3146367"/>
                  </a:ext>
                </a:extLst>
              </a:tr>
              <a:tr h="9496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Stream.generate</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r>
                        <a:rPr lang="en-US" sz="44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Supplier</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extends T&gt; 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X</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95720123"/>
                  </a:ext>
                </a:extLst>
              </a:tr>
              <a:tr h="9496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r>
                        <a:rPr lang="en-US" sz="4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IntStream.range</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(int </a:t>
                      </a:r>
                      <a:r>
                        <a:rPr lang="en-US" sz="4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startInclusive</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 int </a:t>
                      </a:r>
                      <a:r>
                        <a:rPr lang="en-US" sz="4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endExclusive</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X</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7795364"/>
                  </a:ext>
                </a:extLst>
              </a:tr>
              <a:tr h="9496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r>
                        <a:rPr lang="en-US" sz="4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IntStream.rangeClosed</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(int </a:t>
                      </a:r>
                      <a:r>
                        <a:rPr lang="en-US" sz="4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startInclusive</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 int </a:t>
                      </a:r>
                      <a:r>
                        <a:rPr lang="en-US" sz="4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endExclusive</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X</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42601901"/>
                  </a:ext>
                </a:extLst>
              </a:tr>
            </a:tbl>
          </a:graphicData>
        </a:graphic>
      </p:graphicFrame>
      <p:graphicFrame>
        <p:nvGraphicFramePr>
          <p:cNvPr id="3" name="Table 2">
            <a:extLst>
              <a:ext uri="{FF2B5EF4-FFF2-40B4-BE49-F238E27FC236}">
                <a16:creationId xmlns:a16="http://schemas.microsoft.com/office/drawing/2014/main" id="{672BB9FF-59C8-A9F8-BB04-15707CFBA7CF}"/>
              </a:ext>
            </a:extLst>
          </p:cNvPr>
          <p:cNvGraphicFramePr>
            <a:graphicFrameLocks noGrp="1"/>
          </p:cNvGraphicFramePr>
          <p:nvPr/>
        </p:nvGraphicFramePr>
        <p:xfrm>
          <a:off x="952498" y="16320854"/>
          <a:ext cx="34782668" cy="949621"/>
        </p:xfrm>
        <a:graphic>
          <a:graphicData uri="http://schemas.openxmlformats.org/drawingml/2006/table">
            <a:tbl>
              <a:tblPr firstRow="1" bandRow="1">
                <a:tableStyleId>{5C22544A-7EE6-4342-B048-85BDC9FD1C3A}</a:tableStyleId>
              </a:tblPr>
              <a:tblGrid>
                <a:gridCol w="34782668">
                  <a:extLst>
                    <a:ext uri="{9D8B030D-6E8A-4147-A177-3AD203B41FA5}">
                      <a16:colId xmlns:a16="http://schemas.microsoft.com/office/drawing/2014/main" val="2844207666"/>
                    </a:ext>
                  </a:extLst>
                </a:gridCol>
              </a:tblGrid>
              <a:tr h="9496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 range and </a:t>
                      </a:r>
                      <a:r>
                        <a:rPr lang="en-US" sz="4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rangeClosed</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 also available on </a:t>
                      </a:r>
                      <a:r>
                        <a:rPr lang="en-US" sz="4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LongStream</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 with a long type produced for both.</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42601901"/>
                  </a:ext>
                </a:extLst>
              </a:tr>
            </a:tbl>
          </a:graphicData>
        </a:graphic>
      </p:graphicFrame>
    </p:spTree>
    <p:extLst>
      <p:ext uri="{BB962C8B-B14F-4D97-AF65-F5344CB8AC3E}">
        <p14:creationId xmlns:p14="http://schemas.microsoft.com/office/powerpoint/2010/main" val="996909146"/>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08375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Stream Source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Stream Source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719550"/>
            <a:ext cx="34782670" cy="15211754"/>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last video, I reviewed the following methods to generate a Stream.</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coding challenge, you'll be using most of these methods to set up a few streams of your own.</a:t>
            </a:r>
          </a:p>
        </p:txBody>
      </p:sp>
      <p:graphicFrame>
        <p:nvGraphicFramePr>
          <p:cNvPr id="2" name="Table 1">
            <a:extLst>
              <a:ext uri="{FF2B5EF4-FFF2-40B4-BE49-F238E27FC236}">
                <a16:creationId xmlns:a16="http://schemas.microsoft.com/office/drawing/2014/main" id="{3647D039-D4CC-0F43-3C54-369296D99D43}"/>
              </a:ext>
            </a:extLst>
          </p:cNvPr>
          <p:cNvGraphicFramePr>
            <a:graphicFrameLocks noGrp="1"/>
          </p:cNvGraphicFramePr>
          <p:nvPr/>
        </p:nvGraphicFramePr>
        <p:xfrm>
          <a:off x="3936141" y="4417046"/>
          <a:ext cx="28703719" cy="8506722"/>
        </p:xfrm>
        <a:graphic>
          <a:graphicData uri="http://schemas.openxmlformats.org/drawingml/2006/table">
            <a:tbl>
              <a:tblPr firstRow="1" bandRow="1">
                <a:tableStyleId>{5C22544A-7EE6-4342-B048-85BDC9FD1C3A}</a:tableStyleId>
              </a:tblPr>
              <a:tblGrid>
                <a:gridCol w="22834259">
                  <a:extLst>
                    <a:ext uri="{9D8B030D-6E8A-4147-A177-3AD203B41FA5}">
                      <a16:colId xmlns:a16="http://schemas.microsoft.com/office/drawing/2014/main" val="2844207666"/>
                    </a:ext>
                  </a:extLst>
                </a:gridCol>
                <a:gridCol w="2730843">
                  <a:extLst>
                    <a:ext uri="{9D8B030D-6E8A-4147-A177-3AD203B41FA5}">
                      <a16:colId xmlns:a16="http://schemas.microsoft.com/office/drawing/2014/main" val="1891655341"/>
                    </a:ext>
                  </a:extLst>
                </a:gridCol>
                <a:gridCol w="3138617">
                  <a:extLst>
                    <a:ext uri="{9D8B030D-6E8A-4147-A177-3AD203B41FA5}">
                      <a16:colId xmlns:a16="http://schemas.microsoft.com/office/drawing/2014/main" val="2165487376"/>
                    </a:ext>
                  </a:extLst>
                </a:gridCol>
              </a:tblGrid>
              <a:tr h="78758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Method</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Finite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Infinite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1321168581"/>
                  </a:ext>
                </a:extLst>
              </a:tr>
              <a:tr h="9496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Collection.stream</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X</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4186009"/>
                  </a:ext>
                </a:extLst>
              </a:tr>
              <a:tr h="9496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Arrays.stream</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X</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249934"/>
                  </a:ext>
                </a:extLst>
              </a:tr>
              <a:tr h="9496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Stream.of</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X</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662681"/>
                  </a:ext>
                </a:extLst>
              </a:tr>
              <a:tr h="9496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Stream.iterate</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(T seed, </a:t>
                      </a:r>
                      <a:r>
                        <a:rPr lang="en-US" sz="4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UnaryOperator</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&lt;T&gt; f)</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X</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X</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3057823"/>
                  </a:ext>
                </a:extLst>
              </a:tr>
              <a:tr h="9496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Stream.iterate</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(T seed, </a:t>
                      </a:r>
                      <a:r>
                        <a:rPr lang="en-US" sz="44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Predicate</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T&gt; p, </a:t>
                      </a:r>
                      <a:r>
                        <a:rPr lang="en-US" sz="4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UnaryOperator</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&lt;T&gt; f)</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X</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3146367"/>
                  </a:ext>
                </a:extLst>
              </a:tr>
              <a:tr h="9496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Stream.generate</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r>
                        <a:rPr lang="en-US" sz="44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Supplier</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extends T&gt; 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X</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95720123"/>
                  </a:ext>
                </a:extLst>
              </a:tr>
              <a:tr h="9496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r>
                        <a:rPr lang="en-US" sz="4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IntStream.range</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(int </a:t>
                      </a:r>
                      <a:r>
                        <a:rPr lang="en-US" sz="4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startInclusive</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 int </a:t>
                      </a:r>
                      <a:r>
                        <a:rPr lang="en-US" sz="4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endExclusive</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X</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7795364"/>
                  </a:ext>
                </a:extLst>
              </a:tr>
              <a:tr h="9496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r>
                        <a:rPr lang="en-US" sz="4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IntStream.rangeClosed</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(int </a:t>
                      </a:r>
                      <a:r>
                        <a:rPr lang="en-US" sz="4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startInclusive</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 int </a:t>
                      </a:r>
                      <a:r>
                        <a:rPr lang="en-US" sz="4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endExclusive</a:t>
                      </a:r>
                      <a:r>
                        <a:rPr lang="en-US" sz="4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X</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42601901"/>
                  </a:ext>
                </a:extLst>
              </a:tr>
            </a:tbl>
          </a:graphicData>
        </a:graphic>
      </p:graphicFrame>
    </p:spTree>
    <p:extLst>
      <p:ext uri="{BB962C8B-B14F-4D97-AF65-F5344CB8AC3E}">
        <p14:creationId xmlns:p14="http://schemas.microsoft.com/office/powerpoint/2010/main" val="2070567525"/>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08375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Stream Source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Stream Source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718488"/>
            <a:ext cx="34782670" cy="1521281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Generate the bingo ball labels as 5 different streams, using different Stream creation methods for each.</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Assign each pipeline to a stream variable.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Concatenate the five streams together.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Apply the terminal operation, </a:t>
            </a:r>
            <a:r>
              <a:rPr lang="en-US" sz="6400" dirty="0" err="1">
                <a:latin typeface="Open Sans" panose="020B0606030504020204" pitchFamily="34" charset="0"/>
                <a:ea typeface="Open Sans" panose="020B0606030504020204" pitchFamily="34" charset="0"/>
                <a:cs typeface="Open Sans" panose="020B0606030504020204" pitchFamily="34" charset="0"/>
              </a:rPr>
              <a:t>forEach</a:t>
            </a:r>
            <a:r>
              <a:rPr lang="en-US" sz="6400" dirty="0">
                <a:latin typeface="Open Sans" panose="020B0606030504020204" pitchFamily="34" charset="0"/>
                <a:ea typeface="Open Sans" panose="020B0606030504020204" pitchFamily="34" charset="0"/>
                <a:cs typeface="Open Sans" panose="020B0606030504020204" pitchFamily="34" charset="0"/>
              </a:rPr>
              <a:t>, to the final concatenated stream, to print each label.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should be printed in order as follows.</a:t>
            </a:r>
          </a:p>
          <a:p>
            <a:pPr marL="857250" indent="-857250" algn="l">
              <a:spcAft>
                <a:spcPts val="1800"/>
              </a:spcAft>
              <a:buFont typeface="Arial" panose="020B0604020202020204" pitchFamily="34" charset="0"/>
              <a:buChar char="•"/>
            </a:pPr>
            <a:r>
              <a:rPr lang="pt-BR" sz="6400" dirty="0">
                <a:latin typeface="Open Sans" panose="020B0606030504020204" pitchFamily="34" charset="0"/>
                <a:ea typeface="Open Sans" panose="020B0606030504020204" pitchFamily="34" charset="0"/>
                <a:cs typeface="Open Sans" panose="020B0606030504020204" pitchFamily="34" charset="0"/>
              </a:rPr>
              <a:t>B1-B15</a:t>
            </a:r>
          </a:p>
          <a:p>
            <a:pPr marL="857250" indent="-857250" algn="l">
              <a:spcAft>
                <a:spcPts val="1800"/>
              </a:spcAft>
              <a:buFont typeface="Arial" panose="020B0604020202020204" pitchFamily="34" charset="0"/>
              <a:buChar char="•"/>
            </a:pPr>
            <a:r>
              <a:rPr lang="pt-BR" sz="6400" dirty="0">
                <a:latin typeface="Open Sans" panose="020B0606030504020204" pitchFamily="34" charset="0"/>
                <a:ea typeface="Open Sans" panose="020B0606030504020204" pitchFamily="34" charset="0"/>
                <a:cs typeface="Open Sans" panose="020B0606030504020204" pitchFamily="34" charset="0"/>
              </a:rPr>
              <a:t>I16-I30</a:t>
            </a:r>
          </a:p>
          <a:p>
            <a:pPr marL="857250" indent="-857250" algn="l">
              <a:spcAft>
                <a:spcPts val="1800"/>
              </a:spcAft>
              <a:buFont typeface="Arial" panose="020B0604020202020204" pitchFamily="34" charset="0"/>
              <a:buChar char="•"/>
            </a:pPr>
            <a:r>
              <a:rPr lang="pt-BR" sz="6400" dirty="0">
                <a:latin typeface="Open Sans" panose="020B0606030504020204" pitchFamily="34" charset="0"/>
                <a:ea typeface="Open Sans" panose="020B0606030504020204" pitchFamily="34" charset="0"/>
                <a:cs typeface="Open Sans" panose="020B0606030504020204" pitchFamily="34" charset="0"/>
              </a:rPr>
              <a:t>N31-N45</a:t>
            </a:r>
          </a:p>
          <a:p>
            <a:pPr marL="857250" indent="-857250" algn="l">
              <a:spcAft>
                <a:spcPts val="1800"/>
              </a:spcAft>
              <a:buFont typeface="Arial" panose="020B0604020202020204" pitchFamily="34" charset="0"/>
              <a:buChar char="•"/>
            </a:pPr>
            <a:r>
              <a:rPr lang="pt-BR" sz="6400" dirty="0">
                <a:latin typeface="Open Sans" panose="020B0606030504020204" pitchFamily="34" charset="0"/>
                <a:ea typeface="Open Sans" panose="020B0606030504020204" pitchFamily="34" charset="0"/>
                <a:cs typeface="Open Sans" panose="020B0606030504020204" pitchFamily="34" charset="0"/>
              </a:rPr>
              <a:t>G45-G60</a:t>
            </a:r>
          </a:p>
          <a:p>
            <a:pPr marL="857250" indent="-857250" algn="l">
              <a:spcAft>
                <a:spcPts val="1800"/>
              </a:spcAft>
              <a:buFont typeface="Arial" panose="020B0604020202020204" pitchFamily="34" charset="0"/>
              <a:buChar char="•"/>
            </a:pPr>
            <a:r>
              <a:rPr lang="pt-BR" sz="6400" dirty="0">
                <a:latin typeface="Open Sans" panose="020B0606030504020204" pitchFamily="34" charset="0"/>
                <a:ea typeface="Open Sans" panose="020B0606030504020204" pitchFamily="34" charset="0"/>
                <a:cs typeface="Open Sans" panose="020B0606030504020204" pitchFamily="34" charset="0"/>
              </a:rPr>
              <a:t>O61-O75</a:t>
            </a: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09960338"/>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08375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Stream Source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Stream Source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Remember that the </a:t>
            </a:r>
            <a:r>
              <a:rPr lang="en-US" sz="6400" b="1" dirty="0">
                <a:latin typeface="Open Sans" panose="020B0606030504020204" pitchFamily="34" charset="0"/>
                <a:ea typeface="Open Sans" panose="020B0606030504020204" pitchFamily="34" charset="0"/>
                <a:cs typeface="Open Sans" panose="020B0606030504020204" pitchFamily="34" charset="0"/>
              </a:rPr>
              <a:t>map</a:t>
            </a:r>
            <a:r>
              <a:rPr lang="en-US" sz="6400" dirty="0">
                <a:latin typeface="Open Sans" panose="020B0606030504020204" pitchFamily="34" charset="0"/>
                <a:ea typeface="Open Sans" panose="020B0606030504020204" pitchFamily="34" charset="0"/>
                <a:cs typeface="Open Sans" panose="020B0606030504020204" pitchFamily="34" charset="0"/>
              </a:rPr>
              <a:t> intermediate operation takes a Function, so you can return a different type, than the input stream element.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do this, you'd use map to return a String, by executing a method or expression that takes an integer and returns a String.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generate method may be difficult to use without creating side effects, or using other intermediate operations I haven't yet mentioned, but if you want a good challenge, you can play around with this one.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time for you to give this a try, and when you're ready, come back, and we can walk through my solution together.</a:t>
            </a:r>
          </a:p>
        </p:txBody>
      </p:sp>
    </p:spTree>
    <p:extLst>
      <p:ext uri="{BB962C8B-B14F-4D97-AF65-F5344CB8AC3E}">
        <p14:creationId xmlns:p14="http://schemas.microsoft.com/office/powerpoint/2010/main" val="370357126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879313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Most Common Intermediate Operations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2000548"/>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Intermediate Operations, distinct, filter, limit, skip, takeWhile, dropWhile</a:t>
            </a:r>
          </a:p>
        </p:txBody>
      </p:sp>
      <p:sp>
        <p:nvSpPr>
          <p:cNvPr id="8" name="Rectangle 7">
            <a:extLst>
              <a:ext uri="{FF2B5EF4-FFF2-40B4-BE49-F238E27FC236}">
                <a16:creationId xmlns:a16="http://schemas.microsoft.com/office/drawing/2014/main" id="{89DBB243-EF27-4345-872D-E76597E95619}"/>
              </a:ext>
            </a:extLst>
          </p:cNvPr>
          <p:cNvSpPr/>
          <p:nvPr/>
        </p:nvSpPr>
        <p:spPr>
          <a:xfrm>
            <a:off x="952499" y="2401615"/>
            <a:ext cx="34782670" cy="13863319"/>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Up until now, I've kind of glossed over intermediate operations.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I've used filter, limit, map and sorted in my examples.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As you can see from this table, the operations you've already seen briefly, cover half of the basic operations available to your stream pipelines.</a:t>
            </a:r>
          </a:p>
        </p:txBody>
      </p:sp>
      <p:graphicFrame>
        <p:nvGraphicFramePr>
          <p:cNvPr id="2" name="Table 1">
            <a:extLst>
              <a:ext uri="{FF2B5EF4-FFF2-40B4-BE49-F238E27FC236}">
                <a16:creationId xmlns:a16="http://schemas.microsoft.com/office/drawing/2014/main" id="{5E5B6F70-61CA-4AC6-62A1-4A18A75094DC}"/>
              </a:ext>
            </a:extLst>
          </p:cNvPr>
          <p:cNvGraphicFramePr>
            <a:graphicFrameLocks noGrp="1"/>
          </p:cNvGraphicFramePr>
          <p:nvPr/>
        </p:nvGraphicFramePr>
        <p:xfrm>
          <a:off x="5505449" y="8217721"/>
          <a:ext cx="25565102" cy="9283870"/>
        </p:xfrm>
        <a:graphic>
          <a:graphicData uri="http://schemas.openxmlformats.org/drawingml/2006/table">
            <a:tbl>
              <a:tblPr firstRow="1" bandRow="1">
                <a:tableStyleId>{5C22544A-7EE6-4342-B048-85BDC9FD1C3A}</a:tableStyleId>
              </a:tblPr>
              <a:tblGrid>
                <a:gridCol w="4861870">
                  <a:extLst>
                    <a:ext uri="{9D8B030D-6E8A-4147-A177-3AD203B41FA5}">
                      <a16:colId xmlns:a16="http://schemas.microsoft.com/office/drawing/2014/main" val="2844207666"/>
                    </a:ext>
                  </a:extLst>
                </a:gridCol>
                <a:gridCol w="20703232">
                  <a:extLst>
                    <a:ext uri="{9D8B030D-6E8A-4147-A177-3AD203B41FA5}">
                      <a16:colId xmlns:a16="http://schemas.microsoft.com/office/drawing/2014/main" val="1891655341"/>
                    </a:ext>
                  </a:extLst>
                </a:gridCol>
              </a:tblGrid>
              <a:tr h="88720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 Type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Operation</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1321168581"/>
                  </a:ext>
                </a:extLst>
              </a:tr>
              <a:tr h="91309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a:t>
                      </a: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distinct()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4186009"/>
                  </a:ext>
                </a:extLst>
              </a:tr>
              <a:tr h="213987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a:t>
                      </a: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90000"/>
                        </a:lnSpc>
                        <a:spcBef>
                          <a:spcPts val="0"/>
                        </a:spcBef>
                        <a:spcAft>
                          <a:spcPts val="2400"/>
                        </a:spcAft>
                        <a:buClr>
                          <a:srgbClr val="000000"/>
                        </a:buClr>
                        <a:buSzTx/>
                        <a:buFont typeface="Arial" panose="020B0604020202020204" pitchFamily="34" charset="0"/>
                        <a:buNone/>
                        <a:tabLst/>
                        <a:defRPr/>
                      </a:pPr>
                      <a:r>
                        <a:rPr lang="it-IT"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filter(</a:t>
                      </a:r>
                      <a:r>
                        <a:rPr lang="it-IT"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Predicate</a:t>
                      </a:r>
                      <a:r>
                        <a:rPr lang="it-IT"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a:t>
                      </a:r>
                      <a:r>
                        <a:rPr lang="it-IT"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it-IT"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 predicate)</a:t>
                      </a:r>
                    </a:p>
                    <a:p>
                      <a:pPr marL="180000" marR="0" lvl="0" indent="0" algn="l" defTabSz="914400" rtl="0" eaLnBrk="1" fontAlgn="auto" latinLnBrk="0" hangingPunct="1">
                        <a:lnSpc>
                          <a:spcPct val="90000"/>
                        </a:lnSpc>
                        <a:spcBef>
                          <a:spcPts val="0"/>
                        </a:spcBef>
                        <a:spcAft>
                          <a:spcPts val="2400"/>
                        </a:spcAft>
                        <a:buClr>
                          <a:srgbClr val="000000"/>
                        </a:buClr>
                        <a:buSzTx/>
                        <a:buFont typeface="Arial" panose="020B0604020202020204" pitchFamily="34" charset="0"/>
                        <a:buNone/>
                        <a:tabLst/>
                        <a:defRPr/>
                      </a:pPr>
                      <a:r>
                        <a:rPr lang="it-IT"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takeWhile(</a:t>
                      </a:r>
                      <a:r>
                        <a:rPr lang="it-IT"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Predicate</a:t>
                      </a:r>
                      <a:r>
                        <a:rPr lang="it-IT"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a:t>
                      </a:r>
                      <a:r>
                        <a:rPr lang="it-IT"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it-IT"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 predicate)</a:t>
                      </a:r>
                    </a:p>
                    <a:p>
                      <a:pPr marL="180000" marR="0" lvl="0" indent="0" algn="l" defTabSz="914400" rtl="0" eaLnBrk="1" fontAlgn="auto" latinLnBrk="0" hangingPunct="1">
                        <a:lnSpc>
                          <a:spcPct val="90000"/>
                        </a:lnSpc>
                        <a:spcBef>
                          <a:spcPts val="0"/>
                        </a:spcBef>
                        <a:spcAft>
                          <a:spcPts val="2400"/>
                        </a:spcAft>
                        <a:buClr>
                          <a:srgbClr val="000000"/>
                        </a:buClr>
                        <a:buSzTx/>
                        <a:buFont typeface="Arial" panose="020B0604020202020204" pitchFamily="34" charset="0"/>
                        <a:buNone/>
                        <a:tabLst/>
                        <a:defRPr/>
                      </a:pPr>
                      <a:r>
                        <a:rPr lang="en-US" sz="40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dropWhile</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Predicate</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a:t>
                      </a: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 predicate)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249934"/>
                  </a:ext>
                </a:extLst>
              </a:tr>
              <a:tr h="91309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a:t>
                      </a: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fr-FR" sz="40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limit</a:t>
                      </a:r>
                      <a:r>
                        <a:rPr lang="fr-FR"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(long </a:t>
                      </a:r>
                      <a:r>
                        <a:rPr lang="fr-FR" sz="40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maxSize</a:t>
                      </a:r>
                      <a:r>
                        <a:rPr lang="fr-FR"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662681"/>
                  </a:ext>
                </a:extLst>
              </a:tr>
              <a:tr h="91309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&lt;R&gt;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fr-FR"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map(</a:t>
                      </a:r>
                      <a:r>
                        <a:rPr lang="fr-FR" sz="4000" b="0" dirty="0" err="1">
                          <a:solidFill>
                            <a:schemeClr val="accent1"/>
                          </a:solidFill>
                          <a:latin typeface="Roboto Mono" panose="00000009000000000000" pitchFamily="49" charset="0"/>
                          <a:ea typeface="Roboto Mono" panose="00000009000000000000" pitchFamily="49" charset="0"/>
                          <a:cs typeface="Open Sans" panose="020B0606030504020204" pitchFamily="34" charset="0"/>
                        </a:rPr>
                        <a:t>Function</a:t>
                      </a:r>
                      <a:r>
                        <a:rPr lang="fr-FR"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a:t>
                      </a:r>
                      <a:r>
                        <a:rPr lang="fr-FR"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fr-FR"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 </a:t>
                      </a:r>
                      <a:r>
                        <a:rPr lang="fr-FR" sz="40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extends</a:t>
                      </a:r>
                      <a:r>
                        <a:rPr lang="fr-FR"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 R&gt; mapper)</a:t>
                      </a:r>
                      <a:endPar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3057823"/>
                  </a:ext>
                </a:extLst>
              </a:tr>
              <a:tr h="91309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a:t>
                      </a: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fr-FR" sz="40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peek</a:t>
                      </a:r>
                      <a:r>
                        <a:rPr lang="fr-FR"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r>
                        <a:rPr lang="fr-FR"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Consumer</a:t>
                      </a:r>
                      <a:r>
                        <a:rPr lang="fr-FR"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a:t>
                      </a:r>
                      <a:r>
                        <a:rPr lang="fr-FR"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fr-FR"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 action)</a:t>
                      </a:r>
                      <a:endPar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3146367"/>
                  </a:ext>
                </a:extLst>
              </a:tr>
              <a:tr h="91309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a:t>
                      </a: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skip(long n)</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95720123"/>
                  </a:ext>
                </a:extLst>
              </a:tr>
              <a:tr h="137299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a:t>
                      </a: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90000"/>
                        </a:lnSpc>
                        <a:spcBef>
                          <a:spcPts val="0"/>
                        </a:spcBef>
                        <a:spcAft>
                          <a:spcPts val="2400"/>
                        </a:spcAft>
                        <a:buClr>
                          <a:srgbClr val="000000"/>
                        </a:buClr>
                        <a:buSzTx/>
                        <a:buFont typeface="Arial" panose="020B0604020202020204" pitchFamily="34" charset="0"/>
                        <a:buNone/>
                        <a:tabLst/>
                        <a:defRPr/>
                      </a:pP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sorted()</a:t>
                      </a:r>
                    </a:p>
                    <a:p>
                      <a:pPr marL="180000" marR="0" lvl="0" indent="0" algn="l" defTabSz="914400" rtl="0" eaLnBrk="1" fontAlgn="auto" latinLnBrk="0" hangingPunct="1">
                        <a:lnSpc>
                          <a:spcPct val="90000"/>
                        </a:lnSpc>
                        <a:spcBef>
                          <a:spcPts val="0"/>
                        </a:spcBef>
                        <a:spcAft>
                          <a:spcPts val="2400"/>
                        </a:spcAft>
                        <a:buClr>
                          <a:srgbClr val="000000"/>
                        </a:buClr>
                        <a:buSzTx/>
                        <a:buFont typeface="Arial" panose="020B0604020202020204" pitchFamily="34" charset="0"/>
                        <a:buNone/>
                        <a:tabLst/>
                        <a:defRPr/>
                      </a:pP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sorted(</a:t>
                      </a: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Comparator</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T&gt; comparator)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7795364"/>
                  </a:ext>
                </a:extLst>
              </a:tr>
            </a:tbl>
          </a:graphicData>
        </a:graphic>
      </p:graphicFrame>
    </p:spTree>
    <p:extLst>
      <p:ext uri="{BB962C8B-B14F-4D97-AF65-F5344CB8AC3E}">
        <p14:creationId xmlns:p14="http://schemas.microsoft.com/office/powerpoint/2010/main" val="3089283694"/>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743997"/>
            <a:ext cx="34509447" cy="1461939"/>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8500" dirty="0">
                <a:latin typeface="Open Sans" panose="020B0606030504020204" pitchFamily="34" charset="0"/>
                <a:ea typeface="Open Sans" panose="020B0606030504020204" pitchFamily="34" charset="0"/>
                <a:cs typeface="Open Sans" panose="020B0606030504020204" pitchFamily="34" charset="0"/>
              </a:rPr>
              <a:t>Intermediate Operations that effect the size of the Resulting Stream</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2000548"/>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Intermediate Operations, distinct, filter, limit, skip, takeWhile, dropWhile</a:t>
            </a:r>
          </a:p>
        </p:txBody>
      </p:sp>
      <p:sp>
        <p:nvSpPr>
          <p:cNvPr id="8" name="Rectangle 7">
            <a:extLst>
              <a:ext uri="{FF2B5EF4-FFF2-40B4-BE49-F238E27FC236}">
                <a16:creationId xmlns:a16="http://schemas.microsoft.com/office/drawing/2014/main" id="{89DBB243-EF27-4345-872D-E76597E95619}"/>
              </a:ext>
            </a:extLst>
          </p:cNvPr>
          <p:cNvSpPr/>
          <p:nvPr/>
        </p:nvSpPr>
        <p:spPr>
          <a:xfrm>
            <a:off x="952499" y="2834673"/>
            <a:ext cx="34782670" cy="1343026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I'll start by talking about the set of operations, that may change the number of elements in the resulting stream.</a:t>
            </a:r>
          </a:p>
        </p:txBody>
      </p:sp>
      <p:graphicFrame>
        <p:nvGraphicFramePr>
          <p:cNvPr id="2" name="Table 1">
            <a:extLst>
              <a:ext uri="{FF2B5EF4-FFF2-40B4-BE49-F238E27FC236}">
                <a16:creationId xmlns:a16="http://schemas.microsoft.com/office/drawing/2014/main" id="{5E5B6F70-61CA-4AC6-62A1-4A18A75094DC}"/>
              </a:ext>
            </a:extLst>
          </p:cNvPr>
          <p:cNvGraphicFramePr>
            <a:graphicFrameLocks noGrp="1"/>
          </p:cNvGraphicFramePr>
          <p:nvPr/>
        </p:nvGraphicFramePr>
        <p:xfrm>
          <a:off x="952498" y="5437450"/>
          <a:ext cx="34782668" cy="10827484"/>
        </p:xfrm>
        <a:graphic>
          <a:graphicData uri="http://schemas.openxmlformats.org/drawingml/2006/table">
            <a:tbl>
              <a:tblPr firstRow="1" bandRow="1">
                <a:tableStyleId>{5C22544A-7EE6-4342-B048-85BDC9FD1C3A}</a:tableStyleId>
              </a:tblPr>
              <a:tblGrid>
                <a:gridCol w="4150843">
                  <a:extLst>
                    <a:ext uri="{9D8B030D-6E8A-4147-A177-3AD203B41FA5}">
                      <a16:colId xmlns:a16="http://schemas.microsoft.com/office/drawing/2014/main" val="2844207666"/>
                    </a:ext>
                  </a:extLst>
                </a:gridCol>
                <a:gridCol w="15693081">
                  <a:extLst>
                    <a:ext uri="{9D8B030D-6E8A-4147-A177-3AD203B41FA5}">
                      <a16:colId xmlns:a16="http://schemas.microsoft.com/office/drawing/2014/main" val="1891655341"/>
                    </a:ext>
                  </a:extLst>
                </a:gridCol>
                <a:gridCol w="14938744">
                  <a:extLst>
                    <a:ext uri="{9D8B030D-6E8A-4147-A177-3AD203B41FA5}">
                      <a16:colId xmlns:a16="http://schemas.microsoft.com/office/drawing/2014/main" val="422293161"/>
                    </a:ext>
                  </a:extLst>
                </a:gridCol>
              </a:tblGrid>
              <a:tr h="102456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 Type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Operation</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Description</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1321168581"/>
                  </a:ext>
                </a:extLst>
              </a:tr>
              <a:tr h="1054464">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a:t>
                      </a: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distinct()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Removes duplicate values from the Stream.</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4186009"/>
                  </a:ext>
                </a:extLst>
              </a:tr>
              <a:tr h="51688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a:t>
                      </a: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90000"/>
                        </a:lnSpc>
                        <a:spcBef>
                          <a:spcPts val="0"/>
                        </a:spcBef>
                        <a:spcAft>
                          <a:spcPts val="5022"/>
                        </a:spcAft>
                        <a:buClr>
                          <a:srgbClr val="000000"/>
                        </a:buClr>
                        <a:buSzTx/>
                        <a:buFont typeface="Arial" panose="020B0604020202020204" pitchFamily="34" charset="0"/>
                        <a:buNone/>
                        <a:tabLst/>
                        <a:defRPr/>
                      </a:pPr>
                      <a:r>
                        <a:rPr lang="it-IT"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filter(</a:t>
                      </a:r>
                      <a:r>
                        <a:rPr lang="it-IT"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Predicate</a:t>
                      </a:r>
                      <a:r>
                        <a:rPr lang="it-IT"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a:t>
                      </a:r>
                      <a:r>
                        <a:rPr lang="it-IT"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it-IT"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 predicate)</a:t>
                      </a:r>
                    </a:p>
                    <a:p>
                      <a:pPr marL="180000" marR="0" lvl="0" indent="0" algn="l" defTabSz="914400" rtl="0" eaLnBrk="1" fontAlgn="auto" latinLnBrk="0" hangingPunct="1">
                        <a:lnSpc>
                          <a:spcPct val="90000"/>
                        </a:lnSpc>
                        <a:spcBef>
                          <a:spcPts val="0"/>
                        </a:spcBef>
                        <a:spcAft>
                          <a:spcPts val="5022"/>
                        </a:spcAft>
                        <a:buClr>
                          <a:srgbClr val="000000"/>
                        </a:buClr>
                        <a:buSzTx/>
                        <a:buFont typeface="Arial" panose="020B0604020202020204" pitchFamily="34" charset="0"/>
                        <a:buNone/>
                        <a:tabLst/>
                        <a:defRPr/>
                      </a:pPr>
                      <a:r>
                        <a:rPr lang="it-IT"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takeWhile(</a:t>
                      </a:r>
                      <a:r>
                        <a:rPr lang="it-IT"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Predicate</a:t>
                      </a:r>
                      <a:r>
                        <a:rPr lang="it-IT"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a:t>
                      </a:r>
                      <a:r>
                        <a:rPr lang="it-IT"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it-IT"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 predicate)</a:t>
                      </a:r>
                    </a:p>
                    <a:p>
                      <a:pPr marL="180000" marR="0" lvl="0" indent="0" algn="l" defTabSz="914400" rtl="0" eaLnBrk="1" fontAlgn="auto" latinLnBrk="0" hangingPunct="1">
                        <a:lnSpc>
                          <a:spcPct val="90000"/>
                        </a:lnSpc>
                        <a:spcBef>
                          <a:spcPts val="0"/>
                        </a:spcBef>
                        <a:spcAft>
                          <a:spcPts val="5022"/>
                        </a:spcAft>
                        <a:buClr>
                          <a:srgbClr val="000000"/>
                        </a:buClr>
                        <a:buSzTx/>
                        <a:buFont typeface="Arial" panose="020B0604020202020204" pitchFamily="34" charset="0"/>
                        <a:buNone/>
                        <a:tabLst/>
                        <a:defRPr/>
                      </a:pPr>
                      <a:r>
                        <a:rPr lang="en-US" sz="48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dropWhile</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Predicate</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a:t>
                      </a: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 predicate)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These methods allow you to reduce the elements in the output stream.  Elements that match the filter's Predicate are kept in the outgoing stream, for the filter and takeWhile operations. Elements will be dropped until or while the </a:t>
                      </a:r>
                      <a:r>
                        <a:rPr lang="en-US" sz="48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dropWhile's</a:t>
                      </a: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predicate is not true. </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249934"/>
                  </a:ext>
                </a:extLst>
              </a:tr>
              <a:tr h="1789784">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a:t>
                      </a: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fr-FR" sz="4800" b="0" dirty="0" err="1">
                          <a:solidFill>
                            <a:schemeClr val="accent1"/>
                          </a:solidFill>
                          <a:latin typeface="Roboto Mono" panose="00000009000000000000" pitchFamily="49" charset="0"/>
                          <a:ea typeface="Roboto Mono" panose="00000009000000000000" pitchFamily="49" charset="0"/>
                          <a:cs typeface="Open Sans" panose="020B0606030504020204" pitchFamily="34" charset="0"/>
                        </a:rPr>
                        <a:t>limit</a:t>
                      </a:r>
                      <a:r>
                        <a:rPr lang="fr-FR"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(long </a:t>
                      </a:r>
                      <a:r>
                        <a:rPr lang="fr-FR" sz="48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maxSize</a:t>
                      </a:r>
                      <a:r>
                        <a:rPr lang="fr-FR"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reduces your stream to the size specified in the argument.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662681"/>
                  </a:ext>
                </a:extLst>
              </a:tr>
              <a:tr h="1789784">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a:t>
                      </a: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skip(long n)</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method skips elements, meaning they won't be part of the resulting stream.</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95720123"/>
                  </a:ext>
                </a:extLst>
              </a:tr>
            </a:tbl>
          </a:graphicData>
        </a:graphic>
      </p:graphicFrame>
    </p:spTree>
    <p:extLst>
      <p:ext uri="{BB962C8B-B14F-4D97-AF65-F5344CB8AC3E}">
        <p14:creationId xmlns:p14="http://schemas.microsoft.com/office/powerpoint/2010/main" val="21085413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475357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 Stream is different from a Collection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Streams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stream and the collection types were designed for different purposes.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a:t>
            </a:r>
            <a:r>
              <a:rPr lang="en-US" sz="6400" b="1" dirty="0">
                <a:latin typeface="Open Sans" panose="020B0606030504020204" pitchFamily="34" charset="0"/>
                <a:ea typeface="Open Sans" panose="020B0606030504020204" pitchFamily="34" charset="0"/>
                <a:cs typeface="Open Sans" panose="020B0606030504020204" pitchFamily="34" charset="0"/>
              </a:rPr>
              <a:t>collection</a:t>
            </a:r>
            <a:r>
              <a:rPr lang="en-US" sz="6400" dirty="0">
                <a:latin typeface="Open Sans" panose="020B0606030504020204" pitchFamily="34" charset="0"/>
                <a:ea typeface="Open Sans" panose="020B0606030504020204" pitchFamily="34" charset="0"/>
                <a:cs typeface="Open Sans" panose="020B0606030504020204" pitchFamily="34" charset="0"/>
              </a:rPr>
              <a:t> is used to </a:t>
            </a:r>
            <a:r>
              <a:rPr lang="en-US" sz="6400" b="1" dirty="0">
                <a:latin typeface="Open Sans" panose="020B0606030504020204" pitchFamily="34" charset="0"/>
                <a:ea typeface="Open Sans" panose="020B0606030504020204" pitchFamily="34" charset="0"/>
                <a:cs typeface="Open Sans" panose="020B0606030504020204" pitchFamily="34" charset="0"/>
              </a:rPr>
              <a:t>store and manage a series of elements</a:t>
            </a:r>
            <a:r>
              <a:rPr lang="en-US" sz="6400" dirty="0">
                <a:latin typeface="Open Sans" panose="020B0606030504020204" pitchFamily="34" charset="0"/>
                <a:ea typeface="Open Sans" panose="020B0606030504020204" pitchFamily="34" charset="0"/>
                <a:cs typeface="Open Sans" panose="020B0606030504020204" pitchFamily="34" charset="0"/>
              </a:rPr>
              <a:t> in Java, providing </a:t>
            </a:r>
            <a:r>
              <a:rPr lang="en-US" sz="6400" b="1" dirty="0">
                <a:latin typeface="Open Sans" panose="020B0606030504020204" pitchFamily="34" charset="0"/>
                <a:ea typeface="Open Sans" panose="020B0606030504020204" pitchFamily="34" charset="0"/>
                <a:cs typeface="Open Sans" panose="020B0606030504020204" pitchFamily="34" charset="0"/>
              </a:rPr>
              <a:t>direct access</a:t>
            </a:r>
            <a:r>
              <a:rPr lang="en-US" sz="6400" dirty="0">
                <a:latin typeface="Open Sans" panose="020B0606030504020204" pitchFamily="34" charset="0"/>
                <a:ea typeface="Open Sans" panose="020B0606030504020204" pitchFamily="34" charset="0"/>
                <a:cs typeface="Open Sans" panose="020B0606030504020204" pitchFamily="34" charset="0"/>
              </a:rPr>
              <a:t> to the Collection elements.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use collections to manipulate or query a set of data.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There's nothing you can do with a stream, that you couldn't already do with a Collection.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However, a </a:t>
            </a:r>
            <a:r>
              <a:rPr lang="en-US" sz="6400" b="1" dirty="0">
                <a:latin typeface="Open Sans" panose="020B0606030504020204" pitchFamily="34" charset="0"/>
                <a:ea typeface="Open Sans" panose="020B0606030504020204" pitchFamily="34" charset="0"/>
                <a:cs typeface="Open Sans" panose="020B0606030504020204" pitchFamily="34" charset="0"/>
              </a:rPr>
              <a:t>stream</a:t>
            </a:r>
            <a:r>
              <a:rPr lang="en-US" sz="6400" dirty="0">
                <a:latin typeface="Open Sans" panose="020B0606030504020204" pitchFamily="34" charset="0"/>
                <a:ea typeface="Open Sans" panose="020B0606030504020204" pitchFamily="34" charset="0"/>
                <a:cs typeface="Open Sans" panose="020B0606030504020204" pitchFamily="34" charset="0"/>
              </a:rPr>
              <a:t> was designed to </a:t>
            </a:r>
            <a:r>
              <a:rPr lang="en-US" sz="6400" b="1" dirty="0">
                <a:latin typeface="Open Sans" panose="020B0606030504020204" pitchFamily="34" charset="0"/>
                <a:ea typeface="Open Sans" panose="020B0606030504020204" pitchFamily="34" charset="0"/>
                <a:cs typeface="Open Sans" panose="020B0606030504020204" pitchFamily="34" charset="0"/>
              </a:rPr>
              <a:t>manage the processing of elements</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Streams don’t actually store elements, instead these elements are computed on demand, from a data providing source.</a:t>
            </a:r>
          </a:p>
        </p:txBody>
      </p:sp>
    </p:spTree>
    <p:extLst>
      <p:ext uri="{BB962C8B-B14F-4D97-AF65-F5344CB8AC3E}">
        <p14:creationId xmlns:p14="http://schemas.microsoft.com/office/powerpoint/2010/main" val="2350979204"/>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818136"/>
            <a:ext cx="35214768" cy="1384995"/>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8000" dirty="0">
                <a:latin typeface="Open Sans" panose="020B0606030504020204" pitchFamily="34" charset="0"/>
                <a:ea typeface="Open Sans" panose="020B0606030504020204" pitchFamily="34" charset="0"/>
                <a:cs typeface="Open Sans" panose="020B0606030504020204" pitchFamily="34" charset="0"/>
              </a:rPr>
              <a:t>Declarative Language of Stream Operations Resembles Query commands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2000548"/>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Intermediate Operations, distinct, filter, limit, skip, takeWhile, dropWhile</a:t>
            </a:r>
          </a:p>
        </p:txBody>
      </p:sp>
      <p:sp>
        <p:nvSpPr>
          <p:cNvPr id="3" name="Rectangle 2">
            <a:extLst>
              <a:ext uri="{FF2B5EF4-FFF2-40B4-BE49-F238E27FC236}">
                <a16:creationId xmlns:a16="http://schemas.microsoft.com/office/drawing/2014/main" id="{103261A6-CD24-798D-28D5-A67008068E27}"/>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Java API designers designed the Stream to let you process data in a declarative way, much like a structured query language or SQL in a database.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lets you say </a:t>
            </a:r>
            <a:r>
              <a:rPr lang="en-US" sz="6400" b="1" dirty="0">
                <a:latin typeface="Open Sans" panose="020B0606030504020204" pitchFamily="34" charset="0"/>
                <a:ea typeface="Open Sans" panose="020B0606030504020204" pitchFamily="34" charset="0"/>
                <a:cs typeface="Open Sans" panose="020B0606030504020204" pitchFamily="34" charset="0"/>
              </a:rPr>
              <a:t>what should happen</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b="1" dirty="0">
                <a:latin typeface="Open Sans" panose="020B0606030504020204" pitchFamily="34" charset="0"/>
                <a:ea typeface="Open Sans" panose="020B0606030504020204" pitchFamily="34" charset="0"/>
                <a:cs typeface="Open Sans" panose="020B0606030504020204" pitchFamily="34" charset="0"/>
              </a:rPr>
              <a:t>not actually how it will happen</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you've had experience querying databases, you might be familiar with the limit and distinct keywords, available in many database query languages.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filter operation represents your where clause, and sorted would be your order by clause, and so 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are aggregate functions commonly used in queries as well, such as max, min, count and so on.</a:t>
            </a:r>
          </a:p>
        </p:txBody>
      </p:sp>
    </p:spTree>
    <p:extLst>
      <p:ext uri="{BB962C8B-B14F-4D97-AF65-F5344CB8AC3E}">
        <p14:creationId xmlns:p14="http://schemas.microsoft.com/office/powerpoint/2010/main" val="2819161480"/>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9C6724-E1A5-C796-B3FB-9616538ABA6C}"/>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28BBAC89-AB02-CD1D-1214-997F512E0219}"/>
              </a:ext>
            </a:extLst>
          </p:cNvPr>
          <p:cNvSpPr/>
          <p:nvPr/>
        </p:nvSpPr>
        <p:spPr>
          <a:xfrm>
            <a:off x="952498" y="459786"/>
            <a:ext cx="35075308" cy="1769715"/>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500" dirty="0">
                <a:latin typeface="Open Sans" panose="020B0606030504020204" pitchFamily="34" charset="0"/>
                <a:ea typeface="Open Sans" panose="020B0606030504020204" pitchFamily="34" charset="0"/>
                <a:cs typeface="Open Sans" panose="020B0606030504020204" pitchFamily="34" charset="0"/>
              </a:rPr>
              <a:t>Intermediate Operations that operate on every element</a:t>
            </a:r>
          </a:p>
        </p:txBody>
      </p:sp>
      <p:sp>
        <p:nvSpPr>
          <p:cNvPr id="128" name="Shape 128">
            <a:extLst>
              <a:ext uri="{FF2B5EF4-FFF2-40B4-BE49-F238E27FC236}">
                <a16:creationId xmlns:a16="http://schemas.microsoft.com/office/drawing/2014/main" id="{CC648654-4B6D-1ECA-E96F-05FF46C97AB4}"/>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C688BA68-C429-C27C-EC4E-70D46F81A4F7}"/>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9325B41F-0195-6339-7E92-AD6326179053}"/>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F1613C66-4DC7-CCD4-2628-73970EEA7719}"/>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Intermediate Operations, map, peek, sorted</a:t>
            </a:r>
          </a:p>
        </p:txBody>
      </p:sp>
      <p:graphicFrame>
        <p:nvGraphicFramePr>
          <p:cNvPr id="3" name="Table 2">
            <a:extLst>
              <a:ext uri="{FF2B5EF4-FFF2-40B4-BE49-F238E27FC236}">
                <a16:creationId xmlns:a16="http://schemas.microsoft.com/office/drawing/2014/main" id="{4033194B-96D5-4F7D-437F-2E70F05DAC8C}"/>
              </a:ext>
            </a:extLst>
          </p:cNvPr>
          <p:cNvGraphicFramePr>
            <a:graphicFrameLocks noGrp="1"/>
          </p:cNvGraphicFramePr>
          <p:nvPr/>
        </p:nvGraphicFramePr>
        <p:xfrm>
          <a:off x="896666" y="3635694"/>
          <a:ext cx="34782668" cy="13302613"/>
        </p:xfrm>
        <a:graphic>
          <a:graphicData uri="http://schemas.openxmlformats.org/drawingml/2006/table">
            <a:tbl>
              <a:tblPr firstRow="1" bandRow="1">
                <a:tableStyleId>{5C22544A-7EE6-4342-B048-85BDC9FD1C3A}</a:tableStyleId>
              </a:tblPr>
              <a:tblGrid>
                <a:gridCol w="4150843">
                  <a:extLst>
                    <a:ext uri="{9D8B030D-6E8A-4147-A177-3AD203B41FA5}">
                      <a16:colId xmlns:a16="http://schemas.microsoft.com/office/drawing/2014/main" val="2844207666"/>
                    </a:ext>
                  </a:extLst>
                </a:gridCol>
                <a:gridCol w="15693081">
                  <a:extLst>
                    <a:ext uri="{9D8B030D-6E8A-4147-A177-3AD203B41FA5}">
                      <a16:colId xmlns:a16="http://schemas.microsoft.com/office/drawing/2014/main" val="1891655341"/>
                    </a:ext>
                  </a:extLst>
                </a:gridCol>
                <a:gridCol w="14938744">
                  <a:extLst>
                    <a:ext uri="{9D8B030D-6E8A-4147-A177-3AD203B41FA5}">
                      <a16:colId xmlns:a16="http://schemas.microsoft.com/office/drawing/2014/main" val="422293161"/>
                    </a:ext>
                  </a:extLst>
                </a:gridCol>
              </a:tblGrid>
              <a:tr h="109395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 Type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Operation</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Description</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1321168581"/>
                  </a:ext>
                </a:extLst>
              </a:tr>
              <a:tr h="399798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&lt;R&gt;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fr-FR"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map(</a:t>
                      </a:r>
                      <a:r>
                        <a:rPr lang="fr-FR" sz="4800" b="0" dirty="0" err="1">
                          <a:solidFill>
                            <a:schemeClr val="accent1"/>
                          </a:solidFill>
                          <a:latin typeface="Roboto Mono" panose="00000009000000000000" pitchFamily="49" charset="0"/>
                          <a:ea typeface="Roboto Mono" panose="00000009000000000000" pitchFamily="49" charset="0"/>
                          <a:cs typeface="Open Sans" panose="020B0606030504020204" pitchFamily="34" charset="0"/>
                        </a:rPr>
                        <a:t>Function</a:t>
                      </a:r>
                      <a:r>
                        <a:rPr lang="fr-FR"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a:t>
                      </a:r>
                      <a:r>
                        <a:rPr lang="fr-FR"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fr-FR"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 </a:t>
                      </a:r>
                      <a:r>
                        <a:rPr lang="fr-FR" sz="48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extends</a:t>
                      </a:r>
                      <a:r>
                        <a:rPr lang="fr-FR"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 R&gt; mapper)</a:t>
                      </a:r>
                      <a:endPar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is a function applied to every element in the stream.  Because it's a function, the return type can be different, which has the effect of transforming the stream to a different stream of different types.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4186009"/>
                  </a:ext>
                </a:extLst>
              </a:tr>
              <a:tr h="254424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a:t>
                      </a: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fr-FR"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peek(</a:t>
                      </a:r>
                      <a:r>
                        <a:rPr lang="fr-FR"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Consumer</a:t>
                      </a:r>
                      <a:r>
                        <a:rPr lang="fr-FR"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a:t>
                      </a:r>
                      <a:r>
                        <a:rPr lang="fr-FR"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fr-FR"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 action)</a:t>
                      </a:r>
                      <a:endPar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function doesn't change the stream, but allows you to perform some interim consumer function while the pipeline is processing.</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249934"/>
                  </a:ext>
                </a:extLst>
              </a:tr>
              <a:tr h="566642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a:t>
                      </a: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90000"/>
                        </a:lnSpc>
                        <a:spcBef>
                          <a:spcPts val="0"/>
                        </a:spcBef>
                        <a:spcAft>
                          <a:spcPts val="5022"/>
                        </a:spcAft>
                        <a:buClr>
                          <a:srgbClr val="000000"/>
                        </a:buClr>
                        <a:buSzTx/>
                        <a:buFont typeface="Arial" panose="020B0604020202020204" pitchFamily="34" charset="0"/>
                        <a:buNone/>
                        <a:tabLst/>
                        <a:defRPr/>
                      </a:pP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sorted()</a:t>
                      </a:r>
                    </a:p>
                    <a:p>
                      <a:pPr marL="180000" marR="0" lvl="0" indent="0" algn="l" defTabSz="914400" rtl="0" eaLnBrk="1" fontAlgn="auto" latinLnBrk="0" hangingPunct="1">
                        <a:lnSpc>
                          <a:spcPct val="90000"/>
                        </a:lnSpc>
                        <a:spcBef>
                          <a:spcPts val="0"/>
                        </a:spcBef>
                        <a:spcAft>
                          <a:spcPts val="5022"/>
                        </a:spcAft>
                        <a:buClr>
                          <a:srgbClr val="000000"/>
                        </a:buClr>
                        <a:buSzTx/>
                        <a:buFont typeface="Arial" panose="020B0604020202020204" pitchFamily="34" charset="0"/>
                        <a:buNone/>
                        <a:tabLst/>
                        <a:defRPr/>
                      </a:pP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sorted(</a:t>
                      </a: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Comparator</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T&gt; comparator)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90000"/>
                        </a:lnSpc>
                        <a:spcBef>
                          <a:spcPts val="0"/>
                        </a:spcBef>
                        <a:spcAft>
                          <a:spcPts val="5022"/>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There are two versions of sorted.</a:t>
                      </a:r>
                    </a:p>
                    <a:p>
                      <a:pPr marL="180000" marR="0" lvl="0" indent="0" algn="l" defTabSz="914400" rtl="0" eaLnBrk="1" fontAlgn="auto" latinLnBrk="0" hangingPunct="1">
                        <a:lnSpc>
                          <a:spcPct val="90000"/>
                        </a:lnSpc>
                        <a:spcBef>
                          <a:spcPts val="0"/>
                        </a:spcBef>
                        <a:spcAft>
                          <a:spcPts val="5022"/>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first uses the </a:t>
                      </a:r>
                      <a:r>
                        <a:rPr lang="en-US" sz="48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naturalOrder</a:t>
                      </a: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sort, which means elements in the stream must implement Comparable.</a:t>
                      </a:r>
                    </a:p>
                    <a:p>
                      <a:pPr marL="180000" marR="0" lvl="0" indent="0" algn="l" defTabSz="914400" rtl="0" eaLnBrk="1" fontAlgn="auto" latinLnBrk="0" hangingPunct="1">
                        <a:lnSpc>
                          <a:spcPct val="90000"/>
                        </a:lnSpc>
                        <a:spcBef>
                          <a:spcPts val="0"/>
                        </a:spcBef>
                        <a:spcAft>
                          <a:spcPts val="5022"/>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If your elements don't use Comparable, you'll want to use sorted and pass a Comparator.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662681"/>
                  </a:ext>
                </a:extLst>
              </a:tr>
            </a:tbl>
          </a:graphicData>
        </a:graphic>
      </p:graphicFrame>
    </p:spTree>
    <p:extLst>
      <p:ext uri="{BB962C8B-B14F-4D97-AF65-F5344CB8AC3E}">
        <p14:creationId xmlns:p14="http://schemas.microsoft.com/office/powerpoint/2010/main" val="3604381795"/>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6EEF9-0464-7EC8-23E7-EDC6124EE8D7}"/>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F3B67307-A197-0ACA-5B3E-8FC9910B0B9C}"/>
              </a:ext>
            </a:extLst>
          </p:cNvPr>
          <p:cNvSpPr/>
          <p:nvPr/>
        </p:nvSpPr>
        <p:spPr>
          <a:xfrm>
            <a:off x="952498" y="459786"/>
            <a:ext cx="1152719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Primitive Streams</a:t>
            </a:r>
          </a:p>
        </p:txBody>
      </p:sp>
      <p:sp>
        <p:nvSpPr>
          <p:cNvPr id="128" name="Shape 128">
            <a:extLst>
              <a:ext uri="{FF2B5EF4-FFF2-40B4-BE49-F238E27FC236}">
                <a16:creationId xmlns:a16="http://schemas.microsoft.com/office/drawing/2014/main" id="{C11191F8-0221-9055-706D-51583EACCF0A}"/>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049CE276-FDA1-8783-FB19-7697E1185E74}"/>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57CC6B6A-7D3F-59FE-A194-7F942EEEF2A4}"/>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6D76E523-AD41-1150-ACC4-EA84E470CC33}"/>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Intermediate Operations, map, peek, sorted</a:t>
            </a:r>
          </a:p>
        </p:txBody>
      </p:sp>
      <p:sp>
        <p:nvSpPr>
          <p:cNvPr id="8" name="Rectangle 7">
            <a:extLst>
              <a:ext uri="{FF2B5EF4-FFF2-40B4-BE49-F238E27FC236}">
                <a16:creationId xmlns:a16="http://schemas.microsoft.com/office/drawing/2014/main" id="{9BB3373E-95C1-C9EA-3CBD-EF758A258C60}"/>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addition to the generic Stream, that lets you stream any reference type, Java has three primitive streams.</a:t>
            </a:r>
          </a:p>
        </p:txBody>
      </p:sp>
      <p:graphicFrame>
        <p:nvGraphicFramePr>
          <p:cNvPr id="2" name="Table 1">
            <a:extLst>
              <a:ext uri="{FF2B5EF4-FFF2-40B4-BE49-F238E27FC236}">
                <a16:creationId xmlns:a16="http://schemas.microsoft.com/office/drawing/2014/main" id="{936A0669-E937-840A-8F34-449369D23635}"/>
              </a:ext>
            </a:extLst>
          </p:cNvPr>
          <p:cNvGraphicFramePr>
            <a:graphicFrameLocks noGrp="1"/>
          </p:cNvGraphicFramePr>
          <p:nvPr/>
        </p:nvGraphicFramePr>
        <p:xfrm>
          <a:off x="952500" y="7252282"/>
          <a:ext cx="34782668" cy="7398560"/>
        </p:xfrm>
        <a:graphic>
          <a:graphicData uri="http://schemas.openxmlformats.org/drawingml/2006/table">
            <a:tbl>
              <a:tblPr firstRow="1" bandRow="1">
                <a:tableStyleId>{5C22544A-7EE6-4342-B048-85BDC9FD1C3A}</a:tableStyleId>
              </a:tblPr>
              <a:tblGrid>
                <a:gridCol w="5386516">
                  <a:extLst>
                    <a:ext uri="{9D8B030D-6E8A-4147-A177-3AD203B41FA5}">
                      <a16:colId xmlns:a16="http://schemas.microsoft.com/office/drawing/2014/main" val="2844207666"/>
                    </a:ext>
                  </a:extLst>
                </a:gridCol>
                <a:gridCol w="14457408">
                  <a:extLst>
                    <a:ext uri="{9D8B030D-6E8A-4147-A177-3AD203B41FA5}">
                      <a16:colId xmlns:a16="http://schemas.microsoft.com/office/drawing/2014/main" val="1891655341"/>
                    </a:ext>
                  </a:extLst>
                </a:gridCol>
                <a:gridCol w="14938744">
                  <a:extLst>
                    <a:ext uri="{9D8B030D-6E8A-4147-A177-3AD203B41FA5}">
                      <a16:colId xmlns:a16="http://schemas.microsoft.com/office/drawing/2014/main" val="422293161"/>
                    </a:ext>
                  </a:extLst>
                </a:gridCol>
              </a:tblGrid>
              <a:tr h="145213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Special </a:t>
                      </a:r>
                      <a:r>
                        <a:rPr lang="en-US" sz="48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Primitve</a:t>
                      </a: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Streams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Mapping from Reference Type to Primitive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Mapping from Primitive Stream to Reference Type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1321168581"/>
                  </a:ext>
                </a:extLst>
              </a:tr>
              <a:tr h="196903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6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DoubleStream</a:t>
                      </a:r>
                      <a:r>
                        <a:rPr lang="en-US"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	</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fr-FR" sz="3600" b="0" dirty="0" err="1">
                          <a:solidFill>
                            <a:schemeClr val="accent1"/>
                          </a:solidFill>
                          <a:latin typeface="Roboto Mono" panose="00000009000000000000" pitchFamily="49" charset="0"/>
                          <a:ea typeface="Roboto Mono" panose="00000009000000000000" pitchFamily="49" charset="0"/>
                          <a:cs typeface="Open Sans" panose="020B0606030504020204" pitchFamily="34" charset="0"/>
                        </a:rPr>
                        <a:t>mapToDouble</a:t>
                      </a:r>
                      <a:r>
                        <a:rPr lang="fr-FR"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r>
                        <a:rPr lang="fr-FR" sz="3600" b="0" dirty="0" err="1">
                          <a:solidFill>
                            <a:schemeClr val="accent1"/>
                          </a:solidFill>
                          <a:latin typeface="Roboto Mono" panose="00000009000000000000" pitchFamily="49" charset="0"/>
                          <a:ea typeface="Roboto Mono" panose="00000009000000000000" pitchFamily="49" charset="0"/>
                          <a:cs typeface="Open Sans" panose="020B0606030504020204" pitchFamily="34" charset="0"/>
                        </a:rPr>
                        <a:t>ToDoubleFunction</a:t>
                      </a:r>
                      <a:r>
                        <a:rPr lang="fr-FR"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a:t>
                      </a:r>
                      <a:r>
                        <a:rPr lang="fr-FR" sz="36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fr-FR"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 mapper)</a:t>
                      </a:r>
                      <a:endParaRPr lang="en-US"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90000"/>
                        </a:lnSpc>
                        <a:spcBef>
                          <a:spcPts val="0"/>
                        </a:spcBef>
                        <a:spcAft>
                          <a:spcPts val="5022"/>
                        </a:spcAft>
                        <a:buClr>
                          <a:srgbClr val="000000"/>
                        </a:buClr>
                        <a:buSzTx/>
                        <a:buFont typeface="Arial" panose="020B0604020202020204" pitchFamily="34" charset="0"/>
                        <a:buNone/>
                        <a:tabLst/>
                        <a:defRPr/>
                      </a:pPr>
                      <a:r>
                        <a:rPr kumimoji="0" lang="en-US" sz="3600" b="0" i="0" u="none" strike="noStrike" kern="0" cap="none" spc="0" normalizeH="0" baseline="0" noProof="0" dirty="0" err="1">
                          <a:ln>
                            <a:noFill/>
                          </a:ln>
                          <a:solidFill>
                            <a:schemeClr val="accent1"/>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mapToObj</a:t>
                      </a:r>
                      <a:r>
                        <a:rPr kumimoji="0" lang="en-US" sz="36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a:t>
                      </a:r>
                      <a:r>
                        <a:rPr kumimoji="0" lang="en-US" sz="3600" b="0" i="0" u="none" strike="noStrike" kern="0" cap="none" spc="0" normalizeH="0" baseline="0" noProof="0" dirty="0" err="1">
                          <a:ln>
                            <a:noFill/>
                          </a:ln>
                          <a:solidFill>
                            <a:schemeClr val="accent1"/>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DoubleFunction</a:t>
                      </a:r>
                      <a:r>
                        <a:rPr kumimoji="0" lang="en-US" sz="36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&lt;? extends U&gt; mapper)</a:t>
                      </a:r>
                    </a:p>
                    <a:p>
                      <a:pPr marL="0" marR="0" lvl="0" indent="0" algn="l" defTabSz="914400" rtl="0" eaLnBrk="1" fontAlgn="auto" latinLnBrk="0" hangingPunct="1">
                        <a:lnSpc>
                          <a:spcPct val="90000"/>
                        </a:lnSpc>
                        <a:spcBef>
                          <a:spcPts val="0"/>
                        </a:spcBef>
                        <a:spcAft>
                          <a:spcPts val="5022"/>
                        </a:spcAft>
                        <a:buClr>
                          <a:srgbClr val="000000"/>
                        </a:buClr>
                        <a:buSzTx/>
                        <a:buFont typeface="Arial" panose="020B0604020202020204" pitchFamily="34" charset="0"/>
                        <a:buNone/>
                        <a:tabLst/>
                        <a:defRPr/>
                      </a:pPr>
                      <a:r>
                        <a:rPr kumimoji="0" lang="en-US" sz="3600" b="0" i="0" u="none" strike="noStrike" kern="0" cap="none" spc="0" normalizeH="0" baseline="0" noProof="0" dirty="0">
                          <a:ln>
                            <a:noFill/>
                          </a:ln>
                          <a:solidFill>
                            <a:schemeClr val="accent1"/>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boxed</a:t>
                      </a:r>
                      <a:r>
                        <a:rPr kumimoji="0" lang="en-US" sz="36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4186009"/>
                  </a:ext>
                </a:extLst>
              </a:tr>
              <a:tr h="197708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6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IntStream</a:t>
                      </a:r>
                      <a:endParaRPr lang="en-US"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fr-FR" sz="3600" b="0" dirty="0" err="1">
                          <a:solidFill>
                            <a:schemeClr val="accent1"/>
                          </a:solidFill>
                          <a:latin typeface="Roboto Mono" panose="00000009000000000000" pitchFamily="49" charset="0"/>
                          <a:ea typeface="Roboto Mono" panose="00000009000000000000" pitchFamily="49" charset="0"/>
                          <a:cs typeface="Open Sans" panose="020B0606030504020204" pitchFamily="34" charset="0"/>
                        </a:rPr>
                        <a:t>mapToInt</a:t>
                      </a:r>
                      <a:r>
                        <a:rPr lang="fr-FR"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r>
                        <a:rPr lang="fr-FR" sz="3600" b="0" dirty="0" err="1">
                          <a:solidFill>
                            <a:schemeClr val="accent1"/>
                          </a:solidFill>
                          <a:latin typeface="Roboto Mono" panose="00000009000000000000" pitchFamily="49" charset="0"/>
                          <a:ea typeface="Roboto Mono" panose="00000009000000000000" pitchFamily="49" charset="0"/>
                          <a:cs typeface="Open Sans" panose="020B0606030504020204" pitchFamily="34" charset="0"/>
                        </a:rPr>
                        <a:t>ToIntFunction</a:t>
                      </a:r>
                      <a:r>
                        <a:rPr lang="fr-FR"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a:t>
                      </a:r>
                      <a:r>
                        <a:rPr lang="fr-FR" sz="36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fr-FR"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 mapper)</a:t>
                      </a:r>
                      <a:endParaRPr lang="en-US"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90000"/>
                        </a:lnSpc>
                        <a:spcBef>
                          <a:spcPts val="0"/>
                        </a:spcBef>
                        <a:spcAft>
                          <a:spcPts val="5022"/>
                        </a:spcAft>
                        <a:buClr>
                          <a:srgbClr val="000000"/>
                        </a:buClr>
                        <a:buSzTx/>
                        <a:buFont typeface="Arial" panose="020B0604020202020204" pitchFamily="34" charset="0"/>
                        <a:buNone/>
                        <a:tabLst/>
                        <a:defRPr/>
                      </a:pPr>
                      <a:r>
                        <a:rPr kumimoji="0" lang="en-US" sz="3600" b="0" i="0" u="none" strike="noStrike" kern="0" cap="none" spc="0" normalizeH="0" baseline="0" noProof="0" dirty="0" err="1">
                          <a:ln>
                            <a:noFill/>
                          </a:ln>
                          <a:solidFill>
                            <a:schemeClr val="accent1"/>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mapToObj</a:t>
                      </a:r>
                      <a:r>
                        <a:rPr kumimoji="0" lang="en-US" sz="36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a:t>
                      </a:r>
                      <a:r>
                        <a:rPr kumimoji="0" lang="en-US" sz="3600" b="0" i="0" u="none" strike="noStrike" kern="0" cap="none" spc="0" normalizeH="0" baseline="0" noProof="0" dirty="0" err="1">
                          <a:ln>
                            <a:noFill/>
                          </a:ln>
                          <a:solidFill>
                            <a:schemeClr val="accent1"/>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IntFunction</a:t>
                      </a:r>
                      <a:r>
                        <a:rPr kumimoji="0" lang="en-US" sz="36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&lt;? extends U&gt; mapper)</a:t>
                      </a:r>
                    </a:p>
                    <a:p>
                      <a:pPr marL="0" marR="0" lvl="0" indent="0" algn="l" defTabSz="914400" rtl="0" eaLnBrk="1" fontAlgn="auto" latinLnBrk="0" hangingPunct="1">
                        <a:lnSpc>
                          <a:spcPct val="90000"/>
                        </a:lnSpc>
                        <a:spcBef>
                          <a:spcPts val="0"/>
                        </a:spcBef>
                        <a:spcAft>
                          <a:spcPts val="5022"/>
                        </a:spcAft>
                        <a:buClr>
                          <a:srgbClr val="000000"/>
                        </a:buClr>
                        <a:buSzTx/>
                        <a:buFont typeface="Arial" panose="020B0604020202020204" pitchFamily="34" charset="0"/>
                        <a:buNone/>
                        <a:tabLst/>
                        <a:defRPr/>
                      </a:pPr>
                      <a:r>
                        <a:rPr kumimoji="0" lang="en-US" sz="3600" b="0" i="0" u="none" strike="noStrike" kern="0" cap="none" spc="0" normalizeH="0" baseline="0" noProof="0" dirty="0">
                          <a:ln>
                            <a:noFill/>
                          </a:ln>
                          <a:solidFill>
                            <a:schemeClr val="accent1"/>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boxed</a:t>
                      </a:r>
                      <a:r>
                        <a:rPr kumimoji="0" lang="en-US" sz="36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249934"/>
                  </a:ext>
                </a:extLst>
              </a:tr>
              <a:tr h="190261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6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LongStream</a:t>
                      </a:r>
                      <a:endParaRPr lang="en-US"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fr-FR" sz="3600" b="0" dirty="0" err="1">
                          <a:solidFill>
                            <a:schemeClr val="accent1"/>
                          </a:solidFill>
                          <a:latin typeface="Roboto Mono" panose="00000009000000000000" pitchFamily="49" charset="0"/>
                          <a:ea typeface="Roboto Mono" panose="00000009000000000000" pitchFamily="49" charset="0"/>
                          <a:cs typeface="Open Sans" panose="020B0606030504020204" pitchFamily="34" charset="0"/>
                        </a:rPr>
                        <a:t>mapToLong</a:t>
                      </a:r>
                      <a:r>
                        <a:rPr lang="fr-FR"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r>
                        <a:rPr lang="fr-FR" sz="3600" b="0" dirty="0" err="1">
                          <a:solidFill>
                            <a:schemeClr val="accent1"/>
                          </a:solidFill>
                          <a:latin typeface="Roboto Mono" panose="00000009000000000000" pitchFamily="49" charset="0"/>
                          <a:ea typeface="Roboto Mono" panose="00000009000000000000" pitchFamily="49" charset="0"/>
                          <a:cs typeface="Open Sans" panose="020B0606030504020204" pitchFamily="34" charset="0"/>
                        </a:rPr>
                        <a:t>ToLongFunction</a:t>
                      </a:r>
                      <a:r>
                        <a:rPr lang="fr-FR"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a:t>
                      </a:r>
                      <a:r>
                        <a:rPr lang="fr-FR" sz="36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fr-FR"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 mapper)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90000"/>
                        </a:lnSpc>
                        <a:spcBef>
                          <a:spcPts val="0"/>
                        </a:spcBef>
                        <a:spcAft>
                          <a:spcPts val="5022"/>
                        </a:spcAft>
                        <a:buClr>
                          <a:srgbClr val="000000"/>
                        </a:buClr>
                        <a:buSzTx/>
                        <a:buFont typeface="Arial" panose="020B0604020202020204" pitchFamily="34" charset="0"/>
                        <a:buNone/>
                        <a:tabLst/>
                        <a:defRPr/>
                      </a:pPr>
                      <a:r>
                        <a:rPr lang="en-US" sz="3600" b="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mapToObj</a:t>
                      </a:r>
                      <a:r>
                        <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r>
                        <a:rPr lang="en-US" sz="3600" b="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LongFunction</a:t>
                      </a:r>
                      <a:r>
                        <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&lt;? extends U&gt; mapper)</a:t>
                      </a:r>
                    </a:p>
                    <a:p>
                      <a:pPr marL="0" marR="0" lvl="0" indent="0" algn="l" defTabSz="914400" rtl="0" eaLnBrk="1" fontAlgn="auto" latinLnBrk="0" hangingPunct="1">
                        <a:lnSpc>
                          <a:spcPct val="90000"/>
                        </a:lnSpc>
                        <a:spcBef>
                          <a:spcPts val="0"/>
                        </a:spcBef>
                        <a:spcAft>
                          <a:spcPts val="5022"/>
                        </a:spcAft>
                        <a:buClr>
                          <a:srgbClr val="000000"/>
                        </a:buClr>
                        <a:buSzTx/>
                        <a:buFont typeface="Arial" panose="020B0604020202020204" pitchFamily="34" charset="0"/>
                        <a:buNone/>
                        <a:tabLst/>
                        <a:defRPr/>
                      </a:pPr>
                      <a:r>
                        <a:rPr lang="en-US" sz="3600" b="0" dirty="0">
                          <a:solidFill>
                            <a:schemeClr val="accent1"/>
                          </a:solidFill>
                          <a:latin typeface="Open Sans" panose="020B0606030504020204" pitchFamily="34" charset="0"/>
                          <a:ea typeface="Open Sans" panose="020B0606030504020204" pitchFamily="34" charset="0"/>
                          <a:cs typeface="Open Sans" panose="020B0606030504020204" pitchFamily="34" charset="0"/>
                        </a:rPr>
                        <a:t>boxed</a:t>
                      </a:r>
                      <a:r>
                        <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662681"/>
                  </a:ext>
                </a:extLst>
              </a:tr>
            </a:tbl>
          </a:graphicData>
        </a:graphic>
      </p:graphicFrame>
    </p:spTree>
    <p:extLst>
      <p:ext uri="{BB962C8B-B14F-4D97-AF65-F5344CB8AC3E}">
        <p14:creationId xmlns:p14="http://schemas.microsoft.com/office/powerpoint/2010/main" val="2679866745"/>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52783-9FE8-A41C-41B6-CB7C0375CF78}"/>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878CA291-4B5B-F9BE-64DE-9BFFC22678F4}"/>
              </a:ext>
            </a:extLst>
          </p:cNvPr>
          <p:cNvSpPr/>
          <p:nvPr/>
        </p:nvSpPr>
        <p:spPr>
          <a:xfrm>
            <a:off x="952498" y="459786"/>
            <a:ext cx="1346201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Terminal Operations</a:t>
            </a:r>
          </a:p>
        </p:txBody>
      </p:sp>
      <p:sp>
        <p:nvSpPr>
          <p:cNvPr id="128" name="Shape 128">
            <a:extLst>
              <a:ext uri="{FF2B5EF4-FFF2-40B4-BE49-F238E27FC236}">
                <a16:creationId xmlns:a16="http://schemas.microsoft.com/office/drawing/2014/main" id="{261D334D-5FD1-C28A-CF09-890F05E319B1}"/>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511F3349-B784-7979-80C1-E333482A268B}"/>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528C53C7-6FA9-590A-E73C-6F135F8E96B0}"/>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9984D1CE-46CE-D179-18C3-9C6322BF324D}"/>
              </a:ext>
            </a:extLst>
          </p:cNvPr>
          <p:cNvSpPr/>
          <p:nvPr/>
        </p:nvSpPr>
        <p:spPr>
          <a:xfrm>
            <a:off x="952500" y="18489726"/>
            <a:ext cx="16008688" cy="1169551"/>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600" dirty="0">
                <a:latin typeface="Open Sans" panose="020B0606030504020204" pitchFamily="34" charset="0"/>
                <a:ea typeface="Open Sans" panose="020B0606030504020204" pitchFamily="34" charset="0"/>
                <a:cs typeface="Open Sans" panose="020B0606030504020204" pitchFamily="34" charset="0"/>
              </a:rPr>
              <a:t>Terminal Operations for statistical information and matching</a:t>
            </a:r>
          </a:p>
        </p:txBody>
      </p:sp>
      <p:sp>
        <p:nvSpPr>
          <p:cNvPr id="8" name="Rectangle 7">
            <a:extLst>
              <a:ext uri="{FF2B5EF4-FFF2-40B4-BE49-F238E27FC236}">
                <a16:creationId xmlns:a16="http://schemas.microsoft.com/office/drawing/2014/main" id="{8D208E24-1F4E-19B2-2452-A013ABB3F0C8}"/>
              </a:ext>
            </a:extLst>
          </p:cNvPr>
          <p:cNvSpPr/>
          <p:nvPr/>
        </p:nvSpPr>
        <p:spPr>
          <a:xfrm>
            <a:off x="952501" y="2554877"/>
            <a:ext cx="34782670" cy="1361120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Now it's time to see why stream processes are such a welcome feature, as I show you other terminal operations you can use.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Some are designed to find matches, most of which are targets for a Predicate lambda expression.</a:t>
            </a:r>
          </a:p>
        </p:txBody>
      </p:sp>
      <p:graphicFrame>
        <p:nvGraphicFramePr>
          <p:cNvPr id="2" name="Table 1">
            <a:extLst>
              <a:ext uri="{FF2B5EF4-FFF2-40B4-BE49-F238E27FC236}">
                <a16:creationId xmlns:a16="http://schemas.microsoft.com/office/drawing/2014/main" id="{B6EEBF56-18C1-EB4A-F25D-4B460AEA800A}"/>
              </a:ext>
            </a:extLst>
          </p:cNvPr>
          <p:cNvGraphicFramePr>
            <a:graphicFrameLocks noGrp="1"/>
          </p:cNvGraphicFramePr>
          <p:nvPr/>
        </p:nvGraphicFramePr>
        <p:xfrm>
          <a:off x="2725179" y="7659730"/>
          <a:ext cx="31125642" cy="8506350"/>
        </p:xfrm>
        <a:graphic>
          <a:graphicData uri="http://schemas.openxmlformats.org/drawingml/2006/table">
            <a:tbl>
              <a:tblPr firstRow="1" bandRow="1">
                <a:tableStyleId>{5C22544A-7EE6-4342-B048-85BDC9FD1C3A}</a:tableStyleId>
              </a:tblPr>
              <a:tblGrid>
                <a:gridCol w="6187713">
                  <a:extLst>
                    <a:ext uri="{9D8B030D-6E8A-4147-A177-3AD203B41FA5}">
                      <a16:colId xmlns:a16="http://schemas.microsoft.com/office/drawing/2014/main" val="2844207666"/>
                    </a:ext>
                  </a:extLst>
                </a:gridCol>
                <a:gridCol w="9531652">
                  <a:extLst>
                    <a:ext uri="{9D8B030D-6E8A-4147-A177-3AD203B41FA5}">
                      <a16:colId xmlns:a16="http://schemas.microsoft.com/office/drawing/2014/main" val="1891655341"/>
                    </a:ext>
                  </a:extLst>
                </a:gridCol>
                <a:gridCol w="9531652">
                  <a:extLst>
                    <a:ext uri="{9D8B030D-6E8A-4147-A177-3AD203B41FA5}">
                      <a16:colId xmlns:a16="http://schemas.microsoft.com/office/drawing/2014/main" val="3245363552"/>
                    </a:ext>
                  </a:extLst>
                </a:gridCol>
                <a:gridCol w="5874625">
                  <a:extLst>
                    <a:ext uri="{9D8B030D-6E8A-4147-A177-3AD203B41FA5}">
                      <a16:colId xmlns:a16="http://schemas.microsoft.com/office/drawing/2014/main" val="3260370671"/>
                    </a:ext>
                  </a:extLst>
                </a:gridCol>
              </a:tblGrid>
              <a:tr h="1813142">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Matching and Searching</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Transformations and Type Reductions</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Statistical (Numeric) Reductions</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Processing</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97845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PH" sz="4800" b="0" i="0" u="none" strike="noStrike" cap="none" spc="0" baseline="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allMatch</a:t>
                      </a: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PH" sz="4800" b="0" i="0" u="none" strike="noStrike" cap="none" spc="0" baseline="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collect</a:t>
                      </a: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PH" sz="4800" dirty="0">
                          <a:effectLst/>
                          <a:latin typeface="Roboto Mono" panose="00000009000000000000" pitchFamily="49" charset="0"/>
                          <a:ea typeface="Roboto Mono" panose="00000009000000000000" pitchFamily="49" charset="0"/>
                        </a:rPr>
                        <a:t>average</a:t>
                      </a:r>
                      <a:r>
                        <a:rPr lang="en-PH" sz="4800" baseline="30000" dirty="0">
                          <a:effectLst/>
                          <a:latin typeface="Roboto Mono" panose="00000009000000000000" pitchFamily="49" charset="0"/>
                          <a:ea typeface="Roboto Mono" panose="00000009000000000000" pitchFamily="49" charset="0"/>
                        </a:rPr>
                        <a:t>2</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PH" sz="4800" b="0" i="0" u="none" strike="noStrike" cap="none" spc="0" baseline="0" dirty="0" err="1">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forEach</a:t>
                      </a: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97845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PH" sz="4800" b="0" i="0" u="none" strike="noStrike" cap="none" spc="0" baseline="0" dirty="0" err="1">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anyMatch</a:t>
                      </a: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PH" sz="4800" b="0" i="0" u="none" strike="noStrike" cap="none" spc="0" baseline="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reduce</a:t>
                      </a: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PH" sz="4800" b="0" i="0" u="none" strike="noStrike" cap="none" spc="0" baseline="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count</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PH" sz="4800" b="0" i="0" u="none" strike="noStrike" cap="none" spc="0" baseline="0" dirty="0" err="1">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forEachOrdered</a:t>
                      </a: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5405313"/>
                  </a:ext>
                </a:extLst>
              </a:tr>
              <a:tr h="1072757">
                <a:tc>
                  <a:txBody>
                    <a:bodyPr/>
                    <a:lstStyle/>
                    <a:p>
                      <a:pPr marL="180000" algn="l" fontAlgn="t"/>
                      <a:r>
                        <a:rPr lang="en-PH" sz="4800" dirty="0">
                          <a:effectLst/>
                          <a:latin typeface="Roboto Mono" panose="00000009000000000000" pitchFamily="49" charset="0"/>
                          <a:ea typeface="Roboto Mono" panose="00000009000000000000" pitchFamily="49" charset="0"/>
                        </a:rPr>
                        <a:t>findAny</a:t>
                      </a:r>
                      <a:r>
                        <a:rPr lang="en-PH" sz="4800" baseline="30000" dirty="0">
                          <a:effectLst/>
                          <a:latin typeface="Roboto Mono" panose="00000009000000000000" pitchFamily="49" charset="0"/>
                          <a:ea typeface="Roboto Mono" panose="00000009000000000000" pitchFamily="49" charset="0"/>
                        </a:rPr>
                        <a:t>1</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PH" sz="4800" b="0" i="0" u="none" strike="noStrike" cap="none" spc="0" baseline="0" dirty="0" err="1">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toArray</a:t>
                      </a: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4800" b="0" i="0" u="none" strike="noStrike" cap="none" spc="0" baseline="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max</a:t>
                      </a:r>
                      <a:r>
                        <a:rPr lang="en-PH" sz="4800" b="0" i="0" u="none" strike="noStrike" cap="none" spc="0" baseline="3000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1</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447521"/>
                  </a:ext>
                </a:extLst>
              </a:tr>
              <a:tr h="1072757">
                <a:tc>
                  <a:txBody>
                    <a:bodyPr/>
                    <a:lstStyle/>
                    <a:p>
                      <a:pPr marL="180000" algn="l" fontAlgn="t"/>
                      <a:r>
                        <a:rPr lang="en-PH" sz="4800" b="0" i="0" u="none" strike="noStrike" cap="none" spc="0" baseline="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findFirst</a:t>
                      </a:r>
                      <a:r>
                        <a:rPr lang="en-PH" sz="4800" b="0" i="0" u="none" strike="noStrike" cap="none" spc="0" baseline="3000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1</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PH" sz="4800" b="0" i="0" u="none" strike="noStrike" cap="none" spc="0" baseline="0" dirty="0" err="1">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toList</a:t>
                      </a: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4800" b="0" i="0" u="none" strike="noStrike" cap="none" spc="0" baseline="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min</a:t>
                      </a:r>
                      <a:r>
                        <a:rPr lang="en-PH" sz="4800" b="0" i="0" u="none" strike="noStrike" cap="none" spc="0" baseline="3000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1</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8700583"/>
                  </a:ext>
                </a:extLst>
              </a:tr>
              <a:tr h="1072757">
                <a:tc>
                  <a:txBody>
                    <a:bodyPr/>
                    <a:lstStyle/>
                    <a:p>
                      <a:pPr marL="180000" algn="l" fontAlgn="t"/>
                      <a:r>
                        <a:rPr lang="en-PH" sz="4800" b="0" i="0" u="none" strike="noStrike" cap="none" spc="0" baseline="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noneMatch</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4800" b="0" i="0" u="none" strike="noStrike" cap="none" spc="0" baseline="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sum</a:t>
                      </a:r>
                      <a:r>
                        <a:rPr lang="en-PH" sz="4800" b="0" i="0" u="none" strike="noStrike" cap="none" spc="0" baseline="3000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2</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13075759"/>
                  </a:ext>
                </a:extLst>
              </a:tr>
              <a:tr h="1072757">
                <a:tc>
                  <a:txBody>
                    <a:bodyPr/>
                    <a:lstStyle/>
                    <a:p>
                      <a:pPr algn="l" fontAlgn="t"/>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4800" b="0" i="0" u="none" strike="noStrike" cap="none" spc="0" baseline="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summaryStatistics</a:t>
                      </a:r>
                      <a:r>
                        <a:rPr lang="en-PH" sz="4800" b="0" i="0" u="none" strike="noStrike" cap="none" spc="0" baseline="3000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2</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3054675"/>
                  </a:ext>
                </a:extLst>
              </a:tr>
            </a:tbl>
          </a:graphicData>
        </a:graphic>
      </p:graphicFrame>
      <p:sp>
        <p:nvSpPr>
          <p:cNvPr id="3" name="Rectangle 2">
            <a:extLst>
              <a:ext uri="{FF2B5EF4-FFF2-40B4-BE49-F238E27FC236}">
                <a16:creationId xmlns:a16="http://schemas.microsoft.com/office/drawing/2014/main" id="{CEB8ECF0-FC30-2CF7-2886-6B671219E06E}"/>
              </a:ext>
            </a:extLst>
          </p:cNvPr>
          <p:cNvSpPr/>
          <p:nvPr/>
        </p:nvSpPr>
        <p:spPr>
          <a:xfrm>
            <a:off x="952499" y="16560065"/>
            <a:ext cx="34782670" cy="1256465"/>
          </a:xfrm>
          <a:prstGeom prst="rect">
            <a:avLst/>
          </a:prstGeom>
        </p:spPr>
        <p:txBody>
          <a:bodyPr wrap="square">
            <a:normAutofit/>
          </a:bodyPr>
          <a:lstStyle/>
          <a:p>
            <a:pPr algn="l"/>
            <a:r>
              <a:rPr lang="en-US" sz="3600" b="0" i="0" baseline="300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1</a:t>
            </a:r>
            <a:r>
              <a:rPr lang="en-US" sz="3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Returns an Optional instance</a:t>
            </a:r>
          </a:p>
          <a:p>
            <a:pPr algn="l"/>
            <a:r>
              <a:rPr lang="en-US" sz="3600" b="0" i="0" baseline="300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2</a:t>
            </a:r>
            <a:r>
              <a:rPr lang="en-US" sz="3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Available on </a:t>
            </a:r>
            <a:r>
              <a:rPr lang="en-US" sz="3600" b="0" i="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DoubleStream</a:t>
            </a:r>
            <a:r>
              <a:rPr lang="en-US" sz="3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lang="en-US" sz="3600" b="0" i="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IntStream</a:t>
            </a:r>
            <a:r>
              <a:rPr lang="en-US" sz="3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lang="en-US" sz="3600" b="0" i="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LongStream</a:t>
            </a:r>
            <a:endParaRPr lang="en-US" sz="3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06038712"/>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AA6C26-BD24-0795-EF88-49E3D83ABE61}"/>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43C68194-C845-7AA6-867F-A799952BEDAF}"/>
              </a:ext>
            </a:extLst>
          </p:cNvPr>
          <p:cNvSpPr/>
          <p:nvPr/>
        </p:nvSpPr>
        <p:spPr>
          <a:xfrm>
            <a:off x="952498" y="459786"/>
            <a:ext cx="1346201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Terminal Operations</a:t>
            </a:r>
          </a:p>
        </p:txBody>
      </p:sp>
      <p:sp>
        <p:nvSpPr>
          <p:cNvPr id="128" name="Shape 128">
            <a:extLst>
              <a:ext uri="{FF2B5EF4-FFF2-40B4-BE49-F238E27FC236}">
                <a16:creationId xmlns:a16="http://schemas.microsoft.com/office/drawing/2014/main" id="{9C366750-8617-E9C5-D417-A3168AFC9A2F}"/>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2AD3556C-E295-7CB8-1E9F-1052E114D48B}"/>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A0527D27-A7D3-C27D-621B-67222E2CF49D}"/>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C2786320-8931-C66F-C0C3-18F0372EB087}"/>
              </a:ext>
            </a:extLst>
          </p:cNvPr>
          <p:cNvSpPr/>
          <p:nvPr/>
        </p:nvSpPr>
        <p:spPr>
          <a:xfrm>
            <a:off x="952500" y="18489726"/>
            <a:ext cx="16008688" cy="1169551"/>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600" dirty="0">
                <a:latin typeface="Open Sans" panose="020B0606030504020204" pitchFamily="34" charset="0"/>
                <a:ea typeface="Open Sans" panose="020B0606030504020204" pitchFamily="34" charset="0"/>
                <a:cs typeface="Open Sans" panose="020B0606030504020204" pitchFamily="34" charset="0"/>
              </a:rPr>
              <a:t>Terminal Operations for statistical information and matching</a:t>
            </a:r>
          </a:p>
        </p:txBody>
      </p:sp>
      <p:sp>
        <p:nvSpPr>
          <p:cNvPr id="8" name="Rectangle 7">
            <a:extLst>
              <a:ext uri="{FF2B5EF4-FFF2-40B4-BE49-F238E27FC236}">
                <a16:creationId xmlns:a16="http://schemas.microsoft.com/office/drawing/2014/main" id="{5DD3AE1F-956B-B566-DC9E-CD7A9A71C325}"/>
              </a:ext>
            </a:extLst>
          </p:cNvPr>
          <p:cNvSpPr/>
          <p:nvPr/>
        </p:nvSpPr>
        <p:spPr>
          <a:xfrm>
            <a:off x="952501" y="2554877"/>
            <a:ext cx="34782670" cy="1361120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Some are designed to transform stream data into a collection, or some other reference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Others aggregate information, to count elements, or find a minimum or maximum value, and don't take arguments.</a:t>
            </a:r>
          </a:p>
        </p:txBody>
      </p:sp>
      <p:graphicFrame>
        <p:nvGraphicFramePr>
          <p:cNvPr id="4" name="Table 3">
            <a:extLst>
              <a:ext uri="{FF2B5EF4-FFF2-40B4-BE49-F238E27FC236}">
                <a16:creationId xmlns:a16="http://schemas.microsoft.com/office/drawing/2014/main" id="{F46C2507-DFB1-FB2D-3BFD-CD22D182642C}"/>
              </a:ext>
            </a:extLst>
          </p:cNvPr>
          <p:cNvGraphicFramePr>
            <a:graphicFrameLocks noGrp="1"/>
          </p:cNvGraphicFramePr>
          <p:nvPr/>
        </p:nvGraphicFramePr>
        <p:xfrm>
          <a:off x="2725179" y="7659730"/>
          <a:ext cx="31125642" cy="8506350"/>
        </p:xfrm>
        <a:graphic>
          <a:graphicData uri="http://schemas.openxmlformats.org/drawingml/2006/table">
            <a:tbl>
              <a:tblPr firstRow="1" bandRow="1">
                <a:tableStyleId>{5C22544A-7EE6-4342-B048-85BDC9FD1C3A}</a:tableStyleId>
              </a:tblPr>
              <a:tblGrid>
                <a:gridCol w="6187713">
                  <a:extLst>
                    <a:ext uri="{9D8B030D-6E8A-4147-A177-3AD203B41FA5}">
                      <a16:colId xmlns:a16="http://schemas.microsoft.com/office/drawing/2014/main" val="2844207666"/>
                    </a:ext>
                  </a:extLst>
                </a:gridCol>
                <a:gridCol w="9531652">
                  <a:extLst>
                    <a:ext uri="{9D8B030D-6E8A-4147-A177-3AD203B41FA5}">
                      <a16:colId xmlns:a16="http://schemas.microsoft.com/office/drawing/2014/main" val="1891655341"/>
                    </a:ext>
                  </a:extLst>
                </a:gridCol>
                <a:gridCol w="9531652">
                  <a:extLst>
                    <a:ext uri="{9D8B030D-6E8A-4147-A177-3AD203B41FA5}">
                      <a16:colId xmlns:a16="http://schemas.microsoft.com/office/drawing/2014/main" val="3245363552"/>
                    </a:ext>
                  </a:extLst>
                </a:gridCol>
                <a:gridCol w="5874625">
                  <a:extLst>
                    <a:ext uri="{9D8B030D-6E8A-4147-A177-3AD203B41FA5}">
                      <a16:colId xmlns:a16="http://schemas.microsoft.com/office/drawing/2014/main" val="3260370671"/>
                    </a:ext>
                  </a:extLst>
                </a:gridCol>
              </a:tblGrid>
              <a:tr h="1813142">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Matching and Searching</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Transformations and Type Reductions</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Statistical (Numeric) Reductions</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Processing</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97845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PH" sz="4800" b="0" i="0" u="none" strike="noStrike" cap="none" spc="0" baseline="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allMatch</a:t>
                      </a: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PH" sz="4800" b="0" i="0" u="none" strike="noStrike" cap="none" spc="0" baseline="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collect</a:t>
                      </a: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PH" sz="4800" dirty="0">
                          <a:effectLst/>
                          <a:latin typeface="Roboto Mono" panose="00000009000000000000" pitchFamily="49" charset="0"/>
                          <a:ea typeface="Roboto Mono" panose="00000009000000000000" pitchFamily="49" charset="0"/>
                        </a:rPr>
                        <a:t>average</a:t>
                      </a:r>
                      <a:r>
                        <a:rPr lang="en-PH" sz="4800" baseline="30000" dirty="0">
                          <a:effectLst/>
                          <a:latin typeface="Roboto Mono" panose="00000009000000000000" pitchFamily="49" charset="0"/>
                          <a:ea typeface="Roboto Mono" panose="00000009000000000000" pitchFamily="49" charset="0"/>
                        </a:rPr>
                        <a:t>2</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PH" sz="4800" b="0" i="0" u="none" strike="noStrike" cap="none" spc="0" baseline="0" dirty="0" err="1">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forEach</a:t>
                      </a: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97845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PH" sz="4800" b="0" i="0" u="none" strike="noStrike" cap="none" spc="0" baseline="0" dirty="0" err="1">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anyMatch</a:t>
                      </a: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PH" sz="4800" b="0" i="0" u="none" strike="noStrike" cap="none" spc="0" baseline="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reduce</a:t>
                      </a: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PH" sz="4800" b="0" i="0" u="none" strike="noStrike" cap="none" spc="0" baseline="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count</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PH" sz="4800" b="0" i="0" u="none" strike="noStrike" cap="none" spc="0" baseline="0" dirty="0" err="1">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forEachOrdered</a:t>
                      </a: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5405313"/>
                  </a:ext>
                </a:extLst>
              </a:tr>
              <a:tr h="1072757">
                <a:tc>
                  <a:txBody>
                    <a:bodyPr/>
                    <a:lstStyle/>
                    <a:p>
                      <a:pPr marL="180000" algn="l" fontAlgn="t"/>
                      <a:r>
                        <a:rPr lang="en-PH" sz="4800" dirty="0">
                          <a:effectLst/>
                          <a:latin typeface="Roboto Mono" panose="00000009000000000000" pitchFamily="49" charset="0"/>
                          <a:ea typeface="Roboto Mono" panose="00000009000000000000" pitchFamily="49" charset="0"/>
                        </a:rPr>
                        <a:t>findAny</a:t>
                      </a:r>
                      <a:r>
                        <a:rPr lang="en-PH" sz="4800" baseline="30000" dirty="0">
                          <a:effectLst/>
                          <a:latin typeface="Roboto Mono" panose="00000009000000000000" pitchFamily="49" charset="0"/>
                          <a:ea typeface="Roboto Mono" panose="00000009000000000000" pitchFamily="49" charset="0"/>
                        </a:rPr>
                        <a:t>1</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PH" sz="4800" b="0" i="0" u="none" strike="noStrike" cap="none" spc="0" baseline="0" dirty="0" err="1">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toArray</a:t>
                      </a: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4800" b="0" i="0" u="none" strike="noStrike" cap="none" spc="0" baseline="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max</a:t>
                      </a:r>
                      <a:r>
                        <a:rPr lang="en-PH" sz="4800" b="0" i="0" u="none" strike="noStrike" cap="none" spc="0" baseline="3000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1</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447521"/>
                  </a:ext>
                </a:extLst>
              </a:tr>
              <a:tr h="1072757">
                <a:tc>
                  <a:txBody>
                    <a:bodyPr/>
                    <a:lstStyle/>
                    <a:p>
                      <a:pPr marL="180000" algn="l" fontAlgn="t"/>
                      <a:r>
                        <a:rPr lang="en-PH" sz="4800" b="0" i="0" u="none" strike="noStrike" cap="none" spc="0" baseline="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findFirst</a:t>
                      </a:r>
                      <a:r>
                        <a:rPr lang="en-PH" sz="4800" b="0" i="0" u="none" strike="noStrike" cap="none" spc="0" baseline="3000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1</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PH" sz="4800" b="0" i="0" u="none" strike="noStrike" cap="none" spc="0" baseline="0" dirty="0" err="1">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toList</a:t>
                      </a: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4800" b="0" i="0" u="none" strike="noStrike" cap="none" spc="0" baseline="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min</a:t>
                      </a:r>
                      <a:r>
                        <a:rPr lang="en-PH" sz="4800" b="0" i="0" u="none" strike="noStrike" cap="none" spc="0" baseline="3000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1</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8700583"/>
                  </a:ext>
                </a:extLst>
              </a:tr>
              <a:tr h="1072757">
                <a:tc>
                  <a:txBody>
                    <a:bodyPr/>
                    <a:lstStyle/>
                    <a:p>
                      <a:pPr marL="180000" algn="l" fontAlgn="t"/>
                      <a:r>
                        <a:rPr lang="en-PH" sz="4800" b="0" i="0" u="none" strike="noStrike" cap="none" spc="0" baseline="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noneMatch</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4800" b="0" i="0" u="none" strike="noStrike" cap="none" spc="0" baseline="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sum</a:t>
                      </a:r>
                      <a:r>
                        <a:rPr lang="en-PH" sz="4800" b="0" i="0" u="none" strike="noStrike" cap="none" spc="0" baseline="3000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2</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13075759"/>
                  </a:ext>
                </a:extLst>
              </a:tr>
              <a:tr h="1072757">
                <a:tc>
                  <a:txBody>
                    <a:bodyPr/>
                    <a:lstStyle/>
                    <a:p>
                      <a:pPr algn="l" fontAlgn="t"/>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4800" b="0" i="0" u="none" strike="noStrike" cap="none" spc="0" baseline="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summaryStatistics</a:t>
                      </a:r>
                      <a:r>
                        <a:rPr lang="en-PH" sz="4800" b="0" i="0" u="none" strike="noStrike" cap="none" spc="0" baseline="3000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2</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3054675"/>
                  </a:ext>
                </a:extLst>
              </a:tr>
            </a:tbl>
          </a:graphicData>
        </a:graphic>
      </p:graphicFrame>
      <p:sp>
        <p:nvSpPr>
          <p:cNvPr id="5" name="Rectangle 4">
            <a:extLst>
              <a:ext uri="{FF2B5EF4-FFF2-40B4-BE49-F238E27FC236}">
                <a16:creationId xmlns:a16="http://schemas.microsoft.com/office/drawing/2014/main" id="{26BF4355-B48B-263A-F563-FAE7895E4637}"/>
              </a:ext>
            </a:extLst>
          </p:cNvPr>
          <p:cNvSpPr/>
          <p:nvPr/>
        </p:nvSpPr>
        <p:spPr>
          <a:xfrm>
            <a:off x="952499" y="16560065"/>
            <a:ext cx="34782670" cy="1256465"/>
          </a:xfrm>
          <a:prstGeom prst="rect">
            <a:avLst/>
          </a:prstGeom>
        </p:spPr>
        <p:txBody>
          <a:bodyPr wrap="square">
            <a:normAutofit/>
          </a:bodyPr>
          <a:lstStyle/>
          <a:p>
            <a:pPr algn="l"/>
            <a:r>
              <a:rPr lang="en-US" sz="3600" b="0" i="0" baseline="300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1</a:t>
            </a:r>
            <a:r>
              <a:rPr lang="en-US" sz="3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Returns an Optional instance</a:t>
            </a:r>
          </a:p>
          <a:p>
            <a:pPr algn="l"/>
            <a:r>
              <a:rPr lang="en-US" sz="3600" b="0" i="0" baseline="300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2</a:t>
            </a:r>
            <a:r>
              <a:rPr lang="en-US" sz="3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Available on </a:t>
            </a:r>
            <a:r>
              <a:rPr lang="en-US" sz="3600" b="0" i="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DoubleStream</a:t>
            </a:r>
            <a:r>
              <a:rPr lang="en-US" sz="3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lang="en-US" sz="3600" b="0" i="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IntStream</a:t>
            </a:r>
            <a:r>
              <a:rPr lang="en-US" sz="3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lang="en-US" sz="3600" b="0" i="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LongStream</a:t>
            </a:r>
            <a:endParaRPr lang="en-US" sz="3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1229582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B54D1-771F-7E54-7293-2049E1C78F68}"/>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2C9758AF-C8AB-E531-6D04-702DC8A01055}"/>
              </a:ext>
            </a:extLst>
          </p:cNvPr>
          <p:cNvSpPr/>
          <p:nvPr/>
        </p:nvSpPr>
        <p:spPr>
          <a:xfrm>
            <a:off x="952498" y="459786"/>
            <a:ext cx="1346201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Terminal Operations</a:t>
            </a:r>
          </a:p>
        </p:txBody>
      </p:sp>
      <p:sp>
        <p:nvSpPr>
          <p:cNvPr id="128" name="Shape 128">
            <a:extLst>
              <a:ext uri="{FF2B5EF4-FFF2-40B4-BE49-F238E27FC236}">
                <a16:creationId xmlns:a16="http://schemas.microsoft.com/office/drawing/2014/main" id="{FB55468E-9DE5-4456-4CBB-8885A4F7E2C4}"/>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DA979B12-A682-4759-7178-9903CB3551FF}"/>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55D06E04-042D-A075-858A-225304950C6C}"/>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818F0F4B-8D67-67E2-63B6-299AE4CCE48B}"/>
              </a:ext>
            </a:extLst>
          </p:cNvPr>
          <p:cNvSpPr/>
          <p:nvPr/>
        </p:nvSpPr>
        <p:spPr>
          <a:xfrm>
            <a:off x="952500" y="18489726"/>
            <a:ext cx="16008688" cy="1169551"/>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600" dirty="0">
                <a:latin typeface="Open Sans" panose="020B0606030504020204" pitchFamily="34" charset="0"/>
                <a:ea typeface="Open Sans" panose="020B0606030504020204" pitchFamily="34" charset="0"/>
                <a:cs typeface="Open Sans" panose="020B0606030504020204" pitchFamily="34" charset="0"/>
              </a:rPr>
              <a:t>Terminal Operations for statistical information and matching</a:t>
            </a:r>
          </a:p>
        </p:txBody>
      </p:sp>
      <p:sp>
        <p:nvSpPr>
          <p:cNvPr id="8" name="Rectangle 7">
            <a:extLst>
              <a:ext uri="{FF2B5EF4-FFF2-40B4-BE49-F238E27FC236}">
                <a16:creationId xmlns:a16="http://schemas.microsoft.com/office/drawing/2014/main" id="{5ACF2C3C-0D4B-23C2-F113-0B8DF87B2362}"/>
              </a:ext>
            </a:extLst>
          </p:cNvPr>
          <p:cNvSpPr/>
          <p:nvPr/>
        </p:nvSpPr>
        <p:spPr>
          <a:xfrm>
            <a:off x="952501" y="2554877"/>
            <a:ext cx="34782670" cy="1361120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primitive streams have average and sum as well, and a </a:t>
            </a:r>
            <a:r>
              <a:rPr lang="en-US" sz="6400" dirty="0" err="1">
                <a:latin typeface="Open Sans" panose="020B0606030504020204" pitchFamily="34" charset="0"/>
                <a:ea typeface="Open Sans" panose="020B0606030504020204" pitchFamily="34" charset="0"/>
                <a:cs typeface="Open Sans" panose="020B0606030504020204" pitchFamily="34" charset="0"/>
              </a:rPr>
              <a:t>summaryStatistics</a:t>
            </a:r>
            <a:r>
              <a:rPr lang="en-US" sz="6400" dirty="0">
                <a:latin typeface="Open Sans" panose="020B0606030504020204" pitchFamily="34" charset="0"/>
                <a:ea typeface="Open Sans" panose="020B0606030504020204" pitchFamily="34" charset="0"/>
                <a:cs typeface="Open Sans" panose="020B0606030504020204" pitchFamily="34" charset="0"/>
              </a:rPr>
              <a:t> operation which gives you count, min, max, average and sum in one result.</a:t>
            </a:r>
          </a:p>
        </p:txBody>
      </p:sp>
      <p:graphicFrame>
        <p:nvGraphicFramePr>
          <p:cNvPr id="4" name="Table 3">
            <a:extLst>
              <a:ext uri="{FF2B5EF4-FFF2-40B4-BE49-F238E27FC236}">
                <a16:creationId xmlns:a16="http://schemas.microsoft.com/office/drawing/2014/main" id="{CC376B05-4488-B0A8-DA87-66EA162BA6F8}"/>
              </a:ext>
            </a:extLst>
          </p:cNvPr>
          <p:cNvGraphicFramePr>
            <a:graphicFrameLocks noGrp="1"/>
          </p:cNvGraphicFramePr>
          <p:nvPr/>
        </p:nvGraphicFramePr>
        <p:xfrm>
          <a:off x="2725179" y="7659730"/>
          <a:ext cx="31125642" cy="8506350"/>
        </p:xfrm>
        <a:graphic>
          <a:graphicData uri="http://schemas.openxmlformats.org/drawingml/2006/table">
            <a:tbl>
              <a:tblPr firstRow="1" bandRow="1">
                <a:tableStyleId>{5C22544A-7EE6-4342-B048-85BDC9FD1C3A}</a:tableStyleId>
              </a:tblPr>
              <a:tblGrid>
                <a:gridCol w="6187713">
                  <a:extLst>
                    <a:ext uri="{9D8B030D-6E8A-4147-A177-3AD203B41FA5}">
                      <a16:colId xmlns:a16="http://schemas.microsoft.com/office/drawing/2014/main" val="2844207666"/>
                    </a:ext>
                  </a:extLst>
                </a:gridCol>
                <a:gridCol w="9531652">
                  <a:extLst>
                    <a:ext uri="{9D8B030D-6E8A-4147-A177-3AD203B41FA5}">
                      <a16:colId xmlns:a16="http://schemas.microsoft.com/office/drawing/2014/main" val="1891655341"/>
                    </a:ext>
                  </a:extLst>
                </a:gridCol>
                <a:gridCol w="9531652">
                  <a:extLst>
                    <a:ext uri="{9D8B030D-6E8A-4147-A177-3AD203B41FA5}">
                      <a16:colId xmlns:a16="http://schemas.microsoft.com/office/drawing/2014/main" val="3245363552"/>
                    </a:ext>
                  </a:extLst>
                </a:gridCol>
                <a:gridCol w="5874625">
                  <a:extLst>
                    <a:ext uri="{9D8B030D-6E8A-4147-A177-3AD203B41FA5}">
                      <a16:colId xmlns:a16="http://schemas.microsoft.com/office/drawing/2014/main" val="3260370671"/>
                    </a:ext>
                  </a:extLst>
                </a:gridCol>
              </a:tblGrid>
              <a:tr h="1813142">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Matching and Searching</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Transformations and Type Reductions</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Statistical (Numeric) Reductions</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Processing</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97845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PH" sz="4800" b="0" i="0" u="none" strike="noStrike" cap="none" spc="0" baseline="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allMatch</a:t>
                      </a: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PH" sz="4800" b="0" i="0" u="none" strike="noStrike" cap="none" spc="0" baseline="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collect</a:t>
                      </a: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PH" sz="4800" dirty="0">
                          <a:effectLst/>
                          <a:latin typeface="Roboto Mono" panose="00000009000000000000" pitchFamily="49" charset="0"/>
                          <a:ea typeface="Roboto Mono" panose="00000009000000000000" pitchFamily="49" charset="0"/>
                        </a:rPr>
                        <a:t>average</a:t>
                      </a:r>
                      <a:r>
                        <a:rPr lang="en-PH" sz="4800" baseline="30000" dirty="0">
                          <a:effectLst/>
                          <a:latin typeface="Roboto Mono" panose="00000009000000000000" pitchFamily="49" charset="0"/>
                          <a:ea typeface="Roboto Mono" panose="00000009000000000000" pitchFamily="49" charset="0"/>
                        </a:rPr>
                        <a:t>2</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PH" sz="4800" b="0" i="0" u="none" strike="noStrike" cap="none" spc="0" baseline="0" dirty="0" err="1">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forEach</a:t>
                      </a: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97845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PH" sz="4800" b="0" i="0" u="none" strike="noStrike" cap="none" spc="0" baseline="0" dirty="0" err="1">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anyMatch</a:t>
                      </a: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PH" sz="4800" b="0" i="0" u="none" strike="noStrike" cap="none" spc="0" baseline="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reduce</a:t>
                      </a: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PH" sz="4800" b="0" i="0" u="none" strike="noStrike" cap="none" spc="0" baseline="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count</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PH" sz="4800" b="0" i="0" u="none" strike="noStrike" cap="none" spc="0" baseline="0" dirty="0" err="1">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forEachOrdered</a:t>
                      </a: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5405313"/>
                  </a:ext>
                </a:extLst>
              </a:tr>
              <a:tr h="1072757">
                <a:tc>
                  <a:txBody>
                    <a:bodyPr/>
                    <a:lstStyle/>
                    <a:p>
                      <a:pPr marL="180000" algn="l" fontAlgn="t"/>
                      <a:r>
                        <a:rPr lang="en-PH" sz="4800" dirty="0">
                          <a:effectLst/>
                          <a:latin typeface="Roboto Mono" panose="00000009000000000000" pitchFamily="49" charset="0"/>
                          <a:ea typeface="Roboto Mono" panose="00000009000000000000" pitchFamily="49" charset="0"/>
                        </a:rPr>
                        <a:t>findAny</a:t>
                      </a:r>
                      <a:r>
                        <a:rPr lang="en-PH" sz="4800" baseline="30000" dirty="0">
                          <a:effectLst/>
                          <a:latin typeface="Roboto Mono" panose="00000009000000000000" pitchFamily="49" charset="0"/>
                          <a:ea typeface="Roboto Mono" panose="00000009000000000000" pitchFamily="49" charset="0"/>
                        </a:rPr>
                        <a:t>1</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PH" sz="4800" b="0" i="0" u="none" strike="noStrike" cap="none" spc="0" baseline="0" dirty="0" err="1">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toArray</a:t>
                      </a: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4800" b="0" i="0" u="none" strike="noStrike" cap="none" spc="0" baseline="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max</a:t>
                      </a:r>
                      <a:r>
                        <a:rPr lang="en-PH" sz="4800" b="0" i="0" u="none" strike="noStrike" cap="none" spc="0" baseline="3000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1</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447521"/>
                  </a:ext>
                </a:extLst>
              </a:tr>
              <a:tr h="1072757">
                <a:tc>
                  <a:txBody>
                    <a:bodyPr/>
                    <a:lstStyle/>
                    <a:p>
                      <a:pPr marL="180000" algn="l" fontAlgn="t"/>
                      <a:r>
                        <a:rPr lang="en-PH" sz="4800" b="0" i="0" u="none" strike="noStrike" cap="none" spc="0" baseline="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findFirst</a:t>
                      </a:r>
                      <a:r>
                        <a:rPr lang="en-PH" sz="4800" b="0" i="0" u="none" strike="noStrike" cap="none" spc="0" baseline="3000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1</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PH" sz="4800" b="0" i="0" u="none" strike="noStrike" cap="none" spc="0" baseline="0" dirty="0" err="1">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toList</a:t>
                      </a: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4800" b="0" i="0" u="none" strike="noStrike" cap="none" spc="0" baseline="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min</a:t>
                      </a:r>
                      <a:r>
                        <a:rPr lang="en-PH" sz="4800" b="0" i="0" u="none" strike="noStrike" cap="none" spc="0" baseline="3000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1</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8700583"/>
                  </a:ext>
                </a:extLst>
              </a:tr>
              <a:tr h="1072757">
                <a:tc>
                  <a:txBody>
                    <a:bodyPr/>
                    <a:lstStyle/>
                    <a:p>
                      <a:pPr marL="180000" algn="l" fontAlgn="t"/>
                      <a:r>
                        <a:rPr lang="en-PH" sz="4800" b="0" i="0" u="none" strike="noStrike" cap="none" spc="0" baseline="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noneMatch</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4800" b="0" i="0" u="none" strike="noStrike" cap="none" spc="0" baseline="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sum</a:t>
                      </a:r>
                      <a:r>
                        <a:rPr lang="en-PH" sz="4800" b="0" i="0" u="none" strike="noStrike" cap="none" spc="0" baseline="3000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2</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13075759"/>
                  </a:ext>
                </a:extLst>
              </a:tr>
              <a:tr h="1072757">
                <a:tc>
                  <a:txBody>
                    <a:bodyPr/>
                    <a:lstStyle/>
                    <a:p>
                      <a:pPr algn="l" fontAlgn="t"/>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4800" b="0" i="0" u="none" strike="noStrike" cap="none" spc="0" baseline="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summaryStatistics</a:t>
                      </a:r>
                      <a:r>
                        <a:rPr lang="en-PH" sz="4800" b="0" i="0" u="none" strike="noStrike" cap="none" spc="0" baseline="30000" dirty="0">
                          <a:ln>
                            <a:noFill/>
                          </a:ln>
                          <a:solidFill>
                            <a:schemeClr val="dk1"/>
                          </a:solidFill>
                          <a:effectLst/>
                          <a:uFillTx/>
                          <a:latin typeface="Roboto Mono" panose="00000009000000000000" pitchFamily="49" charset="0"/>
                          <a:ea typeface="Roboto Mono" panose="00000009000000000000" pitchFamily="49" charset="0"/>
                          <a:cs typeface="+mn-cs"/>
                          <a:sym typeface="Helvetica Light"/>
                        </a:rPr>
                        <a:t>2</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72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3054675"/>
                  </a:ext>
                </a:extLst>
              </a:tr>
            </a:tbl>
          </a:graphicData>
        </a:graphic>
      </p:graphicFrame>
      <p:sp>
        <p:nvSpPr>
          <p:cNvPr id="5" name="Rectangle 4">
            <a:extLst>
              <a:ext uri="{FF2B5EF4-FFF2-40B4-BE49-F238E27FC236}">
                <a16:creationId xmlns:a16="http://schemas.microsoft.com/office/drawing/2014/main" id="{75158E8D-63A1-B245-1912-217567814174}"/>
              </a:ext>
            </a:extLst>
          </p:cNvPr>
          <p:cNvSpPr/>
          <p:nvPr/>
        </p:nvSpPr>
        <p:spPr>
          <a:xfrm>
            <a:off x="952499" y="16560065"/>
            <a:ext cx="34782670" cy="1256465"/>
          </a:xfrm>
          <a:prstGeom prst="rect">
            <a:avLst/>
          </a:prstGeom>
        </p:spPr>
        <p:txBody>
          <a:bodyPr wrap="square">
            <a:normAutofit/>
          </a:bodyPr>
          <a:lstStyle/>
          <a:p>
            <a:pPr algn="l"/>
            <a:r>
              <a:rPr lang="en-US" sz="3600" b="0" i="0" baseline="300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1</a:t>
            </a:r>
            <a:r>
              <a:rPr lang="en-US" sz="3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Returns an Optional instance</a:t>
            </a:r>
          </a:p>
          <a:p>
            <a:pPr algn="l"/>
            <a:r>
              <a:rPr lang="en-US" sz="3600" b="0" i="0" baseline="300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2</a:t>
            </a:r>
            <a:r>
              <a:rPr lang="en-US" sz="3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Available on </a:t>
            </a:r>
            <a:r>
              <a:rPr lang="en-US" sz="3600" b="0" i="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DoubleStream</a:t>
            </a:r>
            <a:r>
              <a:rPr lang="en-US" sz="3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lang="en-US" sz="3600" b="0" i="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IntStream</a:t>
            </a:r>
            <a:r>
              <a:rPr lang="en-US" sz="3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lang="en-US" sz="3600" b="0" i="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LongStream</a:t>
            </a:r>
            <a:endParaRPr lang="en-US" sz="3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83306681"/>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35513-3335-182C-3768-C7300775B3AC}"/>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9EA7078A-137E-BBC4-C5BB-01B2CDA71DD5}"/>
              </a:ext>
            </a:extLst>
          </p:cNvPr>
          <p:cNvSpPr/>
          <p:nvPr/>
        </p:nvSpPr>
        <p:spPr>
          <a:xfrm>
            <a:off x="952498" y="459786"/>
            <a:ext cx="2026997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 is a reduction operation? </a:t>
            </a:r>
          </a:p>
        </p:txBody>
      </p:sp>
      <p:sp>
        <p:nvSpPr>
          <p:cNvPr id="128" name="Shape 128">
            <a:extLst>
              <a:ext uri="{FF2B5EF4-FFF2-40B4-BE49-F238E27FC236}">
                <a16:creationId xmlns:a16="http://schemas.microsoft.com/office/drawing/2014/main" id="{A2D80B6E-27B2-694C-08E1-ED712647B59E}"/>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7A5B159C-025B-116B-AECE-35092EB0EA8F}"/>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332452BC-128D-C09C-A755-ED5F8EFC77AA}"/>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0B7AA21F-70F1-4A6C-D64D-E15B6A595F59}"/>
              </a:ext>
            </a:extLst>
          </p:cNvPr>
          <p:cNvSpPr/>
          <p:nvPr/>
        </p:nvSpPr>
        <p:spPr>
          <a:xfrm>
            <a:off x="952500" y="18489726"/>
            <a:ext cx="16008688" cy="1169551"/>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600" dirty="0">
                <a:latin typeface="Open Sans" panose="020B0606030504020204" pitchFamily="34" charset="0"/>
                <a:ea typeface="Open Sans" panose="020B0606030504020204" pitchFamily="34" charset="0"/>
                <a:cs typeface="Open Sans" panose="020B0606030504020204" pitchFamily="34" charset="0"/>
              </a:rPr>
              <a:t>Terminal Operations for statistical information and matching</a:t>
            </a:r>
          </a:p>
        </p:txBody>
      </p:sp>
      <p:sp>
        <p:nvSpPr>
          <p:cNvPr id="4" name="Rectangle 3">
            <a:extLst>
              <a:ext uri="{FF2B5EF4-FFF2-40B4-BE49-F238E27FC236}">
                <a16:creationId xmlns:a16="http://schemas.microsoft.com/office/drawing/2014/main" id="{A60696BB-70E5-7681-31F3-FF299770CC33}"/>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reduction operation is a special type of terminal operation.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Stream elements are processed to produce a single output.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result can be a primitive type, like a long, in the case of the count operation.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result can be a reference type, like Optional or one of the statistical types I'll be covering shortly.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can also be any type of your choice, such as an Array, a List, or some other type. </a:t>
            </a:r>
          </a:p>
        </p:txBody>
      </p:sp>
    </p:spTree>
    <p:extLst>
      <p:ext uri="{BB962C8B-B14F-4D97-AF65-F5344CB8AC3E}">
        <p14:creationId xmlns:p14="http://schemas.microsoft.com/office/powerpoint/2010/main" val="3365863470"/>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12A7E3-1EC6-795B-0AF0-609B3833E257}"/>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F083911F-7A9B-3BB8-111A-A475463F8BE4}"/>
              </a:ext>
            </a:extLst>
          </p:cNvPr>
          <p:cNvSpPr/>
          <p:nvPr/>
        </p:nvSpPr>
        <p:spPr>
          <a:xfrm>
            <a:off x="952498" y="459786"/>
            <a:ext cx="2161328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Aggregation Terminal Operations</a:t>
            </a:r>
          </a:p>
        </p:txBody>
      </p:sp>
      <p:sp>
        <p:nvSpPr>
          <p:cNvPr id="128" name="Shape 128">
            <a:extLst>
              <a:ext uri="{FF2B5EF4-FFF2-40B4-BE49-F238E27FC236}">
                <a16:creationId xmlns:a16="http://schemas.microsoft.com/office/drawing/2014/main" id="{6C5063D2-E9F1-3B58-C26F-A988805BD4FB}"/>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853D9AC7-62D4-9C4F-3548-9EC26F102916}"/>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D92E5697-B3BA-8AB3-74E8-ED60E098C399}"/>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FC4BDBD4-296B-E739-EEB9-A5C73164B361}"/>
              </a:ext>
            </a:extLst>
          </p:cNvPr>
          <p:cNvSpPr/>
          <p:nvPr/>
        </p:nvSpPr>
        <p:spPr>
          <a:xfrm>
            <a:off x="952500" y="18489726"/>
            <a:ext cx="16008688" cy="1169551"/>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600" dirty="0">
                <a:latin typeface="Open Sans" panose="020B0606030504020204" pitchFamily="34" charset="0"/>
                <a:ea typeface="Open Sans" panose="020B0606030504020204" pitchFamily="34" charset="0"/>
                <a:cs typeface="Open Sans" panose="020B0606030504020204" pitchFamily="34" charset="0"/>
              </a:rPr>
              <a:t>Terminal Operations for statistical information and matching</a:t>
            </a:r>
          </a:p>
        </p:txBody>
      </p:sp>
      <p:sp>
        <p:nvSpPr>
          <p:cNvPr id="4" name="Rectangle 3">
            <a:extLst>
              <a:ext uri="{FF2B5EF4-FFF2-40B4-BE49-F238E27FC236}">
                <a16:creationId xmlns:a16="http://schemas.microsoft.com/office/drawing/2014/main" id="{BC38D061-98F2-08FD-9EB8-B47B8EAD98C0}"/>
              </a:ext>
            </a:extLst>
          </p:cNvPr>
          <p:cNvSpPr/>
          <p:nvPr/>
        </p:nvSpPr>
        <p:spPr>
          <a:xfrm>
            <a:off x="952501" y="2363483"/>
            <a:ext cx="34782670" cy="13802597"/>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can use terminal operations to return information about the aggregated data set.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methods shown on this slide have no arguments,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They all return numerical data, either directly, or in specialized types to hold that data.</a:t>
            </a:r>
          </a:p>
        </p:txBody>
      </p:sp>
      <p:graphicFrame>
        <p:nvGraphicFramePr>
          <p:cNvPr id="2" name="Table 1">
            <a:extLst>
              <a:ext uri="{FF2B5EF4-FFF2-40B4-BE49-F238E27FC236}">
                <a16:creationId xmlns:a16="http://schemas.microsoft.com/office/drawing/2014/main" id="{B27BBD0F-5F31-F12E-1EEE-EA34B3D97625}"/>
              </a:ext>
            </a:extLst>
          </p:cNvPr>
          <p:cNvGraphicFramePr>
            <a:graphicFrameLocks noGrp="1"/>
          </p:cNvGraphicFramePr>
          <p:nvPr/>
        </p:nvGraphicFramePr>
        <p:xfrm>
          <a:off x="5314954" y="7029745"/>
          <a:ext cx="25946093" cy="10901563"/>
        </p:xfrm>
        <a:graphic>
          <a:graphicData uri="http://schemas.openxmlformats.org/drawingml/2006/table">
            <a:tbl>
              <a:tblPr firstRow="1" bandRow="1">
                <a:tableStyleId>{5C22544A-7EE6-4342-B048-85BDC9FD1C3A}</a:tableStyleId>
              </a:tblPr>
              <a:tblGrid>
                <a:gridCol w="6882789">
                  <a:extLst>
                    <a:ext uri="{9D8B030D-6E8A-4147-A177-3AD203B41FA5}">
                      <a16:colId xmlns:a16="http://schemas.microsoft.com/office/drawing/2014/main" val="2844207666"/>
                    </a:ext>
                  </a:extLst>
                </a:gridCol>
                <a:gridCol w="9531652">
                  <a:extLst>
                    <a:ext uri="{9D8B030D-6E8A-4147-A177-3AD203B41FA5}">
                      <a16:colId xmlns:a16="http://schemas.microsoft.com/office/drawing/2014/main" val="1891655341"/>
                    </a:ext>
                  </a:extLst>
                </a:gridCol>
                <a:gridCol w="9531652">
                  <a:extLst>
                    <a:ext uri="{9D8B030D-6E8A-4147-A177-3AD203B41FA5}">
                      <a16:colId xmlns:a16="http://schemas.microsoft.com/office/drawing/2014/main" val="3245363552"/>
                    </a:ext>
                  </a:extLst>
                </a:gridCol>
              </a:tblGrid>
              <a:tr h="943023">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 Type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Terminal Operations</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Stream</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969540">
                <a:tc>
                  <a:txBody>
                    <a:bodyPr/>
                    <a:lstStyle/>
                    <a:p>
                      <a:pPr marL="180000" algn="l" fontAlgn="t">
                        <a:lnSpc>
                          <a:spcPct val="90000"/>
                        </a:lnSpc>
                        <a:spcAft>
                          <a:spcPts val="2400"/>
                        </a:spcAft>
                      </a:pPr>
                      <a:r>
                        <a:rPr lang="en-PH" dirty="0">
                          <a:solidFill>
                            <a:srgbClr val="353833"/>
                          </a:solidFill>
                          <a:effectLst/>
                          <a:latin typeface="Roboto Mono" panose="00000009000000000000" pitchFamily="49" charset="0"/>
                          <a:ea typeface="Roboto Mono" panose="00000009000000000000" pitchFamily="49" charset="0"/>
                          <a:cs typeface="Open Sans" panose="020B0606030504020204" pitchFamily="34" charset="0"/>
                        </a:rPr>
                        <a:t>long</a:t>
                      </a:r>
                      <a:endParaRPr lang="en-PH" dirty="0">
                        <a:effectLst/>
                        <a:latin typeface="Roboto Mono" panose="00000009000000000000" pitchFamily="49" charset="0"/>
                        <a:ea typeface="Roboto Mono" panose="00000009000000000000" pitchFamily="49"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lnSpc>
                          <a:spcPct val="90000"/>
                        </a:lnSpc>
                        <a:spcAft>
                          <a:spcPts val="2400"/>
                        </a:spcAft>
                      </a:pPr>
                      <a:r>
                        <a:rPr lang="en-PH">
                          <a:solidFill>
                            <a:srgbClr val="353833"/>
                          </a:solidFill>
                          <a:effectLst/>
                          <a:latin typeface="Roboto Mono" panose="00000009000000000000" pitchFamily="49" charset="0"/>
                          <a:ea typeface="Roboto Mono" panose="00000009000000000000" pitchFamily="49" charset="0"/>
                          <a:cs typeface="Open Sans" panose="020B0606030504020204" pitchFamily="34" charset="0"/>
                        </a:rPr>
                        <a:t>count()</a:t>
                      </a:r>
                      <a:endParaRPr lang="en-PH">
                        <a:effectLst/>
                        <a:latin typeface="Roboto Mono" panose="00000009000000000000" pitchFamily="49" charset="0"/>
                        <a:ea typeface="Roboto Mono" panose="00000009000000000000" pitchFamily="49"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lnSpc>
                          <a:spcPct val="90000"/>
                        </a:lnSpc>
                        <a:spcAft>
                          <a:spcPts val="2400"/>
                        </a:spcAft>
                      </a:pPr>
                      <a:r>
                        <a:rPr lang="en-PH">
                          <a:effectLst/>
                          <a:latin typeface="Roboto Mono" panose="00000009000000000000" pitchFamily="49" charset="0"/>
                          <a:ea typeface="Roboto Mono" panose="00000009000000000000" pitchFamily="49" charset="0"/>
                          <a:cs typeface="Open Sans" panose="020B0606030504020204" pitchFamily="34" charset="0"/>
                        </a:rPr>
                        <a:t>ALL</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969540">
                <a:tc>
                  <a:txBody>
                    <a:bodyPr/>
                    <a:lstStyle/>
                    <a:p>
                      <a:pPr marL="180000" algn="l" fontAlgn="t">
                        <a:lnSpc>
                          <a:spcPct val="90000"/>
                        </a:lnSpc>
                        <a:spcAft>
                          <a:spcPts val="2400"/>
                        </a:spcAft>
                      </a:pPr>
                      <a:r>
                        <a:rPr lang="en-PH">
                          <a:effectLst/>
                          <a:latin typeface="Roboto Mono" panose="00000009000000000000" pitchFamily="49" charset="0"/>
                          <a:ea typeface="Roboto Mono" panose="00000009000000000000" pitchFamily="49" charset="0"/>
                          <a:cs typeface="Open Sans" panose="020B0606030504020204" pitchFamily="34" charset="0"/>
                        </a:rPr>
                        <a:t>Optional</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lnSpc>
                          <a:spcPct val="90000"/>
                        </a:lnSpc>
                        <a:spcAft>
                          <a:spcPts val="2400"/>
                        </a:spcAft>
                      </a:pPr>
                      <a:r>
                        <a:rPr lang="en-PH">
                          <a:effectLst/>
                          <a:latin typeface="Roboto Mono" panose="00000009000000000000" pitchFamily="49" charset="0"/>
                          <a:ea typeface="Roboto Mono" panose="00000009000000000000" pitchFamily="49" charset="0"/>
                          <a:cs typeface="Open Sans" panose="020B0606030504020204" pitchFamily="34" charset="0"/>
                        </a:rPr>
                        <a:t>max()</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lnSpc>
                          <a:spcPct val="90000"/>
                        </a:lnSpc>
                        <a:spcAft>
                          <a:spcPts val="2400"/>
                        </a:spcAft>
                      </a:pPr>
                      <a:r>
                        <a:rPr lang="en-PH">
                          <a:effectLst/>
                          <a:latin typeface="Roboto Mono" panose="00000009000000000000" pitchFamily="49" charset="0"/>
                          <a:ea typeface="Roboto Mono" panose="00000009000000000000" pitchFamily="49" charset="0"/>
                          <a:cs typeface="Open Sans" panose="020B0606030504020204" pitchFamily="34" charset="0"/>
                        </a:rPr>
                        <a:t>ALL</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20867572"/>
                  </a:ext>
                </a:extLst>
              </a:tr>
              <a:tr h="969540">
                <a:tc>
                  <a:txBody>
                    <a:bodyPr/>
                    <a:lstStyle/>
                    <a:p>
                      <a:pPr marL="180000" algn="l" fontAlgn="t">
                        <a:lnSpc>
                          <a:spcPct val="90000"/>
                        </a:lnSpc>
                        <a:spcAft>
                          <a:spcPts val="2400"/>
                        </a:spcAft>
                      </a:pPr>
                      <a:r>
                        <a:rPr lang="en-PH" dirty="0">
                          <a:effectLst/>
                          <a:latin typeface="Roboto Mono" panose="00000009000000000000" pitchFamily="49" charset="0"/>
                          <a:ea typeface="Roboto Mono" panose="00000009000000000000" pitchFamily="49" charset="0"/>
                          <a:cs typeface="Open Sans" panose="020B0606030504020204" pitchFamily="34" charset="0"/>
                        </a:rPr>
                        <a:t>Optional</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lnSpc>
                          <a:spcPct val="90000"/>
                        </a:lnSpc>
                        <a:spcAft>
                          <a:spcPts val="2400"/>
                        </a:spcAft>
                      </a:pPr>
                      <a:r>
                        <a:rPr lang="en-PH" dirty="0">
                          <a:effectLst/>
                          <a:latin typeface="Roboto Mono" panose="00000009000000000000" pitchFamily="49" charset="0"/>
                          <a:ea typeface="Roboto Mono" panose="00000009000000000000" pitchFamily="49" charset="0"/>
                          <a:cs typeface="Open Sans" panose="020B0606030504020204" pitchFamily="34" charset="0"/>
                        </a:rPr>
                        <a:t>min()</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lnSpc>
                          <a:spcPct val="90000"/>
                        </a:lnSpc>
                        <a:spcAft>
                          <a:spcPts val="2400"/>
                        </a:spcAft>
                      </a:pPr>
                      <a:r>
                        <a:rPr lang="en-PH">
                          <a:effectLst/>
                          <a:latin typeface="Roboto Mono" panose="00000009000000000000" pitchFamily="49" charset="0"/>
                          <a:ea typeface="Roboto Mono" panose="00000009000000000000" pitchFamily="49" charset="0"/>
                          <a:cs typeface="Open Sans" panose="020B0606030504020204" pitchFamily="34" charset="0"/>
                        </a:rPr>
                        <a:t>ALL</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15342109"/>
                  </a:ext>
                </a:extLst>
              </a:tr>
              <a:tr h="2173556">
                <a:tc>
                  <a:txBody>
                    <a:bodyPr/>
                    <a:lstStyle/>
                    <a:p>
                      <a:pPr marL="180000" algn="l" fontAlgn="t">
                        <a:lnSpc>
                          <a:spcPct val="90000"/>
                        </a:lnSpc>
                        <a:spcAft>
                          <a:spcPts val="2400"/>
                        </a:spcAft>
                      </a:pPr>
                      <a:r>
                        <a:rPr lang="en-PH" dirty="0" err="1">
                          <a:effectLst/>
                          <a:latin typeface="Roboto Mono" panose="00000009000000000000" pitchFamily="49" charset="0"/>
                          <a:ea typeface="Roboto Mono" panose="00000009000000000000" pitchFamily="49" charset="0"/>
                          <a:cs typeface="Open Sans" panose="020B0606030504020204" pitchFamily="34" charset="0"/>
                        </a:rPr>
                        <a:t>OptionalDouble</a:t>
                      </a:r>
                      <a:endParaRPr lang="en-PH" dirty="0">
                        <a:effectLst/>
                        <a:latin typeface="Roboto Mono" panose="00000009000000000000" pitchFamily="49" charset="0"/>
                        <a:ea typeface="Roboto Mono" panose="00000009000000000000" pitchFamily="49"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lnSpc>
                          <a:spcPct val="90000"/>
                        </a:lnSpc>
                        <a:spcAft>
                          <a:spcPts val="2400"/>
                        </a:spcAft>
                      </a:pPr>
                      <a:r>
                        <a:rPr lang="en-PH" dirty="0">
                          <a:effectLst/>
                          <a:latin typeface="Roboto Mono" panose="00000009000000000000" pitchFamily="49" charset="0"/>
                          <a:ea typeface="Roboto Mono" panose="00000009000000000000" pitchFamily="49" charset="0"/>
                          <a:cs typeface="Open Sans" panose="020B0606030504020204" pitchFamily="34" charset="0"/>
                        </a:rPr>
                        <a:t>average()</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lnSpc>
                          <a:spcPct val="90000"/>
                        </a:lnSpc>
                        <a:spcAft>
                          <a:spcPts val="2400"/>
                        </a:spcAft>
                      </a:pPr>
                      <a:r>
                        <a:rPr lang="en-PH">
                          <a:effectLst/>
                          <a:latin typeface="Roboto Mono" panose="00000009000000000000" pitchFamily="49" charset="0"/>
                          <a:ea typeface="Roboto Mono" panose="00000009000000000000" pitchFamily="49" charset="0"/>
                          <a:cs typeface="Open Sans" panose="020B0606030504020204" pitchFamily="34" charset="0"/>
                        </a:rPr>
                        <a:t>DoubleStream</a:t>
                      </a:r>
                    </a:p>
                    <a:p>
                      <a:pPr marL="180000" algn="l" fontAlgn="t">
                        <a:lnSpc>
                          <a:spcPct val="90000"/>
                        </a:lnSpc>
                        <a:spcAft>
                          <a:spcPts val="2400"/>
                        </a:spcAft>
                      </a:pPr>
                      <a:r>
                        <a:rPr lang="en-PH">
                          <a:effectLst/>
                          <a:latin typeface="Roboto Mono" panose="00000009000000000000" pitchFamily="49" charset="0"/>
                          <a:ea typeface="Roboto Mono" panose="00000009000000000000" pitchFamily="49" charset="0"/>
                          <a:cs typeface="Open Sans" panose="020B0606030504020204" pitchFamily="34" charset="0"/>
                        </a:rPr>
                        <a:t>IntStream</a:t>
                      </a:r>
                    </a:p>
                    <a:p>
                      <a:pPr marL="180000" algn="l" fontAlgn="t">
                        <a:lnSpc>
                          <a:spcPct val="90000"/>
                        </a:lnSpc>
                        <a:spcAft>
                          <a:spcPts val="2400"/>
                        </a:spcAft>
                      </a:pPr>
                      <a:r>
                        <a:rPr lang="en-PH">
                          <a:effectLst/>
                          <a:latin typeface="Roboto Mono" panose="00000009000000000000" pitchFamily="49" charset="0"/>
                          <a:ea typeface="Roboto Mono" panose="00000009000000000000" pitchFamily="49" charset="0"/>
                          <a:cs typeface="Open Sans" panose="020B0606030504020204" pitchFamily="34" charset="0"/>
                        </a:rPr>
                        <a:t>LongStream</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62632610"/>
                  </a:ext>
                </a:extLst>
              </a:tr>
              <a:tr h="2173556">
                <a:tc>
                  <a:txBody>
                    <a:bodyPr/>
                    <a:lstStyle/>
                    <a:p>
                      <a:pPr marL="180000" algn="l" fontAlgn="t">
                        <a:lnSpc>
                          <a:spcPct val="90000"/>
                        </a:lnSpc>
                        <a:spcAft>
                          <a:spcPts val="2400"/>
                        </a:spcAft>
                      </a:pPr>
                      <a:r>
                        <a:rPr lang="en-PH">
                          <a:effectLst/>
                          <a:latin typeface="Roboto Mono" panose="00000009000000000000" pitchFamily="49" charset="0"/>
                          <a:ea typeface="Roboto Mono" panose="00000009000000000000" pitchFamily="49" charset="0"/>
                          <a:cs typeface="Open Sans" panose="020B0606030504020204" pitchFamily="34" charset="0"/>
                        </a:rPr>
                        <a:t>double</a:t>
                      </a:r>
                    </a:p>
                    <a:p>
                      <a:pPr marL="180000" algn="l" fontAlgn="t">
                        <a:lnSpc>
                          <a:spcPct val="90000"/>
                        </a:lnSpc>
                        <a:spcAft>
                          <a:spcPts val="2400"/>
                        </a:spcAft>
                      </a:pPr>
                      <a:r>
                        <a:rPr lang="en-PH">
                          <a:effectLst/>
                          <a:latin typeface="Roboto Mono" panose="00000009000000000000" pitchFamily="49" charset="0"/>
                          <a:ea typeface="Roboto Mono" panose="00000009000000000000" pitchFamily="49" charset="0"/>
                          <a:cs typeface="Open Sans" panose="020B0606030504020204" pitchFamily="34" charset="0"/>
                        </a:rPr>
                        <a:t>int</a:t>
                      </a:r>
                    </a:p>
                    <a:p>
                      <a:pPr marL="180000" algn="l" fontAlgn="t">
                        <a:lnSpc>
                          <a:spcPct val="90000"/>
                        </a:lnSpc>
                        <a:spcAft>
                          <a:spcPts val="2400"/>
                        </a:spcAft>
                      </a:pPr>
                      <a:r>
                        <a:rPr lang="en-PH">
                          <a:effectLst/>
                          <a:latin typeface="Roboto Mono" panose="00000009000000000000" pitchFamily="49" charset="0"/>
                          <a:ea typeface="Roboto Mono" panose="00000009000000000000" pitchFamily="49" charset="0"/>
                          <a:cs typeface="Open Sans" panose="020B0606030504020204" pitchFamily="34" charset="0"/>
                        </a:rPr>
                        <a:t>long</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lnSpc>
                          <a:spcPct val="90000"/>
                        </a:lnSpc>
                        <a:spcAft>
                          <a:spcPts val="2400"/>
                        </a:spcAft>
                      </a:pPr>
                      <a:r>
                        <a:rPr lang="en-PH">
                          <a:effectLst/>
                          <a:latin typeface="Roboto Mono" panose="00000009000000000000" pitchFamily="49" charset="0"/>
                          <a:ea typeface="Roboto Mono" panose="00000009000000000000" pitchFamily="49" charset="0"/>
                          <a:cs typeface="Open Sans" panose="020B0606030504020204" pitchFamily="34" charset="0"/>
                        </a:rPr>
                        <a:t>sum()</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lnSpc>
                          <a:spcPct val="90000"/>
                        </a:lnSpc>
                        <a:spcAft>
                          <a:spcPts val="2400"/>
                        </a:spcAft>
                      </a:pPr>
                      <a:r>
                        <a:rPr lang="en-PH" dirty="0" err="1">
                          <a:effectLst/>
                          <a:latin typeface="Roboto Mono" panose="00000009000000000000" pitchFamily="49" charset="0"/>
                          <a:ea typeface="Roboto Mono" panose="00000009000000000000" pitchFamily="49" charset="0"/>
                          <a:cs typeface="Open Sans" panose="020B0606030504020204" pitchFamily="34" charset="0"/>
                        </a:rPr>
                        <a:t>DoubleStream</a:t>
                      </a:r>
                      <a:endParaRPr lang="en-PH" dirty="0">
                        <a:effectLst/>
                        <a:latin typeface="Roboto Mono" panose="00000009000000000000" pitchFamily="49" charset="0"/>
                        <a:ea typeface="Roboto Mono" panose="00000009000000000000" pitchFamily="49" charset="0"/>
                        <a:cs typeface="Open Sans" panose="020B0606030504020204" pitchFamily="34" charset="0"/>
                      </a:endParaRPr>
                    </a:p>
                    <a:p>
                      <a:pPr marL="180000" algn="l" fontAlgn="t">
                        <a:lnSpc>
                          <a:spcPct val="90000"/>
                        </a:lnSpc>
                        <a:spcAft>
                          <a:spcPts val="2400"/>
                        </a:spcAft>
                      </a:pPr>
                      <a:r>
                        <a:rPr lang="en-PH" dirty="0" err="1">
                          <a:effectLst/>
                          <a:latin typeface="Roboto Mono" panose="00000009000000000000" pitchFamily="49" charset="0"/>
                          <a:ea typeface="Roboto Mono" panose="00000009000000000000" pitchFamily="49" charset="0"/>
                          <a:cs typeface="Open Sans" panose="020B0606030504020204" pitchFamily="34" charset="0"/>
                        </a:rPr>
                        <a:t>IntStream</a:t>
                      </a:r>
                      <a:endParaRPr lang="en-PH" dirty="0">
                        <a:effectLst/>
                        <a:latin typeface="Roboto Mono" panose="00000009000000000000" pitchFamily="49" charset="0"/>
                        <a:ea typeface="Roboto Mono" panose="00000009000000000000" pitchFamily="49" charset="0"/>
                        <a:cs typeface="Open Sans" panose="020B0606030504020204" pitchFamily="34" charset="0"/>
                      </a:endParaRPr>
                    </a:p>
                    <a:p>
                      <a:pPr marL="180000" algn="l" fontAlgn="t">
                        <a:lnSpc>
                          <a:spcPct val="90000"/>
                        </a:lnSpc>
                        <a:spcAft>
                          <a:spcPts val="2400"/>
                        </a:spcAft>
                      </a:pPr>
                      <a:r>
                        <a:rPr lang="en-PH" dirty="0" err="1">
                          <a:effectLst/>
                          <a:latin typeface="Roboto Mono" panose="00000009000000000000" pitchFamily="49" charset="0"/>
                          <a:ea typeface="Roboto Mono" panose="00000009000000000000" pitchFamily="49" charset="0"/>
                          <a:cs typeface="Open Sans" panose="020B0606030504020204" pitchFamily="34" charset="0"/>
                        </a:rPr>
                        <a:t>LongStream</a:t>
                      </a:r>
                      <a:endParaRPr lang="en-PH" dirty="0">
                        <a:effectLst/>
                        <a:latin typeface="Roboto Mono" panose="00000009000000000000" pitchFamily="49" charset="0"/>
                        <a:ea typeface="Roboto Mono" panose="00000009000000000000" pitchFamily="49"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9816919"/>
                  </a:ext>
                </a:extLst>
              </a:tr>
              <a:tr h="2662832">
                <a:tc>
                  <a:txBody>
                    <a:bodyPr/>
                    <a:lstStyle/>
                    <a:p>
                      <a:pPr marL="180000" algn="l" fontAlgn="t">
                        <a:lnSpc>
                          <a:spcPct val="90000"/>
                        </a:lnSpc>
                        <a:spcAft>
                          <a:spcPts val="2400"/>
                        </a:spcAft>
                      </a:pPr>
                      <a:r>
                        <a:rPr lang="en-PH" dirty="0" err="1">
                          <a:effectLst/>
                          <a:latin typeface="Roboto Mono" panose="00000009000000000000" pitchFamily="49" charset="0"/>
                          <a:ea typeface="Roboto Mono" panose="00000009000000000000" pitchFamily="49" charset="0"/>
                          <a:cs typeface="Open Sans" panose="020B0606030504020204" pitchFamily="34" charset="0"/>
                        </a:rPr>
                        <a:t>DoubleSummaryStatistics</a:t>
                      </a:r>
                      <a:endParaRPr lang="en-PH" dirty="0">
                        <a:effectLst/>
                        <a:latin typeface="Roboto Mono" panose="00000009000000000000" pitchFamily="49" charset="0"/>
                        <a:ea typeface="Roboto Mono" panose="00000009000000000000" pitchFamily="49" charset="0"/>
                        <a:cs typeface="Open Sans" panose="020B0606030504020204" pitchFamily="34" charset="0"/>
                      </a:endParaRPr>
                    </a:p>
                    <a:p>
                      <a:pPr marL="180000" algn="l" fontAlgn="t">
                        <a:lnSpc>
                          <a:spcPct val="90000"/>
                        </a:lnSpc>
                        <a:spcAft>
                          <a:spcPts val="2400"/>
                        </a:spcAft>
                      </a:pPr>
                      <a:r>
                        <a:rPr lang="en-PH" dirty="0" err="1">
                          <a:effectLst/>
                          <a:latin typeface="Roboto Mono" panose="00000009000000000000" pitchFamily="49" charset="0"/>
                          <a:ea typeface="Roboto Mono" panose="00000009000000000000" pitchFamily="49" charset="0"/>
                          <a:cs typeface="Open Sans" panose="020B0606030504020204" pitchFamily="34" charset="0"/>
                        </a:rPr>
                        <a:t>IntSummaryStatistics</a:t>
                      </a:r>
                      <a:endParaRPr lang="en-PH" dirty="0">
                        <a:effectLst/>
                        <a:latin typeface="Roboto Mono" panose="00000009000000000000" pitchFamily="49" charset="0"/>
                        <a:ea typeface="Roboto Mono" panose="00000009000000000000" pitchFamily="49" charset="0"/>
                        <a:cs typeface="Open Sans" panose="020B0606030504020204" pitchFamily="34" charset="0"/>
                      </a:endParaRPr>
                    </a:p>
                    <a:p>
                      <a:pPr marL="180000" algn="l" fontAlgn="t">
                        <a:lnSpc>
                          <a:spcPct val="90000"/>
                        </a:lnSpc>
                        <a:spcAft>
                          <a:spcPts val="2400"/>
                        </a:spcAft>
                      </a:pPr>
                      <a:r>
                        <a:rPr lang="en-PH" dirty="0" err="1">
                          <a:effectLst/>
                          <a:latin typeface="Roboto Mono" panose="00000009000000000000" pitchFamily="49" charset="0"/>
                          <a:ea typeface="Roboto Mono" panose="00000009000000000000" pitchFamily="49" charset="0"/>
                          <a:cs typeface="Open Sans" panose="020B0606030504020204" pitchFamily="34" charset="0"/>
                        </a:rPr>
                        <a:t>LongSummaryStatistics</a:t>
                      </a:r>
                      <a:endParaRPr lang="en-PH" dirty="0">
                        <a:effectLst/>
                        <a:latin typeface="Roboto Mono" panose="00000009000000000000" pitchFamily="49" charset="0"/>
                        <a:ea typeface="Roboto Mono" panose="00000009000000000000" pitchFamily="49"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lnSpc>
                          <a:spcPct val="90000"/>
                        </a:lnSpc>
                        <a:spcAft>
                          <a:spcPts val="2400"/>
                        </a:spcAft>
                      </a:pPr>
                      <a:r>
                        <a:rPr lang="en-PH" dirty="0" err="1">
                          <a:effectLst/>
                          <a:latin typeface="Roboto Mono" panose="00000009000000000000" pitchFamily="49" charset="0"/>
                          <a:ea typeface="Roboto Mono" panose="00000009000000000000" pitchFamily="49" charset="0"/>
                          <a:cs typeface="Open Sans" panose="020B0606030504020204" pitchFamily="34" charset="0"/>
                        </a:rPr>
                        <a:t>summaryStatistics</a:t>
                      </a:r>
                      <a:r>
                        <a:rPr lang="en-PH" dirty="0">
                          <a:effectLst/>
                          <a:latin typeface="Roboto Mono" panose="00000009000000000000" pitchFamily="49" charset="0"/>
                          <a:ea typeface="Roboto Mono" panose="00000009000000000000" pitchFamily="49" charset="0"/>
                          <a:cs typeface="Open Sans" panose="020B0606030504020204" pitchFamily="34" charset="0"/>
                        </a:rPr>
                        <a:t>()</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lnSpc>
                          <a:spcPct val="90000"/>
                        </a:lnSpc>
                        <a:spcAft>
                          <a:spcPts val="2400"/>
                        </a:spcAft>
                      </a:pPr>
                      <a:r>
                        <a:rPr lang="en-PH" dirty="0" err="1">
                          <a:effectLst/>
                          <a:latin typeface="Roboto Mono" panose="00000009000000000000" pitchFamily="49" charset="0"/>
                          <a:ea typeface="Roboto Mono" panose="00000009000000000000" pitchFamily="49" charset="0"/>
                          <a:cs typeface="Open Sans" panose="020B0606030504020204" pitchFamily="34" charset="0"/>
                        </a:rPr>
                        <a:t>DoubleStream</a:t>
                      </a:r>
                      <a:endParaRPr lang="en-PH" dirty="0">
                        <a:effectLst/>
                        <a:latin typeface="Roboto Mono" panose="00000009000000000000" pitchFamily="49" charset="0"/>
                        <a:ea typeface="Roboto Mono" panose="00000009000000000000" pitchFamily="49" charset="0"/>
                        <a:cs typeface="Open Sans" panose="020B0606030504020204" pitchFamily="34" charset="0"/>
                      </a:endParaRPr>
                    </a:p>
                    <a:p>
                      <a:pPr marL="180000" algn="l" fontAlgn="t">
                        <a:lnSpc>
                          <a:spcPct val="90000"/>
                        </a:lnSpc>
                        <a:spcAft>
                          <a:spcPts val="2400"/>
                        </a:spcAft>
                      </a:pPr>
                      <a:r>
                        <a:rPr lang="en-PH" dirty="0" err="1">
                          <a:effectLst/>
                          <a:latin typeface="Roboto Mono" panose="00000009000000000000" pitchFamily="49" charset="0"/>
                          <a:ea typeface="Roboto Mono" panose="00000009000000000000" pitchFamily="49" charset="0"/>
                          <a:cs typeface="Open Sans" panose="020B0606030504020204" pitchFamily="34" charset="0"/>
                        </a:rPr>
                        <a:t>IntStream</a:t>
                      </a:r>
                      <a:endParaRPr lang="en-PH" dirty="0">
                        <a:effectLst/>
                        <a:latin typeface="Roboto Mono" panose="00000009000000000000" pitchFamily="49" charset="0"/>
                        <a:ea typeface="Roboto Mono" panose="00000009000000000000" pitchFamily="49" charset="0"/>
                        <a:cs typeface="Open Sans" panose="020B0606030504020204" pitchFamily="34" charset="0"/>
                      </a:endParaRPr>
                    </a:p>
                    <a:p>
                      <a:pPr marL="180000" algn="l" fontAlgn="t">
                        <a:lnSpc>
                          <a:spcPct val="90000"/>
                        </a:lnSpc>
                        <a:spcAft>
                          <a:spcPts val="2400"/>
                        </a:spcAft>
                      </a:pPr>
                      <a:r>
                        <a:rPr lang="en-PH" dirty="0" err="1">
                          <a:effectLst/>
                          <a:latin typeface="Roboto Mono" panose="00000009000000000000" pitchFamily="49" charset="0"/>
                          <a:ea typeface="Roboto Mono" panose="00000009000000000000" pitchFamily="49" charset="0"/>
                          <a:cs typeface="Open Sans" panose="020B0606030504020204" pitchFamily="34" charset="0"/>
                        </a:rPr>
                        <a:t>LongStream</a:t>
                      </a:r>
                      <a:endParaRPr lang="en-PH" dirty="0">
                        <a:effectLst/>
                        <a:latin typeface="Roboto Mono" panose="00000009000000000000" pitchFamily="49" charset="0"/>
                        <a:ea typeface="Roboto Mono" panose="00000009000000000000" pitchFamily="49"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4308871"/>
                  </a:ext>
                </a:extLst>
              </a:tr>
            </a:tbl>
          </a:graphicData>
        </a:graphic>
      </p:graphicFrame>
    </p:spTree>
    <p:extLst>
      <p:ext uri="{BB962C8B-B14F-4D97-AF65-F5344CB8AC3E}">
        <p14:creationId xmlns:p14="http://schemas.microsoft.com/office/powerpoint/2010/main" val="3281844431"/>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4B509-4C0D-FC32-63FE-76CE58701B86}"/>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2AC4B637-56A1-255D-38C4-9E9DFCA18005}"/>
              </a:ext>
            </a:extLst>
          </p:cNvPr>
          <p:cNvSpPr/>
          <p:nvPr/>
        </p:nvSpPr>
        <p:spPr>
          <a:xfrm>
            <a:off x="952498" y="459786"/>
            <a:ext cx="3393236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Matching elements in a stream based on a condition</a:t>
            </a:r>
          </a:p>
        </p:txBody>
      </p:sp>
      <p:sp>
        <p:nvSpPr>
          <p:cNvPr id="128" name="Shape 128">
            <a:extLst>
              <a:ext uri="{FF2B5EF4-FFF2-40B4-BE49-F238E27FC236}">
                <a16:creationId xmlns:a16="http://schemas.microsoft.com/office/drawing/2014/main" id="{E0380F59-B1DD-780A-9778-073AB6B7E209}"/>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A288F0C0-D4E7-4072-6DFD-459417745440}"/>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42174D43-49F0-A0C6-32C6-13B9AF9D26DC}"/>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190BD7F8-0F0C-2D2A-1981-3D15A98B0A0A}"/>
              </a:ext>
            </a:extLst>
          </p:cNvPr>
          <p:cNvSpPr/>
          <p:nvPr/>
        </p:nvSpPr>
        <p:spPr>
          <a:xfrm>
            <a:off x="952500" y="18489726"/>
            <a:ext cx="16008688" cy="1169551"/>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600" dirty="0">
                <a:latin typeface="Open Sans" panose="020B0606030504020204" pitchFamily="34" charset="0"/>
                <a:ea typeface="Open Sans" panose="020B0606030504020204" pitchFamily="34" charset="0"/>
                <a:cs typeface="Open Sans" panose="020B0606030504020204" pitchFamily="34" charset="0"/>
              </a:rPr>
              <a:t>Terminal Operations for statistical information and matching</a:t>
            </a:r>
          </a:p>
        </p:txBody>
      </p:sp>
      <p:sp>
        <p:nvSpPr>
          <p:cNvPr id="4" name="Rectangle 3">
            <a:extLst>
              <a:ext uri="{FF2B5EF4-FFF2-40B4-BE49-F238E27FC236}">
                <a16:creationId xmlns:a16="http://schemas.microsoft.com/office/drawing/2014/main" id="{1FE21B2D-98B4-8C80-8411-05CD784770BB}"/>
              </a:ext>
            </a:extLst>
          </p:cNvPr>
          <p:cNvSpPr/>
          <p:nvPr/>
        </p:nvSpPr>
        <p:spPr>
          <a:xfrm>
            <a:off x="952501" y="2363483"/>
            <a:ext cx="34782670" cy="13802597"/>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are three terminal operations that let you get an overall sense of what your stream elements contain, based on some specified condition.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all return a </a:t>
            </a:r>
            <a:r>
              <a:rPr lang="en-US" sz="6400" dirty="0" err="1">
                <a:latin typeface="Open Sans" panose="020B0606030504020204" pitchFamily="34" charset="0"/>
                <a:ea typeface="Open Sans" panose="020B0606030504020204" pitchFamily="34" charset="0"/>
                <a:cs typeface="Open Sans" panose="020B0606030504020204" pitchFamily="34" charset="0"/>
              </a:rPr>
              <a:t>boolean</a:t>
            </a:r>
            <a:r>
              <a:rPr lang="en-US" sz="6400" dirty="0">
                <a:latin typeface="Open Sans" panose="020B0606030504020204" pitchFamily="34" charset="0"/>
                <a:ea typeface="Open Sans" panose="020B0606030504020204" pitchFamily="34" charset="0"/>
                <a:cs typeface="Open Sans" panose="020B0606030504020204" pitchFamily="34" charset="0"/>
              </a:rPr>
              <a:t>, and take a Predicate as an argument.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think of these as ways to ask true or false questions about the data set, the stream, as a whole.</a:t>
            </a:r>
          </a:p>
        </p:txBody>
      </p:sp>
      <p:graphicFrame>
        <p:nvGraphicFramePr>
          <p:cNvPr id="2" name="Table 1">
            <a:extLst>
              <a:ext uri="{FF2B5EF4-FFF2-40B4-BE49-F238E27FC236}">
                <a16:creationId xmlns:a16="http://schemas.microsoft.com/office/drawing/2014/main" id="{FC3BED24-8CF4-01C9-513B-5609664F9792}"/>
              </a:ext>
            </a:extLst>
          </p:cNvPr>
          <p:cNvGraphicFramePr>
            <a:graphicFrameLocks noGrp="1"/>
          </p:cNvGraphicFramePr>
          <p:nvPr/>
        </p:nvGraphicFramePr>
        <p:xfrm>
          <a:off x="952500" y="9825814"/>
          <a:ext cx="34782668" cy="6340266"/>
        </p:xfrm>
        <a:graphic>
          <a:graphicData uri="http://schemas.openxmlformats.org/drawingml/2006/table">
            <a:tbl>
              <a:tblPr firstRow="1" bandRow="1">
                <a:tableStyleId>{5C22544A-7EE6-4342-B048-85BDC9FD1C3A}</a:tableStyleId>
              </a:tblPr>
              <a:tblGrid>
                <a:gridCol w="4558616">
                  <a:extLst>
                    <a:ext uri="{9D8B030D-6E8A-4147-A177-3AD203B41FA5}">
                      <a16:colId xmlns:a16="http://schemas.microsoft.com/office/drawing/2014/main" val="2844207666"/>
                    </a:ext>
                  </a:extLst>
                </a:gridCol>
                <a:gridCol w="15643654">
                  <a:extLst>
                    <a:ext uri="{9D8B030D-6E8A-4147-A177-3AD203B41FA5}">
                      <a16:colId xmlns:a16="http://schemas.microsoft.com/office/drawing/2014/main" val="1891655341"/>
                    </a:ext>
                  </a:extLst>
                </a:gridCol>
                <a:gridCol w="14580398">
                  <a:extLst>
                    <a:ext uri="{9D8B030D-6E8A-4147-A177-3AD203B41FA5}">
                      <a16:colId xmlns:a16="http://schemas.microsoft.com/office/drawing/2014/main" val="3245363552"/>
                    </a:ext>
                  </a:extLst>
                </a:gridCol>
              </a:tblGrid>
              <a:tr h="1191884">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 Type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Method</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Description</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961492">
                <a:tc>
                  <a:txBody>
                    <a:bodyPr/>
                    <a:lstStyle/>
                    <a:p>
                      <a:pPr marL="180000" algn="l" fontAlgn="t"/>
                      <a:r>
                        <a:rPr lang="en-PH" sz="4800" dirty="0" err="1">
                          <a:solidFill>
                            <a:srgbClr val="353833"/>
                          </a:solidFill>
                          <a:effectLst/>
                          <a:latin typeface="Open Sans" panose="020B0606030504020204" pitchFamily="34" charset="0"/>
                          <a:ea typeface="Open Sans" panose="020B0606030504020204" pitchFamily="34" charset="0"/>
                          <a:cs typeface="Open Sans" panose="020B0606030504020204" pitchFamily="34" charset="0"/>
                        </a:rPr>
                        <a:t>boolean</a:t>
                      </a:r>
                      <a:endParaRPr lang="en-PH" sz="48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4800" u="none" strike="noStrike" dirty="0">
                          <a:solidFill>
                            <a:schemeClr val="accent1"/>
                          </a:solidFill>
                          <a:effectLst/>
                          <a:latin typeface="Roboto Mono" panose="00000009000000000000" pitchFamily="49" charset="0"/>
                          <a:ea typeface="Roboto Mono" panose="00000009000000000000" pitchFamily="49" charset="0"/>
                          <a:cs typeface="Open Sans" panose="020B0606030504020204" pitchFamily="34" charset="0"/>
                        </a:rPr>
                        <a:t>allMatch</a:t>
                      </a:r>
                      <a:r>
                        <a:rPr lang="en-PH" sz="4800" dirty="0">
                          <a:solidFill>
                            <a:srgbClr val="353833"/>
                          </a:solidFill>
                          <a:effectLst/>
                          <a:latin typeface="Roboto Mono" panose="00000009000000000000" pitchFamily="49" charset="0"/>
                          <a:ea typeface="Roboto Mono" panose="00000009000000000000" pitchFamily="49" charset="0"/>
                          <a:cs typeface="Open Sans" panose="020B0606030504020204" pitchFamily="34" charset="0"/>
                        </a:rPr>
                        <a:t>(</a:t>
                      </a:r>
                      <a:r>
                        <a:rPr lang="en-PH" sz="4800" u="none" strike="noStrike" dirty="0">
                          <a:solidFill>
                            <a:schemeClr val="accent1"/>
                          </a:solidFill>
                          <a:effectLst/>
                          <a:latin typeface="Roboto Mono" panose="00000009000000000000" pitchFamily="49" charset="0"/>
                          <a:ea typeface="Roboto Mono" panose="00000009000000000000" pitchFamily="49" charset="0"/>
                          <a:cs typeface="Open Sans" panose="020B0606030504020204" pitchFamily="34" charset="0"/>
                        </a:rPr>
                        <a:t>Predicate</a:t>
                      </a:r>
                      <a:r>
                        <a:rPr lang="en-PH" sz="4800" dirty="0">
                          <a:solidFill>
                            <a:srgbClr val="353833"/>
                          </a:solidFill>
                          <a:effectLst/>
                          <a:latin typeface="Roboto Mono" panose="00000009000000000000" pitchFamily="49" charset="0"/>
                          <a:ea typeface="Roboto Mono" panose="00000009000000000000" pitchFamily="49" charset="0"/>
                          <a:cs typeface="Open Sans" panose="020B0606030504020204" pitchFamily="34" charset="0"/>
                        </a:rPr>
                        <a:t>&lt;? super </a:t>
                      </a:r>
                      <a:r>
                        <a:rPr lang="en-PH" sz="4800" u="none" strike="noStrike" dirty="0">
                          <a:solidFill>
                            <a:schemeClr val="accent1"/>
                          </a:solidFill>
                          <a:effectLst/>
                          <a:latin typeface="Roboto Mono" panose="00000009000000000000" pitchFamily="49" charset="0"/>
                          <a:ea typeface="Roboto Mono" panose="00000009000000000000" pitchFamily="49" charset="0"/>
                          <a:cs typeface="Open Sans" panose="020B0606030504020204" pitchFamily="34" charset="0"/>
                        </a:rPr>
                        <a:t>T</a:t>
                      </a:r>
                      <a:r>
                        <a:rPr lang="en-PH" sz="4800" dirty="0">
                          <a:solidFill>
                            <a:srgbClr val="353833"/>
                          </a:solidFill>
                          <a:effectLst/>
                          <a:latin typeface="Roboto Mono" panose="00000009000000000000" pitchFamily="49" charset="0"/>
                          <a:ea typeface="Roboto Mono" panose="00000009000000000000" pitchFamily="49" charset="0"/>
                          <a:cs typeface="Open Sans" panose="020B0606030504020204" pitchFamily="34" charset="0"/>
                        </a:rPr>
                        <a:t>&gt; predicate)</a:t>
                      </a:r>
                      <a:endParaRPr lang="en-PH" sz="4800" dirty="0">
                        <a:effectLst/>
                        <a:latin typeface="Roboto Mono" panose="00000009000000000000" pitchFamily="49" charset="0"/>
                        <a:ea typeface="Roboto Mono" panose="00000009000000000000" pitchFamily="49"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4800">
                          <a:effectLst/>
                          <a:latin typeface="Open Sans" panose="020B0606030504020204" pitchFamily="34" charset="0"/>
                          <a:ea typeface="Open Sans" panose="020B0606030504020204" pitchFamily="34" charset="0"/>
                          <a:cs typeface="Open Sans" panose="020B0606030504020204" pitchFamily="34" charset="0"/>
                        </a:rPr>
                        <a:t>Returns true if all stream elements meet the condition specified.</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961492">
                <a:tc>
                  <a:txBody>
                    <a:bodyPr/>
                    <a:lstStyle/>
                    <a:p>
                      <a:pPr marL="180000" algn="l" fontAlgn="t"/>
                      <a:r>
                        <a:rPr lang="en-PH" sz="4800" dirty="0" err="1">
                          <a:solidFill>
                            <a:srgbClr val="353833"/>
                          </a:solidFill>
                          <a:effectLst/>
                          <a:latin typeface="Open Sans" panose="020B0606030504020204" pitchFamily="34" charset="0"/>
                          <a:ea typeface="Open Sans" panose="020B0606030504020204" pitchFamily="34" charset="0"/>
                          <a:cs typeface="Open Sans" panose="020B0606030504020204" pitchFamily="34" charset="0"/>
                        </a:rPr>
                        <a:t>boolean</a:t>
                      </a:r>
                      <a:endParaRPr lang="en-PH" sz="48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4800" u="none" strike="noStrike" dirty="0">
                          <a:solidFill>
                            <a:schemeClr val="accent1"/>
                          </a:solidFill>
                          <a:effectLst/>
                          <a:latin typeface="Roboto Mono" panose="00000009000000000000" pitchFamily="49" charset="0"/>
                          <a:ea typeface="Roboto Mono" panose="00000009000000000000" pitchFamily="49" charset="0"/>
                          <a:cs typeface="Open Sans" panose="020B0606030504020204" pitchFamily="34" charset="0"/>
                        </a:rPr>
                        <a:t>anyMatch</a:t>
                      </a:r>
                      <a:r>
                        <a:rPr lang="en-US" sz="4800" dirty="0">
                          <a:solidFill>
                            <a:srgbClr val="353833"/>
                          </a:solidFill>
                          <a:effectLst/>
                          <a:latin typeface="Roboto Mono" panose="00000009000000000000" pitchFamily="49" charset="0"/>
                          <a:ea typeface="Roboto Mono" panose="00000009000000000000" pitchFamily="49" charset="0"/>
                          <a:cs typeface="Open Sans" panose="020B0606030504020204" pitchFamily="34" charset="0"/>
                        </a:rPr>
                        <a:t>(</a:t>
                      </a:r>
                      <a:r>
                        <a:rPr lang="en-US" sz="4800" u="none" strike="noStrike" dirty="0">
                          <a:solidFill>
                            <a:schemeClr val="accent1"/>
                          </a:solidFill>
                          <a:effectLst/>
                          <a:latin typeface="Roboto Mono" panose="00000009000000000000" pitchFamily="49" charset="0"/>
                          <a:ea typeface="Roboto Mono" panose="00000009000000000000" pitchFamily="49" charset="0"/>
                          <a:cs typeface="Open Sans" panose="020B0606030504020204" pitchFamily="34" charset="0"/>
                        </a:rPr>
                        <a:t>Predicate</a:t>
                      </a:r>
                      <a:r>
                        <a:rPr lang="en-US" sz="4800" dirty="0">
                          <a:solidFill>
                            <a:srgbClr val="353833"/>
                          </a:solidFill>
                          <a:effectLst/>
                          <a:latin typeface="Roboto Mono" panose="00000009000000000000" pitchFamily="49" charset="0"/>
                          <a:ea typeface="Roboto Mono" panose="00000009000000000000" pitchFamily="49" charset="0"/>
                          <a:cs typeface="Open Sans" panose="020B0606030504020204" pitchFamily="34" charset="0"/>
                        </a:rPr>
                        <a:t>&lt;? super </a:t>
                      </a:r>
                      <a:r>
                        <a:rPr lang="en-US" sz="4800" u="none" strike="noStrike" dirty="0">
                          <a:solidFill>
                            <a:schemeClr val="accent1"/>
                          </a:solidFill>
                          <a:effectLst/>
                          <a:latin typeface="Roboto Mono" panose="00000009000000000000" pitchFamily="49" charset="0"/>
                          <a:ea typeface="Roboto Mono" panose="00000009000000000000" pitchFamily="49" charset="0"/>
                          <a:cs typeface="Open Sans" panose="020B0606030504020204" pitchFamily="34" charset="0"/>
                        </a:rPr>
                        <a:t>T</a:t>
                      </a:r>
                      <a:r>
                        <a:rPr lang="en-US" sz="4800" dirty="0">
                          <a:solidFill>
                            <a:srgbClr val="353833"/>
                          </a:solidFill>
                          <a:effectLst/>
                          <a:latin typeface="Roboto Mono" panose="00000009000000000000" pitchFamily="49" charset="0"/>
                          <a:ea typeface="Roboto Mono" panose="00000009000000000000" pitchFamily="49" charset="0"/>
                          <a:cs typeface="Open Sans" panose="020B0606030504020204" pitchFamily="34" charset="0"/>
                        </a:rPr>
                        <a:t>&gt; predicate)</a:t>
                      </a:r>
                      <a:endParaRPr lang="en-US" sz="4800" dirty="0">
                        <a:effectLst/>
                        <a:latin typeface="Roboto Mono" panose="00000009000000000000" pitchFamily="49" charset="0"/>
                        <a:ea typeface="Roboto Mono" panose="00000009000000000000" pitchFamily="49"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4800" dirty="0">
                          <a:effectLst/>
                          <a:latin typeface="Open Sans" panose="020B0606030504020204" pitchFamily="34" charset="0"/>
                          <a:ea typeface="Open Sans" panose="020B0606030504020204" pitchFamily="34" charset="0"/>
                          <a:cs typeface="Open Sans" panose="020B0606030504020204" pitchFamily="34" charset="0"/>
                        </a:rPr>
                        <a:t>Returns true if there is at least one match to the condition specified.</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20867572"/>
                  </a:ext>
                </a:extLst>
              </a:tr>
              <a:tr h="1225398">
                <a:tc>
                  <a:txBody>
                    <a:bodyPr/>
                    <a:lstStyle/>
                    <a:p>
                      <a:pPr marL="180000" algn="l" fontAlgn="t"/>
                      <a:r>
                        <a:rPr lang="en-PH" sz="4800" dirty="0" err="1">
                          <a:solidFill>
                            <a:srgbClr val="353833"/>
                          </a:solidFill>
                          <a:effectLst/>
                          <a:latin typeface="Open Sans" panose="020B0606030504020204" pitchFamily="34" charset="0"/>
                          <a:ea typeface="Open Sans" panose="020B0606030504020204" pitchFamily="34" charset="0"/>
                          <a:cs typeface="Open Sans" panose="020B0606030504020204" pitchFamily="34" charset="0"/>
                        </a:rPr>
                        <a:t>boolean</a:t>
                      </a:r>
                      <a:endParaRPr lang="en-PH" sz="48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4800" u="none" strike="noStrike" dirty="0">
                          <a:solidFill>
                            <a:schemeClr val="accent1"/>
                          </a:solidFill>
                          <a:effectLst/>
                          <a:latin typeface="Roboto Mono" panose="00000009000000000000" pitchFamily="49" charset="0"/>
                          <a:ea typeface="Roboto Mono" panose="00000009000000000000" pitchFamily="49" charset="0"/>
                          <a:cs typeface="Open Sans" panose="020B0606030504020204" pitchFamily="34" charset="0"/>
                        </a:rPr>
                        <a:t>noneMatch</a:t>
                      </a:r>
                      <a:r>
                        <a:rPr lang="en-PH" sz="4800" dirty="0">
                          <a:solidFill>
                            <a:srgbClr val="353833"/>
                          </a:solidFill>
                          <a:effectLst/>
                          <a:latin typeface="Roboto Mono" panose="00000009000000000000" pitchFamily="49" charset="0"/>
                          <a:ea typeface="Roboto Mono" panose="00000009000000000000" pitchFamily="49" charset="0"/>
                          <a:cs typeface="Open Sans" panose="020B0606030504020204" pitchFamily="34" charset="0"/>
                        </a:rPr>
                        <a:t>(</a:t>
                      </a:r>
                      <a:r>
                        <a:rPr lang="en-PH" sz="4800" u="none" strike="noStrike" dirty="0">
                          <a:solidFill>
                            <a:schemeClr val="accent1"/>
                          </a:solidFill>
                          <a:effectLst/>
                          <a:latin typeface="Roboto Mono" panose="00000009000000000000" pitchFamily="49" charset="0"/>
                          <a:ea typeface="Roboto Mono" panose="00000009000000000000" pitchFamily="49" charset="0"/>
                          <a:cs typeface="Open Sans" panose="020B0606030504020204" pitchFamily="34" charset="0"/>
                        </a:rPr>
                        <a:t>Predicate</a:t>
                      </a:r>
                      <a:r>
                        <a:rPr lang="en-PH" sz="4800" dirty="0">
                          <a:solidFill>
                            <a:srgbClr val="353833"/>
                          </a:solidFill>
                          <a:effectLst/>
                          <a:latin typeface="Roboto Mono" panose="00000009000000000000" pitchFamily="49" charset="0"/>
                          <a:ea typeface="Roboto Mono" panose="00000009000000000000" pitchFamily="49" charset="0"/>
                          <a:cs typeface="Open Sans" panose="020B0606030504020204" pitchFamily="34" charset="0"/>
                        </a:rPr>
                        <a:t>&lt;? super </a:t>
                      </a:r>
                      <a:r>
                        <a:rPr lang="en-PH" sz="4800" u="none" strike="noStrike" dirty="0">
                          <a:solidFill>
                            <a:schemeClr val="accent1"/>
                          </a:solidFill>
                          <a:effectLst/>
                          <a:latin typeface="Roboto Mono" panose="00000009000000000000" pitchFamily="49" charset="0"/>
                          <a:ea typeface="Roboto Mono" panose="00000009000000000000" pitchFamily="49" charset="0"/>
                          <a:cs typeface="Open Sans" panose="020B0606030504020204" pitchFamily="34" charset="0"/>
                        </a:rPr>
                        <a:t>T</a:t>
                      </a:r>
                      <a:r>
                        <a:rPr lang="en-PH" sz="4800" dirty="0">
                          <a:solidFill>
                            <a:srgbClr val="353833"/>
                          </a:solidFill>
                          <a:effectLst/>
                          <a:latin typeface="Roboto Mono" panose="00000009000000000000" pitchFamily="49" charset="0"/>
                          <a:ea typeface="Roboto Mono" panose="00000009000000000000" pitchFamily="49" charset="0"/>
                          <a:cs typeface="Open Sans" panose="020B0606030504020204" pitchFamily="34" charset="0"/>
                        </a:rPr>
                        <a:t>&gt; predicate)</a:t>
                      </a:r>
                      <a:endParaRPr lang="en-PH" sz="4800" dirty="0">
                        <a:effectLst/>
                        <a:latin typeface="Roboto Mono" panose="00000009000000000000" pitchFamily="49" charset="0"/>
                        <a:ea typeface="Roboto Mono" panose="00000009000000000000" pitchFamily="49"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4800" dirty="0">
                          <a:effectLst/>
                          <a:latin typeface="Open Sans" panose="020B0606030504020204" pitchFamily="34" charset="0"/>
                          <a:ea typeface="Open Sans" panose="020B0606030504020204" pitchFamily="34" charset="0"/>
                          <a:cs typeface="Open Sans" panose="020B0606030504020204" pitchFamily="34" charset="0"/>
                        </a:rPr>
                        <a:t>This operation returns true if no elements match.</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15342109"/>
                  </a:ext>
                </a:extLst>
              </a:tr>
            </a:tbl>
          </a:graphicData>
        </a:graphic>
      </p:graphicFrame>
    </p:spTree>
    <p:extLst>
      <p:ext uri="{BB962C8B-B14F-4D97-AF65-F5344CB8AC3E}">
        <p14:creationId xmlns:p14="http://schemas.microsoft.com/office/powerpoint/2010/main" val="2320550548"/>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CA055-1106-9357-9D94-028AD23C0B53}"/>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42ED7C2F-0809-04C1-9E34-FEFE199EE492}"/>
              </a:ext>
            </a:extLst>
          </p:cNvPr>
          <p:cNvSpPr/>
          <p:nvPr/>
        </p:nvSpPr>
        <p:spPr>
          <a:xfrm>
            <a:off x="952498" y="459786"/>
            <a:ext cx="757258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Code Setup</a:t>
            </a:r>
          </a:p>
        </p:txBody>
      </p:sp>
      <p:sp>
        <p:nvSpPr>
          <p:cNvPr id="128" name="Shape 128">
            <a:extLst>
              <a:ext uri="{FF2B5EF4-FFF2-40B4-BE49-F238E27FC236}">
                <a16:creationId xmlns:a16="http://schemas.microsoft.com/office/drawing/2014/main" id="{4FA02445-6D5B-8ABA-76EB-BF14FC456AE2}"/>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4E3E6691-E987-0612-1E39-DB4FE07C2FFB}"/>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F0CBB5AF-991D-04C2-520D-3FC9782776A0}"/>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8C225014-FF84-5EE6-BBFE-F5310BA88CFF}"/>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fr-FR" sz="4500" dirty="0">
                <a:latin typeface="Open Sans" panose="020B0606030504020204" pitchFamily="34" charset="0"/>
                <a:ea typeface="Open Sans" panose="020B0606030504020204" pitchFamily="34" charset="0"/>
                <a:cs typeface="Open Sans" panose="020B0606030504020204" pitchFamily="34" charset="0"/>
              </a:rPr>
              <a:t>Code Setup, Part 1 (</a:t>
            </a:r>
            <a:r>
              <a:rPr lang="fr-FR" sz="4500" dirty="0" err="1">
                <a:latin typeface="Open Sans" panose="020B0606030504020204" pitchFamily="34" charset="0"/>
                <a:ea typeface="Open Sans" panose="020B0606030504020204" pitchFamily="34" charset="0"/>
                <a:cs typeface="Open Sans" panose="020B0606030504020204" pitchFamily="34" charset="0"/>
              </a:rPr>
              <a:t>Student</a:t>
            </a:r>
            <a:r>
              <a:rPr lang="fr-FR" sz="4500" dirty="0">
                <a:latin typeface="Open Sans" panose="020B0606030504020204" pitchFamily="34" charset="0"/>
                <a:ea typeface="Open Sans" panose="020B0606030504020204" pitchFamily="34" charset="0"/>
                <a:cs typeface="Open Sans" panose="020B0606030504020204" pitchFamily="34" charset="0"/>
              </a:rPr>
              <a:t> Engagement </a:t>
            </a:r>
            <a:r>
              <a:rPr lang="fr-FR" sz="4500" dirty="0" err="1">
                <a:latin typeface="Open Sans" panose="020B0606030504020204" pitchFamily="34" charset="0"/>
                <a:ea typeface="Open Sans" panose="020B0606030504020204" pitchFamily="34" charset="0"/>
                <a:cs typeface="Open Sans" panose="020B0606030504020204" pitchFamily="34" charset="0"/>
              </a:rPr>
              <a:t>Statistics</a:t>
            </a:r>
            <a:r>
              <a:rPr lang="fr-FR" sz="4500" dirty="0">
                <a:latin typeface="Open Sans" panose="020B0606030504020204" pitchFamily="34" charset="0"/>
                <a:ea typeface="Open Sans" panose="020B0606030504020204" pitchFamily="34" charset="0"/>
                <a:cs typeface="Open Sans" panose="020B0606030504020204" pitchFamily="34" charset="0"/>
              </a:rPr>
              <a:t>)</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D1DCEE4E-648D-A8DD-3188-B4A10CB98066}"/>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code ahead, I'll be setting up a couple of familiar classes, a Student and a Course.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I'll be mocking up a lot of students, to put some of the stream operations into practice.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code is very basic, with only the use of the Stream's generate method used at the very end.</a:t>
            </a:r>
          </a:p>
        </p:txBody>
      </p:sp>
    </p:spTree>
    <p:extLst>
      <p:ext uri="{BB962C8B-B14F-4D97-AF65-F5344CB8AC3E}">
        <p14:creationId xmlns:p14="http://schemas.microsoft.com/office/powerpoint/2010/main" val="146004942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75134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Lazy Stream</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Streams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Another important difference is that streams are lazy, like lambda expression variables.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call many of the methods on a stream, execution may not immediately occur.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Instead, you'll need to invoke a special operation on the stream, like you would by calling a lambda's functional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special operation is called a terminal operation.</a:t>
            </a:r>
          </a:p>
        </p:txBody>
      </p:sp>
    </p:spTree>
    <p:extLst>
      <p:ext uri="{BB962C8B-B14F-4D97-AF65-F5344CB8AC3E}">
        <p14:creationId xmlns:p14="http://schemas.microsoft.com/office/powerpoint/2010/main" val="2963362274"/>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9FCE2-4668-3151-1997-968C1499F360}"/>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3FF3E879-FAC4-F26C-3FD8-E87E24554597}"/>
              </a:ext>
            </a:extLst>
          </p:cNvPr>
          <p:cNvSpPr/>
          <p:nvPr/>
        </p:nvSpPr>
        <p:spPr>
          <a:xfrm>
            <a:off x="952498" y="459786"/>
            <a:ext cx="757258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Course</a:t>
            </a:r>
          </a:p>
        </p:txBody>
      </p:sp>
      <p:sp>
        <p:nvSpPr>
          <p:cNvPr id="128" name="Shape 128">
            <a:extLst>
              <a:ext uri="{FF2B5EF4-FFF2-40B4-BE49-F238E27FC236}">
                <a16:creationId xmlns:a16="http://schemas.microsoft.com/office/drawing/2014/main" id="{65D1F538-3F66-77EF-3C5B-34C60A0E86CC}"/>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ACFD3E03-ABD1-206F-1A45-ADF5518FDECA}"/>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10B89A36-ED28-FC04-6CD7-170D01B04D95}"/>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EDDD06BA-42D0-DBD1-19D7-B9B08F07B477}"/>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fr-FR" sz="4500" dirty="0">
                <a:latin typeface="Open Sans" panose="020B0606030504020204" pitchFamily="34" charset="0"/>
                <a:ea typeface="Open Sans" panose="020B0606030504020204" pitchFamily="34" charset="0"/>
                <a:cs typeface="Open Sans" panose="020B0606030504020204" pitchFamily="34" charset="0"/>
              </a:rPr>
              <a:t>Code Setup, Part 1 (</a:t>
            </a:r>
            <a:r>
              <a:rPr lang="fr-FR" sz="4500" dirty="0" err="1">
                <a:latin typeface="Open Sans" panose="020B0606030504020204" pitchFamily="34" charset="0"/>
                <a:ea typeface="Open Sans" panose="020B0606030504020204" pitchFamily="34" charset="0"/>
                <a:cs typeface="Open Sans" panose="020B0606030504020204" pitchFamily="34" charset="0"/>
              </a:rPr>
              <a:t>Student</a:t>
            </a:r>
            <a:r>
              <a:rPr lang="fr-FR" sz="4500" dirty="0">
                <a:latin typeface="Open Sans" panose="020B0606030504020204" pitchFamily="34" charset="0"/>
                <a:ea typeface="Open Sans" panose="020B0606030504020204" pitchFamily="34" charset="0"/>
                <a:cs typeface="Open Sans" panose="020B0606030504020204" pitchFamily="34" charset="0"/>
              </a:rPr>
              <a:t> Engagement </a:t>
            </a:r>
            <a:r>
              <a:rPr lang="fr-FR" sz="4500" dirty="0" err="1">
                <a:latin typeface="Open Sans" panose="020B0606030504020204" pitchFamily="34" charset="0"/>
                <a:ea typeface="Open Sans" panose="020B0606030504020204" pitchFamily="34" charset="0"/>
                <a:cs typeface="Open Sans" panose="020B0606030504020204" pitchFamily="34" charset="0"/>
              </a:rPr>
              <a:t>Statistics</a:t>
            </a:r>
            <a:r>
              <a:rPr lang="fr-FR" sz="4500" dirty="0">
                <a:latin typeface="Open Sans" panose="020B0606030504020204" pitchFamily="34" charset="0"/>
                <a:ea typeface="Open Sans" panose="020B0606030504020204" pitchFamily="34" charset="0"/>
                <a:cs typeface="Open Sans" panose="020B0606030504020204" pitchFamily="34" charset="0"/>
              </a:rPr>
              <a:t>)</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ACD8EFEC-C2DE-8C50-34FC-96DB8271C8AD}"/>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course type should have a course code, a course title, and a lecture count.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make this an immutable class.</a:t>
            </a:r>
          </a:p>
        </p:txBody>
      </p:sp>
      <p:pic>
        <p:nvPicPr>
          <p:cNvPr id="3" name="Picture 2" descr="A picture containing text, screenshot, font, electric blue&#10;&#10;Description automatically generated">
            <a:extLst>
              <a:ext uri="{FF2B5EF4-FFF2-40B4-BE49-F238E27FC236}">
                <a16:creationId xmlns:a16="http://schemas.microsoft.com/office/drawing/2014/main" id="{5E7985CE-7051-5970-289A-94C871B22AA5}"/>
              </a:ext>
            </a:extLst>
          </p:cNvPr>
          <p:cNvPicPr>
            <a:picLocks noChangeAspect="1"/>
          </p:cNvPicPr>
          <p:nvPr/>
        </p:nvPicPr>
        <p:blipFill rotWithShape="1">
          <a:blip r:embed="rId4">
            <a:extLst>
              <a:ext uri="{28A0092B-C50C-407E-A947-70E740481C1C}">
                <a14:useLocalDpi xmlns:a14="http://schemas.microsoft.com/office/drawing/2010/main" val="0"/>
              </a:ext>
            </a:extLst>
          </a:blip>
          <a:srcRect l="4533" t="7362" r="2970" b="8264"/>
          <a:stretch/>
        </p:blipFill>
        <p:spPr>
          <a:xfrm>
            <a:off x="14197914" y="7889789"/>
            <a:ext cx="8180173" cy="4794421"/>
          </a:xfrm>
          <a:prstGeom prst="rect">
            <a:avLst/>
          </a:prstGeom>
        </p:spPr>
      </p:pic>
    </p:spTree>
    <p:extLst>
      <p:ext uri="{BB962C8B-B14F-4D97-AF65-F5344CB8AC3E}">
        <p14:creationId xmlns:p14="http://schemas.microsoft.com/office/powerpoint/2010/main" val="1479114752"/>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08F45-DE8B-6B59-681F-003288403939}"/>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9973BD93-1B1E-D8FD-7EAF-1032F0CD068E}"/>
              </a:ext>
            </a:extLst>
          </p:cNvPr>
          <p:cNvSpPr/>
          <p:nvPr/>
        </p:nvSpPr>
        <p:spPr>
          <a:xfrm>
            <a:off x="952498" y="459786"/>
            <a:ext cx="1936748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Course Engagement Type</a:t>
            </a:r>
          </a:p>
        </p:txBody>
      </p:sp>
      <p:sp>
        <p:nvSpPr>
          <p:cNvPr id="128" name="Shape 128">
            <a:extLst>
              <a:ext uri="{FF2B5EF4-FFF2-40B4-BE49-F238E27FC236}">
                <a16:creationId xmlns:a16="http://schemas.microsoft.com/office/drawing/2014/main" id="{B166D939-3F4B-E945-BA41-8156AD75F146}"/>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E1F733E2-6EB0-3620-F9E6-B0CFBC946AD1}"/>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CC583FC0-B374-43CC-283B-99244733FD73}"/>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111C243E-28B4-1CD6-9CA1-F68F0F325621}"/>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fr-FR" sz="4500" dirty="0">
                <a:latin typeface="Open Sans" panose="020B0606030504020204" pitchFamily="34" charset="0"/>
                <a:ea typeface="Open Sans" panose="020B0606030504020204" pitchFamily="34" charset="0"/>
                <a:cs typeface="Open Sans" panose="020B0606030504020204" pitchFamily="34" charset="0"/>
              </a:rPr>
              <a:t>Code Setup, Part 1 (</a:t>
            </a:r>
            <a:r>
              <a:rPr lang="fr-FR" sz="4500" dirty="0" err="1">
                <a:latin typeface="Open Sans" panose="020B0606030504020204" pitchFamily="34" charset="0"/>
                <a:ea typeface="Open Sans" panose="020B0606030504020204" pitchFamily="34" charset="0"/>
                <a:cs typeface="Open Sans" panose="020B0606030504020204" pitchFamily="34" charset="0"/>
              </a:rPr>
              <a:t>Student</a:t>
            </a:r>
            <a:r>
              <a:rPr lang="fr-FR" sz="4500" dirty="0">
                <a:latin typeface="Open Sans" panose="020B0606030504020204" pitchFamily="34" charset="0"/>
                <a:ea typeface="Open Sans" panose="020B0606030504020204" pitchFamily="34" charset="0"/>
                <a:cs typeface="Open Sans" panose="020B0606030504020204" pitchFamily="34" charset="0"/>
              </a:rPr>
              <a:t> Engagement </a:t>
            </a:r>
            <a:r>
              <a:rPr lang="fr-FR" sz="4500" dirty="0" err="1">
                <a:latin typeface="Open Sans" panose="020B0606030504020204" pitchFamily="34" charset="0"/>
                <a:ea typeface="Open Sans" panose="020B0606030504020204" pitchFamily="34" charset="0"/>
                <a:cs typeface="Open Sans" panose="020B0606030504020204" pitchFamily="34" charset="0"/>
              </a:rPr>
              <a:t>Statistics</a:t>
            </a:r>
            <a:r>
              <a:rPr lang="fr-FR" sz="4500" dirty="0">
                <a:latin typeface="Open Sans" panose="020B0606030504020204" pitchFamily="34" charset="0"/>
                <a:ea typeface="Open Sans" panose="020B0606030504020204" pitchFamily="34" charset="0"/>
                <a:cs typeface="Open Sans" panose="020B0606030504020204" pitchFamily="34" charset="0"/>
              </a:rPr>
              <a:t>)</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67CB8DA9-4964-7005-52AD-FDC04EE7B111}"/>
              </a:ext>
            </a:extLst>
          </p:cNvPr>
          <p:cNvSpPr/>
          <p:nvPr/>
        </p:nvSpPr>
        <p:spPr>
          <a:xfrm>
            <a:off x="952501" y="4285904"/>
            <a:ext cx="21882785"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student will have a course engagement instance, for every course they're enrolled in.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should have the fields for the course, the enrollment date, the engagement type, the last lecture, and the last activity date.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should have the usual getters, plus getters for calculated fields as shown here.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getMonthsSinceActive</a:t>
            </a:r>
            <a:r>
              <a:rPr lang="en-US" sz="6400" dirty="0">
                <a:latin typeface="Open Sans" panose="020B0606030504020204" pitchFamily="34" charset="0"/>
                <a:ea typeface="Open Sans" panose="020B0606030504020204" pitchFamily="34" charset="0"/>
                <a:cs typeface="Open Sans" panose="020B0606030504020204" pitchFamily="34" charset="0"/>
              </a:rPr>
              <a:t> method should return the months elapsed, since the last course activity.</a:t>
            </a:r>
          </a:p>
        </p:txBody>
      </p:sp>
      <p:pic>
        <p:nvPicPr>
          <p:cNvPr id="4" name="Picture 3" descr="A screen shot of a computer&#10;&#10;Description automatically generated with medium confidence">
            <a:extLst>
              <a:ext uri="{FF2B5EF4-FFF2-40B4-BE49-F238E27FC236}">
                <a16:creationId xmlns:a16="http://schemas.microsoft.com/office/drawing/2014/main" id="{D7B5F389-8616-694E-F74A-FFD39A83A17A}"/>
              </a:ext>
            </a:extLst>
          </p:cNvPr>
          <p:cNvPicPr>
            <a:picLocks noChangeAspect="1"/>
          </p:cNvPicPr>
          <p:nvPr/>
        </p:nvPicPr>
        <p:blipFill rotWithShape="1">
          <a:blip r:embed="rId4">
            <a:extLst>
              <a:ext uri="{28A0092B-C50C-407E-A947-70E740481C1C}">
                <a14:useLocalDpi xmlns:a14="http://schemas.microsoft.com/office/drawing/2010/main" val="0"/>
              </a:ext>
            </a:extLst>
          </a:blip>
          <a:srcRect l="3953" t="4372" r="2878" b="5263"/>
          <a:stretch/>
        </p:blipFill>
        <p:spPr>
          <a:xfrm>
            <a:off x="23353698" y="5072449"/>
            <a:ext cx="12381470" cy="10429102"/>
          </a:xfrm>
          <a:prstGeom prst="rect">
            <a:avLst/>
          </a:prstGeom>
        </p:spPr>
      </p:pic>
    </p:spTree>
    <p:extLst>
      <p:ext uri="{BB962C8B-B14F-4D97-AF65-F5344CB8AC3E}">
        <p14:creationId xmlns:p14="http://schemas.microsoft.com/office/powerpoint/2010/main" val="2198705459"/>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95A18-CB89-443E-AFAE-DF8DE211A85A}"/>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F9385DBC-E0F0-5C70-7061-5698E51D181D}"/>
              </a:ext>
            </a:extLst>
          </p:cNvPr>
          <p:cNvSpPr/>
          <p:nvPr/>
        </p:nvSpPr>
        <p:spPr>
          <a:xfrm>
            <a:off x="952498" y="459786"/>
            <a:ext cx="1936748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Course Engagement Type</a:t>
            </a:r>
          </a:p>
        </p:txBody>
      </p:sp>
      <p:sp>
        <p:nvSpPr>
          <p:cNvPr id="128" name="Shape 128">
            <a:extLst>
              <a:ext uri="{FF2B5EF4-FFF2-40B4-BE49-F238E27FC236}">
                <a16:creationId xmlns:a16="http://schemas.microsoft.com/office/drawing/2014/main" id="{3897A5C5-738A-06AC-5CE1-EDBE7A292529}"/>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5051B52F-0484-C5D3-FCB2-7DFB6EA56231}"/>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8ACE77A0-0894-EC7E-6BDB-DB3848BB096F}"/>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05D337AB-5516-8D9F-EAE4-8A161068F3B3}"/>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fr-FR" sz="4500" dirty="0">
                <a:latin typeface="Open Sans" panose="020B0606030504020204" pitchFamily="34" charset="0"/>
                <a:ea typeface="Open Sans" panose="020B0606030504020204" pitchFamily="34" charset="0"/>
                <a:cs typeface="Open Sans" panose="020B0606030504020204" pitchFamily="34" charset="0"/>
              </a:rPr>
              <a:t>Code Setup, Part 1 (</a:t>
            </a:r>
            <a:r>
              <a:rPr lang="fr-FR" sz="4500" dirty="0" err="1">
                <a:latin typeface="Open Sans" panose="020B0606030504020204" pitchFamily="34" charset="0"/>
                <a:ea typeface="Open Sans" panose="020B0606030504020204" pitchFamily="34" charset="0"/>
                <a:cs typeface="Open Sans" panose="020B0606030504020204" pitchFamily="34" charset="0"/>
              </a:rPr>
              <a:t>Student</a:t>
            </a:r>
            <a:r>
              <a:rPr lang="fr-FR" sz="4500" dirty="0">
                <a:latin typeface="Open Sans" panose="020B0606030504020204" pitchFamily="34" charset="0"/>
                <a:ea typeface="Open Sans" panose="020B0606030504020204" pitchFamily="34" charset="0"/>
                <a:cs typeface="Open Sans" panose="020B0606030504020204" pitchFamily="34" charset="0"/>
              </a:rPr>
              <a:t> Engagement </a:t>
            </a:r>
            <a:r>
              <a:rPr lang="fr-FR" sz="4500" dirty="0" err="1">
                <a:latin typeface="Open Sans" panose="020B0606030504020204" pitchFamily="34" charset="0"/>
                <a:ea typeface="Open Sans" panose="020B0606030504020204" pitchFamily="34" charset="0"/>
                <a:cs typeface="Open Sans" panose="020B0606030504020204" pitchFamily="34" charset="0"/>
              </a:rPr>
              <a:t>Statistics</a:t>
            </a:r>
            <a:r>
              <a:rPr lang="fr-FR" sz="4500" dirty="0">
                <a:latin typeface="Open Sans" panose="020B0606030504020204" pitchFamily="34" charset="0"/>
                <a:ea typeface="Open Sans" panose="020B0606030504020204" pitchFamily="34" charset="0"/>
                <a:cs typeface="Open Sans" panose="020B0606030504020204" pitchFamily="34" charset="0"/>
              </a:rPr>
              <a:t>)</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9631B98B-E105-490E-7E7E-AFDB61853AD4}"/>
              </a:ext>
            </a:extLst>
          </p:cNvPr>
          <p:cNvSpPr/>
          <p:nvPr/>
        </p:nvSpPr>
        <p:spPr>
          <a:xfrm>
            <a:off x="952501" y="4285904"/>
            <a:ext cx="21882785"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getPercentComplete</a:t>
            </a:r>
            <a:r>
              <a:rPr lang="en-US" sz="6400" dirty="0">
                <a:latin typeface="Open Sans" panose="020B0606030504020204" pitchFamily="34" charset="0"/>
                <a:ea typeface="Open Sans" panose="020B0606030504020204" pitchFamily="34" charset="0"/>
                <a:cs typeface="Open Sans" panose="020B0606030504020204" pitchFamily="34" charset="0"/>
              </a:rPr>
              <a:t> method should use the last lecture, and the lecture count on course, to return a percentage complete.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watchLecture</a:t>
            </a:r>
            <a:r>
              <a:rPr lang="en-US" sz="6400" dirty="0">
                <a:latin typeface="Open Sans" panose="020B0606030504020204" pitchFamily="34" charset="0"/>
                <a:ea typeface="Open Sans" panose="020B0606030504020204" pitchFamily="34" charset="0"/>
                <a:cs typeface="Open Sans" panose="020B0606030504020204" pitchFamily="34" charset="0"/>
              </a:rPr>
              <a:t> method would get called when a student engaged in the course, and should update fields on the engagement record.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takes a lecture number, and an activity date.</a:t>
            </a:r>
          </a:p>
        </p:txBody>
      </p:sp>
      <p:pic>
        <p:nvPicPr>
          <p:cNvPr id="4" name="Picture 3" descr="A screen shot of a computer&#10;&#10;Description automatically generated with medium confidence">
            <a:extLst>
              <a:ext uri="{FF2B5EF4-FFF2-40B4-BE49-F238E27FC236}">
                <a16:creationId xmlns:a16="http://schemas.microsoft.com/office/drawing/2014/main" id="{BED7350D-B352-AE41-B562-8800CA01B15B}"/>
              </a:ext>
            </a:extLst>
          </p:cNvPr>
          <p:cNvPicPr>
            <a:picLocks noChangeAspect="1"/>
          </p:cNvPicPr>
          <p:nvPr/>
        </p:nvPicPr>
        <p:blipFill rotWithShape="1">
          <a:blip r:embed="rId4">
            <a:extLst>
              <a:ext uri="{28A0092B-C50C-407E-A947-70E740481C1C}">
                <a14:useLocalDpi xmlns:a14="http://schemas.microsoft.com/office/drawing/2010/main" val="0"/>
              </a:ext>
            </a:extLst>
          </a:blip>
          <a:srcRect l="3953" t="4372" r="2878" b="5263"/>
          <a:stretch/>
        </p:blipFill>
        <p:spPr>
          <a:xfrm>
            <a:off x="23353698" y="5072449"/>
            <a:ext cx="12381470" cy="10429102"/>
          </a:xfrm>
          <a:prstGeom prst="rect">
            <a:avLst/>
          </a:prstGeom>
        </p:spPr>
      </p:pic>
    </p:spTree>
    <p:extLst>
      <p:ext uri="{BB962C8B-B14F-4D97-AF65-F5344CB8AC3E}">
        <p14:creationId xmlns:p14="http://schemas.microsoft.com/office/powerpoint/2010/main" val="1605556187"/>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F73BAC-2ADA-6007-9391-1C40EAD381B1}"/>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9A83982F-D108-F9B2-5F3E-27FBDC76A64C}"/>
              </a:ext>
            </a:extLst>
          </p:cNvPr>
          <p:cNvSpPr/>
          <p:nvPr/>
        </p:nvSpPr>
        <p:spPr>
          <a:xfrm>
            <a:off x="952498" y="459786"/>
            <a:ext cx="1936748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Student Class's Attributes</a:t>
            </a:r>
          </a:p>
        </p:txBody>
      </p:sp>
      <p:sp>
        <p:nvSpPr>
          <p:cNvPr id="128" name="Shape 128">
            <a:extLst>
              <a:ext uri="{FF2B5EF4-FFF2-40B4-BE49-F238E27FC236}">
                <a16:creationId xmlns:a16="http://schemas.microsoft.com/office/drawing/2014/main" id="{256AB2F7-7EF7-2132-AD5E-4B1AA45ED08D}"/>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14C62C4B-B314-0026-4BAE-1D01B7AAD5C8}"/>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0E549175-3F27-21CF-31B9-B23E0A2FA210}"/>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AD4352DC-ED75-5E3C-2FA7-D9F7053863A4}"/>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fr-FR" sz="4500" dirty="0">
                <a:latin typeface="Open Sans" panose="020B0606030504020204" pitchFamily="34" charset="0"/>
                <a:ea typeface="Open Sans" panose="020B0606030504020204" pitchFamily="34" charset="0"/>
                <a:cs typeface="Open Sans" panose="020B0606030504020204" pitchFamily="34" charset="0"/>
              </a:rPr>
              <a:t>Code Setup, Part 1 (</a:t>
            </a:r>
            <a:r>
              <a:rPr lang="fr-FR" sz="4500" dirty="0" err="1">
                <a:latin typeface="Open Sans" panose="020B0606030504020204" pitchFamily="34" charset="0"/>
                <a:ea typeface="Open Sans" panose="020B0606030504020204" pitchFamily="34" charset="0"/>
                <a:cs typeface="Open Sans" panose="020B0606030504020204" pitchFamily="34" charset="0"/>
              </a:rPr>
              <a:t>Student</a:t>
            </a:r>
            <a:r>
              <a:rPr lang="fr-FR" sz="4500" dirty="0">
                <a:latin typeface="Open Sans" panose="020B0606030504020204" pitchFamily="34" charset="0"/>
                <a:ea typeface="Open Sans" panose="020B0606030504020204" pitchFamily="34" charset="0"/>
                <a:cs typeface="Open Sans" panose="020B0606030504020204" pitchFamily="34" charset="0"/>
              </a:rPr>
              <a:t> Engagement </a:t>
            </a:r>
            <a:r>
              <a:rPr lang="fr-FR" sz="4500" dirty="0" err="1">
                <a:latin typeface="Open Sans" panose="020B0606030504020204" pitchFamily="34" charset="0"/>
                <a:ea typeface="Open Sans" panose="020B0606030504020204" pitchFamily="34" charset="0"/>
                <a:cs typeface="Open Sans" panose="020B0606030504020204" pitchFamily="34" charset="0"/>
              </a:rPr>
              <a:t>Statistics</a:t>
            </a:r>
            <a:r>
              <a:rPr lang="fr-FR" sz="4500" dirty="0">
                <a:latin typeface="Open Sans" panose="020B0606030504020204" pitchFamily="34" charset="0"/>
                <a:ea typeface="Open Sans" panose="020B0606030504020204" pitchFamily="34" charset="0"/>
                <a:cs typeface="Open Sans" panose="020B0606030504020204" pitchFamily="34" charset="0"/>
              </a:rPr>
              <a:t>)</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CF12DC9E-855B-1206-3E98-4CB8990910A5}"/>
              </a:ext>
            </a:extLst>
          </p:cNvPr>
          <p:cNvSpPr/>
          <p:nvPr/>
        </p:nvSpPr>
        <p:spPr>
          <a:xfrm>
            <a:off x="952501" y="4285904"/>
            <a:ext cx="20020025"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Student class should have a student id, and demographic data, like country code, year enrolled, age at time of enrollment, gender, and a programming experience flag.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Your student should also have a map of </a:t>
            </a:r>
            <a:r>
              <a:rPr lang="en-US" sz="6400" dirty="0" err="1">
                <a:latin typeface="Open Sans" panose="020B0606030504020204" pitchFamily="34" charset="0"/>
                <a:ea typeface="Open Sans" panose="020B0606030504020204" pitchFamily="34" charset="0"/>
                <a:cs typeface="Open Sans" panose="020B0606030504020204" pitchFamily="34" charset="0"/>
              </a:rPr>
              <a:t>CourseEngagements</a:t>
            </a:r>
            <a:r>
              <a:rPr lang="en-US" sz="6400" dirty="0">
                <a:latin typeface="Open Sans" panose="020B0606030504020204" pitchFamily="34" charset="0"/>
                <a:ea typeface="Open Sans" panose="020B0606030504020204" pitchFamily="34" charset="0"/>
                <a:cs typeface="Open Sans" panose="020B0606030504020204" pitchFamily="34" charset="0"/>
              </a:rPr>
              <a:t>, keyed by course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Include getters for all of these fields.</a:t>
            </a:r>
          </a:p>
        </p:txBody>
      </p:sp>
      <p:pic>
        <p:nvPicPr>
          <p:cNvPr id="3" name="Picture 2" descr="A screenshot of a computer program&#10;&#10;Description automatically generated with low confidence">
            <a:extLst>
              <a:ext uri="{FF2B5EF4-FFF2-40B4-BE49-F238E27FC236}">
                <a16:creationId xmlns:a16="http://schemas.microsoft.com/office/drawing/2014/main" id="{84F85A96-F52D-3199-CF5A-F414D71C0BE9}"/>
              </a:ext>
            </a:extLst>
          </p:cNvPr>
          <p:cNvPicPr>
            <a:picLocks noChangeAspect="1"/>
          </p:cNvPicPr>
          <p:nvPr/>
        </p:nvPicPr>
        <p:blipFill rotWithShape="1">
          <a:blip r:embed="rId4">
            <a:extLst>
              <a:ext uri="{28A0092B-C50C-407E-A947-70E740481C1C}">
                <a14:useLocalDpi xmlns:a14="http://schemas.microsoft.com/office/drawing/2010/main" val="0"/>
              </a:ext>
            </a:extLst>
          </a:blip>
          <a:srcRect l="6611" t="9020" r="3458" b="5574"/>
          <a:stretch/>
        </p:blipFill>
        <p:spPr>
          <a:xfrm>
            <a:off x="21537255" y="6723869"/>
            <a:ext cx="14197913" cy="7126262"/>
          </a:xfrm>
          <a:prstGeom prst="rect">
            <a:avLst/>
          </a:prstGeom>
        </p:spPr>
      </p:pic>
    </p:spTree>
    <p:extLst>
      <p:ext uri="{BB962C8B-B14F-4D97-AF65-F5344CB8AC3E}">
        <p14:creationId xmlns:p14="http://schemas.microsoft.com/office/powerpoint/2010/main" val="2922435709"/>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BE816F-8E7B-70DD-2A64-42E74270A854}"/>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B468FD2B-FA66-C8E0-E52B-83978A08D941}"/>
              </a:ext>
            </a:extLst>
          </p:cNvPr>
          <p:cNvSpPr/>
          <p:nvPr/>
        </p:nvSpPr>
        <p:spPr>
          <a:xfrm>
            <a:off x="952498" y="459786"/>
            <a:ext cx="1936748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Student Class's Behavior</a:t>
            </a:r>
          </a:p>
        </p:txBody>
      </p:sp>
      <p:sp>
        <p:nvSpPr>
          <p:cNvPr id="128" name="Shape 128">
            <a:extLst>
              <a:ext uri="{FF2B5EF4-FFF2-40B4-BE49-F238E27FC236}">
                <a16:creationId xmlns:a16="http://schemas.microsoft.com/office/drawing/2014/main" id="{A8BF1691-5EEF-6F87-6264-A973ED8AA24D}"/>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60C1FEA8-F6FA-38A1-8C75-316D661B329A}"/>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2D3E38CE-9863-42FD-CA4B-340963F8ADD8}"/>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2BFCF341-B0A8-E32C-DDDC-FC20D95CFDED}"/>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fr-FR" sz="4500" dirty="0">
                <a:latin typeface="Open Sans" panose="020B0606030504020204" pitchFamily="34" charset="0"/>
                <a:ea typeface="Open Sans" panose="020B0606030504020204" pitchFamily="34" charset="0"/>
                <a:cs typeface="Open Sans" panose="020B0606030504020204" pitchFamily="34" charset="0"/>
              </a:rPr>
              <a:t>Code Setup, Part 1 (</a:t>
            </a:r>
            <a:r>
              <a:rPr lang="fr-FR" sz="4500" dirty="0" err="1">
                <a:latin typeface="Open Sans" panose="020B0606030504020204" pitchFamily="34" charset="0"/>
                <a:ea typeface="Open Sans" panose="020B0606030504020204" pitchFamily="34" charset="0"/>
                <a:cs typeface="Open Sans" panose="020B0606030504020204" pitchFamily="34" charset="0"/>
              </a:rPr>
              <a:t>Student</a:t>
            </a:r>
            <a:r>
              <a:rPr lang="fr-FR" sz="4500" dirty="0">
                <a:latin typeface="Open Sans" panose="020B0606030504020204" pitchFamily="34" charset="0"/>
                <a:ea typeface="Open Sans" panose="020B0606030504020204" pitchFamily="34" charset="0"/>
                <a:cs typeface="Open Sans" panose="020B0606030504020204" pitchFamily="34" charset="0"/>
              </a:rPr>
              <a:t> Engagement </a:t>
            </a:r>
            <a:r>
              <a:rPr lang="fr-FR" sz="4500" dirty="0" err="1">
                <a:latin typeface="Open Sans" panose="020B0606030504020204" pitchFamily="34" charset="0"/>
                <a:ea typeface="Open Sans" panose="020B0606030504020204" pitchFamily="34" charset="0"/>
                <a:cs typeface="Open Sans" panose="020B0606030504020204" pitchFamily="34" charset="0"/>
              </a:rPr>
              <a:t>Statistics</a:t>
            </a:r>
            <a:r>
              <a:rPr lang="fr-FR" sz="4500" dirty="0">
                <a:latin typeface="Open Sans" panose="020B0606030504020204" pitchFamily="34" charset="0"/>
                <a:ea typeface="Open Sans" panose="020B0606030504020204" pitchFamily="34" charset="0"/>
                <a:cs typeface="Open Sans" panose="020B0606030504020204" pitchFamily="34" charset="0"/>
              </a:rPr>
              <a:t>)</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20B8D1CF-A2AC-3BC0-AE3B-3A27552FEF65}"/>
              </a:ext>
            </a:extLst>
          </p:cNvPr>
          <p:cNvSpPr/>
          <p:nvPr/>
        </p:nvSpPr>
        <p:spPr>
          <a:xfrm>
            <a:off x="952501" y="4285904"/>
            <a:ext cx="20020025"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addition to the usual getters, add getter methods for calculated fields, like </a:t>
            </a:r>
            <a:r>
              <a:rPr lang="en-US" sz="6400" dirty="0" err="1">
                <a:latin typeface="Open Sans" panose="020B0606030504020204" pitchFamily="34" charset="0"/>
                <a:ea typeface="Open Sans" panose="020B0606030504020204" pitchFamily="34" charset="0"/>
                <a:cs typeface="Open Sans" panose="020B0606030504020204" pitchFamily="34" charset="0"/>
              </a:rPr>
              <a:t>getYearsSinceEnrolled</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getAge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Include the getters, </a:t>
            </a:r>
            <a:r>
              <a:rPr lang="en-US" sz="6400" dirty="0" err="1">
                <a:latin typeface="Open Sans" panose="020B0606030504020204" pitchFamily="34" charset="0"/>
                <a:ea typeface="Open Sans" panose="020B0606030504020204" pitchFamily="34" charset="0"/>
                <a:cs typeface="Open Sans" panose="020B0606030504020204" pitchFamily="34" charset="0"/>
              </a:rPr>
              <a:t>getMonthsSinceActive</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getPercentComplete</a:t>
            </a:r>
            <a:r>
              <a:rPr lang="en-US" sz="6400" dirty="0">
                <a:latin typeface="Open Sans" panose="020B0606030504020204" pitchFamily="34" charset="0"/>
                <a:ea typeface="Open Sans" panose="020B0606030504020204" pitchFamily="34" charset="0"/>
                <a:cs typeface="Open Sans" panose="020B0606030504020204" pitchFamily="34" charset="0"/>
              </a:rPr>
              <a:t>, that take a course code and return data from the matching </a:t>
            </a:r>
            <a:r>
              <a:rPr lang="en-US" sz="6400" dirty="0" err="1">
                <a:latin typeface="Open Sans" panose="020B0606030504020204" pitchFamily="34" charset="0"/>
                <a:ea typeface="Open Sans" panose="020B0606030504020204" pitchFamily="34" charset="0"/>
                <a:cs typeface="Open Sans" panose="020B0606030504020204" pitchFamily="34" charset="0"/>
              </a:rPr>
              <a:t>CourseEngagement</a:t>
            </a:r>
            <a:r>
              <a:rPr lang="en-US" sz="6400" dirty="0">
                <a:latin typeface="Open Sans" panose="020B0606030504020204" pitchFamily="34" charset="0"/>
                <a:ea typeface="Open Sans" panose="020B0606030504020204" pitchFamily="34" charset="0"/>
                <a:cs typeface="Open Sans" panose="020B0606030504020204" pitchFamily="34" charset="0"/>
              </a:rPr>
              <a:t> record.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Add an overloaded version of </a:t>
            </a:r>
            <a:r>
              <a:rPr lang="en-US" sz="6400" dirty="0" err="1">
                <a:latin typeface="Open Sans" panose="020B0606030504020204" pitchFamily="34" charset="0"/>
                <a:ea typeface="Open Sans" panose="020B0606030504020204" pitchFamily="34" charset="0"/>
                <a:cs typeface="Open Sans" panose="020B0606030504020204" pitchFamily="34" charset="0"/>
              </a:rPr>
              <a:t>getMonthsSinceActive</a:t>
            </a:r>
            <a:r>
              <a:rPr lang="en-US" sz="6400" dirty="0">
                <a:latin typeface="Open Sans" panose="020B0606030504020204" pitchFamily="34" charset="0"/>
                <a:ea typeface="Open Sans" panose="020B0606030504020204" pitchFamily="34" charset="0"/>
                <a:cs typeface="Open Sans" panose="020B0606030504020204" pitchFamily="34" charset="0"/>
              </a:rPr>
              <a:t>, to get the least number of inactive months, from all courses.</a:t>
            </a:r>
          </a:p>
        </p:txBody>
      </p:sp>
      <p:pic>
        <p:nvPicPr>
          <p:cNvPr id="4" name="Picture 3" descr="A screenshot of a computer program&#10;&#10;Description automatically generated with low confidence">
            <a:extLst>
              <a:ext uri="{FF2B5EF4-FFF2-40B4-BE49-F238E27FC236}">
                <a16:creationId xmlns:a16="http://schemas.microsoft.com/office/drawing/2014/main" id="{BD1B6E4B-0128-E9A8-B0B7-FF659D5FD3B4}"/>
              </a:ext>
            </a:extLst>
          </p:cNvPr>
          <p:cNvPicPr>
            <a:picLocks noChangeAspect="1"/>
          </p:cNvPicPr>
          <p:nvPr/>
        </p:nvPicPr>
        <p:blipFill rotWithShape="1">
          <a:blip r:embed="rId4">
            <a:extLst>
              <a:ext uri="{28A0092B-C50C-407E-A947-70E740481C1C}">
                <a14:useLocalDpi xmlns:a14="http://schemas.microsoft.com/office/drawing/2010/main" val="0"/>
              </a:ext>
            </a:extLst>
          </a:blip>
          <a:srcRect l="3859" t="4297" r="2921" b="4385"/>
          <a:stretch/>
        </p:blipFill>
        <p:spPr>
          <a:xfrm>
            <a:off x="21524898" y="5010668"/>
            <a:ext cx="14210270" cy="10552664"/>
          </a:xfrm>
          <a:prstGeom prst="rect">
            <a:avLst/>
          </a:prstGeom>
        </p:spPr>
      </p:pic>
    </p:spTree>
    <p:extLst>
      <p:ext uri="{BB962C8B-B14F-4D97-AF65-F5344CB8AC3E}">
        <p14:creationId xmlns:p14="http://schemas.microsoft.com/office/powerpoint/2010/main" val="2362587284"/>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5B91E-72E5-AF64-CA09-3847CEA33F5A}"/>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2AC2CA9C-7F25-69D6-9050-5B92A97C0AA8}"/>
              </a:ext>
            </a:extLst>
          </p:cNvPr>
          <p:cNvSpPr/>
          <p:nvPr/>
        </p:nvSpPr>
        <p:spPr>
          <a:xfrm>
            <a:off x="952498" y="459786"/>
            <a:ext cx="1936748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Student Class's Behavior</a:t>
            </a:r>
          </a:p>
        </p:txBody>
      </p:sp>
      <p:sp>
        <p:nvSpPr>
          <p:cNvPr id="128" name="Shape 128">
            <a:extLst>
              <a:ext uri="{FF2B5EF4-FFF2-40B4-BE49-F238E27FC236}">
                <a16:creationId xmlns:a16="http://schemas.microsoft.com/office/drawing/2014/main" id="{FF459BF6-2BDD-C661-976C-3542D0284E04}"/>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FD32522A-8EEB-D5D5-3456-9042C28DE900}"/>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DA81F4DC-EFED-C562-56CC-08BC7DF9DF32}"/>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CE94B258-F410-BCB2-FB17-F662E9C1A1A3}"/>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fr-FR" sz="4500" dirty="0">
                <a:latin typeface="Open Sans" panose="020B0606030504020204" pitchFamily="34" charset="0"/>
                <a:ea typeface="Open Sans" panose="020B0606030504020204" pitchFamily="34" charset="0"/>
                <a:cs typeface="Open Sans" panose="020B0606030504020204" pitchFamily="34" charset="0"/>
              </a:rPr>
              <a:t>Code Setup, Part 1 (</a:t>
            </a:r>
            <a:r>
              <a:rPr lang="fr-FR" sz="4500" dirty="0" err="1">
                <a:latin typeface="Open Sans" panose="020B0606030504020204" pitchFamily="34" charset="0"/>
                <a:ea typeface="Open Sans" panose="020B0606030504020204" pitchFamily="34" charset="0"/>
                <a:cs typeface="Open Sans" panose="020B0606030504020204" pitchFamily="34" charset="0"/>
              </a:rPr>
              <a:t>Student</a:t>
            </a:r>
            <a:r>
              <a:rPr lang="fr-FR" sz="4500" dirty="0">
                <a:latin typeface="Open Sans" panose="020B0606030504020204" pitchFamily="34" charset="0"/>
                <a:ea typeface="Open Sans" panose="020B0606030504020204" pitchFamily="34" charset="0"/>
                <a:cs typeface="Open Sans" panose="020B0606030504020204" pitchFamily="34" charset="0"/>
              </a:rPr>
              <a:t> Engagement </a:t>
            </a:r>
            <a:r>
              <a:rPr lang="fr-FR" sz="4500" dirty="0" err="1">
                <a:latin typeface="Open Sans" panose="020B0606030504020204" pitchFamily="34" charset="0"/>
                <a:ea typeface="Open Sans" panose="020B0606030504020204" pitchFamily="34" charset="0"/>
                <a:cs typeface="Open Sans" panose="020B0606030504020204" pitchFamily="34" charset="0"/>
              </a:rPr>
              <a:t>Statistics</a:t>
            </a:r>
            <a:r>
              <a:rPr lang="fr-FR" sz="4500" dirty="0">
                <a:latin typeface="Open Sans" panose="020B0606030504020204" pitchFamily="34" charset="0"/>
                <a:ea typeface="Open Sans" panose="020B0606030504020204" pitchFamily="34" charset="0"/>
                <a:cs typeface="Open Sans" panose="020B0606030504020204" pitchFamily="34" charset="0"/>
              </a:rPr>
              <a:t>)</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AFDEEDD8-225F-6FC3-8C98-D698D962E407}"/>
              </a:ext>
            </a:extLst>
          </p:cNvPr>
          <p:cNvSpPr/>
          <p:nvPr/>
        </p:nvSpPr>
        <p:spPr>
          <a:xfrm>
            <a:off x="952501" y="4285904"/>
            <a:ext cx="20020025"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should have overloaded </a:t>
            </a:r>
            <a:r>
              <a:rPr lang="en-US" sz="6400" dirty="0" err="1">
                <a:latin typeface="Open Sans" panose="020B0606030504020204" pitchFamily="34" charset="0"/>
                <a:ea typeface="Open Sans" panose="020B0606030504020204" pitchFamily="34" charset="0"/>
                <a:cs typeface="Open Sans" panose="020B0606030504020204" pitchFamily="34" charset="0"/>
              </a:rPr>
              <a:t>addCourse</a:t>
            </a:r>
            <a:r>
              <a:rPr lang="en-US" sz="6400" dirty="0">
                <a:latin typeface="Open Sans" panose="020B0606030504020204" pitchFamily="34" charset="0"/>
                <a:ea typeface="Open Sans" panose="020B0606030504020204" pitchFamily="34" charset="0"/>
                <a:cs typeface="Open Sans" panose="020B0606030504020204" pitchFamily="34" charset="0"/>
              </a:rPr>
              <a:t> methods, one that takes a specified activity date, and one that will instead default to the current date.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Include the method </a:t>
            </a:r>
            <a:r>
              <a:rPr lang="en-US" sz="6400" dirty="0" err="1">
                <a:latin typeface="Open Sans" panose="020B0606030504020204" pitchFamily="34" charset="0"/>
                <a:ea typeface="Open Sans" panose="020B0606030504020204" pitchFamily="34" charset="0"/>
                <a:cs typeface="Open Sans" panose="020B0606030504020204" pitchFamily="34" charset="0"/>
              </a:rPr>
              <a:t>watchLecture</a:t>
            </a:r>
            <a:r>
              <a:rPr lang="en-US" sz="6400" dirty="0">
                <a:latin typeface="Open Sans" panose="020B0606030504020204" pitchFamily="34" charset="0"/>
                <a:ea typeface="Open Sans" panose="020B0606030504020204" pitchFamily="34" charset="0"/>
                <a:cs typeface="Open Sans" panose="020B0606030504020204" pitchFamily="34" charset="0"/>
              </a:rPr>
              <a:t>, that takes a course code, a lecture number and an activity year and month, and calls the method of the same name, on the course engagement record.</a:t>
            </a:r>
          </a:p>
        </p:txBody>
      </p:sp>
      <p:pic>
        <p:nvPicPr>
          <p:cNvPr id="4" name="Picture 3" descr="A screenshot of a computer program&#10;&#10;Description automatically generated with low confidence">
            <a:extLst>
              <a:ext uri="{FF2B5EF4-FFF2-40B4-BE49-F238E27FC236}">
                <a16:creationId xmlns:a16="http://schemas.microsoft.com/office/drawing/2014/main" id="{1DA7D5BD-D811-069F-345A-B955AEB47009}"/>
              </a:ext>
            </a:extLst>
          </p:cNvPr>
          <p:cNvPicPr>
            <a:picLocks noChangeAspect="1"/>
          </p:cNvPicPr>
          <p:nvPr/>
        </p:nvPicPr>
        <p:blipFill rotWithShape="1">
          <a:blip r:embed="rId4">
            <a:extLst>
              <a:ext uri="{28A0092B-C50C-407E-A947-70E740481C1C}">
                <a14:useLocalDpi xmlns:a14="http://schemas.microsoft.com/office/drawing/2010/main" val="0"/>
              </a:ext>
            </a:extLst>
          </a:blip>
          <a:srcRect l="3859" t="4297" r="2921" b="4385"/>
          <a:stretch/>
        </p:blipFill>
        <p:spPr>
          <a:xfrm>
            <a:off x="21524898" y="5010668"/>
            <a:ext cx="14210270" cy="10552664"/>
          </a:xfrm>
          <a:prstGeom prst="rect">
            <a:avLst/>
          </a:prstGeom>
        </p:spPr>
      </p:pic>
    </p:spTree>
    <p:extLst>
      <p:ext uri="{BB962C8B-B14F-4D97-AF65-F5344CB8AC3E}">
        <p14:creationId xmlns:p14="http://schemas.microsoft.com/office/powerpoint/2010/main" val="2502326128"/>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72511-274E-F908-2D8A-BD0A3D20B018}"/>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5929A865-DC98-C1A5-2BD0-679E4F86131F}"/>
              </a:ext>
            </a:extLst>
          </p:cNvPr>
          <p:cNvSpPr/>
          <p:nvPr/>
        </p:nvSpPr>
        <p:spPr>
          <a:xfrm>
            <a:off x="952498" y="459786"/>
            <a:ext cx="3339215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Student Random Generation method (Supplier)</a:t>
            </a:r>
          </a:p>
        </p:txBody>
      </p:sp>
      <p:sp>
        <p:nvSpPr>
          <p:cNvPr id="128" name="Shape 128">
            <a:extLst>
              <a:ext uri="{FF2B5EF4-FFF2-40B4-BE49-F238E27FC236}">
                <a16:creationId xmlns:a16="http://schemas.microsoft.com/office/drawing/2014/main" id="{171E1368-121C-85AA-9D9B-2EE1281D147E}"/>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E57ACF9E-FB54-381F-E448-C9341F1A210F}"/>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7073A124-323B-903C-B88E-3BB663710D51}"/>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F9917A69-2D16-8B54-180D-9DDFABB61A49}"/>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fr-FR" sz="4500" dirty="0">
                <a:latin typeface="Open Sans" panose="020B0606030504020204" pitchFamily="34" charset="0"/>
                <a:ea typeface="Open Sans" panose="020B0606030504020204" pitchFamily="34" charset="0"/>
                <a:cs typeface="Open Sans" panose="020B0606030504020204" pitchFamily="34" charset="0"/>
              </a:rPr>
              <a:t>Code Setup, Part 1 (</a:t>
            </a:r>
            <a:r>
              <a:rPr lang="fr-FR" sz="4500" dirty="0" err="1">
                <a:latin typeface="Open Sans" panose="020B0606030504020204" pitchFamily="34" charset="0"/>
                <a:ea typeface="Open Sans" panose="020B0606030504020204" pitchFamily="34" charset="0"/>
                <a:cs typeface="Open Sans" panose="020B0606030504020204" pitchFamily="34" charset="0"/>
              </a:rPr>
              <a:t>Student</a:t>
            </a:r>
            <a:r>
              <a:rPr lang="fr-FR" sz="4500" dirty="0">
                <a:latin typeface="Open Sans" panose="020B0606030504020204" pitchFamily="34" charset="0"/>
                <a:ea typeface="Open Sans" panose="020B0606030504020204" pitchFamily="34" charset="0"/>
                <a:cs typeface="Open Sans" panose="020B0606030504020204" pitchFamily="34" charset="0"/>
              </a:rPr>
              <a:t> Engagement </a:t>
            </a:r>
            <a:r>
              <a:rPr lang="fr-FR" sz="4500" dirty="0" err="1">
                <a:latin typeface="Open Sans" panose="020B0606030504020204" pitchFamily="34" charset="0"/>
                <a:ea typeface="Open Sans" panose="020B0606030504020204" pitchFamily="34" charset="0"/>
                <a:cs typeface="Open Sans" panose="020B0606030504020204" pitchFamily="34" charset="0"/>
              </a:rPr>
              <a:t>Statistics</a:t>
            </a:r>
            <a:r>
              <a:rPr lang="fr-FR" sz="4500" dirty="0">
                <a:latin typeface="Open Sans" panose="020B0606030504020204" pitchFamily="34" charset="0"/>
                <a:ea typeface="Open Sans" panose="020B0606030504020204" pitchFamily="34" charset="0"/>
                <a:cs typeface="Open Sans" panose="020B0606030504020204" pitchFamily="34" charset="0"/>
              </a:rPr>
              <a:t>)</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C4FE005F-E3BB-ACE0-2397-69066314315E}"/>
              </a:ext>
            </a:extLst>
          </p:cNvPr>
          <p:cNvSpPr/>
          <p:nvPr/>
        </p:nvSpPr>
        <p:spPr>
          <a:xfrm>
            <a:off x="952502" y="4285904"/>
            <a:ext cx="1934965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Finally, create a static factory method on this class, </a:t>
            </a:r>
            <a:r>
              <a:rPr lang="en-US" sz="6400" dirty="0" err="1">
                <a:latin typeface="Open Sans" panose="020B0606030504020204" pitchFamily="34" charset="0"/>
                <a:ea typeface="Open Sans" panose="020B0606030504020204" pitchFamily="34" charset="0"/>
                <a:cs typeface="Open Sans" panose="020B0606030504020204" pitchFamily="34" charset="0"/>
              </a:rPr>
              <a:t>getRandomStudent</a:t>
            </a:r>
            <a:r>
              <a:rPr lang="en-US" sz="6400" dirty="0">
                <a:latin typeface="Open Sans" panose="020B0606030504020204" pitchFamily="34" charset="0"/>
                <a:ea typeface="Open Sans" panose="020B0606030504020204" pitchFamily="34" charset="0"/>
                <a:cs typeface="Open Sans" panose="020B0606030504020204" pitchFamily="34" charset="0"/>
              </a:rPr>
              <a:t>, that will return a new instance of Student, with random data, populating a student's fields.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Make sure to pass courses to this method, and pass them to the student constructor.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each course, call </a:t>
            </a:r>
            <a:r>
              <a:rPr lang="en-US" sz="6400" dirty="0" err="1">
                <a:latin typeface="Open Sans" panose="020B0606030504020204" pitchFamily="34" charset="0"/>
                <a:ea typeface="Open Sans" panose="020B0606030504020204" pitchFamily="34" charset="0"/>
                <a:cs typeface="Open Sans" panose="020B0606030504020204" pitchFamily="34" charset="0"/>
              </a:rPr>
              <a:t>watchLecture</a:t>
            </a:r>
            <a:r>
              <a:rPr lang="en-US" sz="6400">
                <a:latin typeface="Open Sans" panose="020B0606030504020204" pitchFamily="34" charset="0"/>
                <a:ea typeface="Open Sans" panose="020B0606030504020204" pitchFamily="34" charset="0"/>
                <a:cs typeface="Open Sans" panose="020B0606030504020204" pitchFamily="34" charset="0"/>
              </a:rPr>
              <a:t> with a random lecture number, and activity year and month, so that each Student will have a different activity for each course.</a:t>
            </a: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A screenshot of a computer program&#10;&#10;Description automatically generated with low confidence">
            <a:extLst>
              <a:ext uri="{FF2B5EF4-FFF2-40B4-BE49-F238E27FC236}">
                <a16:creationId xmlns:a16="http://schemas.microsoft.com/office/drawing/2014/main" id="{05030725-1ED5-2B3D-8ADE-A04356FA8B45}"/>
              </a:ext>
            </a:extLst>
          </p:cNvPr>
          <p:cNvPicPr>
            <a:picLocks noChangeAspect="1"/>
          </p:cNvPicPr>
          <p:nvPr/>
        </p:nvPicPr>
        <p:blipFill rotWithShape="1">
          <a:blip r:embed="rId4">
            <a:extLst>
              <a:ext uri="{28A0092B-C50C-407E-A947-70E740481C1C}">
                <a14:useLocalDpi xmlns:a14="http://schemas.microsoft.com/office/drawing/2010/main" val="0"/>
              </a:ext>
            </a:extLst>
          </a:blip>
          <a:srcRect l="2976" t="7944" r="2061" b="6503"/>
          <a:stretch/>
        </p:blipFill>
        <p:spPr>
          <a:xfrm>
            <a:off x="20981200" y="6975395"/>
            <a:ext cx="14753968" cy="6623210"/>
          </a:xfrm>
          <a:prstGeom prst="rect">
            <a:avLst/>
          </a:prstGeom>
        </p:spPr>
      </p:pic>
    </p:spTree>
    <p:extLst>
      <p:ext uri="{BB962C8B-B14F-4D97-AF65-F5344CB8AC3E}">
        <p14:creationId xmlns:p14="http://schemas.microsoft.com/office/powerpoint/2010/main" val="2314570333"/>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4519F-99DE-5605-5D8E-C0190B48BF50}"/>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9E8CEF03-2C75-3DD3-BE66-1DA6B0459201}"/>
              </a:ext>
            </a:extLst>
          </p:cNvPr>
          <p:cNvSpPr/>
          <p:nvPr/>
        </p:nvSpPr>
        <p:spPr>
          <a:xfrm>
            <a:off x="952498" y="459786"/>
            <a:ext cx="2018020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Terminal Operations Challenge</a:t>
            </a:r>
          </a:p>
        </p:txBody>
      </p:sp>
      <p:sp>
        <p:nvSpPr>
          <p:cNvPr id="128" name="Shape 128">
            <a:extLst>
              <a:ext uri="{FF2B5EF4-FFF2-40B4-BE49-F238E27FC236}">
                <a16:creationId xmlns:a16="http://schemas.microsoft.com/office/drawing/2014/main" id="{DE4A21F2-A2B9-A571-823A-74C1CB293623}"/>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0546BDED-9AEE-39EC-05E0-AEAD28AE04DF}"/>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F3BE3B37-902B-E749-243B-111FAF1471E6}"/>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0551CF8A-34E3-34FA-C33A-60F1D88CFE82}"/>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Challenge: Terminal Operations</a:t>
            </a:r>
          </a:p>
        </p:txBody>
      </p:sp>
      <p:sp>
        <p:nvSpPr>
          <p:cNvPr id="8" name="Rectangle 7">
            <a:extLst>
              <a:ext uri="{FF2B5EF4-FFF2-40B4-BE49-F238E27FC236}">
                <a16:creationId xmlns:a16="http://schemas.microsoft.com/office/drawing/2014/main" id="{A18B94DA-5E35-FFE8-F2D2-27321BD8D68F}"/>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challenge, you'll be using the terminal operations shown on this slide.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be using these operations to answer questions about a series of students.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contains a Student class with demographic data.</a:t>
            </a:r>
          </a:p>
        </p:txBody>
      </p:sp>
      <p:graphicFrame>
        <p:nvGraphicFramePr>
          <p:cNvPr id="3" name="Table 2">
            <a:extLst>
              <a:ext uri="{FF2B5EF4-FFF2-40B4-BE49-F238E27FC236}">
                <a16:creationId xmlns:a16="http://schemas.microsoft.com/office/drawing/2014/main" id="{BACC5767-5D81-DB59-9FFF-35EFB029D10A}"/>
              </a:ext>
            </a:extLst>
          </p:cNvPr>
          <p:cNvGraphicFramePr>
            <a:graphicFrameLocks noGrp="1"/>
          </p:cNvGraphicFramePr>
          <p:nvPr/>
        </p:nvGraphicFramePr>
        <p:xfrm>
          <a:off x="7216346" y="9428205"/>
          <a:ext cx="22143308" cy="7318159"/>
        </p:xfrm>
        <a:graphic>
          <a:graphicData uri="http://schemas.openxmlformats.org/drawingml/2006/table">
            <a:tbl>
              <a:tblPr firstRow="1" bandRow="1">
                <a:tableStyleId>{5C22544A-7EE6-4342-B048-85BDC9FD1C3A}</a:tableStyleId>
              </a:tblPr>
              <a:tblGrid>
                <a:gridCol w="6512010">
                  <a:extLst>
                    <a:ext uri="{9D8B030D-6E8A-4147-A177-3AD203B41FA5}">
                      <a16:colId xmlns:a16="http://schemas.microsoft.com/office/drawing/2014/main" val="2844207666"/>
                    </a:ext>
                  </a:extLst>
                </a:gridCol>
                <a:gridCol w="15631298">
                  <a:extLst>
                    <a:ext uri="{9D8B030D-6E8A-4147-A177-3AD203B41FA5}">
                      <a16:colId xmlns:a16="http://schemas.microsoft.com/office/drawing/2014/main" val="1891655341"/>
                    </a:ext>
                  </a:extLst>
                </a:gridCol>
              </a:tblGrid>
              <a:tr h="697966">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 Type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Terminal Operations</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299969">
                <a:tc>
                  <a:txBody>
                    <a:bodyPr/>
                    <a:lstStyle/>
                    <a:p>
                      <a:pPr marL="180000" algn="l" fontAlgn="t"/>
                      <a:r>
                        <a:rPr lang="en-PH" sz="4800" dirty="0">
                          <a:solidFill>
                            <a:srgbClr val="353833"/>
                          </a:solidFill>
                          <a:effectLst/>
                          <a:latin typeface="Roboto Mono" panose="00000009000000000000" pitchFamily="49" charset="0"/>
                          <a:ea typeface="Roboto Mono" panose="00000009000000000000" pitchFamily="49" charset="0"/>
                        </a:rPr>
                        <a:t>long </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4800">
                          <a:solidFill>
                            <a:srgbClr val="353833"/>
                          </a:solidFill>
                          <a:effectLst/>
                          <a:latin typeface="Roboto Mono" panose="00000009000000000000" pitchFamily="49" charset="0"/>
                          <a:ea typeface="Roboto Mono" panose="00000009000000000000" pitchFamily="49" charset="0"/>
                        </a:rPr>
                        <a:t>count()</a:t>
                      </a:r>
                      <a:endParaRPr lang="en-PH" sz="480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299969">
                <a:tc>
                  <a:txBody>
                    <a:bodyPr/>
                    <a:lstStyle/>
                    <a:p>
                      <a:pPr marL="180000" algn="l" fontAlgn="t"/>
                      <a:r>
                        <a:rPr lang="en-PH" sz="4800">
                          <a:effectLst/>
                          <a:latin typeface="Roboto Mono" panose="00000009000000000000" pitchFamily="49" charset="0"/>
                          <a:ea typeface="Roboto Mono" panose="00000009000000000000" pitchFamily="49" charset="0"/>
                        </a:rPr>
                        <a:t>DoubleStatistics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4800" dirty="0" err="1">
                          <a:effectLst/>
                          <a:latin typeface="Roboto Mono" panose="00000009000000000000" pitchFamily="49" charset="0"/>
                          <a:ea typeface="Roboto Mono" panose="00000009000000000000" pitchFamily="49" charset="0"/>
                        </a:rPr>
                        <a:t>summaryStatistics</a:t>
                      </a:r>
                      <a:r>
                        <a:rPr lang="en-PH" sz="4800" dirty="0">
                          <a:effectLst/>
                          <a:latin typeface="Roboto Mono" panose="00000009000000000000" pitchFamily="49" charset="0"/>
                          <a:ea typeface="Roboto Mono" panose="00000009000000000000" pitchFamily="49" charset="0"/>
                        </a:rPr>
                        <a:t>()</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92612596"/>
                  </a:ext>
                </a:extLst>
              </a:tr>
              <a:tr h="1299969">
                <a:tc>
                  <a:txBody>
                    <a:bodyPr/>
                    <a:lstStyle/>
                    <a:p>
                      <a:pPr marL="180000" algn="l" fontAlgn="t"/>
                      <a:r>
                        <a:rPr lang="en-PH" sz="4800">
                          <a:solidFill>
                            <a:srgbClr val="353833"/>
                          </a:solidFill>
                          <a:effectLst/>
                          <a:latin typeface="Roboto Mono" panose="00000009000000000000" pitchFamily="49" charset="0"/>
                          <a:ea typeface="Roboto Mono" panose="00000009000000000000" pitchFamily="49" charset="0"/>
                        </a:rPr>
                        <a:t>boolean </a:t>
                      </a:r>
                      <a:endParaRPr lang="en-PH" sz="480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4800" dirty="0" err="1">
                          <a:solidFill>
                            <a:srgbClr val="353833"/>
                          </a:solidFill>
                          <a:effectLst/>
                          <a:latin typeface="Roboto Mono" panose="00000009000000000000" pitchFamily="49" charset="0"/>
                          <a:ea typeface="Roboto Mono" panose="00000009000000000000" pitchFamily="49" charset="0"/>
                        </a:rPr>
                        <a:t>allMatch</a:t>
                      </a:r>
                      <a:r>
                        <a:rPr lang="en-PH" sz="4800" dirty="0">
                          <a:solidFill>
                            <a:srgbClr val="353833"/>
                          </a:solidFill>
                          <a:effectLst/>
                          <a:latin typeface="Roboto Mono" panose="00000009000000000000" pitchFamily="49" charset="0"/>
                          <a:ea typeface="Roboto Mono" panose="00000009000000000000" pitchFamily="49" charset="0"/>
                        </a:rPr>
                        <a:t>(</a:t>
                      </a:r>
                      <a:r>
                        <a:rPr lang="en-PH" sz="4800" u="none" strike="noStrike" dirty="0">
                          <a:solidFill>
                            <a:schemeClr val="accent1"/>
                          </a:solidFill>
                          <a:effectLst/>
                          <a:latin typeface="Roboto Mono" panose="00000009000000000000" pitchFamily="49" charset="0"/>
                          <a:ea typeface="Roboto Mono" panose="00000009000000000000" pitchFamily="49" charset="0"/>
                        </a:rPr>
                        <a:t>Predicate</a:t>
                      </a:r>
                      <a:r>
                        <a:rPr lang="en-PH" sz="4800" dirty="0">
                          <a:solidFill>
                            <a:srgbClr val="353833"/>
                          </a:solidFill>
                          <a:effectLst/>
                          <a:latin typeface="Roboto Mono" panose="00000009000000000000" pitchFamily="49" charset="0"/>
                          <a:ea typeface="Roboto Mono" panose="00000009000000000000" pitchFamily="49" charset="0"/>
                        </a:rPr>
                        <a:t>&lt;? super </a:t>
                      </a:r>
                      <a:r>
                        <a:rPr lang="en-PH" sz="4800" u="none" strike="noStrike" dirty="0">
                          <a:solidFill>
                            <a:schemeClr val="accent1"/>
                          </a:solidFill>
                          <a:effectLst/>
                          <a:latin typeface="Roboto Mono" panose="00000009000000000000" pitchFamily="49" charset="0"/>
                          <a:ea typeface="Roboto Mono" panose="00000009000000000000" pitchFamily="49" charset="0"/>
                        </a:rPr>
                        <a:t>T</a:t>
                      </a:r>
                      <a:r>
                        <a:rPr lang="en-PH" sz="4800" dirty="0">
                          <a:solidFill>
                            <a:srgbClr val="353833"/>
                          </a:solidFill>
                          <a:effectLst/>
                          <a:latin typeface="Roboto Mono" panose="00000009000000000000" pitchFamily="49" charset="0"/>
                          <a:ea typeface="Roboto Mono" panose="00000009000000000000" pitchFamily="49" charset="0"/>
                        </a:rPr>
                        <a:t>&gt; predicate)</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4986706"/>
                  </a:ext>
                </a:extLst>
              </a:tr>
              <a:tr h="1299969">
                <a:tc>
                  <a:txBody>
                    <a:bodyPr/>
                    <a:lstStyle/>
                    <a:p>
                      <a:pPr marL="180000" algn="l" fontAlgn="t"/>
                      <a:r>
                        <a:rPr lang="en-PH" sz="4800">
                          <a:solidFill>
                            <a:srgbClr val="353833"/>
                          </a:solidFill>
                          <a:effectLst/>
                          <a:latin typeface="Roboto Mono" panose="00000009000000000000" pitchFamily="49" charset="0"/>
                          <a:ea typeface="Roboto Mono" panose="00000009000000000000" pitchFamily="49" charset="0"/>
                        </a:rPr>
                        <a:t>boolean</a:t>
                      </a:r>
                      <a:endParaRPr lang="en-PH" sz="480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4800" dirty="0" err="1">
                          <a:solidFill>
                            <a:srgbClr val="353833"/>
                          </a:solidFill>
                          <a:effectLst/>
                          <a:latin typeface="Roboto Mono" panose="00000009000000000000" pitchFamily="49" charset="0"/>
                          <a:ea typeface="Roboto Mono" panose="00000009000000000000" pitchFamily="49" charset="0"/>
                        </a:rPr>
                        <a:t>anyMatch</a:t>
                      </a:r>
                      <a:r>
                        <a:rPr lang="en-US" sz="4800" dirty="0">
                          <a:solidFill>
                            <a:srgbClr val="353833"/>
                          </a:solidFill>
                          <a:effectLst/>
                          <a:latin typeface="Roboto Mono" panose="00000009000000000000" pitchFamily="49" charset="0"/>
                          <a:ea typeface="Roboto Mono" panose="00000009000000000000" pitchFamily="49" charset="0"/>
                        </a:rPr>
                        <a:t>(</a:t>
                      </a:r>
                      <a:r>
                        <a:rPr lang="en-US" sz="4800" u="none" strike="noStrike" dirty="0">
                          <a:solidFill>
                            <a:schemeClr val="accent1"/>
                          </a:solidFill>
                          <a:effectLst/>
                          <a:latin typeface="Roboto Mono" panose="00000009000000000000" pitchFamily="49" charset="0"/>
                          <a:ea typeface="Roboto Mono" panose="00000009000000000000" pitchFamily="49" charset="0"/>
                        </a:rPr>
                        <a:t>Predicate</a:t>
                      </a:r>
                      <a:r>
                        <a:rPr lang="en-US" sz="4800" dirty="0">
                          <a:solidFill>
                            <a:srgbClr val="353833"/>
                          </a:solidFill>
                          <a:effectLst/>
                          <a:latin typeface="Roboto Mono" panose="00000009000000000000" pitchFamily="49" charset="0"/>
                          <a:ea typeface="Roboto Mono" panose="00000009000000000000" pitchFamily="49" charset="0"/>
                        </a:rPr>
                        <a:t>&lt;? super </a:t>
                      </a:r>
                      <a:r>
                        <a:rPr lang="en-US" sz="4800" u="none" strike="noStrike" dirty="0">
                          <a:solidFill>
                            <a:schemeClr val="accent1"/>
                          </a:solidFill>
                          <a:effectLst/>
                          <a:latin typeface="Roboto Mono" panose="00000009000000000000" pitchFamily="49" charset="0"/>
                          <a:ea typeface="Roboto Mono" panose="00000009000000000000" pitchFamily="49" charset="0"/>
                        </a:rPr>
                        <a:t>T</a:t>
                      </a:r>
                      <a:r>
                        <a:rPr lang="en-US" sz="4800" dirty="0">
                          <a:solidFill>
                            <a:srgbClr val="353833"/>
                          </a:solidFill>
                          <a:effectLst/>
                          <a:latin typeface="Roboto Mono" panose="00000009000000000000" pitchFamily="49" charset="0"/>
                          <a:ea typeface="Roboto Mono" panose="00000009000000000000" pitchFamily="49" charset="0"/>
                        </a:rPr>
                        <a:t>&gt; predicate)</a:t>
                      </a:r>
                      <a:endParaRPr lang="en-US"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74970583"/>
                  </a:ext>
                </a:extLst>
              </a:tr>
              <a:tr h="1299969">
                <a:tc>
                  <a:txBody>
                    <a:bodyPr/>
                    <a:lstStyle/>
                    <a:p>
                      <a:pPr marL="180000" algn="l" fontAlgn="t"/>
                      <a:r>
                        <a:rPr lang="en-PH" sz="4800" dirty="0" err="1">
                          <a:solidFill>
                            <a:srgbClr val="353833"/>
                          </a:solidFill>
                          <a:effectLst/>
                          <a:latin typeface="Roboto Mono" panose="00000009000000000000" pitchFamily="49" charset="0"/>
                          <a:ea typeface="Roboto Mono" panose="00000009000000000000" pitchFamily="49" charset="0"/>
                        </a:rPr>
                        <a:t>boolean</a:t>
                      </a:r>
                      <a:r>
                        <a:rPr lang="en-PH" sz="4800" dirty="0">
                          <a:solidFill>
                            <a:srgbClr val="353833"/>
                          </a:solidFill>
                          <a:effectLst/>
                          <a:latin typeface="Roboto Mono" panose="00000009000000000000" pitchFamily="49" charset="0"/>
                          <a:ea typeface="Roboto Mono" panose="00000009000000000000" pitchFamily="49" charset="0"/>
                        </a:rPr>
                        <a:t> </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4800" dirty="0" err="1">
                          <a:solidFill>
                            <a:srgbClr val="353833"/>
                          </a:solidFill>
                          <a:effectLst/>
                          <a:latin typeface="Roboto Mono" panose="00000009000000000000" pitchFamily="49" charset="0"/>
                          <a:ea typeface="Roboto Mono" panose="00000009000000000000" pitchFamily="49" charset="0"/>
                        </a:rPr>
                        <a:t>noneMatch</a:t>
                      </a:r>
                      <a:r>
                        <a:rPr lang="en-PH" sz="4800" dirty="0">
                          <a:solidFill>
                            <a:srgbClr val="353833"/>
                          </a:solidFill>
                          <a:effectLst/>
                          <a:latin typeface="Roboto Mono" panose="00000009000000000000" pitchFamily="49" charset="0"/>
                          <a:ea typeface="Roboto Mono" panose="00000009000000000000" pitchFamily="49" charset="0"/>
                        </a:rPr>
                        <a:t>(</a:t>
                      </a:r>
                      <a:r>
                        <a:rPr lang="en-PH" sz="4800" u="none" strike="noStrike" dirty="0">
                          <a:solidFill>
                            <a:schemeClr val="accent1"/>
                          </a:solidFill>
                          <a:effectLst/>
                          <a:latin typeface="Roboto Mono" panose="00000009000000000000" pitchFamily="49" charset="0"/>
                          <a:ea typeface="Roboto Mono" panose="00000009000000000000" pitchFamily="49" charset="0"/>
                        </a:rPr>
                        <a:t>Predicate</a:t>
                      </a:r>
                      <a:r>
                        <a:rPr lang="en-PH" sz="4800" dirty="0">
                          <a:solidFill>
                            <a:srgbClr val="353833"/>
                          </a:solidFill>
                          <a:effectLst/>
                          <a:latin typeface="Roboto Mono" panose="00000009000000000000" pitchFamily="49" charset="0"/>
                          <a:ea typeface="Roboto Mono" panose="00000009000000000000" pitchFamily="49" charset="0"/>
                        </a:rPr>
                        <a:t>&lt;? super </a:t>
                      </a:r>
                      <a:r>
                        <a:rPr lang="en-PH" sz="4800" u="none" strike="noStrike" dirty="0">
                          <a:solidFill>
                            <a:schemeClr val="accent1"/>
                          </a:solidFill>
                          <a:effectLst/>
                          <a:latin typeface="Roboto Mono" panose="00000009000000000000" pitchFamily="49" charset="0"/>
                          <a:ea typeface="Roboto Mono" panose="00000009000000000000" pitchFamily="49" charset="0"/>
                        </a:rPr>
                        <a:t>T</a:t>
                      </a:r>
                      <a:r>
                        <a:rPr lang="en-PH" sz="4800" dirty="0">
                          <a:solidFill>
                            <a:srgbClr val="353833"/>
                          </a:solidFill>
                          <a:effectLst/>
                          <a:latin typeface="Roboto Mono" panose="00000009000000000000" pitchFamily="49" charset="0"/>
                          <a:ea typeface="Roboto Mono" panose="00000009000000000000" pitchFamily="49" charset="0"/>
                        </a:rPr>
                        <a:t>&gt; predicate)</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89883038"/>
                  </a:ext>
                </a:extLst>
              </a:tr>
            </a:tbl>
          </a:graphicData>
        </a:graphic>
      </p:graphicFrame>
    </p:spTree>
    <p:extLst>
      <p:ext uri="{BB962C8B-B14F-4D97-AF65-F5344CB8AC3E}">
        <p14:creationId xmlns:p14="http://schemas.microsoft.com/office/powerpoint/2010/main" val="2724277815"/>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6C475-2A5D-DBCA-9CBC-92C7BCF93825}"/>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754E4167-C737-9D23-5DCC-B53DA2BA9F02}"/>
              </a:ext>
            </a:extLst>
          </p:cNvPr>
          <p:cNvSpPr/>
          <p:nvPr/>
        </p:nvSpPr>
        <p:spPr>
          <a:xfrm>
            <a:off x="952498" y="459786"/>
            <a:ext cx="2018020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Terminal Operations Challenge</a:t>
            </a:r>
          </a:p>
        </p:txBody>
      </p:sp>
      <p:sp>
        <p:nvSpPr>
          <p:cNvPr id="128" name="Shape 128">
            <a:extLst>
              <a:ext uri="{FF2B5EF4-FFF2-40B4-BE49-F238E27FC236}">
                <a16:creationId xmlns:a16="http://schemas.microsoft.com/office/drawing/2014/main" id="{671BF45F-5637-4C8D-F753-4496687227F3}"/>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802F8C85-5DED-5CCD-52B4-B28594A21BF0}"/>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15F3B7DB-B887-EE45-BFC0-79BFCD4B3813}"/>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33C8A6C9-CCEE-85E6-632B-1E4B4660C475}"/>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Challenge: Terminal Operations</a:t>
            </a:r>
          </a:p>
        </p:txBody>
      </p:sp>
      <p:sp>
        <p:nvSpPr>
          <p:cNvPr id="8" name="Rectangle 7">
            <a:extLst>
              <a:ext uri="{FF2B5EF4-FFF2-40B4-BE49-F238E27FC236}">
                <a16:creationId xmlns:a16="http://schemas.microsoft.com/office/drawing/2014/main" id="{49807933-4485-A75C-B274-F93B7D76D998}"/>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class has a factory method, to generate a new instance of a Student, using random data.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factory method will also generate some random activity, for each course passed as an argument, to the Student constructor.</a:t>
            </a:r>
          </a:p>
        </p:txBody>
      </p:sp>
      <p:graphicFrame>
        <p:nvGraphicFramePr>
          <p:cNvPr id="3" name="Table 2">
            <a:extLst>
              <a:ext uri="{FF2B5EF4-FFF2-40B4-BE49-F238E27FC236}">
                <a16:creationId xmlns:a16="http://schemas.microsoft.com/office/drawing/2014/main" id="{DA2218E9-978E-E5C1-8E7A-EE1532A59D95}"/>
              </a:ext>
            </a:extLst>
          </p:cNvPr>
          <p:cNvGraphicFramePr>
            <a:graphicFrameLocks noGrp="1"/>
          </p:cNvGraphicFramePr>
          <p:nvPr/>
        </p:nvGraphicFramePr>
        <p:xfrm>
          <a:off x="7216346" y="9428205"/>
          <a:ext cx="22143308" cy="7318159"/>
        </p:xfrm>
        <a:graphic>
          <a:graphicData uri="http://schemas.openxmlformats.org/drawingml/2006/table">
            <a:tbl>
              <a:tblPr firstRow="1" bandRow="1">
                <a:tableStyleId>{5C22544A-7EE6-4342-B048-85BDC9FD1C3A}</a:tableStyleId>
              </a:tblPr>
              <a:tblGrid>
                <a:gridCol w="6512010">
                  <a:extLst>
                    <a:ext uri="{9D8B030D-6E8A-4147-A177-3AD203B41FA5}">
                      <a16:colId xmlns:a16="http://schemas.microsoft.com/office/drawing/2014/main" val="2844207666"/>
                    </a:ext>
                  </a:extLst>
                </a:gridCol>
                <a:gridCol w="15631298">
                  <a:extLst>
                    <a:ext uri="{9D8B030D-6E8A-4147-A177-3AD203B41FA5}">
                      <a16:colId xmlns:a16="http://schemas.microsoft.com/office/drawing/2014/main" val="1891655341"/>
                    </a:ext>
                  </a:extLst>
                </a:gridCol>
              </a:tblGrid>
              <a:tr h="697966">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 Type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Terminal Operations</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299969">
                <a:tc>
                  <a:txBody>
                    <a:bodyPr/>
                    <a:lstStyle/>
                    <a:p>
                      <a:pPr marL="180000" algn="l" fontAlgn="t"/>
                      <a:r>
                        <a:rPr lang="en-PH" sz="4800" dirty="0">
                          <a:solidFill>
                            <a:srgbClr val="353833"/>
                          </a:solidFill>
                          <a:effectLst/>
                          <a:latin typeface="Roboto Mono" panose="00000009000000000000" pitchFamily="49" charset="0"/>
                          <a:ea typeface="Roboto Mono" panose="00000009000000000000" pitchFamily="49" charset="0"/>
                        </a:rPr>
                        <a:t>long </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4800">
                          <a:solidFill>
                            <a:srgbClr val="353833"/>
                          </a:solidFill>
                          <a:effectLst/>
                          <a:latin typeface="Roboto Mono" panose="00000009000000000000" pitchFamily="49" charset="0"/>
                          <a:ea typeface="Roboto Mono" panose="00000009000000000000" pitchFamily="49" charset="0"/>
                        </a:rPr>
                        <a:t>count()</a:t>
                      </a:r>
                      <a:endParaRPr lang="en-PH" sz="480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299969">
                <a:tc>
                  <a:txBody>
                    <a:bodyPr/>
                    <a:lstStyle/>
                    <a:p>
                      <a:pPr marL="180000" algn="l" fontAlgn="t"/>
                      <a:r>
                        <a:rPr lang="en-PH" sz="4800">
                          <a:effectLst/>
                          <a:latin typeface="Roboto Mono" panose="00000009000000000000" pitchFamily="49" charset="0"/>
                          <a:ea typeface="Roboto Mono" panose="00000009000000000000" pitchFamily="49" charset="0"/>
                        </a:rPr>
                        <a:t>DoubleStatistics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4800" dirty="0" err="1">
                          <a:effectLst/>
                          <a:latin typeface="Roboto Mono" panose="00000009000000000000" pitchFamily="49" charset="0"/>
                          <a:ea typeface="Roboto Mono" panose="00000009000000000000" pitchFamily="49" charset="0"/>
                        </a:rPr>
                        <a:t>summaryStatistics</a:t>
                      </a:r>
                      <a:r>
                        <a:rPr lang="en-PH" sz="4800" dirty="0">
                          <a:effectLst/>
                          <a:latin typeface="Roboto Mono" panose="00000009000000000000" pitchFamily="49" charset="0"/>
                          <a:ea typeface="Roboto Mono" panose="00000009000000000000" pitchFamily="49" charset="0"/>
                        </a:rPr>
                        <a:t>()</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92612596"/>
                  </a:ext>
                </a:extLst>
              </a:tr>
              <a:tr h="1299969">
                <a:tc>
                  <a:txBody>
                    <a:bodyPr/>
                    <a:lstStyle/>
                    <a:p>
                      <a:pPr marL="180000" algn="l" fontAlgn="t"/>
                      <a:r>
                        <a:rPr lang="en-PH" sz="4800">
                          <a:solidFill>
                            <a:srgbClr val="353833"/>
                          </a:solidFill>
                          <a:effectLst/>
                          <a:latin typeface="Roboto Mono" panose="00000009000000000000" pitchFamily="49" charset="0"/>
                          <a:ea typeface="Roboto Mono" panose="00000009000000000000" pitchFamily="49" charset="0"/>
                        </a:rPr>
                        <a:t>boolean </a:t>
                      </a:r>
                      <a:endParaRPr lang="en-PH" sz="480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4800" dirty="0" err="1">
                          <a:solidFill>
                            <a:srgbClr val="353833"/>
                          </a:solidFill>
                          <a:effectLst/>
                          <a:latin typeface="Roboto Mono" panose="00000009000000000000" pitchFamily="49" charset="0"/>
                          <a:ea typeface="Roboto Mono" panose="00000009000000000000" pitchFamily="49" charset="0"/>
                        </a:rPr>
                        <a:t>allMatch</a:t>
                      </a:r>
                      <a:r>
                        <a:rPr lang="en-PH" sz="4800" dirty="0">
                          <a:solidFill>
                            <a:srgbClr val="353833"/>
                          </a:solidFill>
                          <a:effectLst/>
                          <a:latin typeface="Roboto Mono" panose="00000009000000000000" pitchFamily="49" charset="0"/>
                          <a:ea typeface="Roboto Mono" panose="00000009000000000000" pitchFamily="49" charset="0"/>
                        </a:rPr>
                        <a:t>(</a:t>
                      </a:r>
                      <a:r>
                        <a:rPr lang="en-PH" sz="4800" u="none" strike="noStrike" dirty="0">
                          <a:solidFill>
                            <a:schemeClr val="accent1"/>
                          </a:solidFill>
                          <a:effectLst/>
                          <a:latin typeface="Roboto Mono" panose="00000009000000000000" pitchFamily="49" charset="0"/>
                          <a:ea typeface="Roboto Mono" panose="00000009000000000000" pitchFamily="49" charset="0"/>
                        </a:rPr>
                        <a:t>Predicate</a:t>
                      </a:r>
                      <a:r>
                        <a:rPr lang="en-PH" sz="4800" dirty="0">
                          <a:solidFill>
                            <a:srgbClr val="353833"/>
                          </a:solidFill>
                          <a:effectLst/>
                          <a:latin typeface="Roboto Mono" panose="00000009000000000000" pitchFamily="49" charset="0"/>
                          <a:ea typeface="Roboto Mono" panose="00000009000000000000" pitchFamily="49" charset="0"/>
                        </a:rPr>
                        <a:t>&lt;? super </a:t>
                      </a:r>
                      <a:r>
                        <a:rPr lang="en-PH" sz="4800" u="none" strike="noStrike" dirty="0">
                          <a:solidFill>
                            <a:schemeClr val="accent1"/>
                          </a:solidFill>
                          <a:effectLst/>
                          <a:latin typeface="Roboto Mono" panose="00000009000000000000" pitchFamily="49" charset="0"/>
                          <a:ea typeface="Roboto Mono" panose="00000009000000000000" pitchFamily="49" charset="0"/>
                        </a:rPr>
                        <a:t>T</a:t>
                      </a:r>
                      <a:r>
                        <a:rPr lang="en-PH" sz="4800" dirty="0">
                          <a:solidFill>
                            <a:srgbClr val="353833"/>
                          </a:solidFill>
                          <a:effectLst/>
                          <a:latin typeface="Roboto Mono" panose="00000009000000000000" pitchFamily="49" charset="0"/>
                          <a:ea typeface="Roboto Mono" panose="00000009000000000000" pitchFamily="49" charset="0"/>
                        </a:rPr>
                        <a:t>&gt; predicate)</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4986706"/>
                  </a:ext>
                </a:extLst>
              </a:tr>
              <a:tr h="1299969">
                <a:tc>
                  <a:txBody>
                    <a:bodyPr/>
                    <a:lstStyle/>
                    <a:p>
                      <a:pPr marL="180000" algn="l" fontAlgn="t"/>
                      <a:r>
                        <a:rPr lang="en-PH" sz="4800">
                          <a:solidFill>
                            <a:srgbClr val="353833"/>
                          </a:solidFill>
                          <a:effectLst/>
                          <a:latin typeface="Roboto Mono" panose="00000009000000000000" pitchFamily="49" charset="0"/>
                          <a:ea typeface="Roboto Mono" panose="00000009000000000000" pitchFamily="49" charset="0"/>
                        </a:rPr>
                        <a:t>boolean</a:t>
                      </a:r>
                      <a:endParaRPr lang="en-PH" sz="480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4800" dirty="0" err="1">
                          <a:solidFill>
                            <a:srgbClr val="353833"/>
                          </a:solidFill>
                          <a:effectLst/>
                          <a:latin typeface="Roboto Mono" panose="00000009000000000000" pitchFamily="49" charset="0"/>
                          <a:ea typeface="Roboto Mono" panose="00000009000000000000" pitchFamily="49" charset="0"/>
                        </a:rPr>
                        <a:t>anyMatch</a:t>
                      </a:r>
                      <a:r>
                        <a:rPr lang="en-US" sz="4800" dirty="0">
                          <a:solidFill>
                            <a:srgbClr val="353833"/>
                          </a:solidFill>
                          <a:effectLst/>
                          <a:latin typeface="Roboto Mono" panose="00000009000000000000" pitchFamily="49" charset="0"/>
                          <a:ea typeface="Roboto Mono" panose="00000009000000000000" pitchFamily="49" charset="0"/>
                        </a:rPr>
                        <a:t>(</a:t>
                      </a:r>
                      <a:r>
                        <a:rPr lang="en-US" sz="4800" u="none" strike="noStrike" dirty="0">
                          <a:solidFill>
                            <a:schemeClr val="accent1"/>
                          </a:solidFill>
                          <a:effectLst/>
                          <a:latin typeface="Roboto Mono" panose="00000009000000000000" pitchFamily="49" charset="0"/>
                          <a:ea typeface="Roboto Mono" panose="00000009000000000000" pitchFamily="49" charset="0"/>
                        </a:rPr>
                        <a:t>Predicate</a:t>
                      </a:r>
                      <a:r>
                        <a:rPr lang="en-US" sz="4800" dirty="0">
                          <a:solidFill>
                            <a:srgbClr val="353833"/>
                          </a:solidFill>
                          <a:effectLst/>
                          <a:latin typeface="Roboto Mono" panose="00000009000000000000" pitchFamily="49" charset="0"/>
                          <a:ea typeface="Roboto Mono" panose="00000009000000000000" pitchFamily="49" charset="0"/>
                        </a:rPr>
                        <a:t>&lt;? super </a:t>
                      </a:r>
                      <a:r>
                        <a:rPr lang="en-US" sz="4800" u="none" strike="noStrike" dirty="0">
                          <a:solidFill>
                            <a:schemeClr val="accent1"/>
                          </a:solidFill>
                          <a:effectLst/>
                          <a:latin typeface="Roboto Mono" panose="00000009000000000000" pitchFamily="49" charset="0"/>
                          <a:ea typeface="Roboto Mono" panose="00000009000000000000" pitchFamily="49" charset="0"/>
                        </a:rPr>
                        <a:t>T</a:t>
                      </a:r>
                      <a:r>
                        <a:rPr lang="en-US" sz="4800" dirty="0">
                          <a:solidFill>
                            <a:srgbClr val="353833"/>
                          </a:solidFill>
                          <a:effectLst/>
                          <a:latin typeface="Roboto Mono" panose="00000009000000000000" pitchFamily="49" charset="0"/>
                          <a:ea typeface="Roboto Mono" panose="00000009000000000000" pitchFamily="49" charset="0"/>
                        </a:rPr>
                        <a:t>&gt; predicate)</a:t>
                      </a:r>
                      <a:endParaRPr lang="en-US"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74970583"/>
                  </a:ext>
                </a:extLst>
              </a:tr>
              <a:tr h="1299969">
                <a:tc>
                  <a:txBody>
                    <a:bodyPr/>
                    <a:lstStyle/>
                    <a:p>
                      <a:pPr marL="180000" algn="l" fontAlgn="t"/>
                      <a:r>
                        <a:rPr lang="en-PH" sz="4800" dirty="0" err="1">
                          <a:solidFill>
                            <a:srgbClr val="353833"/>
                          </a:solidFill>
                          <a:effectLst/>
                          <a:latin typeface="Roboto Mono" panose="00000009000000000000" pitchFamily="49" charset="0"/>
                          <a:ea typeface="Roboto Mono" panose="00000009000000000000" pitchFamily="49" charset="0"/>
                        </a:rPr>
                        <a:t>boolean</a:t>
                      </a:r>
                      <a:r>
                        <a:rPr lang="en-PH" sz="4800" dirty="0">
                          <a:solidFill>
                            <a:srgbClr val="353833"/>
                          </a:solidFill>
                          <a:effectLst/>
                          <a:latin typeface="Roboto Mono" panose="00000009000000000000" pitchFamily="49" charset="0"/>
                          <a:ea typeface="Roboto Mono" panose="00000009000000000000" pitchFamily="49" charset="0"/>
                        </a:rPr>
                        <a:t> </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4800" dirty="0" err="1">
                          <a:solidFill>
                            <a:srgbClr val="353833"/>
                          </a:solidFill>
                          <a:effectLst/>
                          <a:latin typeface="Roboto Mono" panose="00000009000000000000" pitchFamily="49" charset="0"/>
                          <a:ea typeface="Roboto Mono" panose="00000009000000000000" pitchFamily="49" charset="0"/>
                        </a:rPr>
                        <a:t>noneMatch</a:t>
                      </a:r>
                      <a:r>
                        <a:rPr lang="en-PH" sz="4800" dirty="0">
                          <a:solidFill>
                            <a:srgbClr val="353833"/>
                          </a:solidFill>
                          <a:effectLst/>
                          <a:latin typeface="Roboto Mono" panose="00000009000000000000" pitchFamily="49" charset="0"/>
                          <a:ea typeface="Roboto Mono" panose="00000009000000000000" pitchFamily="49" charset="0"/>
                        </a:rPr>
                        <a:t>(</a:t>
                      </a:r>
                      <a:r>
                        <a:rPr lang="en-PH" sz="4800" u="none" strike="noStrike" dirty="0">
                          <a:solidFill>
                            <a:schemeClr val="accent1"/>
                          </a:solidFill>
                          <a:effectLst/>
                          <a:latin typeface="Roboto Mono" panose="00000009000000000000" pitchFamily="49" charset="0"/>
                          <a:ea typeface="Roboto Mono" panose="00000009000000000000" pitchFamily="49" charset="0"/>
                        </a:rPr>
                        <a:t>Predicate</a:t>
                      </a:r>
                      <a:r>
                        <a:rPr lang="en-PH" sz="4800" dirty="0">
                          <a:solidFill>
                            <a:srgbClr val="353833"/>
                          </a:solidFill>
                          <a:effectLst/>
                          <a:latin typeface="Roboto Mono" panose="00000009000000000000" pitchFamily="49" charset="0"/>
                          <a:ea typeface="Roboto Mono" panose="00000009000000000000" pitchFamily="49" charset="0"/>
                        </a:rPr>
                        <a:t>&lt;? super </a:t>
                      </a:r>
                      <a:r>
                        <a:rPr lang="en-PH" sz="4800" u="none" strike="noStrike" dirty="0">
                          <a:solidFill>
                            <a:schemeClr val="accent1"/>
                          </a:solidFill>
                          <a:effectLst/>
                          <a:latin typeface="Roboto Mono" panose="00000009000000000000" pitchFamily="49" charset="0"/>
                          <a:ea typeface="Roboto Mono" panose="00000009000000000000" pitchFamily="49" charset="0"/>
                        </a:rPr>
                        <a:t>T</a:t>
                      </a:r>
                      <a:r>
                        <a:rPr lang="en-PH" sz="4800" dirty="0">
                          <a:solidFill>
                            <a:srgbClr val="353833"/>
                          </a:solidFill>
                          <a:effectLst/>
                          <a:latin typeface="Roboto Mono" panose="00000009000000000000" pitchFamily="49" charset="0"/>
                          <a:ea typeface="Roboto Mono" panose="00000009000000000000" pitchFamily="49" charset="0"/>
                        </a:rPr>
                        <a:t>&gt; predicate)</a:t>
                      </a:r>
                      <a:endParaRPr lang="en-PH" sz="4800" dirty="0">
                        <a:effectLst/>
                        <a:latin typeface="Roboto Mono" panose="00000009000000000000" pitchFamily="49" charset="0"/>
                        <a:ea typeface="Roboto Mono" panose="00000009000000000000" pitchFamily="49"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89883038"/>
                  </a:ext>
                </a:extLst>
              </a:tr>
            </a:tbl>
          </a:graphicData>
        </a:graphic>
      </p:graphicFrame>
    </p:spTree>
    <p:extLst>
      <p:ext uri="{BB962C8B-B14F-4D97-AF65-F5344CB8AC3E}">
        <p14:creationId xmlns:p14="http://schemas.microsoft.com/office/powerpoint/2010/main" val="182027874"/>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874DA1-5158-B7AC-A800-29D6F240AC34}"/>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4251EC1F-7D05-3C9D-B314-36BB7AB200F3}"/>
              </a:ext>
            </a:extLst>
          </p:cNvPr>
          <p:cNvSpPr/>
          <p:nvPr/>
        </p:nvSpPr>
        <p:spPr>
          <a:xfrm>
            <a:off x="952498" y="459786"/>
            <a:ext cx="2293256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Terminal Operations Challenge</a:t>
            </a:r>
          </a:p>
        </p:txBody>
      </p:sp>
      <p:sp>
        <p:nvSpPr>
          <p:cNvPr id="128" name="Shape 128">
            <a:extLst>
              <a:ext uri="{FF2B5EF4-FFF2-40B4-BE49-F238E27FC236}">
                <a16:creationId xmlns:a16="http://schemas.microsoft.com/office/drawing/2014/main" id="{A95773B6-9E21-BEBB-DF81-716A0145E459}"/>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3A7A7A43-D606-0718-B51C-29A23DA742F5}"/>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63E803EF-6146-A7BA-BA82-8E0A705A9878}"/>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98A361C0-DDFA-811F-D4C2-E31EC37C8174}"/>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Challenge: Terminal Operations</a:t>
            </a:r>
          </a:p>
        </p:txBody>
      </p:sp>
      <p:sp>
        <p:nvSpPr>
          <p:cNvPr id="8" name="Rectangle 7">
            <a:extLst>
              <a:ext uri="{FF2B5EF4-FFF2-40B4-BE49-F238E27FC236}">
                <a16:creationId xmlns:a16="http://schemas.microsoft.com/office/drawing/2014/main" id="{1F8F7D5A-4D47-497D-CB31-A29F1808A358}"/>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Create a source for a stream of Students.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Use the static method on Student as the Supplier.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Use a large enough number to get a variety of Student data.</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Use a combination of the intermediate and terminal operations we've covered so far, to answer the following questions.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How many male and female students are in the group.</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How many students fall into the three age ranges, less than age 30, between 30 and 60, over 60 years old.</a:t>
            </a:r>
          </a:p>
        </p:txBody>
      </p:sp>
    </p:spTree>
    <p:extLst>
      <p:ext uri="{BB962C8B-B14F-4D97-AF65-F5344CB8AC3E}">
        <p14:creationId xmlns:p14="http://schemas.microsoft.com/office/powerpoint/2010/main" val="233874472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52426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Why Use a Stream?</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Streams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Streams are an exciting addition to Java, because they provide several benefits.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First, they make the code to process data uniform, concise and repeatable, in ways that feel similar to a database's structured query language (SQL).</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Second, when working with large collections, parallel streams will provide a performance advantage.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All of the code samples I've provided up to this point, using collections, will continue to be valuable for many use cases.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time to talk about this new way of doing things, using this additional functional programming feature.</a:t>
            </a:r>
          </a:p>
        </p:txBody>
      </p:sp>
    </p:spTree>
    <p:extLst>
      <p:ext uri="{BB962C8B-B14F-4D97-AF65-F5344CB8AC3E}">
        <p14:creationId xmlns:p14="http://schemas.microsoft.com/office/powerpoint/2010/main" val="1500945986"/>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CF079-ED60-6351-AA26-F898A1A2F17E}"/>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737E871C-9710-6AB9-4E36-CE870A348C54}"/>
              </a:ext>
            </a:extLst>
          </p:cNvPr>
          <p:cNvSpPr/>
          <p:nvPr/>
        </p:nvSpPr>
        <p:spPr>
          <a:xfrm>
            <a:off x="952498" y="459786"/>
            <a:ext cx="2293256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Terminal Operations Challenge</a:t>
            </a:r>
          </a:p>
        </p:txBody>
      </p:sp>
      <p:sp>
        <p:nvSpPr>
          <p:cNvPr id="128" name="Shape 128">
            <a:extLst>
              <a:ext uri="{FF2B5EF4-FFF2-40B4-BE49-F238E27FC236}">
                <a16:creationId xmlns:a16="http://schemas.microsoft.com/office/drawing/2014/main" id="{59242018-0841-68E1-E576-9FF8D5A9052B}"/>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4FF34927-0B65-C1AF-B404-969FB329D8FD}"/>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87417C38-23C2-A6DA-BF0A-75EBD0C32D8A}"/>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BBFED048-BAEC-45FF-F374-A8EE657E456B}"/>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Challenge: Terminal Operations</a:t>
            </a:r>
          </a:p>
        </p:txBody>
      </p:sp>
      <p:sp>
        <p:nvSpPr>
          <p:cNvPr id="8" name="Rectangle 7">
            <a:extLst>
              <a:ext uri="{FF2B5EF4-FFF2-40B4-BE49-F238E27FC236}">
                <a16:creationId xmlns:a16="http://schemas.microsoft.com/office/drawing/2014/main" id="{6014CBD7-62C0-9C58-177D-030CC9131B96}"/>
              </a:ext>
            </a:extLst>
          </p:cNvPr>
          <p:cNvSpPr/>
          <p:nvPr/>
        </p:nvSpPr>
        <p:spPr>
          <a:xfrm>
            <a:off x="952501" y="4285904"/>
            <a:ext cx="34782670" cy="13645400"/>
          </a:xfrm>
          <a:prstGeom prst="rect">
            <a:avLst/>
          </a:prstGeom>
        </p:spPr>
        <p:txBody>
          <a:bodyPr wrap="square">
            <a:normAutofit/>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Use </a:t>
            </a:r>
            <a:r>
              <a:rPr lang="en-US" sz="6400" dirty="0" err="1">
                <a:latin typeface="Open Sans" panose="020B0606030504020204" pitchFamily="34" charset="0"/>
                <a:ea typeface="Open Sans" panose="020B0606030504020204" pitchFamily="34" charset="0"/>
                <a:cs typeface="Open Sans" panose="020B0606030504020204" pitchFamily="34" charset="0"/>
              </a:rPr>
              <a:t>summaryStatistics</a:t>
            </a:r>
            <a:r>
              <a:rPr lang="en-US" sz="6400" dirty="0">
                <a:latin typeface="Open Sans" panose="020B0606030504020204" pitchFamily="34" charset="0"/>
                <a:ea typeface="Open Sans" panose="020B0606030504020204" pitchFamily="34" charset="0"/>
                <a:cs typeface="Open Sans" panose="020B0606030504020204" pitchFamily="34" charset="0"/>
              </a:rPr>
              <a:t> on the student's age, to get a better idea of how old the student population is.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What countries are the students from?  Print a distinct list of the country codes.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Are there students that are still active and have been enrolled for more than 7 years?  Use one of the match terminal operations to answer this question.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Next, select 5 of the students above and print their information out.</a:t>
            </a:r>
          </a:p>
        </p:txBody>
      </p:sp>
    </p:spTree>
    <p:extLst>
      <p:ext uri="{BB962C8B-B14F-4D97-AF65-F5344CB8AC3E}">
        <p14:creationId xmlns:p14="http://schemas.microsoft.com/office/powerpoint/2010/main" val="2445882462"/>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EE22E-8E2E-D610-2F12-A48DFD236DA4}"/>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BCF0D25F-0F93-0080-00C4-7C09AC53400D}"/>
              </a:ext>
            </a:extLst>
          </p:cNvPr>
          <p:cNvSpPr/>
          <p:nvPr/>
        </p:nvSpPr>
        <p:spPr>
          <a:xfrm>
            <a:off x="952498" y="459786"/>
            <a:ext cx="2844849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Additional Terminal (Reduction) Operations </a:t>
            </a:r>
          </a:p>
        </p:txBody>
      </p:sp>
      <p:sp>
        <p:nvSpPr>
          <p:cNvPr id="128" name="Shape 128">
            <a:extLst>
              <a:ext uri="{FF2B5EF4-FFF2-40B4-BE49-F238E27FC236}">
                <a16:creationId xmlns:a16="http://schemas.microsoft.com/office/drawing/2014/main" id="{DB782730-CF0A-3738-5C43-73C27076B1D1}"/>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F5B385D6-1A8C-072A-F5E2-511CA0C561A0}"/>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F250B521-A163-C050-A7AF-1E084E0A491F}"/>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8BE77158-E8B0-15A1-2AF7-403BDC906F55}"/>
              </a:ext>
            </a:extLst>
          </p:cNvPr>
          <p:cNvSpPr/>
          <p:nvPr/>
        </p:nvSpPr>
        <p:spPr>
          <a:xfrm>
            <a:off x="952500" y="18489726"/>
            <a:ext cx="16008688" cy="1107996"/>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200" dirty="0">
                <a:latin typeface="Open Sans" panose="020B0606030504020204" pitchFamily="34" charset="0"/>
                <a:ea typeface="Open Sans" panose="020B0606030504020204" pitchFamily="34" charset="0"/>
                <a:cs typeface="Open Sans" panose="020B0606030504020204" pitchFamily="34" charset="0"/>
              </a:rPr>
              <a:t>Terminal operations for processing and transforming stream elements</a:t>
            </a:r>
          </a:p>
        </p:txBody>
      </p:sp>
      <p:sp>
        <p:nvSpPr>
          <p:cNvPr id="8" name="Rectangle 7">
            <a:extLst>
              <a:ext uri="{FF2B5EF4-FFF2-40B4-BE49-F238E27FC236}">
                <a16:creationId xmlns:a16="http://schemas.microsoft.com/office/drawing/2014/main" id="{A821773F-F653-4144-DAEB-9EA8ACD3B8F7}"/>
              </a:ext>
            </a:extLst>
          </p:cNvPr>
          <p:cNvSpPr/>
          <p:nvPr/>
        </p:nvSpPr>
        <p:spPr>
          <a:xfrm>
            <a:off x="952501" y="2520681"/>
            <a:ext cx="34782670" cy="13645399"/>
          </a:xfrm>
          <a:prstGeom prst="rect">
            <a:avLst/>
          </a:prstGeom>
        </p:spPr>
        <p:txBody>
          <a:bodyPr wrap="square">
            <a:normAutofit/>
          </a:bodyPr>
          <a:lstStyle/>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Reduction operations</a:t>
            </a:r>
            <a:r>
              <a:rPr lang="en-US" sz="6400" dirty="0">
                <a:latin typeface="Open Sans" panose="020B0606030504020204" pitchFamily="34" charset="0"/>
                <a:ea typeface="Open Sans" panose="020B0606030504020204" pitchFamily="34" charset="0"/>
                <a:cs typeface="Open Sans" panose="020B0606030504020204" pitchFamily="34" charset="0"/>
              </a:rPr>
              <a:t> combine the contents of a stream, to return a value, or they can return a collection.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I want to show you some additional terminal operations, and their return types and signatures.</a:t>
            </a:r>
          </a:p>
        </p:txBody>
      </p:sp>
      <p:graphicFrame>
        <p:nvGraphicFramePr>
          <p:cNvPr id="2" name="Table 1">
            <a:extLst>
              <a:ext uri="{FF2B5EF4-FFF2-40B4-BE49-F238E27FC236}">
                <a16:creationId xmlns:a16="http://schemas.microsoft.com/office/drawing/2014/main" id="{FFA0AFC8-B2B7-1100-EE6F-BA72538621EA}"/>
              </a:ext>
            </a:extLst>
          </p:cNvPr>
          <p:cNvGraphicFramePr>
            <a:graphicFrameLocks noGrp="1"/>
          </p:cNvGraphicFramePr>
          <p:nvPr/>
        </p:nvGraphicFramePr>
        <p:xfrm>
          <a:off x="2133772" y="7753082"/>
          <a:ext cx="32308456" cy="9693190"/>
        </p:xfrm>
        <a:graphic>
          <a:graphicData uri="http://schemas.openxmlformats.org/drawingml/2006/table">
            <a:tbl>
              <a:tblPr firstRow="1" bandRow="1">
                <a:tableStyleId>{5C22544A-7EE6-4342-B048-85BDC9FD1C3A}</a:tableStyleId>
              </a:tblPr>
              <a:tblGrid>
                <a:gridCol w="4847273">
                  <a:extLst>
                    <a:ext uri="{9D8B030D-6E8A-4147-A177-3AD203B41FA5}">
                      <a16:colId xmlns:a16="http://schemas.microsoft.com/office/drawing/2014/main" val="2844207666"/>
                    </a:ext>
                  </a:extLst>
                </a:gridCol>
                <a:gridCol w="27461183">
                  <a:extLst>
                    <a:ext uri="{9D8B030D-6E8A-4147-A177-3AD203B41FA5}">
                      <a16:colId xmlns:a16="http://schemas.microsoft.com/office/drawing/2014/main" val="1891655341"/>
                    </a:ext>
                  </a:extLst>
                </a:gridCol>
              </a:tblGrid>
              <a:tr h="1287667">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 Type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Terminal Operations</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2315109">
                <a:tc>
                  <a:txBody>
                    <a:bodyPr/>
                    <a:lstStyle/>
                    <a:p>
                      <a:pPr marL="180000" algn="l" rtl="0" fontAlgn="t">
                        <a:lnSpc>
                          <a:spcPct val="90000"/>
                        </a:lnSpc>
                        <a:spcAft>
                          <a:spcPts val="2400"/>
                        </a:spcAft>
                      </a:pPr>
                      <a:r>
                        <a:rPr lang="en-PH" sz="4000" b="0" dirty="0">
                          <a:solidFill>
                            <a:schemeClr val="tx1"/>
                          </a:solidFill>
                          <a:effectLst/>
                          <a:latin typeface="Roboto Mono" panose="00000009000000000000" pitchFamily="49" charset="0"/>
                          <a:ea typeface="Roboto Mono" panose="00000009000000000000" pitchFamily="49" charset="0"/>
                        </a:rPr>
                        <a:t>R</a:t>
                      </a:r>
                    </a:p>
                    <a:p>
                      <a:pPr marL="180000" algn="l" rtl="0" fontAlgn="t">
                        <a:lnSpc>
                          <a:spcPct val="90000"/>
                        </a:lnSpc>
                        <a:spcAft>
                          <a:spcPts val="2400"/>
                        </a:spcAft>
                      </a:pPr>
                      <a:r>
                        <a:rPr lang="en-PH" sz="4000" b="0" dirty="0">
                          <a:solidFill>
                            <a:schemeClr val="tx1"/>
                          </a:solidFill>
                          <a:effectLst/>
                          <a:latin typeface="Roboto Mono" panose="00000009000000000000" pitchFamily="49" charset="0"/>
                          <a:ea typeface="Roboto Mono" panose="00000009000000000000" pitchFamily="49" charset="0"/>
                        </a:rPr>
                        <a:t>R</a:t>
                      </a:r>
                    </a:p>
                  </a:txBody>
                  <a:tcPr marL="19050" marR="19050" marT="12700" marB="127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rtl="0" fontAlgn="t">
                        <a:lnSpc>
                          <a:spcPct val="90000"/>
                        </a:lnSpc>
                        <a:spcAft>
                          <a:spcPts val="2400"/>
                        </a:spcAft>
                      </a:pPr>
                      <a:r>
                        <a:rPr lang="en-PH" sz="4000" b="0" dirty="0">
                          <a:solidFill>
                            <a:schemeClr val="accent1"/>
                          </a:solidFill>
                          <a:effectLst/>
                          <a:latin typeface="Roboto Mono" panose="00000009000000000000" pitchFamily="49" charset="0"/>
                          <a:ea typeface="Roboto Mono" panose="00000009000000000000" pitchFamily="49" charset="0"/>
                        </a:rPr>
                        <a:t>collect</a:t>
                      </a:r>
                      <a:r>
                        <a:rPr lang="en-PH" sz="4000" b="0" dirty="0">
                          <a:solidFill>
                            <a:schemeClr val="tx1"/>
                          </a:solidFill>
                          <a:effectLst/>
                          <a:latin typeface="Roboto Mono" panose="00000009000000000000" pitchFamily="49" charset="0"/>
                          <a:ea typeface="Roboto Mono" panose="00000009000000000000" pitchFamily="49" charset="0"/>
                        </a:rPr>
                        <a:t>(</a:t>
                      </a:r>
                      <a:r>
                        <a:rPr lang="en-PH" sz="4000" b="0" dirty="0">
                          <a:solidFill>
                            <a:schemeClr val="accent1"/>
                          </a:solidFill>
                          <a:effectLst/>
                          <a:latin typeface="Roboto Mono" panose="00000009000000000000" pitchFamily="49" charset="0"/>
                          <a:ea typeface="Roboto Mono" panose="00000009000000000000" pitchFamily="49" charset="0"/>
                        </a:rPr>
                        <a:t>Collector</a:t>
                      </a:r>
                      <a:r>
                        <a:rPr lang="en-PH" sz="4000" b="0" dirty="0">
                          <a:solidFill>
                            <a:schemeClr val="tx1"/>
                          </a:solidFill>
                          <a:effectLst/>
                          <a:latin typeface="Roboto Mono" panose="00000009000000000000" pitchFamily="49" charset="0"/>
                          <a:ea typeface="Roboto Mono" panose="00000009000000000000" pitchFamily="49" charset="0"/>
                        </a:rPr>
                        <a:t>&lt;? </a:t>
                      </a:r>
                      <a:r>
                        <a:rPr lang="en-PH" sz="4000" b="0" dirty="0" err="1">
                          <a:solidFill>
                            <a:schemeClr val="tx1"/>
                          </a:solidFill>
                          <a:effectLst/>
                          <a:latin typeface="Roboto Mono" panose="00000009000000000000" pitchFamily="49" charset="0"/>
                          <a:ea typeface="Roboto Mono" panose="00000009000000000000" pitchFamily="49" charset="0"/>
                        </a:rPr>
                        <a:t>super</a:t>
                      </a:r>
                      <a:r>
                        <a:rPr lang="en-PH" sz="4000" b="0" dirty="0" err="1">
                          <a:solidFill>
                            <a:schemeClr val="accent1"/>
                          </a:solidFill>
                          <a:effectLst/>
                          <a:latin typeface="Roboto Mono" panose="00000009000000000000" pitchFamily="49" charset="0"/>
                          <a:ea typeface="Roboto Mono" panose="00000009000000000000" pitchFamily="49" charset="0"/>
                        </a:rPr>
                        <a:t>T</a:t>
                      </a:r>
                      <a:r>
                        <a:rPr lang="en-PH" sz="4000" b="0" dirty="0" err="1">
                          <a:solidFill>
                            <a:schemeClr val="tx1"/>
                          </a:solidFill>
                          <a:effectLst/>
                          <a:latin typeface="Roboto Mono" panose="00000009000000000000" pitchFamily="49" charset="0"/>
                          <a:ea typeface="Roboto Mono" panose="00000009000000000000" pitchFamily="49" charset="0"/>
                        </a:rPr>
                        <a:t>,A,R</a:t>
                      </a:r>
                      <a:r>
                        <a:rPr lang="en-PH" sz="4000" b="0" dirty="0">
                          <a:solidFill>
                            <a:schemeClr val="tx1"/>
                          </a:solidFill>
                          <a:effectLst/>
                          <a:latin typeface="Roboto Mono" panose="00000009000000000000" pitchFamily="49" charset="0"/>
                          <a:ea typeface="Roboto Mono" panose="00000009000000000000" pitchFamily="49" charset="0"/>
                        </a:rPr>
                        <a:t>&gt; collector)</a:t>
                      </a:r>
                    </a:p>
                    <a:p>
                      <a:pPr marL="180000" algn="l" rtl="0" fontAlgn="t">
                        <a:lnSpc>
                          <a:spcPct val="90000"/>
                        </a:lnSpc>
                        <a:spcAft>
                          <a:spcPts val="2400"/>
                        </a:spcAft>
                      </a:pPr>
                      <a:r>
                        <a:rPr lang="en-PH" sz="4000" b="0" dirty="0">
                          <a:solidFill>
                            <a:schemeClr val="accent1"/>
                          </a:solidFill>
                          <a:effectLst/>
                          <a:latin typeface="Roboto Mono" panose="00000009000000000000" pitchFamily="49" charset="0"/>
                          <a:ea typeface="Roboto Mono" panose="00000009000000000000" pitchFamily="49" charset="0"/>
                        </a:rPr>
                        <a:t>collect</a:t>
                      </a:r>
                      <a:r>
                        <a:rPr lang="en-PH" sz="4000" b="0" dirty="0">
                          <a:solidFill>
                            <a:schemeClr val="tx1"/>
                          </a:solidFill>
                          <a:effectLst/>
                          <a:latin typeface="Roboto Mono" panose="00000009000000000000" pitchFamily="49" charset="0"/>
                          <a:ea typeface="Roboto Mono" panose="00000009000000000000" pitchFamily="49" charset="0"/>
                        </a:rPr>
                        <a:t>(</a:t>
                      </a:r>
                      <a:r>
                        <a:rPr lang="en-PH" sz="4000" b="0" dirty="0">
                          <a:solidFill>
                            <a:schemeClr val="accent1"/>
                          </a:solidFill>
                          <a:effectLst/>
                          <a:latin typeface="Roboto Mono" panose="00000009000000000000" pitchFamily="49" charset="0"/>
                          <a:ea typeface="Roboto Mono" panose="00000009000000000000" pitchFamily="49" charset="0"/>
                        </a:rPr>
                        <a:t>Supplier</a:t>
                      </a:r>
                      <a:r>
                        <a:rPr lang="en-PH" sz="4000" b="0" dirty="0">
                          <a:solidFill>
                            <a:schemeClr val="tx1"/>
                          </a:solidFill>
                          <a:effectLst/>
                          <a:latin typeface="Roboto Mono" panose="00000009000000000000" pitchFamily="49" charset="0"/>
                          <a:ea typeface="Roboto Mono" panose="00000009000000000000" pitchFamily="49" charset="0"/>
                        </a:rPr>
                        <a:t>&lt;R&gt; </a:t>
                      </a:r>
                      <a:r>
                        <a:rPr lang="en-PH" sz="4000" b="0" dirty="0" err="1">
                          <a:solidFill>
                            <a:schemeClr val="tx1"/>
                          </a:solidFill>
                          <a:effectLst/>
                          <a:latin typeface="Roboto Mono" panose="00000009000000000000" pitchFamily="49" charset="0"/>
                          <a:ea typeface="Roboto Mono" panose="00000009000000000000" pitchFamily="49" charset="0"/>
                        </a:rPr>
                        <a:t>supplier,</a:t>
                      </a:r>
                      <a:r>
                        <a:rPr lang="en-PH" sz="4000" b="0" dirty="0" err="1">
                          <a:solidFill>
                            <a:schemeClr val="accent1"/>
                          </a:solidFill>
                          <a:effectLst/>
                          <a:latin typeface="Roboto Mono" panose="00000009000000000000" pitchFamily="49" charset="0"/>
                          <a:ea typeface="Roboto Mono" panose="00000009000000000000" pitchFamily="49" charset="0"/>
                        </a:rPr>
                        <a:t>BiConsumer</a:t>
                      </a:r>
                      <a:r>
                        <a:rPr lang="en-PH" sz="4000" b="0" dirty="0">
                          <a:solidFill>
                            <a:schemeClr val="tx1"/>
                          </a:solidFill>
                          <a:effectLst/>
                          <a:latin typeface="Roboto Mono" panose="00000009000000000000" pitchFamily="49" charset="0"/>
                          <a:ea typeface="Roboto Mono" panose="00000009000000000000" pitchFamily="49" charset="0"/>
                        </a:rPr>
                        <a:t>&lt;R,? </a:t>
                      </a:r>
                      <a:r>
                        <a:rPr lang="en-PH" sz="4000" b="0" dirty="0" err="1">
                          <a:solidFill>
                            <a:schemeClr val="tx1"/>
                          </a:solidFill>
                          <a:effectLst/>
                          <a:latin typeface="Roboto Mono" panose="00000009000000000000" pitchFamily="49" charset="0"/>
                          <a:ea typeface="Roboto Mono" panose="00000009000000000000" pitchFamily="49" charset="0"/>
                        </a:rPr>
                        <a:t>super</a:t>
                      </a:r>
                      <a:r>
                        <a:rPr lang="en-PH" sz="4000" b="0" dirty="0" err="1">
                          <a:solidFill>
                            <a:schemeClr val="accent1"/>
                          </a:solidFill>
                          <a:effectLst/>
                          <a:latin typeface="Roboto Mono" panose="00000009000000000000" pitchFamily="49" charset="0"/>
                          <a:ea typeface="Roboto Mono" panose="00000009000000000000" pitchFamily="49" charset="0"/>
                        </a:rPr>
                        <a:t>T</a:t>
                      </a:r>
                      <a:r>
                        <a:rPr lang="en-PH" sz="4000" b="0" dirty="0">
                          <a:solidFill>
                            <a:schemeClr val="tx1"/>
                          </a:solidFill>
                          <a:effectLst/>
                          <a:latin typeface="Roboto Mono" panose="00000009000000000000" pitchFamily="49" charset="0"/>
                          <a:ea typeface="Roboto Mono" panose="00000009000000000000" pitchFamily="49" charset="0"/>
                        </a:rPr>
                        <a:t>&gt; </a:t>
                      </a:r>
                      <a:r>
                        <a:rPr lang="en-PH" sz="4000" b="0" dirty="0" err="1">
                          <a:solidFill>
                            <a:schemeClr val="tx1"/>
                          </a:solidFill>
                          <a:effectLst/>
                          <a:latin typeface="Roboto Mono" panose="00000009000000000000" pitchFamily="49" charset="0"/>
                          <a:ea typeface="Roboto Mono" panose="00000009000000000000" pitchFamily="49" charset="0"/>
                        </a:rPr>
                        <a:t>accumulator,</a:t>
                      </a:r>
                      <a:r>
                        <a:rPr lang="en-PH" sz="4000" b="0" dirty="0" err="1">
                          <a:solidFill>
                            <a:schemeClr val="accent1"/>
                          </a:solidFill>
                          <a:effectLst/>
                          <a:latin typeface="Roboto Mono" panose="00000009000000000000" pitchFamily="49" charset="0"/>
                          <a:ea typeface="Roboto Mono" panose="00000009000000000000" pitchFamily="49" charset="0"/>
                        </a:rPr>
                        <a:t>BiConsumer</a:t>
                      </a:r>
                      <a:r>
                        <a:rPr lang="en-PH" sz="4000" b="0" dirty="0">
                          <a:solidFill>
                            <a:schemeClr val="tx1"/>
                          </a:solidFill>
                          <a:effectLst/>
                          <a:latin typeface="Roboto Mono" panose="00000009000000000000" pitchFamily="49" charset="0"/>
                          <a:ea typeface="Roboto Mono" panose="00000009000000000000" pitchFamily="49" charset="0"/>
                        </a:rPr>
                        <a:t>&lt;R,R&gt; combiner)</a:t>
                      </a:r>
                    </a:p>
                  </a:txBody>
                  <a:tcPr marL="0" marR="0" marT="12700" marB="127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2881504">
                <a:tc>
                  <a:txBody>
                    <a:bodyPr/>
                    <a:lstStyle/>
                    <a:p>
                      <a:pPr marL="180000" algn="l" rtl="0" fontAlgn="t">
                        <a:lnSpc>
                          <a:spcPct val="90000"/>
                        </a:lnSpc>
                        <a:spcAft>
                          <a:spcPts val="2400"/>
                        </a:spcAft>
                      </a:pPr>
                      <a:r>
                        <a:rPr lang="fr-FR" sz="4000" b="0" dirty="0" err="1">
                          <a:solidFill>
                            <a:schemeClr val="accent1"/>
                          </a:solidFill>
                          <a:effectLst/>
                          <a:latin typeface="Roboto Mono" panose="00000009000000000000" pitchFamily="49" charset="0"/>
                          <a:ea typeface="Roboto Mono" panose="00000009000000000000" pitchFamily="49" charset="0"/>
                        </a:rPr>
                        <a:t>Optional</a:t>
                      </a:r>
                      <a:r>
                        <a:rPr lang="fr-FR" sz="4000" b="0" dirty="0">
                          <a:solidFill>
                            <a:schemeClr val="tx1"/>
                          </a:solidFill>
                          <a:effectLst/>
                          <a:latin typeface="Roboto Mono" panose="00000009000000000000" pitchFamily="49" charset="0"/>
                          <a:ea typeface="Roboto Mono" panose="00000009000000000000" pitchFamily="49" charset="0"/>
                        </a:rPr>
                        <a:t>&lt;</a:t>
                      </a:r>
                      <a:r>
                        <a:rPr lang="fr-FR" sz="4000" b="0" dirty="0">
                          <a:solidFill>
                            <a:schemeClr val="accent1"/>
                          </a:solidFill>
                          <a:effectLst/>
                          <a:latin typeface="Roboto Mono" panose="00000009000000000000" pitchFamily="49" charset="0"/>
                          <a:ea typeface="Roboto Mono" panose="00000009000000000000" pitchFamily="49" charset="0"/>
                        </a:rPr>
                        <a:t>T</a:t>
                      </a:r>
                      <a:r>
                        <a:rPr lang="fr-FR" sz="4000" b="0" dirty="0">
                          <a:solidFill>
                            <a:schemeClr val="tx1"/>
                          </a:solidFill>
                          <a:effectLst/>
                          <a:latin typeface="Roboto Mono" panose="00000009000000000000" pitchFamily="49" charset="0"/>
                          <a:ea typeface="Roboto Mono" panose="00000009000000000000" pitchFamily="49" charset="0"/>
                        </a:rPr>
                        <a:t>&gt;</a:t>
                      </a:r>
                    </a:p>
                    <a:p>
                      <a:pPr marL="180000" algn="l" rtl="0" fontAlgn="t">
                        <a:lnSpc>
                          <a:spcPct val="90000"/>
                        </a:lnSpc>
                        <a:spcAft>
                          <a:spcPts val="2400"/>
                        </a:spcAft>
                      </a:pPr>
                      <a:r>
                        <a:rPr lang="fr-FR" sz="4000" b="0" dirty="0">
                          <a:solidFill>
                            <a:schemeClr val="tx1"/>
                          </a:solidFill>
                          <a:effectLst/>
                          <a:latin typeface="Roboto Mono" panose="00000009000000000000" pitchFamily="49" charset="0"/>
                          <a:ea typeface="Roboto Mono" panose="00000009000000000000" pitchFamily="49" charset="0"/>
                        </a:rPr>
                        <a:t>T</a:t>
                      </a:r>
                    </a:p>
                    <a:p>
                      <a:pPr marL="180000" algn="l" rtl="0" fontAlgn="t">
                        <a:lnSpc>
                          <a:spcPct val="90000"/>
                        </a:lnSpc>
                        <a:spcAft>
                          <a:spcPts val="2400"/>
                        </a:spcAft>
                      </a:pPr>
                      <a:r>
                        <a:rPr lang="fr-FR" sz="4000" b="0" dirty="0">
                          <a:solidFill>
                            <a:schemeClr val="tx1"/>
                          </a:solidFill>
                          <a:effectLst/>
                          <a:latin typeface="Roboto Mono" panose="00000009000000000000" pitchFamily="49" charset="0"/>
                          <a:ea typeface="Roboto Mono" panose="00000009000000000000" pitchFamily="49" charset="0"/>
                        </a:rPr>
                        <a:t>&lt;U&gt; U</a:t>
                      </a:r>
                    </a:p>
                  </a:txBody>
                  <a:tcPr marL="0" marR="0" marT="12700" marB="127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rtl="0" fontAlgn="t">
                        <a:lnSpc>
                          <a:spcPct val="90000"/>
                        </a:lnSpc>
                        <a:spcAft>
                          <a:spcPts val="2400"/>
                        </a:spcAft>
                      </a:pPr>
                      <a:r>
                        <a:rPr lang="en-PH" sz="4000" b="0" dirty="0">
                          <a:solidFill>
                            <a:schemeClr val="accent1"/>
                          </a:solidFill>
                          <a:effectLst/>
                          <a:latin typeface="Roboto Mono" panose="00000009000000000000" pitchFamily="49" charset="0"/>
                          <a:ea typeface="Roboto Mono" panose="00000009000000000000" pitchFamily="49" charset="0"/>
                        </a:rPr>
                        <a:t>reduce</a:t>
                      </a:r>
                      <a:r>
                        <a:rPr lang="en-PH" sz="4000" b="0" dirty="0">
                          <a:solidFill>
                            <a:schemeClr val="tx1"/>
                          </a:solidFill>
                          <a:effectLst/>
                          <a:latin typeface="Roboto Mono" panose="00000009000000000000" pitchFamily="49" charset="0"/>
                          <a:ea typeface="Roboto Mono" panose="00000009000000000000" pitchFamily="49" charset="0"/>
                        </a:rPr>
                        <a:t>(</a:t>
                      </a:r>
                      <a:r>
                        <a:rPr lang="en-PH" sz="4000" b="0" dirty="0" err="1">
                          <a:solidFill>
                            <a:schemeClr val="accent1"/>
                          </a:solidFill>
                          <a:effectLst/>
                          <a:latin typeface="Roboto Mono" panose="00000009000000000000" pitchFamily="49" charset="0"/>
                          <a:ea typeface="Roboto Mono" panose="00000009000000000000" pitchFamily="49" charset="0"/>
                        </a:rPr>
                        <a:t>BinaryOperator</a:t>
                      </a:r>
                      <a:r>
                        <a:rPr lang="en-PH" sz="4000" b="0" dirty="0">
                          <a:solidFill>
                            <a:schemeClr val="tx1"/>
                          </a:solidFill>
                          <a:effectLst/>
                          <a:latin typeface="Roboto Mono" panose="00000009000000000000" pitchFamily="49" charset="0"/>
                          <a:ea typeface="Roboto Mono" panose="00000009000000000000" pitchFamily="49" charset="0"/>
                        </a:rPr>
                        <a:t>&lt;</a:t>
                      </a:r>
                      <a:r>
                        <a:rPr lang="en-PH" sz="4000" b="0" dirty="0">
                          <a:solidFill>
                            <a:schemeClr val="accent1"/>
                          </a:solidFill>
                          <a:effectLst/>
                          <a:latin typeface="Roboto Mono" panose="00000009000000000000" pitchFamily="49" charset="0"/>
                          <a:ea typeface="Roboto Mono" panose="00000009000000000000" pitchFamily="49" charset="0"/>
                        </a:rPr>
                        <a:t>T</a:t>
                      </a:r>
                      <a:r>
                        <a:rPr lang="en-PH" sz="4000" b="0" dirty="0">
                          <a:solidFill>
                            <a:schemeClr val="tx1"/>
                          </a:solidFill>
                          <a:effectLst/>
                          <a:latin typeface="Roboto Mono" panose="00000009000000000000" pitchFamily="49" charset="0"/>
                          <a:ea typeface="Roboto Mono" panose="00000009000000000000" pitchFamily="49" charset="0"/>
                        </a:rPr>
                        <a:t>&gt; accumulator)</a:t>
                      </a:r>
                    </a:p>
                    <a:p>
                      <a:pPr marL="180000" algn="l" rtl="0" fontAlgn="t">
                        <a:lnSpc>
                          <a:spcPct val="90000"/>
                        </a:lnSpc>
                        <a:spcAft>
                          <a:spcPts val="2400"/>
                        </a:spcAft>
                      </a:pPr>
                      <a:r>
                        <a:rPr lang="en-PH" sz="4000" b="0" dirty="0">
                          <a:solidFill>
                            <a:schemeClr val="accent1"/>
                          </a:solidFill>
                          <a:effectLst/>
                          <a:latin typeface="Roboto Mono" panose="00000009000000000000" pitchFamily="49" charset="0"/>
                          <a:ea typeface="Roboto Mono" panose="00000009000000000000" pitchFamily="49" charset="0"/>
                        </a:rPr>
                        <a:t>reduce</a:t>
                      </a:r>
                      <a:r>
                        <a:rPr lang="en-PH" sz="4000" b="0" dirty="0">
                          <a:solidFill>
                            <a:schemeClr val="tx1"/>
                          </a:solidFill>
                          <a:effectLst/>
                          <a:latin typeface="Roboto Mono" panose="00000009000000000000" pitchFamily="49" charset="0"/>
                          <a:ea typeface="Roboto Mono" panose="00000009000000000000" pitchFamily="49" charset="0"/>
                        </a:rPr>
                        <a:t>(T </a:t>
                      </a:r>
                      <a:r>
                        <a:rPr lang="en-PH" sz="4000" b="0" dirty="0" err="1">
                          <a:solidFill>
                            <a:schemeClr val="tx1"/>
                          </a:solidFill>
                          <a:effectLst/>
                          <a:latin typeface="Roboto Mono" panose="00000009000000000000" pitchFamily="49" charset="0"/>
                          <a:ea typeface="Roboto Mono" panose="00000009000000000000" pitchFamily="49" charset="0"/>
                        </a:rPr>
                        <a:t>identity,</a:t>
                      </a:r>
                      <a:r>
                        <a:rPr lang="en-PH" sz="4000" b="0" dirty="0" err="1">
                          <a:solidFill>
                            <a:schemeClr val="accent1"/>
                          </a:solidFill>
                          <a:effectLst/>
                          <a:latin typeface="Roboto Mono" panose="00000009000000000000" pitchFamily="49" charset="0"/>
                          <a:ea typeface="Roboto Mono" panose="00000009000000000000" pitchFamily="49" charset="0"/>
                        </a:rPr>
                        <a:t>BinaryOperator</a:t>
                      </a:r>
                      <a:r>
                        <a:rPr lang="en-PH" sz="4000" b="0" dirty="0">
                          <a:solidFill>
                            <a:schemeClr val="tx1"/>
                          </a:solidFill>
                          <a:effectLst/>
                          <a:latin typeface="Roboto Mono" panose="00000009000000000000" pitchFamily="49" charset="0"/>
                          <a:ea typeface="Roboto Mono" panose="00000009000000000000" pitchFamily="49" charset="0"/>
                        </a:rPr>
                        <a:t>&lt;</a:t>
                      </a:r>
                      <a:r>
                        <a:rPr lang="en-PH" sz="4000" b="0" dirty="0">
                          <a:solidFill>
                            <a:schemeClr val="accent1"/>
                          </a:solidFill>
                          <a:effectLst/>
                          <a:latin typeface="Roboto Mono" panose="00000009000000000000" pitchFamily="49" charset="0"/>
                          <a:ea typeface="Roboto Mono" panose="00000009000000000000" pitchFamily="49" charset="0"/>
                        </a:rPr>
                        <a:t>T</a:t>
                      </a:r>
                      <a:r>
                        <a:rPr lang="en-PH" sz="4000" b="0" dirty="0">
                          <a:solidFill>
                            <a:schemeClr val="tx1"/>
                          </a:solidFill>
                          <a:effectLst/>
                          <a:latin typeface="Roboto Mono" panose="00000009000000000000" pitchFamily="49" charset="0"/>
                          <a:ea typeface="Roboto Mono" panose="00000009000000000000" pitchFamily="49" charset="0"/>
                        </a:rPr>
                        <a:t>&gt; accumulator)</a:t>
                      </a:r>
                    </a:p>
                    <a:p>
                      <a:pPr marL="180000" algn="l" rtl="0" fontAlgn="t">
                        <a:lnSpc>
                          <a:spcPct val="90000"/>
                        </a:lnSpc>
                        <a:spcAft>
                          <a:spcPts val="2400"/>
                        </a:spcAft>
                      </a:pPr>
                      <a:r>
                        <a:rPr lang="en-PH" sz="4000" b="0" dirty="0">
                          <a:solidFill>
                            <a:schemeClr val="accent1"/>
                          </a:solidFill>
                          <a:effectLst/>
                          <a:latin typeface="Roboto Mono" panose="00000009000000000000" pitchFamily="49" charset="0"/>
                          <a:ea typeface="Roboto Mono" panose="00000009000000000000" pitchFamily="49" charset="0"/>
                        </a:rPr>
                        <a:t>reduce</a:t>
                      </a:r>
                      <a:r>
                        <a:rPr lang="en-PH" sz="4000" b="0" dirty="0">
                          <a:solidFill>
                            <a:schemeClr val="tx1"/>
                          </a:solidFill>
                          <a:effectLst/>
                          <a:latin typeface="Roboto Mono" panose="00000009000000000000" pitchFamily="49" charset="0"/>
                          <a:ea typeface="Roboto Mono" panose="00000009000000000000" pitchFamily="49" charset="0"/>
                        </a:rPr>
                        <a:t>(U </a:t>
                      </a:r>
                      <a:r>
                        <a:rPr lang="en-PH" sz="4000" b="0" dirty="0" err="1">
                          <a:solidFill>
                            <a:schemeClr val="tx1"/>
                          </a:solidFill>
                          <a:effectLst/>
                          <a:latin typeface="Roboto Mono" panose="00000009000000000000" pitchFamily="49" charset="0"/>
                          <a:ea typeface="Roboto Mono" panose="00000009000000000000" pitchFamily="49" charset="0"/>
                        </a:rPr>
                        <a:t>identity,</a:t>
                      </a:r>
                      <a:r>
                        <a:rPr lang="en-PH" sz="4000" b="0" dirty="0" err="1">
                          <a:solidFill>
                            <a:schemeClr val="accent1"/>
                          </a:solidFill>
                          <a:effectLst/>
                          <a:latin typeface="Roboto Mono" panose="00000009000000000000" pitchFamily="49" charset="0"/>
                          <a:ea typeface="Roboto Mono" panose="00000009000000000000" pitchFamily="49" charset="0"/>
                        </a:rPr>
                        <a:t>BiFunction</a:t>
                      </a:r>
                      <a:r>
                        <a:rPr lang="en-PH" sz="4000" b="0" dirty="0">
                          <a:solidFill>
                            <a:schemeClr val="tx1"/>
                          </a:solidFill>
                          <a:effectLst/>
                          <a:latin typeface="Roboto Mono" panose="00000009000000000000" pitchFamily="49" charset="0"/>
                          <a:ea typeface="Roboto Mono" panose="00000009000000000000" pitchFamily="49" charset="0"/>
                        </a:rPr>
                        <a:t>&lt;U,? </a:t>
                      </a:r>
                      <a:r>
                        <a:rPr lang="en-PH" sz="4000" b="0" dirty="0" err="1">
                          <a:solidFill>
                            <a:schemeClr val="tx1"/>
                          </a:solidFill>
                          <a:effectLst/>
                          <a:latin typeface="Roboto Mono" panose="00000009000000000000" pitchFamily="49" charset="0"/>
                          <a:ea typeface="Roboto Mono" panose="00000009000000000000" pitchFamily="49" charset="0"/>
                        </a:rPr>
                        <a:t>super</a:t>
                      </a:r>
                      <a:r>
                        <a:rPr lang="en-PH" sz="4000" b="0" dirty="0" err="1">
                          <a:solidFill>
                            <a:schemeClr val="accent1"/>
                          </a:solidFill>
                          <a:effectLst/>
                          <a:latin typeface="Roboto Mono" panose="00000009000000000000" pitchFamily="49" charset="0"/>
                          <a:ea typeface="Roboto Mono" panose="00000009000000000000" pitchFamily="49" charset="0"/>
                        </a:rPr>
                        <a:t>T</a:t>
                      </a:r>
                      <a:r>
                        <a:rPr lang="en-PH" sz="4000" b="0" dirty="0" err="1">
                          <a:solidFill>
                            <a:schemeClr val="tx1"/>
                          </a:solidFill>
                          <a:effectLst/>
                          <a:latin typeface="Roboto Mono" panose="00000009000000000000" pitchFamily="49" charset="0"/>
                          <a:ea typeface="Roboto Mono" panose="00000009000000000000" pitchFamily="49" charset="0"/>
                        </a:rPr>
                        <a:t>,U</a:t>
                      </a:r>
                      <a:r>
                        <a:rPr lang="en-PH" sz="4000" b="0" dirty="0">
                          <a:solidFill>
                            <a:schemeClr val="tx1"/>
                          </a:solidFill>
                          <a:effectLst/>
                          <a:latin typeface="Roboto Mono" panose="00000009000000000000" pitchFamily="49" charset="0"/>
                          <a:ea typeface="Roboto Mono" panose="00000009000000000000" pitchFamily="49" charset="0"/>
                        </a:rPr>
                        <a:t>&gt; </a:t>
                      </a:r>
                      <a:r>
                        <a:rPr lang="en-PH" sz="4000" b="0" dirty="0" err="1">
                          <a:solidFill>
                            <a:schemeClr val="tx1"/>
                          </a:solidFill>
                          <a:effectLst/>
                          <a:latin typeface="Roboto Mono" panose="00000009000000000000" pitchFamily="49" charset="0"/>
                          <a:ea typeface="Roboto Mono" panose="00000009000000000000" pitchFamily="49" charset="0"/>
                        </a:rPr>
                        <a:t>accumulator,</a:t>
                      </a:r>
                      <a:r>
                        <a:rPr lang="en-PH" sz="4000" b="0" dirty="0" err="1">
                          <a:solidFill>
                            <a:schemeClr val="accent1"/>
                          </a:solidFill>
                          <a:effectLst/>
                          <a:latin typeface="Roboto Mono" panose="00000009000000000000" pitchFamily="49" charset="0"/>
                          <a:ea typeface="Roboto Mono" panose="00000009000000000000" pitchFamily="49" charset="0"/>
                        </a:rPr>
                        <a:t>BinaryOperator</a:t>
                      </a:r>
                      <a:r>
                        <a:rPr lang="en-PH" sz="4000" b="0" dirty="0">
                          <a:solidFill>
                            <a:schemeClr val="tx1"/>
                          </a:solidFill>
                          <a:effectLst/>
                          <a:latin typeface="Roboto Mono" panose="00000009000000000000" pitchFamily="49" charset="0"/>
                          <a:ea typeface="Roboto Mono" panose="00000009000000000000" pitchFamily="49" charset="0"/>
                        </a:rPr>
                        <a:t>&lt;U&gt; combiner)</a:t>
                      </a:r>
                    </a:p>
                  </a:txBody>
                  <a:tcPr marL="0" marR="0" marT="12700" marB="127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92612596"/>
                  </a:ext>
                </a:extLst>
              </a:tr>
              <a:tr h="2167104">
                <a:tc>
                  <a:txBody>
                    <a:bodyPr/>
                    <a:lstStyle/>
                    <a:p>
                      <a:pPr marL="180000" algn="l" rtl="0" fontAlgn="t">
                        <a:lnSpc>
                          <a:spcPct val="90000"/>
                        </a:lnSpc>
                        <a:spcAft>
                          <a:spcPts val="2400"/>
                        </a:spcAft>
                      </a:pPr>
                      <a:r>
                        <a:rPr lang="en-PH" sz="4000" b="0" i="0" u="none" dirty="0">
                          <a:solidFill>
                            <a:schemeClr val="accent1"/>
                          </a:solidFill>
                          <a:effectLst/>
                          <a:latin typeface="Roboto Mono" panose="00000009000000000000" pitchFamily="49" charset="0"/>
                          <a:ea typeface="Roboto Mono" panose="00000009000000000000" pitchFamily="49" charset="0"/>
                        </a:rPr>
                        <a:t>Object</a:t>
                      </a:r>
                      <a:r>
                        <a:rPr lang="en-PH" sz="4000" b="0" i="0" u="none" dirty="0">
                          <a:solidFill>
                            <a:schemeClr val="tx1"/>
                          </a:solidFill>
                          <a:effectLst/>
                          <a:latin typeface="Roboto Mono" panose="00000009000000000000" pitchFamily="49" charset="0"/>
                          <a:ea typeface="Roboto Mono" panose="00000009000000000000" pitchFamily="49" charset="0"/>
                        </a:rPr>
                        <a:t>[]</a:t>
                      </a:r>
                      <a:br>
                        <a:rPr lang="en-PH" sz="4000" b="0" i="0" u="none" dirty="0">
                          <a:solidFill>
                            <a:schemeClr val="tx1"/>
                          </a:solidFill>
                          <a:effectLst/>
                          <a:latin typeface="Roboto Mono" panose="00000009000000000000" pitchFamily="49" charset="0"/>
                          <a:ea typeface="Roboto Mono" panose="00000009000000000000" pitchFamily="49" charset="0"/>
                        </a:rPr>
                      </a:br>
                      <a:endParaRPr lang="en-PH" sz="4000" b="0" i="0" u="none" dirty="0">
                        <a:solidFill>
                          <a:schemeClr val="tx1"/>
                        </a:solidFill>
                        <a:effectLst/>
                        <a:latin typeface="Roboto Mono" panose="00000009000000000000" pitchFamily="49" charset="0"/>
                        <a:ea typeface="Roboto Mono" panose="00000009000000000000" pitchFamily="49" charset="0"/>
                      </a:endParaRPr>
                    </a:p>
                    <a:p>
                      <a:pPr marL="180000" algn="l" rtl="0" fontAlgn="t">
                        <a:lnSpc>
                          <a:spcPct val="90000"/>
                        </a:lnSpc>
                        <a:spcAft>
                          <a:spcPts val="2400"/>
                        </a:spcAft>
                      </a:pPr>
                      <a:r>
                        <a:rPr lang="en-PH" sz="4000" b="0" i="0" u="none" dirty="0">
                          <a:solidFill>
                            <a:schemeClr val="tx1"/>
                          </a:solidFill>
                          <a:effectLst/>
                          <a:latin typeface="Roboto Mono" panose="00000009000000000000" pitchFamily="49" charset="0"/>
                          <a:ea typeface="Roboto Mono" panose="00000009000000000000" pitchFamily="49" charset="0"/>
                        </a:rPr>
                        <a:t>A[]</a:t>
                      </a:r>
                      <a:endParaRPr lang="en-PH" sz="4000" b="0" u="none" dirty="0">
                        <a:solidFill>
                          <a:schemeClr val="tx1"/>
                        </a:solidFill>
                        <a:effectLst/>
                        <a:latin typeface="Roboto Mono" panose="00000009000000000000" pitchFamily="49" charset="0"/>
                        <a:ea typeface="Roboto Mono" panose="00000009000000000000" pitchFamily="49" charset="0"/>
                      </a:endParaRPr>
                    </a:p>
                  </a:txBody>
                  <a:tcPr marL="19050" marR="19050" marT="12700" marB="127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rtl="0" fontAlgn="t">
                        <a:lnSpc>
                          <a:spcPct val="90000"/>
                        </a:lnSpc>
                        <a:spcAft>
                          <a:spcPts val="2400"/>
                        </a:spcAft>
                      </a:pPr>
                      <a:r>
                        <a:rPr lang="en-US" sz="4000" b="0" i="0" dirty="0" err="1">
                          <a:solidFill>
                            <a:schemeClr val="tx1"/>
                          </a:solidFill>
                          <a:effectLst/>
                          <a:latin typeface="Roboto Mono" panose="00000009000000000000" pitchFamily="49" charset="0"/>
                          <a:ea typeface="Roboto Mono" panose="00000009000000000000" pitchFamily="49" charset="0"/>
                        </a:rPr>
                        <a:t>toArray</a:t>
                      </a:r>
                      <a:r>
                        <a:rPr lang="en-US" sz="4000" b="0" i="0" dirty="0">
                          <a:solidFill>
                            <a:schemeClr val="tx1"/>
                          </a:solidFill>
                          <a:effectLst/>
                          <a:latin typeface="Roboto Mono" panose="00000009000000000000" pitchFamily="49" charset="0"/>
                          <a:ea typeface="Roboto Mono" panose="00000009000000000000" pitchFamily="49" charset="0"/>
                        </a:rPr>
                        <a:t>()</a:t>
                      </a:r>
                    </a:p>
                    <a:p>
                      <a:pPr marL="180000" algn="l" rtl="0" fontAlgn="t">
                        <a:lnSpc>
                          <a:spcPct val="90000"/>
                        </a:lnSpc>
                        <a:spcAft>
                          <a:spcPts val="2400"/>
                        </a:spcAft>
                      </a:pPr>
                      <a:r>
                        <a:rPr lang="en-US" sz="4000" b="0" i="0" dirty="0" err="1">
                          <a:solidFill>
                            <a:schemeClr val="tx1"/>
                          </a:solidFill>
                          <a:effectLst/>
                          <a:latin typeface="Roboto Mono" panose="00000009000000000000" pitchFamily="49" charset="0"/>
                          <a:ea typeface="Roboto Mono" panose="00000009000000000000" pitchFamily="49" charset="0"/>
                        </a:rPr>
                        <a:t>toArray</a:t>
                      </a:r>
                      <a:r>
                        <a:rPr lang="en-US" sz="4000" b="0" i="0" dirty="0">
                          <a:solidFill>
                            <a:schemeClr val="tx1"/>
                          </a:solidFill>
                          <a:effectLst/>
                          <a:latin typeface="Roboto Mono" panose="00000009000000000000" pitchFamily="49" charset="0"/>
                          <a:ea typeface="Roboto Mono" panose="00000009000000000000" pitchFamily="49" charset="0"/>
                        </a:rPr>
                        <a:t>(</a:t>
                      </a:r>
                      <a:r>
                        <a:rPr lang="en-US" sz="4000" b="0" i="0" u="none" dirty="0">
                          <a:solidFill>
                            <a:schemeClr val="accent1"/>
                          </a:solidFill>
                          <a:effectLst/>
                          <a:latin typeface="Roboto Mono" panose="00000009000000000000" pitchFamily="49" charset="0"/>
                          <a:ea typeface="Roboto Mono" panose="00000009000000000000" pitchFamily="49" charset="0"/>
                        </a:rPr>
                        <a:t>IntFunction</a:t>
                      </a:r>
                      <a:r>
                        <a:rPr lang="en-US" sz="4000" b="0" i="0" dirty="0">
                          <a:solidFill>
                            <a:schemeClr val="tx1"/>
                          </a:solidFill>
                          <a:effectLst/>
                          <a:latin typeface="Roboto Mono" panose="00000009000000000000" pitchFamily="49" charset="0"/>
                          <a:ea typeface="Roboto Mono" panose="00000009000000000000" pitchFamily="49" charset="0"/>
                        </a:rPr>
                        <a:t>&lt;A[]&gt; generator)</a:t>
                      </a:r>
                      <a:endParaRPr lang="en-US" sz="4000" b="0" dirty="0">
                        <a:solidFill>
                          <a:schemeClr val="tx1"/>
                        </a:solidFill>
                        <a:effectLst/>
                        <a:latin typeface="Roboto Mono" panose="00000009000000000000" pitchFamily="49" charset="0"/>
                        <a:ea typeface="Roboto Mono" panose="00000009000000000000" pitchFamily="49" charset="0"/>
                      </a:endParaRPr>
                    </a:p>
                  </a:txBody>
                  <a:tcPr marL="19050" marR="19050" marT="12700" marB="127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4986706"/>
                  </a:ext>
                </a:extLst>
              </a:tr>
              <a:tr h="1041806">
                <a:tc>
                  <a:txBody>
                    <a:bodyPr/>
                    <a:lstStyle/>
                    <a:p>
                      <a:pPr marL="180000" algn="l" rtl="0" fontAlgn="t">
                        <a:lnSpc>
                          <a:spcPct val="90000"/>
                        </a:lnSpc>
                        <a:spcAft>
                          <a:spcPts val="2400"/>
                        </a:spcAft>
                      </a:pPr>
                      <a:r>
                        <a:rPr lang="en-PH" sz="4000" b="0" dirty="0">
                          <a:solidFill>
                            <a:schemeClr val="accent1"/>
                          </a:solidFill>
                          <a:effectLst/>
                          <a:latin typeface="Roboto Mono" panose="00000009000000000000" pitchFamily="49" charset="0"/>
                          <a:ea typeface="Roboto Mono" panose="00000009000000000000" pitchFamily="49" charset="0"/>
                        </a:rPr>
                        <a:t>List</a:t>
                      </a:r>
                      <a:r>
                        <a:rPr lang="en-PH" sz="4000" b="0" dirty="0">
                          <a:solidFill>
                            <a:schemeClr val="tx1"/>
                          </a:solidFill>
                          <a:effectLst/>
                          <a:latin typeface="Roboto Mono" panose="00000009000000000000" pitchFamily="49" charset="0"/>
                          <a:ea typeface="Roboto Mono" panose="00000009000000000000" pitchFamily="49" charset="0"/>
                        </a:rPr>
                        <a:t>&lt;</a:t>
                      </a:r>
                      <a:r>
                        <a:rPr lang="en-PH" sz="4000" b="0" dirty="0">
                          <a:solidFill>
                            <a:schemeClr val="accent1"/>
                          </a:solidFill>
                          <a:effectLst/>
                          <a:latin typeface="Roboto Mono" panose="00000009000000000000" pitchFamily="49" charset="0"/>
                          <a:ea typeface="Roboto Mono" panose="00000009000000000000" pitchFamily="49" charset="0"/>
                        </a:rPr>
                        <a:t>T</a:t>
                      </a:r>
                      <a:r>
                        <a:rPr lang="en-PH" sz="4000" b="0" dirty="0">
                          <a:solidFill>
                            <a:schemeClr val="tx1"/>
                          </a:solidFill>
                          <a:effectLst/>
                          <a:latin typeface="Roboto Mono" panose="00000009000000000000" pitchFamily="49" charset="0"/>
                          <a:ea typeface="Roboto Mono" panose="00000009000000000000" pitchFamily="49" charset="0"/>
                        </a:rPr>
                        <a:t>&gt;</a:t>
                      </a:r>
                    </a:p>
                  </a:txBody>
                  <a:tcPr marL="19050" marR="19050" marT="12700" marB="127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rtl="0" fontAlgn="t">
                        <a:lnSpc>
                          <a:spcPct val="90000"/>
                        </a:lnSpc>
                        <a:spcAft>
                          <a:spcPts val="2400"/>
                        </a:spcAft>
                      </a:pPr>
                      <a:r>
                        <a:rPr lang="en-PH" sz="4000" b="0" dirty="0" err="1">
                          <a:solidFill>
                            <a:schemeClr val="tx1"/>
                          </a:solidFill>
                          <a:effectLst/>
                          <a:latin typeface="Roboto Mono" panose="00000009000000000000" pitchFamily="49" charset="0"/>
                          <a:ea typeface="Roboto Mono" panose="00000009000000000000" pitchFamily="49" charset="0"/>
                        </a:rPr>
                        <a:t>toList</a:t>
                      </a:r>
                      <a:r>
                        <a:rPr lang="en-PH" sz="4000" b="0" dirty="0">
                          <a:solidFill>
                            <a:schemeClr val="tx1"/>
                          </a:solidFill>
                          <a:effectLst/>
                          <a:latin typeface="Roboto Mono" panose="00000009000000000000" pitchFamily="49" charset="0"/>
                          <a:ea typeface="Roboto Mono" panose="00000009000000000000" pitchFamily="49" charset="0"/>
                        </a:rPr>
                        <a:t>()</a:t>
                      </a:r>
                    </a:p>
                  </a:txBody>
                  <a:tcPr marL="19050" marR="19050" marT="12700" marB="127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74970583"/>
                  </a:ext>
                </a:extLst>
              </a:tr>
            </a:tbl>
          </a:graphicData>
        </a:graphic>
      </p:graphicFrame>
    </p:spTree>
    <p:extLst>
      <p:ext uri="{BB962C8B-B14F-4D97-AF65-F5344CB8AC3E}">
        <p14:creationId xmlns:p14="http://schemas.microsoft.com/office/powerpoint/2010/main" val="838101009"/>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A386F-4E0F-BCFC-1953-7DEFB06F973B}"/>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9978C253-ACFE-21F8-4DCF-83FAEEBE20A1}"/>
              </a:ext>
            </a:extLst>
          </p:cNvPr>
          <p:cNvSpPr/>
          <p:nvPr/>
        </p:nvSpPr>
        <p:spPr>
          <a:xfrm>
            <a:off x="952498" y="459786"/>
            <a:ext cx="2844849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Revised View of Transformative Operations</a:t>
            </a:r>
          </a:p>
        </p:txBody>
      </p:sp>
      <p:sp>
        <p:nvSpPr>
          <p:cNvPr id="128" name="Shape 128">
            <a:extLst>
              <a:ext uri="{FF2B5EF4-FFF2-40B4-BE49-F238E27FC236}">
                <a16:creationId xmlns:a16="http://schemas.microsoft.com/office/drawing/2014/main" id="{8A5FA6B4-CF68-1D4C-60B7-D61EF1D40543}"/>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A61E07B3-7186-5CB4-6000-67940A6E2972}"/>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CDFD1E13-F2F4-0918-1C16-33234353CB72}"/>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5616D667-AD4D-D228-CDE9-C79708D74A16}"/>
              </a:ext>
            </a:extLst>
          </p:cNvPr>
          <p:cNvSpPr/>
          <p:nvPr/>
        </p:nvSpPr>
        <p:spPr>
          <a:xfrm>
            <a:off x="952500" y="18489726"/>
            <a:ext cx="16008688" cy="1107996"/>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200" dirty="0">
                <a:latin typeface="Open Sans" panose="020B0606030504020204" pitchFamily="34" charset="0"/>
                <a:ea typeface="Open Sans" panose="020B0606030504020204" pitchFamily="34" charset="0"/>
                <a:cs typeface="Open Sans" panose="020B0606030504020204" pitchFamily="34" charset="0"/>
              </a:rPr>
              <a:t>Terminal operations for processing and transforming stream elements</a:t>
            </a:r>
          </a:p>
        </p:txBody>
      </p:sp>
      <p:sp>
        <p:nvSpPr>
          <p:cNvPr id="8" name="Rectangle 7">
            <a:extLst>
              <a:ext uri="{FF2B5EF4-FFF2-40B4-BE49-F238E27FC236}">
                <a16:creationId xmlns:a16="http://schemas.microsoft.com/office/drawing/2014/main" id="{0A45544D-881D-C07E-4B98-13C303128855}"/>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is one interface I haven't talked about yet, and that's the Collector.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not a functional interface, but there are helper methods on another class, called Collectors that provide these special types.</a:t>
            </a:r>
          </a:p>
        </p:txBody>
      </p:sp>
      <p:graphicFrame>
        <p:nvGraphicFramePr>
          <p:cNvPr id="3" name="Table 2">
            <a:extLst>
              <a:ext uri="{FF2B5EF4-FFF2-40B4-BE49-F238E27FC236}">
                <a16:creationId xmlns:a16="http://schemas.microsoft.com/office/drawing/2014/main" id="{DC3876DB-E5C6-BFCB-F241-9E00841AE5FA}"/>
              </a:ext>
            </a:extLst>
          </p:cNvPr>
          <p:cNvGraphicFramePr>
            <a:graphicFrameLocks noGrp="1"/>
          </p:cNvGraphicFramePr>
          <p:nvPr/>
        </p:nvGraphicFramePr>
        <p:xfrm>
          <a:off x="5136464" y="8232986"/>
          <a:ext cx="26303073" cy="9693189"/>
        </p:xfrm>
        <a:graphic>
          <a:graphicData uri="http://schemas.openxmlformats.org/drawingml/2006/table">
            <a:tbl>
              <a:tblPr firstRow="1" bandRow="1">
                <a:tableStyleId>{5C22544A-7EE6-4342-B048-85BDC9FD1C3A}</a:tableStyleId>
              </a:tblPr>
              <a:tblGrid>
                <a:gridCol w="4839386">
                  <a:extLst>
                    <a:ext uri="{9D8B030D-6E8A-4147-A177-3AD203B41FA5}">
                      <a16:colId xmlns:a16="http://schemas.microsoft.com/office/drawing/2014/main" val="2844207666"/>
                    </a:ext>
                  </a:extLst>
                </a:gridCol>
                <a:gridCol w="21463687">
                  <a:extLst>
                    <a:ext uri="{9D8B030D-6E8A-4147-A177-3AD203B41FA5}">
                      <a16:colId xmlns:a16="http://schemas.microsoft.com/office/drawing/2014/main" val="1891655341"/>
                    </a:ext>
                  </a:extLst>
                </a:gridCol>
              </a:tblGrid>
              <a:tr h="1082037">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 Type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Terminal Operations</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2010235">
                <a:tc>
                  <a:txBody>
                    <a:bodyPr/>
                    <a:lstStyle/>
                    <a:p>
                      <a:pPr marL="180000" algn="l" rtl="0" fontAlgn="t">
                        <a:lnSpc>
                          <a:spcPct val="90000"/>
                        </a:lnSpc>
                        <a:spcAft>
                          <a:spcPts val="2400"/>
                        </a:spcAft>
                      </a:pPr>
                      <a:r>
                        <a:rPr lang="en-PH" sz="4000" b="0" dirty="0">
                          <a:solidFill>
                            <a:schemeClr val="tx1"/>
                          </a:solidFill>
                          <a:effectLst/>
                          <a:latin typeface="Roboto Mono" panose="00000009000000000000" pitchFamily="49" charset="0"/>
                          <a:ea typeface="Roboto Mono" panose="00000009000000000000" pitchFamily="49" charset="0"/>
                        </a:rPr>
                        <a:t>R</a:t>
                      </a:r>
                    </a:p>
                    <a:p>
                      <a:pPr marL="180000" algn="l" rtl="0" fontAlgn="t">
                        <a:lnSpc>
                          <a:spcPct val="90000"/>
                        </a:lnSpc>
                        <a:spcAft>
                          <a:spcPts val="2400"/>
                        </a:spcAft>
                      </a:pPr>
                      <a:r>
                        <a:rPr lang="en-PH" sz="4000" b="0" dirty="0">
                          <a:solidFill>
                            <a:schemeClr val="tx1"/>
                          </a:solidFill>
                          <a:effectLst/>
                          <a:latin typeface="Roboto Mono" panose="00000009000000000000" pitchFamily="49" charset="0"/>
                          <a:ea typeface="Roboto Mono" panose="00000009000000000000" pitchFamily="49" charset="0"/>
                        </a:rPr>
                        <a:t>R</a:t>
                      </a:r>
                    </a:p>
                  </a:txBody>
                  <a:tcPr marL="19050" marR="19050" marT="12700" marB="127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rtl="0" fontAlgn="t">
                        <a:lnSpc>
                          <a:spcPct val="90000"/>
                        </a:lnSpc>
                        <a:spcAft>
                          <a:spcPts val="2400"/>
                        </a:spcAft>
                      </a:pPr>
                      <a:r>
                        <a:rPr lang="en-PH" sz="4000" b="0" dirty="0">
                          <a:solidFill>
                            <a:schemeClr val="accent1"/>
                          </a:solidFill>
                          <a:effectLst/>
                          <a:latin typeface="Roboto Mono" panose="00000009000000000000" pitchFamily="49" charset="0"/>
                          <a:ea typeface="Roboto Mono" panose="00000009000000000000" pitchFamily="49" charset="0"/>
                        </a:rPr>
                        <a:t>collect</a:t>
                      </a:r>
                      <a:r>
                        <a:rPr lang="en-PH" sz="4000" b="0" dirty="0">
                          <a:solidFill>
                            <a:schemeClr val="tx1"/>
                          </a:solidFill>
                          <a:effectLst/>
                          <a:latin typeface="Roboto Mono" panose="00000009000000000000" pitchFamily="49" charset="0"/>
                          <a:ea typeface="Roboto Mono" panose="00000009000000000000" pitchFamily="49" charset="0"/>
                        </a:rPr>
                        <a:t>(</a:t>
                      </a:r>
                      <a:r>
                        <a:rPr lang="en-PH" sz="4000" b="0" dirty="0">
                          <a:solidFill>
                            <a:schemeClr val="accent1"/>
                          </a:solidFill>
                          <a:effectLst/>
                          <a:latin typeface="Roboto Mono" panose="00000009000000000000" pitchFamily="49" charset="0"/>
                          <a:ea typeface="Roboto Mono" panose="00000009000000000000" pitchFamily="49" charset="0"/>
                        </a:rPr>
                        <a:t>Collector</a:t>
                      </a:r>
                      <a:r>
                        <a:rPr lang="en-PH" sz="4000" b="0" dirty="0">
                          <a:solidFill>
                            <a:schemeClr val="tx1"/>
                          </a:solidFill>
                          <a:effectLst/>
                          <a:latin typeface="Roboto Mono" panose="00000009000000000000" pitchFamily="49" charset="0"/>
                          <a:ea typeface="Roboto Mono" panose="00000009000000000000" pitchFamily="49" charset="0"/>
                        </a:rPr>
                        <a:t> collector)</a:t>
                      </a:r>
                    </a:p>
                    <a:p>
                      <a:pPr marL="180000" algn="l" rtl="0" fontAlgn="t">
                        <a:lnSpc>
                          <a:spcPct val="90000"/>
                        </a:lnSpc>
                        <a:spcAft>
                          <a:spcPts val="2400"/>
                        </a:spcAft>
                      </a:pPr>
                      <a:r>
                        <a:rPr lang="en-PH" sz="4000" b="0" dirty="0">
                          <a:solidFill>
                            <a:schemeClr val="accent1"/>
                          </a:solidFill>
                          <a:effectLst/>
                          <a:latin typeface="Roboto Mono" panose="00000009000000000000" pitchFamily="49" charset="0"/>
                          <a:ea typeface="Roboto Mono" panose="00000009000000000000" pitchFamily="49" charset="0"/>
                        </a:rPr>
                        <a:t>collect</a:t>
                      </a:r>
                      <a:r>
                        <a:rPr lang="en-PH" sz="4000" b="0" dirty="0">
                          <a:solidFill>
                            <a:schemeClr val="tx1"/>
                          </a:solidFill>
                          <a:effectLst/>
                          <a:latin typeface="Roboto Mono" panose="00000009000000000000" pitchFamily="49" charset="0"/>
                          <a:ea typeface="Roboto Mono" panose="00000009000000000000" pitchFamily="49" charset="0"/>
                        </a:rPr>
                        <a:t>(</a:t>
                      </a:r>
                      <a:r>
                        <a:rPr lang="en-PH" sz="4000" b="0" dirty="0">
                          <a:solidFill>
                            <a:schemeClr val="accent1"/>
                          </a:solidFill>
                          <a:effectLst/>
                          <a:latin typeface="Roboto Mono" panose="00000009000000000000" pitchFamily="49" charset="0"/>
                          <a:ea typeface="Roboto Mono" panose="00000009000000000000" pitchFamily="49" charset="0"/>
                        </a:rPr>
                        <a:t>Supplier</a:t>
                      </a:r>
                      <a:r>
                        <a:rPr lang="en-PH" sz="4000" b="0" dirty="0">
                          <a:solidFill>
                            <a:schemeClr val="tx1"/>
                          </a:solidFill>
                          <a:effectLst/>
                          <a:latin typeface="Roboto Mono" panose="00000009000000000000" pitchFamily="49" charset="0"/>
                          <a:ea typeface="Roboto Mono" panose="00000009000000000000" pitchFamily="49" charset="0"/>
                        </a:rPr>
                        <a:t> </a:t>
                      </a:r>
                      <a:r>
                        <a:rPr lang="en-PH" sz="4000" b="0" dirty="0" err="1">
                          <a:solidFill>
                            <a:schemeClr val="tx1"/>
                          </a:solidFill>
                          <a:effectLst/>
                          <a:latin typeface="Roboto Mono" panose="00000009000000000000" pitchFamily="49" charset="0"/>
                          <a:ea typeface="Roboto Mono" panose="00000009000000000000" pitchFamily="49" charset="0"/>
                        </a:rPr>
                        <a:t>supplier,</a:t>
                      </a:r>
                      <a:r>
                        <a:rPr lang="en-PH" sz="4000" b="0" dirty="0" err="1">
                          <a:solidFill>
                            <a:schemeClr val="accent1"/>
                          </a:solidFill>
                          <a:effectLst/>
                          <a:latin typeface="Roboto Mono" panose="00000009000000000000" pitchFamily="49" charset="0"/>
                          <a:ea typeface="Roboto Mono" panose="00000009000000000000" pitchFamily="49" charset="0"/>
                        </a:rPr>
                        <a:t>BiConsumer</a:t>
                      </a:r>
                      <a:r>
                        <a:rPr lang="en-PH" sz="4000" b="0" dirty="0">
                          <a:solidFill>
                            <a:schemeClr val="tx1"/>
                          </a:solidFill>
                          <a:effectLst/>
                          <a:latin typeface="Roboto Mono" panose="00000009000000000000" pitchFamily="49" charset="0"/>
                          <a:ea typeface="Roboto Mono" panose="00000009000000000000" pitchFamily="49" charset="0"/>
                        </a:rPr>
                        <a:t> </a:t>
                      </a:r>
                      <a:r>
                        <a:rPr lang="en-PH" sz="4000" b="0" dirty="0" err="1">
                          <a:solidFill>
                            <a:schemeClr val="tx1"/>
                          </a:solidFill>
                          <a:effectLst/>
                          <a:latin typeface="Roboto Mono" panose="00000009000000000000" pitchFamily="49" charset="0"/>
                          <a:ea typeface="Roboto Mono" panose="00000009000000000000" pitchFamily="49" charset="0"/>
                        </a:rPr>
                        <a:t>accumulator,</a:t>
                      </a:r>
                      <a:r>
                        <a:rPr lang="en-PH" sz="4000" b="0" dirty="0" err="1">
                          <a:solidFill>
                            <a:schemeClr val="accent1"/>
                          </a:solidFill>
                          <a:effectLst/>
                          <a:latin typeface="Roboto Mono" panose="00000009000000000000" pitchFamily="49" charset="0"/>
                          <a:ea typeface="Roboto Mono" panose="00000009000000000000" pitchFamily="49" charset="0"/>
                        </a:rPr>
                        <a:t>BiConsumer</a:t>
                      </a:r>
                      <a:r>
                        <a:rPr lang="en-PH" sz="4000" b="0" dirty="0">
                          <a:solidFill>
                            <a:schemeClr val="accent1"/>
                          </a:solidFill>
                          <a:effectLst/>
                          <a:latin typeface="Roboto Mono" panose="00000009000000000000" pitchFamily="49" charset="0"/>
                          <a:ea typeface="Roboto Mono" panose="00000009000000000000" pitchFamily="49" charset="0"/>
                        </a:rPr>
                        <a:t> </a:t>
                      </a:r>
                      <a:r>
                        <a:rPr lang="en-PH" sz="4000" b="0" dirty="0">
                          <a:solidFill>
                            <a:schemeClr val="tx1"/>
                          </a:solidFill>
                          <a:effectLst/>
                          <a:latin typeface="Roboto Mono" panose="00000009000000000000" pitchFamily="49" charset="0"/>
                          <a:ea typeface="Roboto Mono" panose="00000009000000000000" pitchFamily="49" charset="0"/>
                        </a:rPr>
                        <a:t>combiner)</a:t>
                      </a:r>
                    </a:p>
                  </a:txBody>
                  <a:tcPr marL="0" marR="0" marT="12700" marB="127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2871765">
                <a:tc>
                  <a:txBody>
                    <a:bodyPr/>
                    <a:lstStyle/>
                    <a:p>
                      <a:pPr marL="180000" algn="l" rtl="0" fontAlgn="t">
                        <a:lnSpc>
                          <a:spcPct val="90000"/>
                        </a:lnSpc>
                        <a:spcAft>
                          <a:spcPts val="2400"/>
                        </a:spcAft>
                      </a:pPr>
                      <a:r>
                        <a:rPr lang="fr-FR" sz="4000" b="0" dirty="0" err="1">
                          <a:solidFill>
                            <a:schemeClr val="accent1"/>
                          </a:solidFill>
                          <a:effectLst/>
                          <a:latin typeface="Roboto Mono" panose="00000009000000000000" pitchFamily="49" charset="0"/>
                          <a:ea typeface="Roboto Mono" panose="00000009000000000000" pitchFamily="49" charset="0"/>
                        </a:rPr>
                        <a:t>Optional</a:t>
                      </a:r>
                      <a:endParaRPr lang="fr-FR" sz="4000" b="0" dirty="0">
                        <a:solidFill>
                          <a:schemeClr val="tx1"/>
                        </a:solidFill>
                        <a:effectLst/>
                        <a:latin typeface="Roboto Mono" panose="00000009000000000000" pitchFamily="49" charset="0"/>
                        <a:ea typeface="Roboto Mono" panose="00000009000000000000" pitchFamily="49" charset="0"/>
                      </a:endParaRPr>
                    </a:p>
                    <a:p>
                      <a:pPr marL="180000" algn="l" rtl="0" fontAlgn="t">
                        <a:lnSpc>
                          <a:spcPct val="90000"/>
                        </a:lnSpc>
                        <a:spcAft>
                          <a:spcPts val="2400"/>
                        </a:spcAft>
                      </a:pPr>
                      <a:r>
                        <a:rPr lang="fr-FR" sz="4000" b="0" dirty="0">
                          <a:solidFill>
                            <a:schemeClr val="tx1"/>
                          </a:solidFill>
                          <a:effectLst/>
                          <a:latin typeface="Roboto Mono" panose="00000009000000000000" pitchFamily="49" charset="0"/>
                          <a:ea typeface="Roboto Mono" panose="00000009000000000000" pitchFamily="49" charset="0"/>
                        </a:rPr>
                        <a:t>T</a:t>
                      </a:r>
                    </a:p>
                    <a:p>
                      <a:pPr marL="180000" algn="l" rtl="0" fontAlgn="t">
                        <a:lnSpc>
                          <a:spcPct val="90000"/>
                        </a:lnSpc>
                        <a:spcAft>
                          <a:spcPts val="2400"/>
                        </a:spcAft>
                      </a:pPr>
                      <a:r>
                        <a:rPr lang="fr-FR" sz="4000" b="0" dirty="0">
                          <a:solidFill>
                            <a:schemeClr val="tx1"/>
                          </a:solidFill>
                          <a:effectLst/>
                          <a:latin typeface="Roboto Mono" panose="00000009000000000000" pitchFamily="49" charset="0"/>
                          <a:ea typeface="Roboto Mono" panose="00000009000000000000" pitchFamily="49" charset="0"/>
                        </a:rPr>
                        <a:t>&lt;U&gt; U</a:t>
                      </a:r>
                    </a:p>
                  </a:txBody>
                  <a:tcPr marL="0" marR="0" marT="12700" marB="127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rtl="0" fontAlgn="t">
                        <a:lnSpc>
                          <a:spcPct val="90000"/>
                        </a:lnSpc>
                        <a:spcAft>
                          <a:spcPts val="2400"/>
                        </a:spcAft>
                      </a:pPr>
                      <a:r>
                        <a:rPr lang="en-PH" sz="4000" b="0" dirty="0">
                          <a:solidFill>
                            <a:schemeClr val="accent1"/>
                          </a:solidFill>
                          <a:effectLst/>
                          <a:latin typeface="Roboto Mono" panose="00000009000000000000" pitchFamily="49" charset="0"/>
                          <a:ea typeface="Roboto Mono" panose="00000009000000000000" pitchFamily="49" charset="0"/>
                        </a:rPr>
                        <a:t>reduce</a:t>
                      </a:r>
                      <a:r>
                        <a:rPr lang="en-PH" sz="4000" b="0" dirty="0">
                          <a:solidFill>
                            <a:schemeClr val="tx1"/>
                          </a:solidFill>
                          <a:effectLst/>
                          <a:latin typeface="Roboto Mono" panose="00000009000000000000" pitchFamily="49" charset="0"/>
                          <a:ea typeface="Roboto Mono" panose="00000009000000000000" pitchFamily="49" charset="0"/>
                        </a:rPr>
                        <a:t>(</a:t>
                      </a:r>
                      <a:r>
                        <a:rPr lang="en-PH" sz="4000" b="0" dirty="0" err="1">
                          <a:solidFill>
                            <a:schemeClr val="accent1"/>
                          </a:solidFill>
                          <a:effectLst/>
                          <a:latin typeface="Roboto Mono" panose="00000009000000000000" pitchFamily="49" charset="0"/>
                          <a:ea typeface="Roboto Mono" panose="00000009000000000000" pitchFamily="49" charset="0"/>
                        </a:rPr>
                        <a:t>BinaryOperator</a:t>
                      </a:r>
                      <a:r>
                        <a:rPr lang="en-PH" sz="4000" b="0" dirty="0">
                          <a:solidFill>
                            <a:schemeClr val="tx1"/>
                          </a:solidFill>
                          <a:effectLst/>
                          <a:latin typeface="Roboto Mono" panose="00000009000000000000" pitchFamily="49" charset="0"/>
                          <a:ea typeface="Roboto Mono" panose="00000009000000000000" pitchFamily="49" charset="0"/>
                        </a:rPr>
                        <a:t> accumulator)</a:t>
                      </a:r>
                    </a:p>
                    <a:p>
                      <a:pPr marL="180000" algn="l" rtl="0" fontAlgn="t">
                        <a:lnSpc>
                          <a:spcPct val="90000"/>
                        </a:lnSpc>
                        <a:spcAft>
                          <a:spcPts val="2400"/>
                        </a:spcAft>
                      </a:pPr>
                      <a:r>
                        <a:rPr lang="en-PH" sz="4000" b="0" dirty="0">
                          <a:solidFill>
                            <a:schemeClr val="accent1"/>
                          </a:solidFill>
                          <a:effectLst/>
                          <a:latin typeface="Roboto Mono" panose="00000009000000000000" pitchFamily="49" charset="0"/>
                          <a:ea typeface="Roboto Mono" panose="00000009000000000000" pitchFamily="49" charset="0"/>
                        </a:rPr>
                        <a:t>reduce</a:t>
                      </a:r>
                      <a:r>
                        <a:rPr lang="en-PH" sz="4000" b="0" dirty="0">
                          <a:solidFill>
                            <a:schemeClr val="tx1"/>
                          </a:solidFill>
                          <a:effectLst/>
                          <a:latin typeface="Roboto Mono" panose="00000009000000000000" pitchFamily="49" charset="0"/>
                          <a:ea typeface="Roboto Mono" panose="00000009000000000000" pitchFamily="49" charset="0"/>
                        </a:rPr>
                        <a:t>(T </a:t>
                      </a:r>
                      <a:r>
                        <a:rPr lang="en-PH" sz="4000" b="0" dirty="0" err="1">
                          <a:solidFill>
                            <a:schemeClr val="tx1"/>
                          </a:solidFill>
                          <a:effectLst/>
                          <a:latin typeface="Roboto Mono" panose="00000009000000000000" pitchFamily="49" charset="0"/>
                          <a:ea typeface="Roboto Mono" panose="00000009000000000000" pitchFamily="49" charset="0"/>
                        </a:rPr>
                        <a:t>identity,</a:t>
                      </a:r>
                      <a:r>
                        <a:rPr lang="en-PH" sz="4000" b="0" dirty="0" err="1">
                          <a:solidFill>
                            <a:schemeClr val="accent1"/>
                          </a:solidFill>
                          <a:effectLst/>
                          <a:latin typeface="Roboto Mono" panose="00000009000000000000" pitchFamily="49" charset="0"/>
                          <a:ea typeface="Roboto Mono" panose="00000009000000000000" pitchFamily="49" charset="0"/>
                        </a:rPr>
                        <a:t>BinaryOperator</a:t>
                      </a:r>
                      <a:r>
                        <a:rPr lang="en-PH" sz="4000" b="0" dirty="0">
                          <a:solidFill>
                            <a:schemeClr val="tx1"/>
                          </a:solidFill>
                          <a:effectLst/>
                          <a:latin typeface="Roboto Mono" panose="00000009000000000000" pitchFamily="49" charset="0"/>
                          <a:ea typeface="Roboto Mono" panose="00000009000000000000" pitchFamily="49" charset="0"/>
                        </a:rPr>
                        <a:t> accumulator)</a:t>
                      </a:r>
                    </a:p>
                    <a:p>
                      <a:pPr marL="180000" algn="l" rtl="0" fontAlgn="t">
                        <a:lnSpc>
                          <a:spcPct val="90000"/>
                        </a:lnSpc>
                        <a:spcAft>
                          <a:spcPts val="2400"/>
                        </a:spcAft>
                      </a:pPr>
                      <a:r>
                        <a:rPr lang="en-PH" sz="4000" b="0" dirty="0">
                          <a:solidFill>
                            <a:schemeClr val="accent1"/>
                          </a:solidFill>
                          <a:effectLst/>
                          <a:latin typeface="Roboto Mono" panose="00000009000000000000" pitchFamily="49" charset="0"/>
                          <a:ea typeface="Roboto Mono" panose="00000009000000000000" pitchFamily="49" charset="0"/>
                        </a:rPr>
                        <a:t>reduce</a:t>
                      </a:r>
                      <a:r>
                        <a:rPr lang="en-PH" sz="4000" b="0" dirty="0">
                          <a:solidFill>
                            <a:schemeClr val="tx1"/>
                          </a:solidFill>
                          <a:effectLst/>
                          <a:latin typeface="Roboto Mono" panose="00000009000000000000" pitchFamily="49" charset="0"/>
                          <a:ea typeface="Roboto Mono" panose="00000009000000000000" pitchFamily="49" charset="0"/>
                        </a:rPr>
                        <a:t>(U </a:t>
                      </a:r>
                      <a:r>
                        <a:rPr lang="en-PH" sz="4000" b="0" dirty="0" err="1">
                          <a:solidFill>
                            <a:schemeClr val="tx1"/>
                          </a:solidFill>
                          <a:effectLst/>
                          <a:latin typeface="Roboto Mono" panose="00000009000000000000" pitchFamily="49" charset="0"/>
                          <a:ea typeface="Roboto Mono" panose="00000009000000000000" pitchFamily="49" charset="0"/>
                        </a:rPr>
                        <a:t>identity,</a:t>
                      </a:r>
                      <a:r>
                        <a:rPr lang="en-PH" sz="4000" b="0" dirty="0" err="1">
                          <a:solidFill>
                            <a:schemeClr val="accent1"/>
                          </a:solidFill>
                          <a:effectLst/>
                          <a:latin typeface="Roboto Mono" panose="00000009000000000000" pitchFamily="49" charset="0"/>
                          <a:ea typeface="Roboto Mono" panose="00000009000000000000" pitchFamily="49" charset="0"/>
                        </a:rPr>
                        <a:t>BiFunction</a:t>
                      </a:r>
                      <a:r>
                        <a:rPr lang="en-PH" sz="4000" b="0" dirty="0">
                          <a:solidFill>
                            <a:schemeClr val="tx1"/>
                          </a:solidFill>
                          <a:effectLst/>
                          <a:latin typeface="Roboto Mono" panose="00000009000000000000" pitchFamily="49" charset="0"/>
                          <a:ea typeface="Roboto Mono" panose="00000009000000000000" pitchFamily="49" charset="0"/>
                        </a:rPr>
                        <a:t> </a:t>
                      </a:r>
                      <a:r>
                        <a:rPr lang="en-PH" sz="4000" b="0" dirty="0" err="1">
                          <a:solidFill>
                            <a:schemeClr val="tx1"/>
                          </a:solidFill>
                          <a:effectLst/>
                          <a:latin typeface="Roboto Mono" panose="00000009000000000000" pitchFamily="49" charset="0"/>
                          <a:ea typeface="Roboto Mono" panose="00000009000000000000" pitchFamily="49" charset="0"/>
                        </a:rPr>
                        <a:t>accumulator,</a:t>
                      </a:r>
                      <a:r>
                        <a:rPr lang="en-PH" sz="4000" b="0" dirty="0" err="1">
                          <a:solidFill>
                            <a:schemeClr val="accent1"/>
                          </a:solidFill>
                          <a:effectLst/>
                          <a:latin typeface="Roboto Mono" panose="00000009000000000000" pitchFamily="49" charset="0"/>
                          <a:ea typeface="Roboto Mono" panose="00000009000000000000" pitchFamily="49" charset="0"/>
                        </a:rPr>
                        <a:t>BinaryOperator</a:t>
                      </a:r>
                      <a:r>
                        <a:rPr lang="en-PH" sz="4000" b="0" dirty="0">
                          <a:solidFill>
                            <a:schemeClr val="tx1"/>
                          </a:solidFill>
                          <a:effectLst/>
                          <a:latin typeface="Roboto Mono" panose="00000009000000000000" pitchFamily="49" charset="0"/>
                          <a:ea typeface="Roboto Mono" panose="00000009000000000000" pitchFamily="49" charset="0"/>
                        </a:rPr>
                        <a:t> combiner)</a:t>
                      </a:r>
                    </a:p>
                  </a:txBody>
                  <a:tcPr marL="0" marR="0" marT="12700" marB="127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92612596"/>
                  </a:ext>
                </a:extLst>
              </a:tr>
              <a:tr h="2010235">
                <a:tc>
                  <a:txBody>
                    <a:bodyPr/>
                    <a:lstStyle/>
                    <a:p>
                      <a:pPr marL="180000" algn="l" rtl="0" fontAlgn="t">
                        <a:lnSpc>
                          <a:spcPct val="90000"/>
                        </a:lnSpc>
                        <a:spcAft>
                          <a:spcPts val="2400"/>
                        </a:spcAft>
                      </a:pPr>
                      <a:r>
                        <a:rPr lang="en-PH" sz="4000" b="0" i="0" u="none" dirty="0">
                          <a:solidFill>
                            <a:schemeClr val="accent1"/>
                          </a:solidFill>
                          <a:effectLst/>
                          <a:latin typeface="Roboto Mono" panose="00000009000000000000" pitchFamily="49" charset="0"/>
                          <a:ea typeface="Roboto Mono" panose="00000009000000000000" pitchFamily="49" charset="0"/>
                        </a:rPr>
                        <a:t>Object</a:t>
                      </a:r>
                      <a:r>
                        <a:rPr lang="en-PH" sz="4000" b="0" i="0" u="none" dirty="0">
                          <a:solidFill>
                            <a:schemeClr val="tx1"/>
                          </a:solidFill>
                          <a:effectLst/>
                          <a:latin typeface="Roboto Mono" panose="00000009000000000000" pitchFamily="49" charset="0"/>
                          <a:ea typeface="Roboto Mono" panose="00000009000000000000" pitchFamily="49" charset="0"/>
                        </a:rPr>
                        <a:t>[]</a:t>
                      </a:r>
                      <a:br>
                        <a:rPr lang="en-PH" sz="4000" b="0" i="0" u="none" dirty="0">
                          <a:solidFill>
                            <a:schemeClr val="tx1"/>
                          </a:solidFill>
                          <a:effectLst/>
                          <a:latin typeface="Roboto Mono" panose="00000009000000000000" pitchFamily="49" charset="0"/>
                          <a:ea typeface="Roboto Mono" panose="00000009000000000000" pitchFamily="49" charset="0"/>
                        </a:rPr>
                      </a:br>
                      <a:endParaRPr lang="en-PH" sz="4000" b="0" i="0" u="none" dirty="0">
                        <a:solidFill>
                          <a:schemeClr val="tx1"/>
                        </a:solidFill>
                        <a:effectLst/>
                        <a:latin typeface="Roboto Mono" panose="00000009000000000000" pitchFamily="49" charset="0"/>
                        <a:ea typeface="Roboto Mono" panose="00000009000000000000" pitchFamily="49" charset="0"/>
                      </a:endParaRPr>
                    </a:p>
                    <a:p>
                      <a:pPr marL="180000" algn="l" rtl="0" fontAlgn="t">
                        <a:lnSpc>
                          <a:spcPct val="90000"/>
                        </a:lnSpc>
                        <a:spcAft>
                          <a:spcPts val="2400"/>
                        </a:spcAft>
                      </a:pPr>
                      <a:r>
                        <a:rPr lang="en-PH" sz="4000" b="0" i="0" u="none" dirty="0">
                          <a:solidFill>
                            <a:schemeClr val="tx1"/>
                          </a:solidFill>
                          <a:effectLst/>
                          <a:latin typeface="Roboto Mono" panose="00000009000000000000" pitchFamily="49" charset="0"/>
                          <a:ea typeface="Roboto Mono" panose="00000009000000000000" pitchFamily="49" charset="0"/>
                        </a:rPr>
                        <a:t>A[]</a:t>
                      </a:r>
                      <a:endParaRPr lang="en-PH" sz="4000" b="0" u="none" dirty="0">
                        <a:solidFill>
                          <a:schemeClr val="tx1"/>
                        </a:solidFill>
                        <a:effectLst/>
                        <a:latin typeface="Roboto Mono" panose="00000009000000000000" pitchFamily="49" charset="0"/>
                        <a:ea typeface="Roboto Mono" panose="00000009000000000000" pitchFamily="49" charset="0"/>
                      </a:endParaRPr>
                    </a:p>
                  </a:txBody>
                  <a:tcPr marL="19050" marR="19050" marT="12700" marB="127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rtl="0" fontAlgn="t">
                        <a:lnSpc>
                          <a:spcPct val="90000"/>
                        </a:lnSpc>
                        <a:spcAft>
                          <a:spcPts val="2400"/>
                        </a:spcAft>
                      </a:pPr>
                      <a:r>
                        <a:rPr lang="en-US" sz="4000" b="0" i="0" dirty="0" err="1">
                          <a:solidFill>
                            <a:schemeClr val="tx1"/>
                          </a:solidFill>
                          <a:effectLst/>
                          <a:latin typeface="Roboto Mono" panose="00000009000000000000" pitchFamily="49" charset="0"/>
                          <a:ea typeface="Roboto Mono" panose="00000009000000000000" pitchFamily="49" charset="0"/>
                        </a:rPr>
                        <a:t>toArray</a:t>
                      </a:r>
                      <a:r>
                        <a:rPr lang="en-US" sz="4000" b="0" i="0" dirty="0">
                          <a:solidFill>
                            <a:schemeClr val="tx1"/>
                          </a:solidFill>
                          <a:effectLst/>
                          <a:latin typeface="Roboto Mono" panose="00000009000000000000" pitchFamily="49" charset="0"/>
                          <a:ea typeface="Roboto Mono" panose="00000009000000000000" pitchFamily="49" charset="0"/>
                        </a:rPr>
                        <a:t>()</a:t>
                      </a:r>
                    </a:p>
                    <a:p>
                      <a:pPr marL="180000" algn="l" rtl="0" fontAlgn="t">
                        <a:lnSpc>
                          <a:spcPct val="90000"/>
                        </a:lnSpc>
                        <a:spcAft>
                          <a:spcPts val="2400"/>
                        </a:spcAft>
                      </a:pPr>
                      <a:r>
                        <a:rPr lang="en-US" sz="4000" b="0" i="0" dirty="0" err="1">
                          <a:solidFill>
                            <a:schemeClr val="tx1"/>
                          </a:solidFill>
                          <a:effectLst/>
                          <a:latin typeface="Roboto Mono" panose="00000009000000000000" pitchFamily="49" charset="0"/>
                          <a:ea typeface="Roboto Mono" panose="00000009000000000000" pitchFamily="49" charset="0"/>
                        </a:rPr>
                        <a:t>toArray</a:t>
                      </a:r>
                      <a:r>
                        <a:rPr lang="en-US" sz="4000" b="0" i="0" dirty="0">
                          <a:solidFill>
                            <a:schemeClr val="tx1"/>
                          </a:solidFill>
                          <a:effectLst/>
                          <a:latin typeface="Roboto Mono" panose="00000009000000000000" pitchFamily="49" charset="0"/>
                          <a:ea typeface="Roboto Mono" panose="00000009000000000000" pitchFamily="49" charset="0"/>
                        </a:rPr>
                        <a:t>(</a:t>
                      </a:r>
                      <a:r>
                        <a:rPr lang="en-US" sz="4000" b="0" i="0" u="none" dirty="0">
                          <a:solidFill>
                            <a:schemeClr val="accent1"/>
                          </a:solidFill>
                          <a:effectLst/>
                          <a:latin typeface="Roboto Mono" panose="00000009000000000000" pitchFamily="49" charset="0"/>
                          <a:ea typeface="Roboto Mono" panose="00000009000000000000" pitchFamily="49" charset="0"/>
                        </a:rPr>
                        <a:t>IntFunction</a:t>
                      </a:r>
                      <a:r>
                        <a:rPr lang="en-US" sz="4000" b="0" i="0" dirty="0">
                          <a:solidFill>
                            <a:schemeClr val="tx1"/>
                          </a:solidFill>
                          <a:effectLst/>
                          <a:latin typeface="Roboto Mono" panose="00000009000000000000" pitchFamily="49" charset="0"/>
                          <a:ea typeface="Roboto Mono" panose="00000009000000000000" pitchFamily="49" charset="0"/>
                        </a:rPr>
                        <a:t> generator)</a:t>
                      </a:r>
                      <a:endParaRPr lang="en-US" sz="4000" b="0" dirty="0">
                        <a:solidFill>
                          <a:schemeClr val="tx1"/>
                        </a:solidFill>
                        <a:effectLst/>
                        <a:latin typeface="Roboto Mono" panose="00000009000000000000" pitchFamily="49" charset="0"/>
                        <a:ea typeface="Roboto Mono" panose="00000009000000000000" pitchFamily="49" charset="0"/>
                      </a:endParaRPr>
                    </a:p>
                  </a:txBody>
                  <a:tcPr marL="19050" marR="19050" marT="12700" marB="127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4986706"/>
                  </a:ext>
                </a:extLst>
              </a:tr>
              <a:tr h="1718917">
                <a:tc>
                  <a:txBody>
                    <a:bodyPr/>
                    <a:lstStyle/>
                    <a:p>
                      <a:pPr marL="180000" algn="l" rtl="0" fontAlgn="t">
                        <a:lnSpc>
                          <a:spcPct val="90000"/>
                        </a:lnSpc>
                        <a:spcAft>
                          <a:spcPts val="2400"/>
                        </a:spcAft>
                      </a:pPr>
                      <a:r>
                        <a:rPr lang="en-PH" sz="4000" b="0" dirty="0">
                          <a:solidFill>
                            <a:schemeClr val="accent1"/>
                          </a:solidFill>
                          <a:effectLst/>
                          <a:latin typeface="Roboto Mono" panose="00000009000000000000" pitchFamily="49" charset="0"/>
                          <a:ea typeface="Roboto Mono" panose="00000009000000000000" pitchFamily="49" charset="0"/>
                        </a:rPr>
                        <a:t>List</a:t>
                      </a:r>
                      <a:endParaRPr lang="en-PH" sz="4000" b="0" dirty="0">
                        <a:solidFill>
                          <a:schemeClr val="tx1"/>
                        </a:solidFill>
                        <a:effectLst/>
                        <a:latin typeface="Roboto Mono" panose="00000009000000000000" pitchFamily="49" charset="0"/>
                        <a:ea typeface="Roboto Mono" panose="00000009000000000000" pitchFamily="49" charset="0"/>
                      </a:endParaRPr>
                    </a:p>
                  </a:txBody>
                  <a:tcPr marL="19050" marR="19050" marT="12700" marB="127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rtl="0" fontAlgn="t">
                        <a:lnSpc>
                          <a:spcPct val="90000"/>
                        </a:lnSpc>
                        <a:spcAft>
                          <a:spcPts val="2400"/>
                        </a:spcAft>
                      </a:pPr>
                      <a:r>
                        <a:rPr lang="en-PH" sz="4000" b="0" dirty="0" err="1">
                          <a:solidFill>
                            <a:schemeClr val="tx1"/>
                          </a:solidFill>
                          <a:effectLst/>
                          <a:latin typeface="Roboto Mono" panose="00000009000000000000" pitchFamily="49" charset="0"/>
                          <a:ea typeface="Roboto Mono" panose="00000009000000000000" pitchFamily="49" charset="0"/>
                        </a:rPr>
                        <a:t>toList</a:t>
                      </a:r>
                      <a:r>
                        <a:rPr lang="en-PH" sz="4000" b="0" dirty="0">
                          <a:solidFill>
                            <a:schemeClr val="tx1"/>
                          </a:solidFill>
                          <a:effectLst/>
                          <a:latin typeface="Roboto Mono" panose="00000009000000000000" pitchFamily="49" charset="0"/>
                          <a:ea typeface="Roboto Mono" panose="00000009000000000000" pitchFamily="49" charset="0"/>
                        </a:rPr>
                        <a:t>()</a:t>
                      </a:r>
                    </a:p>
                  </a:txBody>
                  <a:tcPr marL="19050" marR="19050" marT="12700" marB="127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74970583"/>
                  </a:ext>
                </a:extLst>
              </a:tr>
            </a:tbl>
          </a:graphicData>
        </a:graphic>
      </p:graphicFrame>
    </p:spTree>
    <p:extLst>
      <p:ext uri="{BB962C8B-B14F-4D97-AF65-F5344CB8AC3E}">
        <p14:creationId xmlns:p14="http://schemas.microsoft.com/office/powerpoint/2010/main" val="562331823"/>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8672D-813C-A05E-9D9E-00929470AE64}"/>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CA9149CF-D77A-6390-B555-47DFD7742949}"/>
              </a:ext>
            </a:extLst>
          </p:cNvPr>
          <p:cNvSpPr/>
          <p:nvPr/>
        </p:nvSpPr>
        <p:spPr>
          <a:xfrm>
            <a:off x="952498" y="459786"/>
            <a:ext cx="1284646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collect method</a:t>
            </a:r>
          </a:p>
        </p:txBody>
      </p:sp>
      <p:sp>
        <p:nvSpPr>
          <p:cNvPr id="128" name="Shape 128">
            <a:extLst>
              <a:ext uri="{FF2B5EF4-FFF2-40B4-BE49-F238E27FC236}">
                <a16:creationId xmlns:a16="http://schemas.microsoft.com/office/drawing/2014/main" id="{57938E2C-A508-137E-8257-E70EC0579316}"/>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DC1E1C5E-A915-7E2F-2FD5-53084922F512}"/>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95DCCC0D-400C-815C-826A-8FEB6A587B7C}"/>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72EC4C44-3D2C-5685-9001-FDCDAAFAD77B}"/>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200" dirty="0">
                <a:latin typeface="Open Sans" panose="020B0606030504020204" pitchFamily="34" charset="0"/>
                <a:ea typeface="Open Sans" panose="020B0606030504020204" pitchFamily="34" charset="0"/>
                <a:cs typeface="Open Sans" panose="020B0606030504020204" pitchFamily="34" charset="0"/>
              </a:rPr>
              <a:t>Using Stream's collect &amp; reduce terminal operations</a:t>
            </a:r>
          </a:p>
        </p:txBody>
      </p:sp>
      <p:sp>
        <p:nvSpPr>
          <p:cNvPr id="8" name="Rectangle 7">
            <a:extLst>
              <a:ext uri="{FF2B5EF4-FFF2-40B4-BE49-F238E27FC236}">
                <a16:creationId xmlns:a16="http://schemas.microsoft.com/office/drawing/2014/main" id="{7E36CB1C-B849-747E-46AD-58153DF1056C}"/>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collect method has two overloaded versions.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first can be used by passing it the result of any of the many factory methods on the Collectors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showed you </a:t>
            </a:r>
            <a:r>
              <a:rPr lang="en-US" sz="6400" dirty="0" err="1">
                <a:latin typeface="Open Sans" panose="020B0606030504020204" pitchFamily="34" charset="0"/>
                <a:ea typeface="Open Sans" panose="020B0606030504020204" pitchFamily="34" charset="0"/>
                <a:cs typeface="Open Sans" panose="020B0606030504020204" pitchFamily="34" charset="0"/>
              </a:rPr>
              <a:t>asList</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asSet</a:t>
            </a:r>
            <a:r>
              <a:rPr lang="en-US" sz="6400" dirty="0">
                <a:latin typeface="Open Sans" panose="020B0606030504020204" pitchFamily="34" charset="0"/>
                <a:ea typeface="Open Sans" panose="020B0606030504020204" pitchFamily="34" charset="0"/>
                <a:cs typeface="Open Sans" panose="020B0606030504020204" pitchFamily="34" charset="0"/>
              </a:rPr>
              <a:t>, as two examples of static methods on that class.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second is more complex, but gives you ultimate flexibility, as you saw with the </a:t>
            </a:r>
            <a:r>
              <a:rPr lang="en-US" sz="6400" dirty="0" err="1">
                <a:latin typeface="Open Sans" panose="020B0606030504020204" pitchFamily="34" charset="0"/>
                <a:ea typeface="Open Sans" panose="020B0606030504020204" pitchFamily="34" charset="0"/>
                <a:cs typeface="Open Sans" panose="020B0606030504020204" pitchFamily="34" charset="0"/>
              </a:rPr>
              <a:t>TreeSet</a:t>
            </a:r>
            <a:r>
              <a:rPr lang="en-US" sz="6400" dirty="0">
                <a:latin typeface="Open Sans" panose="020B0606030504020204" pitchFamily="34" charset="0"/>
                <a:ea typeface="Open Sans" panose="020B0606030504020204" pitchFamily="34" charset="0"/>
                <a:cs typeface="Open Sans" panose="020B0606030504020204" pitchFamily="34" charset="0"/>
              </a:rPr>
              <a:t> example I just showed you.</a:t>
            </a:r>
          </a:p>
        </p:txBody>
      </p:sp>
      <p:graphicFrame>
        <p:nvGraphicFramePr>
          <p:cNvPr id="3" name="Table 2">
            <a:extLst>
              <a:ext uri="{FF2B5EF4-FFF2-40B4-BE49-F238E27FC236}">
                <a16:creationId xmlns:a16="http://schemas.microsoft.com/office/drawing/2014/main" id="{E7C94722-F13E-E51F-9270-C4AE99E724FC}"/>
              </a:ext>
            </a:extLst>
          </p:cNvPr>
          <p:cNvGraphicFramePr>
            <a:graphicFrameLocks noGrp="1"/>
          </p:cNvGraphicFramePr>
          <p:nvPr/>
        </p:nvGraphicFramePr>
        <p:xfrm>
          <a:off x="5136464" y="12859098"/>
          <a:ext cx="26303073" cy="3092272"/>
        </p:xfrm>
        <a:graphic>
          <a:graphicData uri="http://schemas.openxmlformats.org/drawingml/2006/table">
            <a:tbl>
              <a:tblPr firstRow="1" bandRow="1">
                <a:tableStyleId>{5C22544A-7EE6-4342-B048-85BDC9FD1C3A}</a:tableStyleId>
              </a:tblPr>
              <a:tblGrid>
                <a:gridCol w="4839386">
                  <a:extLst>
                    <a:ext uri="{9D8B030D-6E8A-4147-A177-3AD203B41FA5}">
                      <a16:colId xmlns:a16="http://schemas.microsoft.com/office/drawing/2014/main" val="2844207666"/>
                    </a:ext>
                  </a:extLst>
                </a:gridCol>
                <a:gridCol w="21463687">
                  <a:extLst>
                    <a:ext uri="{9D8B030D-6E8A-4147-A177-3AD203B41FA5}">
                      <a16:colId xmlns:a16="http://schemas.microsoft.com/office/drawing/2014/main" val="1891655341"/>
                    </a:ext>
                  </a:extLst>
                </a:gridCol>
              </a:tblGrid>
              <a:tr h="1082037">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 Type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Method Parameters</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2010235">
                <a:tc>
                  <a:txBody>
                    <a:bodyPr/>
                    <a:lstStyle/>
                    <a:p>
                      <a:pPr marL="180000" algn="l" rtl="0" fontAlgn="t">
                        <a:lnSpc>
                          <a:spcPct val="90000"/>
                        </a:lnSpc>
                        <a:spcAft>
                          <a:spcPts val="2400"/>
                        </a:spcAft>
                      </a:pPr>
                      <a:r>
                        <a:rPr lang="en-PH" sz="4000" b="0" dirty="0">
                          <a:solidFill>
                            <a:schemeClr val="tx1"/>
                          </a:solidFill>
                          <a:effectLst/>
                          <a:latin typeface="Roboto Mono" panose="00000009000000000000" pitchFamily="49" charset="0"/>
                          <a:ea typeface="Roboto Mono" panose="00000009000000000000" pitchFamily="49" charset="0"/>
                        </a:rPr>
                        <a:t>R</a:t>
                      </a:r>
                    </a:p>
                    <a:p>
                      <a:pPr marL="180000" algn="l" rtl="0" fontAlgn="t">
                        <a:lnSpc>
                          <a:spcPct val="90000"/>
                        </a:lnSpc>
                        <a:spcAft>
                          <a:spcPts val="2400"/>
                        </a:spcAft>
                      </a:pPr>
                      <a:r>
                        <a:rPr lang="en-PH" sz="4000" b="0" dirty="0">
                          <a:solidFill>
                            <a:schemeClr val="tx1"/>
                          </a:solidFill>
                          <a:effectLst/>
                          <a:latin typeface="Roboto Mono" panose="00000009000000000000" pitchFamily="49" charset="0"/>
                          <a:ea typeface="Roboto Mono" panose="00000009000000000000" pitchFamily="49" charset="0"/>
                        </a:rPr>
                        <a:t>R</a:t>
                      </a:r>
                    </a:p>
                  </a:txBody>
                  <a:tcPr marL="19050" marR="19050" marT="12700" marB="127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rtl="0" fontAlgn="t">
                        <a:lnSpc>
                          <a:spcPct val="90000"/>
                        </a:lnSpc>
                        <a:spcAft>
                          <a:spcPts val="2400"/>
                        </a:spcAft>
                      </a:pPr>
                      <a:r>
                        <a:rPr lang="en-PH" sz="4000" b="0" dirty="0">
                          <a:solidFill>
                            <a:schemeClr val="accent1"/>
                          </a:solidFill>
                          <a:effectLst/>
                          <a:latin typeface="Roboto Mono" panose="00000009000000000000" pitchFamily="49" charset="0"/>
                          <a:ea typeface="Roboto Mono" panose="00000009000000000000" pitchFamily="49" charset="0"/>
                        </a:rPr>
                        <a:t>collect</a:t>
                      </a:r>
                      <a:r>
                        <a:rPr lang="en-PH" sz="4000" b="0" dirty="0">
                          <a:solidFill>
                            <a:schemeClr val="tx1"/>
                          </a:solidFill>
                          <a:effectLst/>
                          <a:latin typeface="Roboto Mono" panose="00000009000000000000" pitchFamily="49" charset="0"/>
                          <a:ea typeface="Roboto Mono" panose="00000009000000000000" pitchFamily="49" charset="0"/>
                        </a:rPr>
                        <a:t>(</a:t>
                      </a:r>
                      <a:r>
                        <a:rPr lang="en-PH" sz="4000" b="0" dirty="0">
                          <a:solidFill>
                            <a:schemeClr val="accent1"/>
                          </a:solidFill>
                          <a:effectLst/>
                          <a:latin typeface="Roboto Mono" panose="00000009000000000000" pitchFamily="49" charset="0"/>
                          <a:ea typeface="Roboto Mono" panose="00000009000000000000" pitchFamily="49" charset="0"/>
                        </a:rPr>
                        <a:t>Collector</a:t>
                      </a:r>
                      <a:r>
                        <a:rPr lang="en-PH" sz="4000" b="0" dirty="0">
                          <a:solidFill>
                            <a:schemeClr val="tx1"/>
                          </a:solidFill>
                          <a:effectLst/>
                          <a:latin typeface="Roboto Mono" panose="00000009000000000000" pitchFamily="49" charset="0"/>
                          <a:ea typeface="Roboto Mono" panose="00000009000000000000" pitchFamily="49" charset="0"/>
                        </a:rPr>
                        <a:t> collector)</a:t>
                      </a:r>
                    </a:p>
                    <a:p>
                      <a:pPr marL="180000" algn="l" rtl="0" fontAlgn="t">
                        <a:lnSpc>
                          <a:spcPct val="90000"/>
                        </a:lnSpc>
                        <a:spcAft>
                          <a:spcPts val="2400"/>
                        </a:spcAft>
                      </a:pPr>
                      <a:r>
                        <a:rPr lang="en-PH" sz="4000" b="0" dirty="0">
                          <a:solidFill>
                            <a:schemeClr val="accent1"/>
                          </a:solidFill>
                          <a:effectLst/>
                          <a:latin typeface="Roboto Mono" panose="00000009000000000000" pitchFamily="49" charset="0"/>
                          <a:ea typeface="Roboto Mono" panose="00000009000000000000" pitchFamily="49" charset="0"/>
                        </a:rPr>
                        <a:t>collect</a:t>
                      </a:r>
                      <a:r>
                        <a:rPr lang="en-PH" sz="4000" b="0" dirty="0">
                          <a:solidFill>
                            <a:schemeClr val="tx1"/>
                          </a:solidFill>
                          <a:effectLst/>
                          <a:latin typeface="Roboto Mono" panose="00000009000000000000" pitchFamily="49" charset="0"/>
                          <a:ea typeface="Roboto Mono" panose="00000009000000000000" pitchFamily="49" charset="0"/>
                        </a:rPr>
                        <a:t>(</a:t>
                      </a:r>
                      <a:r>
                        <a:rPr lang="en-PH" sz="4000" b="0" dirty="0">
                          <a:solidFill>
                            <a:schemeClr val="accent1"/>
                          </a:solidFill>
                          <a:effectLst/>
                          <a:latin typeface="Roboto Mono" panose="00000009000000000000" pitchFamily="49" charset="0"/>
                          <a:ea typeface="Roboto Mono" panose="00000009000000000000" pitchFamily="49" charset="0"/>
                        </a:rPr>
                        <a:t>Supplier</a:t>
                      </a:r>
                      <a:r>
                        <a:rPr lang="en-PH" sz="4000" b="0" dirty="0">
                          <a:solidFill>
                            <a:schemeClr val="tx1"/>
                          </a:solidFill>
                          <a:effectLst/>
                          <a:latin typeface="Roboto Mono" panose="00000009000000000000" pitchFamily="49" charset="0"/>
                          <a:ea typeface="Roboto Mono" panose="00000009000000000000" pitchFamily="49" charset="0"/>
                        </a:rPr>
                        <a:t> </a:t>
                      </a:r>
                      <a:r>
                        <a:rPr lang="en-PH" sz="4000" b="1" dirty="0" err="1">
                          <a:solidFill>
                            <a:schemeClr val="tx1"/>
                          </a:solidFill>
                          <a:effectLst/>
                          <a:latin typeface="Roboto Mono" panose="00000009000000000000" pitchFamily="49" charset="0"/>
                          <a:ea typeface="Roboto Mono" panose="00000009000000000000" pitchFamily="49" charset="0"/>
                        </a:rPr>
                        <a:t>supplier</a:t>
                      </a:r>
                      <a:r>
                        <a:rPr lang="en-PH" sz="4000" b="0" dirty="0" err="1">
                          <a:solidFill>
                            <a:schemeClr val="tx1"/>
                          </a:solidFill>
                          <a:effectLst/>
                          <a:latin typeface="Roboto Mono" panose="00000009000000000000" pitchFamily="49" charset="0"/>
                          <a:ea typeface="Roboto Mono" panose="00000009000000000000" pitchFamily="49" charset="0"/>
                        </a:rPr>
                        <a:t>,</a:t>
                      </a:r>
                      <a:r>
                        <a:rPr lang="en-PH" sz="4000" b="0" dirty="0" err="1">
                          <a:solidFill>
                            <a:schemeClr val="accent1"/>
                          </a:solidFill>
                          <a:effectLst/>
                          <a:latin typeface="Roboto Mono" panose="00000009000000000000" pitchFamily="49" charset="0"/>
                          <a:ea typeface="Roboto Mono" panose="00000009000000000000" pitchFamily="49" charset="0"/>
                        </a:rPr>
                        <a:t>BiConsumer</a:t>
                      </a:r>
                      <a:r>
                        <a:rPr lang="en-PH" sz="4000" b="0" dirty="0">
                          <a:solidFill>
                            <a:schemeClr val="tx1"/>
                          </a:solidFill>
                          <a:effectLst/>
                          <a:latin typeface="Roboto Mono" panose="00000009000000000000" pitchFamily="49" charset="0"/>
                          <a:ea typeface="Roboto Mono" panose="00000009000000000000" pitchFamily="49" charset="0"/>
                        </a:rPr>
                        <a:t> </a:t>
                      </a:r>
                      <a:r>
                        <a:rPr lang="en-PH" sz="4000" b="1" dirty="0" err="1">
                          <a:solidFill>
                            <a:schemeClr val="tx1"/>
                          </a:solidFill>
                          <a:effectLst/>
                          <a:latin typeface="Roboto Mono" panose="00000009000000000000" pitchFamily="49" charset="0"/>
                          <a:ea typeface="Roboto Mono" panose="00000009000000000000" pitchFamily="49" charset="0"/>
                        </a:rPr>
                        <a:t>accumulator</a:t>
                      </a:r>
                      <a:r>
                        <a:rPr lang="en-PH" sz="4000" b="0" dirty="0" err="1">
                          <a:solidFill>
                            <a:schemeClr val="tx1"/>
                          </a:solidFill>
                          <a:effectLst/>
                          <a:latin typeface="Roboto Mono" panose="00000009000000000000" pitchFamily="49" charset="0"/>
                          <a:ea typeface="Roboto Mono" panose="00000009000000000000" pitchFamily="49" charset="0"/>
                        </a:rPr>
                        <a:t>,</a:t>
                      </a:r>
                      <a:r>
                        <a:rPr lang="en-PH" sz="4000" b="0" dirty="0" err="1">
                          <a:solidFill>
                            <a:schemeClr val="accent1"/>
                          </a:solidFill>
                          <a:effectLst/>
                          <a:latin typeface="Roboto Mono" panose="00000009000000000000" pitchFamily="49" charset="0"/>
                          <a:ea typeface="Roboto Mono" panose="00000009000000000000" pitchFamily="49" charset="0"/>
                        </a:rPr>
                        <a:t>BiConsumer</a:t>
                      </a:r>
                      <a:r>
                        <a:rPr lang="en-PH" sz="4000" b="0" dirty="0">
                          <a:solidFill>
                            <a:schemeClr val="accent1"/>
                          </a:solidFill>
                          <a:effectLst/>
                          <a:latin typeface="Roboto Mono" panose="00000009000000000000" pitchFamily="49" charset="0"/>
                          <a:ea typeface="Roboto Mono" panose="00000009000000000000" pitchFamily="49" charset="0"/>
                        </a:rPr>
                        <a:t> </a:t>
                      </a:r>
                      <a:r>
                        <a:rPr lang="en-PH" sz="4000" b="1" dirty="0">
                          <a:solidFill>
                            <a:schemeClr val="tx1"/>
                          </a:solidFill>
                          <a:effectLst/>
                          <a:latin typeface="Roboto Mono" panose="00000009000000000000" pitchFamily="49" charset="0"/>
                          <a:ea typeface="Roboto Mono" panose="00000009000000000000" pitchFamily="49" charset="0"/>
                        </a:rPr>
                        <a:t>combiner</a:t>
                      </a:r>
                      <a:r>
                        <a:rPr lang="en-PH" sz="4000" b="0" dirty="0">
                          <a:solidFill>
                            <a:schemeClr val="tx1"/>
                          </a:solidFill>
                          <a:effectLst/>
                          <a:latin typeface="Roboto Mono" panose="00000009000000000000" pitchFamily="49" charset="0"/>
                          <a:ea typeface="Roboto Mono" panose="00000009000000000000" pitchFamily="49" charset="0"/>
                        </a:rPr>
                        <a:t>)</a:t>
                      </a:r>
                    </a:p>
                  </a:txBody>
                  <a:tcPr marL="0" marR="0" marT="12700" marB="127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Tree>
    <p:extLst>
      <p:ext uri="{BB962C8B-B14F-4D97-AF65-F5344CB8AC3E}">
        <p14:creationId xmlns:p14="http://schemas.microsoft.com/office/powerpoint/2010/main" val="1543769581"/>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C2B23F-90C2-9AAC-48E8-71F232092750}"/>
            </a:ext>
          </a:extLst>
        </p:cNvPr>
        <p:cNvGrpSpPr/>
        <p:nvPr/>
      </p:nvGrpSpPr>
      <p:grpSpPr>
        <a:xfrm>
          <a:off x="0" y="0"/>
          <a:ext cx="0" cy="0"/>
          <a:chOff x="0" y="0"/>
          <a:chExt cx="0" cy="0"/>
        </a:xfrm>
      </p:grpSpPr>
      <p:sp>
        <p:nvSpPr>
          <p:cNvPr id="128" name="Shape 128">
            <a:extLst>
              <a:ext uri="{FF2B5EF4-FFF2-40B4-BE49-F238E27FC236}">
                <a16:creationId xmlns:a16="http://schemas.microsoft.com/office/drawing/2014/main" id="{2DDCF56E-9DDE-9F8E-6E09-62917DB44172}"/>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4A889602-EBEA-EB7F-A2A8-31C129921537}"/>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E2123363-EE92-9B03-7B9A-07DED085574E}"/>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1D4BD439-245C-80E3-7FAC-9658EF3923B3}"/>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Challenge: Terminal Operations, Part 2</a:t>
            </a:r>
          </a:p>
        </p:txBody>
      </p:sp>
      <p:sp>
        <p:nvSpPr>
          <p:cNvPr id="8" name="Rectangle 7">
            <a:extLst>
              <a:ext uri="{FF2B5EF4-FFF2-40B4-BE49-F238E27FC236}">
                <a16:creationId xmlns:a16="http://schemas.microsoft.com/office/drawing/2014/main" id="{65457EE7-7A2D-C169-B7AB-B427BC9B1FA2}"/>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Create a new class called </a:t>
            </a:r>
            <a:r>
              <a:rPr lang="en-US" sz="6400" b="1" dirty="0" err="1">
                <a:latin typeface="Open Sans" panose="020B0606030504020204" pitchFamily="34" charset="0"/>
                <a:ea typeface="Open Sans" panose="020B0606030504020204" pitchFamily="34" charset="0"/>
                <a:cs typeface="Open Sans" panose="020B0606030504020204" pitchFamily="34" charset="0"/>
              </a:rPr>
              <a:t>MainChallenge</a:t>
            </a:r>
            <a:r>
              <a:rPr lang="en-US" sz="6400" dirty="0">
                <a:latin typeface="Open Sans" panose="020B0606030504020204" pitchFamily="34" charset="0"/>
                <a:ea typeface="Open Sans" panose="020B0606030504020204" pitchFamily="34" charset="0"/>
                <a:cs typeface="Open Sans" panose="020B0606030504020204" pitchFamily="34" charset="0"/>
              </a:rPr>
              <a:t>, with a main method that does the following:</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Copy the two courses, </a:t>
            </a:r>
            <a:r>
              <a:rPr lang="en-US" sz="6400" dirty="0" err="1">
                <a:latin typeface="Open Sans" panose="020B0606030504020204" pitchFamily="34" charset="0"/>
                <a:ea typeface="Open Sans" panose="020B0606030504020204" pitchFamily="34" charset="0"/>
                <a:cs typeface="Open Sans" panose="020B0606030504020204" pitchFamily="34" charset="0"/>
              </a:rPr>
              <a:t>jmc</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pymc</a:t>
            </a:r>
            <a:r>
              <a:rPr lang="en-US" sz="6400" dirty="0">
                <a:latin typeface="Open Sans" panose="020B0606030504020204" pitchFamily="34" charset="0"/>
                <a:ea typeface="Open Sans" panose="020B0606030504020204" pitchFamily="34" charset="0"/>
                <a:cs typeface="Open Sans" panose="020B0606030504020204" pitchFamily="34" charset="0"/>
              </a:rPr>
              <a:t>, from the </a:t>
            </a:r>
            <a:r>
              <a:rPr lang="en-US" sz="6400" dirty="0" err="1">
                <a:latin typeface="Open Sans" panose="020B0606030504020204" pitchFamily="34" charset="0"/>
                <a:ea typeface="Open Sans" panose="020B0606030504020204" pitchFamily="34" charset="0"/>
                <a:cs typeface="Open Sans" panose="020B0606030504020204" pitchFamily="34" charset="0"/>
              </a:rPr>
              <a:t>MainCollect's</a:t>
            </a:r>
            <a:r>
              <a:rPr lang="en-US" sz="6400" dirty="0">
                <a:latin typeface="Open Sans" panose="020B0606030504020204" pitchFamily="34" charset="0"/>
                <a:ea typeface="Open Sans" panose="020B0606030504020204" pitchFamily="34" charset="0"/>
                <a:cs typeface="Open Sans" panose="020B0606030504020204" pitchFamily="34" charset="0"/>
              </a:rPr>
              <a:t> main method, passing both an additional argument for the lecture count. 50 for </a:t>
            </a:r>
            <a:r>
              <a:rPr lang="en-US" sz="6400" dirty="0" err="1">
                <a:latin typeface="Open Sans" panose="020B0606030504020204" pitchFamily="34" charset="0"/>
                <a:ea typeface="Open Sans" panose="020B0606030504020204" pitchFamily="34" charset="0"/>
                <a:cs typeface="Open Sans" panose="020B0606030504020204" pitchFamily="34" charset="0"/>
              </a:rPr>
              <a:t>pymc</a:t>
            </a:r>
            <a:r>
              <a:rPr lang="en-US" sz="6400" dirty="0">
                <a:latin typeface="Open Sans" panose="020B0606030504020204" pitchFamily="34" charset="0"/>
                <a:ea typeface="Open Sans" panose="020B0606030504020204" pitchFamily="34" charset="0"/>
                <a:cs typeface="Open Sans" panose="020B0606030504020204" pitchFamily="34" charset="0"/>
              </a:rPr>
              <a:t>, and 100 for </a:t>
            </a:r>
            <a:r>
              <a:rPr lang="en-US" sz="6400" dirty="0" err="1">
                <a:latin typeface="Open Sans" panose="020B0606030504020204" pitchFamily="34" charset="0"/>
                <a:ea typeface="Open Sans" panose="020B0606030504020204" pitchFamily="34" charset="0"/>
                <a:cs typeface="Open Sans" panose="020B0606030504020204" pitchFamily="34" charset="0"/>
              </a:rPr>
              <a:t>jmc</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Add a third course, titled "Creating Games in Java".   You don't have to pass a lecture count for this one.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Use </a:t>
            </a:r>
            <a:r>
              <a:rPr lang="en-US" sz="6400" dirty="0" err="1">
                <a:latin typeface="Open Sans" panose="020B0606030504020204" pitchFamily="34" charset="0"/>
                <a:ea typeface="Open Sans" panose="020B0606030504020204" pitchFamily="34" charset="0"/>
                <a:cs typeface="Open Sans" panose="020B0606030504020204" pitchFamily="34" charset="0"/>
              </a:rPr>
              <a:t>Stream.generate</a:t>
            </a:r>
            <a:r>
              <a:rPr lang="en-US" sz="6400" dirty="0">
                <a:latin typeface="Open Sans" panose="020B0606030504020204" pitchFamily="34" charset="0"/>
                <a:ea typeface="Open Sans" panose="020B0606030504020204" pitchFamily="34" charset="0"/>
                <a:cs typeface="Open Sans" panose="020B0606030504020204" pitchFamily="34" charset="0"/>
              </a:rPr>
              <a:t> or </a:t>
            </a:r>
            <a:r>
              <a:rPr lang="en-US" sz="6400" dirty="0" err="1">
                <a:latin typeface="Open Sans" panose="020B0606030504020204" pitchFamily="34" charset="0"/>
                <a:ea typeface="Open Sans" panose="020B0606030504020204" pitchFamily="34" charset="0"/>
                <a:cs typeface="Open Sans" panose="020B0606030504020204" pitchFamily="34" charset="0"/>
              </a:rPr>
              <a:t>Stream.iterate</a:t>
            </a:r>
            <a:r>
              <a:rPr lang="en-US" sz="6400" dirty="0">
                <a:latin typeface="Open Sans" panose="020B0606030504020204" pitchFamily="34" charset="0"/>
                <a:ea typeface="Open Sans" panose="020B0606030504020204" pitchFamily="34" charset="0"/>
                <a:cs typeface="Open Sans" panose="020B0606030504020204" pitchFamily="34" charset="0"/>
              </a:rPr>
              <a:t> to generate 5000 random students and create a list of these.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Use the </a:t>
            </a:r>
            <a:r>
              <a:rPr lang="en-US" sz="6400" dirty="0" err="1">
                <a:latin typeface="Open Sans" panose="020B0606030504020204" pitchFamily="34" charset="0"/>
                <a:ea typeface="Open Sans" panose="020B0606030504020204" pitchFamily="34" charset="0"/>
                <a:cs typeface="Open Sans" panose="020B0606030504020204" pitchFamily="34" charset="0"/>
              </a:rPr>
              <a:t>getPercentComplete</a:t>
            </a:r>
            <a:r>
              <a:rPr lang="en-US" sz="6400" dirty="0">
                <a:latin typeface="Open Sans" panose="020B0606030504020204" pitchFamily="34" charset="0"/>
                <a:ea typeface="Open Sans" panose="020B0606030504020204" pitchFamily="34" charset="0"/>
                <a:cs typeface="Open Sans" panose="020B0606030504020204" pitchFamily="34" charset="0"/>
              </a:rPr>
              <a:t> method, to calculate the </a:t>
            </a:r>
            <a:r>
              <a:rPr lang="en-US" sz="6400" b="1" dirty="0">
                <a:latin typeface="Open Sans" panose="020B0606030504020204" pitchFamily="34" charset="0"/>
                <a:ea typeface="Open Sans" panose="020B0606030504020204" pitchFamily="34" charset="0"/>
                <a:cs typeface="Open Sans" panose="020B0606030504020204" pitchFamily="34" charset="0"/>
              </a:rPr>
              <a:t>average percentage completed</a:t>
            </a:r>
            <a:r>
              <a:rPr lang="en-US" sz="6400" dirty="0">
                <a:latin typeface="Open Sans" panose="020B0606030504020204" pitchFamily="34" charset="0"/>
                <a:ea typeface="Open Sans" panose="020B0606030504020204" pitchFamily="34" charset="0"/>
                <a:cs typeface="Open Sans" panose="020B0606030504020204" pitchFamily="34" charset="0"/>
              </a:rPr>
              <a:t> for all students for </a:t>
            </a:r>
            <a:r>
              <a:rPr lang="en-US" sz="6400" b="1" dirty="0">
                <a:latin typeface="Open Sans" panose="020B0606030504020204" pitchFamily="34" charset="0"/>
                <a:ea typeface="Open Sans" panose="020B0606030504020204" pitchFamily="34" charset="0"/>
                <a:cs typeface="Open Sans" panose="020B0606030504020204" pitchFamily="34" charset="0"/>
              </a:rPr>
              <a:t>just the Java Masterclass</a:t>
            </a:r>
            <a:r>
              <a:rPr lang="en-US" sz="6400" dirty="0">
                <a:latin typeface="Open Sans" panose="020B0606030504020204" pitchFamily="34" charset="0"/>
                <a:ea typeface="Open Sans" panose="020B0606030504020204" pitchFamily="34" charset="0"/>
                <a:cs typeface="Open Sans" panose="020B0606030504020204" pitchFamily="34" charset="0"/>
              </a:rPr>
              <a:t>, using the </a:t>
            </a:r>
            <a:r>
              <a:rPr lang="en-US" sz="6400" b="1" dirty="0">
                <a:latin typeface="Open Sans" panose="020B0606030504020204" pitchFamily="34" charset="0"/>
                <a:ea typeface="Open Sans" panose="020B0606030504020204" pitchFamily="34" charset="0"/>
                <a:cs typeface="Open Sans" panose="020B0606030504020204" pitchFamily="34" charset="0"/>
              </a:rPr>
              <a:t>reduce</a:t>
            </a:r>
            <a:r>
              <a:rPr lang="en-US" sz="6400" dirty="0">
                <a:latin typeface="Open Sans" panose="020B0606030504020204" pitchFamily="34" charset="0"/>
                <a:ea typeface="Open Sans" panose="020B0606030504020204" pitchFamily="34" charset="0"/>
                <a:cs typeface="Open Sans" panose="020B0606030504020204" pitchFamily="34" charset="0"/>
              </a:rPr>
              <a:t> terminal operation.</a:t>
            </a:r>
          </a:p>
        </p:txBody>
      </p:sp>
      <p:sp>
        <p:nvSpPr>
          <p:cNvPr id="2" name="Shape 126">
            <a:extLst>
              <a:ext uri="{FF2B5EF4-FFF2-40B4-BE49-F238E27FC236}">
                <a16:creationId xmlns:a16="http://schemas.microsoft.com/office/drawing/2014/main" id="{D5310379-4491-0508-3E09-9982C54C0794}"/>
              </a:ext>
            </a:extLst>
          </p:cNvPr>
          <p:cNvSpPr/>
          <p:nvPr/>
        </p:nvSpPr>
        <p:spPr>
          <a:xfrm>
            <a:off x="952498" y="459786"/>
            <a:ext cx="34906992" cy="1615827"/>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500" dirty="0">
                <a:latin typeface="Open Sans" panose="020B0606030504020204" pitchFamily="34" charset="0"/>
                <a:ea typeface="Open Sans" panose="020B0606030504020204" pitchFamily="34" charset="0"/>
                <a:cs typeface="Open Sans" panose="020B0606030504020204" pitchFamily="34" charset="0"/>
              </a:rPr>
              <a:t>Challenge, Use terminal operations to select specific students</a:t>
            </a:r>
          </a:p>
        </p:txBody>
      </p:sp>
    </p:spTree>
    <p:extLst>
      <p:ext uri="{BB962C8B-B14F-4D97-AF65-F5344CB8AC3E}">
        <p14:creationId xmlns:p14="http://schemas.microsoft.com/office/powerpoint/2010/main" val="1787564769"/>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79BFA-C763-4C70-3FF1-79878B4830B1}"/>
            </a:ext>
          </a:extLst>
        </p:cNvPr>
        <p:cNvGrpSpPr/>
        <p:nvPr/>
      </p:nvGrpSpPr>
      <p:grpSpPr>
        <a:xfrm>
          <a:off x="0" y="0"/>
          <a:ext cx="0" cy="0"/>
          <a:chOff x="0" y="0"/>
          <a:chExt cx="0" cy="0"/>
        </a:xfrm>
      </p:grpSpPr>
      <p:sp>
        <p:nvSpPr>
          <p:cNvPr id="128" name="Shape 128">
            <a:extLst>
              <a:ext uri="{FF2B5EF4-FFF2-40B4-BE49-F238E27FC236}">
                <a16:creationId xmlns:a16="http://schemas.microsoft.com/office/drawing/2014/main" id="{5818C620-22A8-5DA5-0FC7-22BA2AE69BCE}"/>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B471DDE0-8D54-089A-941D-50FB6150C000}"/>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1E11E545-8A35-6AF3-EF17-E6F24C312DED}"/>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ABDFACAA-389C-9ED8-E946-407BB1F80692}"/>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Challenge: Terminal Operations, Part 2</a:t>
            </a:r>
          </a:p>
        </p:txBody>
      </p:sp>
      <p:sp>
        <p:nvSpPr>
          <p:cNvPr id="8" name="Rectangle 7">
            <a:extLst>
              <a:ext uri="{FF2B5EF4-FFF2-40B4-BE49-F238E27FC236}">
                <a16:creationId xmlns:a16="http://schemas.microsoft.com/office/drawing/2014/main" id="{031D9D0C-19F8-E18E-6CAD-0DA60BA8A04D}"/>
              </a:ext>
            </a:extLst>
          </p:cNvPr>
          <p:cNvSpPr/>
          <p:nvPr/>
        </p:nvSpPr>
        <p:spPr>
          <a:xfrm>
            <a:off x="952501" y="4285904"/>
            <a:ext cx="34782670" cy="11880176"/>
          </a:xfrm>
          <a:prstGeom prst="rect">
            <a:avLst/>
          </a:prstGeom>
        </p:spPr>
        <p:txBody>
          <a:bodyPr wrap="square">
            <a:normAutofit/>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Use this result, multiplying it by 1.25, to </a:t>
            </a:r>
            <a:r>
              <a:rPr lang="en-US" sz="6400" b="1" dirty="0">
                <a:latin typeface="Open Sans" panose="020B0606030504020204" pitchFamily="34" charset="0"/>
                <a:ea typeface="Open Sans" panose="020B0606030504020204" pitchFamily="34" charset="0"/>
                <a:cs typeface="Open Sans" panose="020B0606030504020204" pitchFamily="34" charset="0"/>
              </a:rPr>
              <a:t>collect</a:t>
            </a:r>
            <a:r>
              <a:rPr lang="en-US" sz="6400" dirty="0">
                <a:latin typeface="Open Sans" panose="020B0606030504020204" pitchFamily="34" charset="0"/>
                <a:ea typeface="Open Sans" panose="020B0606030504020204" pitchFamily="34" charset="0"/>
                <a:cs typeface="Open Sans" panose="020B0606030504020204" pitchFamily="34" charset="0"/>
              </a:rPr>
              <a:t> a group of students (either as a list, or a set).  These would be the students who've completed more than three quarters of that average percentage.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Sort by the longest enrolled students who are still active, because you're going to offer your new course to 10 of these students, for a trial run.</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Add the new course to these ten students.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Make one change to the Student's </a:t>
            </a:r>
            <a:r>
              <a:rPr lang="en-US" sz="6400" dirty="0" err="1">
                <a:latin typeface="Open Sans" panose="020B0606030504020204" pitchFamily="34" charset="0"/>
                <a:ea typeface="Open Sans" panose="020B0606030504020204" pitchFamily="34" charset="0"/>
                <a:cs typeface="Open Sans" panose="020B0606030504020204" pitchFamily="34" charset="0"/>
              </a:rPr>
              <a:t>getRandomStudent</a:t>
            </a:r>
            <a:r>
              <a:rPr lang="en-US" sz="6400" dirty="0">
                <a:latin typeface="Open Sans" panose="020B0606030504020204" pitchFamily="34" charset="0"/>
                <a:ea typeface="Open Sans" panose="020B0606030504020204" pitchFamily="34" charset="0"/>
                <a:cs typeface="Open Sans" panose="020B0606030504020204" pitchFamily="34" charset="0"/>
              </a:rPr>
              <a:t> method, using a </a:t>
            </a:r>
            <a:r>
              <a:rPr lang="en-US" sz="6400" b="1" dirty="0">
                <a:latin typeface="Open Sans" panose="020B0606030504020204" pitchFamily="34" charset="0"/>
                <a:ea typeface="Open Sans" panose="020B0606030504020204" pitchFamily="34" charset="0"/>
                <a:cs typeface="Open Sans" panose="020B0606030504020204" pitchFamily="34" charset="0"/>
              </a:rPr>
              <a:t>minimum lecture of 30</a:t>
            </a:r>
            <a:r>
              <a:rPr lang="en-US" sz="6400" dirty="0">
                <a:latin typeface="Open Sans" panose="020B0606030504020204" pitchFamily="34" charset="0"/>
                <a:ea typeface="Open Sans" panose="020B0606030504020204" pitchFamily="34" charset="0"/>
                <a:cs typeface="Open Sans" panose="020B0606030504020204" pitchFamily="34" charset="0"/>
              </a:rPr>
              <a:t>. </a:t>
            </a:r>
          </a:p>
        </p:txBody>
      </p:sp>
      <p:sp>
        <p:nvSpPr>
          <p:cNvPr id="2" name="Shape 126">
            <a:extLst>
              <a:ext uri="{FF2B5EF4-FFF2-40B4-BE49-F238E27FC236}">
                <a16:creationId xmlns:a16="http://schemas.microsoft.com/office/drawing/2014/main" id="{8DF225A8-8740-127D-CACB-40C2DEAE800A}"/>
              </a:ext>
            </a:extLst>
          </p:cNvPr>
          <p:cNvSpPr/>
          <p:nvPr/>
        </p:nvSpPr>
        <p:spPr>
          <a:xfrm>
            <a:off x="952498" y="459786"/>
            <a:ext cx="34906992" cy="1615827"/>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500" dirty="0">
                <a:latin typeface="Open Sans" panose="020B0606030504020204" pitchFamily="34" charset="0"/>
                <a:ea typeface="Open Sans" panose="020B0606030504020204" pitchFamily="34" charset="0"/>
                <a:cs typeface="Open Sans" panose="020B0606030504020204" pitchFamily="34" charset="0"/>
              </a:rPr>
              <a:t>Challenge, Use terminal operations to select specific students</a:t>
            </a:r>
          </a:p>
        </p:txBody>
      </p:sp>
    </p:spTree>
    <p:extLst>
      <p:ext uri="{BB962C8B-B14F-4D97-AF65-F5344CB8AC3E}">
        <p14:creationId xmlns:p14="http://schemas.microsoft.com/office/powerpoint/2010/main" val="1833023985"/>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56BC5-0DC8-E787-89BC-2EA0238E8658}"/>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C1A24207-D82E-83B6-4638-FB800FDD8FBD}"/>
              </a:ext>
            </a:extLst>
          </p:cNvPr>
          <p:cNvSpPr/>
          <p:nvPr/>
        </p:nvSpPr>
        <p:spPr>
          <a:xfrm>
            <a:off x="952498" y="459786"/>
            <a:ext cx="1696458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What's the Optional Type?</a:t>
            </a:r>
          </a:p>
        </p:txBody>
      </p:sp>
      <p:sp>
        <p:nvSpPr>
          <p:cNvPr id="128" name="Shape 128">
            <a:extLst>
              <a:ext uri="{FF2B5EF4-FFF2-40B4-BE49-F238E27FC236}">
                <a16:creationId xmlns:a16="http://schemas.microsoft.com/office/drawing/2014/main" id="{7ECFC350-4745-D686-4F1A-8E49400ABCBC}"/>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2858876D-7BBB-8A45-CEE5-17941BE7FBE5}"/>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58CE5282-144E-4FDC-1997-4934E598E831}"/>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FC9E41C7-EF7B-78B4-50D4-E6083AF901CF}"/>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What's Optional?</a:t>
            </a:r>
          </a:p>
        </p:txBody>
      </p:sp>
      <p:sp>
        <p:nvSpPr>
          <p:cNvPr id="8" name="Rectangle 7">
            <a:extLst>
              <a:ext uri="{FF2B5EF4-FFF2-40B4-BE49-F238E27FC236}">
                <a16:creationId xmlns:a16="http://schemas.microsoft.com/office/drawing/2014/main" id="{9662855A-46A8-522B-8830-F02485B7C246}"/>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Optional is a generic class, whose purpose is to be a container for a value which may or may not be null.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was created by Java's engineers, to address the problem of the </a:t>
            </a:r>
            <a:r>
              <a:rPr lang="en-US" sz="6400" dirty="0" err="1">
                <a:latin typeface="Open Sans" panose="020B0606030504020204" pitchFamily="34" charset="0"/>
                <a:ea typeface="Open Sans" panose="020B0606030504020204" pitchFamily="34" charset="0"/>
                <a:cs typeface="Open Sans" panose="020B0606030504020204" pitchFamily="34" charset="0"/>
              </a:rPr>
              <a:t>NullPointerException</a:t>
            </a:r>
            <a:r>
              <a:rPr lang="en-US" sz="6400" dirty="0">
                <a:latin typeface="Open Sans" panose="020B0606030504020204" pitchFamily="34" charset="0"/>
                <a:ea typeface="Open Sans" panose="020B0606030504020204" pitchFamily="34" charset="0"/>
                <a:cs typeface="Open Sans" panose="020B0606030504020204" pitchFamily="34" charset="0"/>
              </a:rPr>
              <a:t>, which is one of the most common errors in Java.</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type is </a:t>
            </a:r>
            <a:r>
              <a:rPr lang="en-US" sz="6400" b="1" dirty="0">
                <a:latin typeface="Open Sans" panose="020B0606030504020204" pitchFamily="34" charset="0"/>
                <a:ea typeface="Open Sans" panose="020B0606030504020204" pitchFamily="34" charset="0"/>
                <a:cs typeface="Open Sans" panose="020B0606030504020204" pitchFamily="34" charset="0"/>
              </a:rPr>
              <a:t>primarily intended</a:t>
            </a:r>
            <a:r>
              <a:rPr lang="en-US" sz="6400" dirty="0">
                <a:latin typeface="Open Sans" panose="020B0606030504020204" pitchFamily="34" charset="0"/>
                <a:ea typeface="Open Sans" panose="020B0606030504020204" pitchFamily="34" charset="0"/>
                <a:cs typeface="Open Sans" panose="020B0606030504020204" pitchFamily="34" charset="0"/>
              </a:rPr>
              <a:t> for use as a </a:t>
            </a:r>
            <a:r>
              <a:rPr lang="en-US" sz="6400" b="1" dirty="0">
                <a:latin typeface="Open Sans" panose="020B0606030504020204" pitchFamily="34" charset="0"/>
                <a:ea typeface="Open Sans" panose="020B0606030504020204" pitchFamily="34" charset="0"/>
                <a:cs typeface="Open Sans" panose="020B0606030504020204" pitchFamily="34" charset="0"/>
              </a:rPr>
              <a:t>method return type</a:t>
            </a:r>
            <a:r>
              <a:rPr lang="en-US" sz="6400" dirty="0">
                <a:latin typeface="Open Sans" panose="020B0606030504020204" pitchFamily="34" charset="0"/>
                <a:ea typeface="Open Sans" panose="020B0606030504020204" pitchFamily="34" charset="0"/>
                <a:cs typeface="Open Sans" panose="020B0606030504020204" pitchFamily="34" charset="0"/>
              </a:rPr>
              <a:t>, under specific conditions.</a:t>
            </a:r>
          </a:p>
        </p:txBody>
      </p:sp>
    </p:spTree>
    <p:extLst>
      <p:ext uri="{BB962C8B-B14F-4D97-AF65-F5344CB8AC3E}">
        <p14:creationId xmlns:p14="http://schemas.microsoft.com/office/powerpoint/2010/main" val="2009671080"/>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834595-6BF8-257D-F7D2-81A2C5DC2A20}"/>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A839F95B-6468-F70E-B502-AEF14B61160D}"/>
              </a:ext>
            </a:extLst>
          </p:cNvPr>
          <p:cNvSpPr/>
          <p:nvPr/>
        </p:nvSpPr>
        <p:spPr>
          <a:xfrm>
            <a:off x="952498" y="459786"/>
            <a:ext cx="2816155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No Result is valid vs. No Result is a problem</a:t>
            </a:r>
          </a:p>
        </p:txBody>
      </p:sp>
      <p:sp>
        <p:nvSpPr>
          <p:cNvPr id="128" name="Shape 128">
            <a:extLst>
              <a:ext uri="{FF2B5EF4-FFF2-40B4-BE49-F238E27FC236}">
                <a16:creationId xmlns:a16="http://schemas.microsoft.com/office/drawing/2014/main" id="{E595EF5C-A2F6-090C-48FE-310F3ED25B41}"/>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E0F9B0E3-3D2B-0834-A640-534F07B11624}"/>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D5C14985-0516-7FED-9CA1-38EE0D2FE2CB}"/>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02A60531-FC07-AFF1-F2A8-1270E70B718F}"/>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What's Optional?</a:t>
            </a:r>
          </a:p>
        </p:txBody>
      </p:sp>
      <p:sp>
        <p:nvSpPr>
          <p:cNvPr id="8" name="Rectangle 7">
            <a:extLst>
              <a:ext uri="{FF2B5EF4-FFF2-40B4-BE49-F238E27FC236}">
                <a16:creationId xmlns:a16="http://schemas.microsoft.com/office/drawing/2014/main" id="{28D7C62E-DAD3-DE88-9AB5-4232CA16124A}"/>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Optional tries to solve the problem of when no result, or no data, is a perfectly valid situation, vs. when no result might really be an error.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think of many situations where no data makes sense.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Not everyone has a middle initial in their name, or even a last name for that matter.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 data for a birthdate may or may not be an exception.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New inventory may not yet have a sales price.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Optional is a way of indicating that a value may not be present and can therefore be safely ignored during processing.</a:t>
            </a:r>
          </a:p>
        </p:txBody>
      </p:sp>
    </p:spTree>
    <p:extLst>
      <p:ext uri="{BB962C8B-B14F-4D97-AF65-F5344CB8AC3E}">
        <p14:creationId xmlns:p14="http://schemas.microsoft.com/office/powerpoint/2010/main" val="1412620787"/>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8653C-53A8-9AFB-E840-1095CD09068B}"/>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313D5AA2-814A-5CE8-365F-B5FCF1729184}"/>
              </a:ext>
            </a:extLst>
          </p:cNvPr>
          <p:cNvSpPr/>
          <p:nvPr/>
        </p:nvSpPr>
        <p:spPr>
          <a:xfrm>
            <a:off x="952498" y="459786"/>
            <a:ext cx="2093521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Creating an instance of Optional</a:t>
            </a:r>
          </a:p>
        </p:txBody>
      </p:sp>
      <p:sp>
        <p:nvSpPr>
          <p:cNvPr id="128" name="Shape 128">
            <a:extLst>
              <a:ext uri="{FF2B5EF4-FFF2-40B4-BE49-F238E27FC236}">
                <a16:creationId xmlns:a16="http://schemas.microsoft.com/office/drawing/2014/main" id="{F1043E1A-05B3-13F7-62E5-85D6B71E7D01}"/>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7C35E981-4307-3099-23DF-CED1AF0C9A0F}"/>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63C59C4A-B229-3E33-4B7A-E77AEF6475C7}"/>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82D1F5A8-CEDA-69B8-C434-3B4D95527864}"/>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What's Optional?</a:t>
            </a:r>
          </a:p>
        </p:txBody>
      </p:sp>
      <p:sp>
        <p:nvSpPr>
          <p:cNvPr id="8" name="Rectangle 7">
            <a:extLst>
              <a:ext uri="{FF2B5EF4-FFF2-40B4-BE49-F238E27FC236}">
                <a16:creationId xmlns:a16="http://schemas.microsoft.com/office/drawing/2014/main" id="{27158DA5-67B8-6084-1157-C0459B0E9173}"/>
              </a:ext>
            </a:extLst>
          </p:cNvPr>
          <p:cNvSpPr/>
          <p:nvPr/>
        </p:nvSpPr>
        <p:spPr>
          <a:xfrm>
            <a:off x="952501" y="2554877"/>
            <a:ext cx="34782670" cy="1516471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Optional is just another generic class, so you declare it like any other type, with type arguments.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you don't construct an Optional.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Instead, you use one of the static factory methods as shown below.</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methods are empty, of, and </a:t>
            </a:r>
            <a:r>
              <a:rPr lang="en-US" sz="6400" dirty="0" err="1">
                <a:latin typeface="Open Sans" panose="020B0606030504020204" pitchFamily="34" charset="0"/>
                <a:ea typeface="Open Sans" panose="020B0606030504020204" pitchFamily="34" charset="0"/>
                <a:cs typeface="Open Sans" panose="020B0606030504020204" pitchFamily="34" charset="0"/>
              </a:rPr>
              <a:t>ofNullable</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graphicFrame>
        <p:nvGraphicFramePr>
          <p:cNvPr id="2" name="Table 1">
            <a:extLst>
              <a:ext uri="{FF2B5EF4-FFF2-40B4-BE49-F238E27FC236}">
                <a16:creationId xmlns:a16="http://schemas.microsoft.com/office/drawing/2014/main" id="{30CECED7-22C9-2CF4-8BDE-ABD54C1C0890}"/>
              </a:ext>
            </a:extLst>
          </p:cNvPr>
          <p:cNvGraphicFramePr>
            <a:graphicFrameLocks noGrp="1"/>
          </p:cNvGraphicFramePr>
          <p:nvPr/>
        </p:nvGraphicFramePr>
        <p:xfrm>
          <a:off x="952501" y="8548358"/>
          <a:ext cx="34782667" cy="7119395"/>
        </p:xfrm>
        <a:graphic>
          <a:graphicData uri="http://schemas.openxmlformats.org/drawingml/2006/table">
            <a:tbl>
              <a:tblPr firstRow="1" bandRow="1">
                <a:tableStyleId>{5C22544A-7EE6-4342-B048-85BDC9FD1C3A}</a:tableStyleId>
              </a:tblPr>
              <a:tblGrid>
                <a:gridCol w="10897633">
                  <a:extLst>
                    <a:ext uri="{9D8B030D-6E8A-4147-A177-3AD203B41FA5}">
                      <a16:colId xmlns:a16="http://schemas.microsoft.com/office/drawing/2014/main" val="2844207666"/>
                    </a:ext>
                  </a:extLst>
                </a:gridCol>
                <a:gridCol w="10755414">
                  <a:extLst>
                    <a:ext uri="{9D8B030D-6E8A-4147-A177-3AD203B41FA5}">
                      <a16:colId xmlns:a16="http://schemas.microsoft.com/office/drawing/2014/main" val="1891655341"/>
                    </a:ext>
                  </a:extLst>
                </a:gridCol>
                <a:gridCol w="13129620">
                  <a:extLst>
                    <a:ext uri="{9D8B030D-6E8A-4147-A177-3AD203B41FA5}">
                      <a16:colId xmlns:a16="http://schemas.microsoft.com/office/drawing/2014/main" val="3767726173"/>
                    </a:ext>
                  </a:extLst>
                </a:gridCol>
              </a:tblGrid>
              <a:tr h="1088681">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Factory Method</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When to Use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Best Practice Notes</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728658">
                <a:tc>
                  <a:txBody>
                    <a:bodyPr/>
                    <a:lstStyle/>
                    <a:p>
                      <a:pPr marL="180000" algn="l" rtl="0" fontAlgn="t"/>
                      <a:r>
                        <a:rPr lang="en-PH" sz="4400" b="0" dirty="0">
                          <a:solidFill>
                            <a:schemeClr val="accent1"/>
                          </a:solidFill>
                          <a:effectLst/>
                          <a:latin typeface="Roboto Mono" panose="00000009000000000000" pitchFamily="49" charset="0"/>
                          <a:ea typeface="Roboto Mono" panose="00000009000000000000" pitchFamily="49" charset="0"/>
                          <a:cs typeface="Open Sans" panose="020B0606030504020204" pitchFamily="34" charset="0"/>
                        </a:rPr>
                        <a:t>Optional</a:t>
                      </a:r>
                      <a:r>
                        <a:rPr lang="en-PH" sz="4400" b="0" dirty="0">
                          <a:solidFill>
                            <a:schemeClr val="tx1"/>
                          </a:solidFill>
                          <a:effectLst/>
                          <a:latin typeface="Roboto Mono" panose="00000009000000000000" pitchFamily="49" charset="0"/>
                          <a:ea typeface="Roboto Mono" panose="00000009000000000000" pitchFamily="49" charset="0"/>
                          <a:cs typeface="Open Sans" panose="020B0606030504020204" pitchFamily="34" charset="0"/>
                        </a:rPr>
                        <a:t>&lt;T&gt; </a:t>
                      </a:r>
                      <a:r>
                        <a:rPr lang="en-PH" sz="4400" b="0" dirty="0">
                          <a:solidFill>
                            <a:schemeClr val="accent1"/>
                          </a:solidFill>
                          <a:effectLst/>
                          <a:latin typeface="Roboto Mono" panose="00000009000000000000" pitchFamily="49" charset="0"/>
                          <a:ea typeface="Roboto Mono" panose="00000009000000000000" pitchFamily="49" charset="0"/>
                          <a:cs typeface="Open Sans" panose="020B0606030504020204" pitchFamily="34" charset="0"/>
                        </a:rPr>
                        <a:t>empty</a:t>
                      </a:r>
                      <a:r>
                        <a:rPr lang="en-PH" sz="4400" b="0" dirty="0">
                          <a:solidFill>
                            <a:schemeClr val="tx1"/>
                          </a:solidFill>
                          <a:effectLst/>
                          <a:latin typeface="Roboto Mono" panose="00000009000000000000" pitchFamily="49" charset="0"/>
                          <a:ea typeface="Roboto Mono" panose="00000009000000000000" pitchFamily="49" charset="0"/>
                          <a:cs typeface="Open Sans" panose="020B0606030504020204" pitchFamily="34" charset="0"/>
                        </a:rPr>
                        <a:t>()</a:t>
                      </a:r>
                    </a:p>
                  </a:txBody>
                  <a:tcPr marL="19050" marR="19050" marT="12700" marB="127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rtl="0" fontAlgn="t"/>
                      <a:r>
                        <a:rPr lang="en-US" sz="4400" b="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Use this method to create an Optional that you know has no value.</a:t>
                      </a:r>
                    </a:p>
                  </a:txBody>
                  <a:tcPr marL="19050" marR="19050" marT="12700" marB="127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rtl="0" fontAlgn="t"/>
                      <a:r>
                        <a:rPr lang="en-US" sz="4400" b="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Never return null from a method that has Optional as a return type.</a:t>
                      </a:r>
                    </a:p>
                  </a:txBody>
                  <a:tcPr marL="19050" marR="19050" marT="12700" marB="127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2264976">
                <a:tc>
                  <a:txBody>
                    <a:bodyPr/>
                    <a:lstStyle/>
                    <a:p>
                      <a:pPr marL="180000" algn="l" rtl="0" fontAlgn="t"/>
                      <a:r>
                        <a:rPr lang="en-US" sz="4400" b="0" dirty="0">
                          <a:solidFill>
                            <a:schemeClr val="accent1"/>
                          </a:solidFill>
                          <a:effectLst/>
                          <a:latin typeface="Roboto Mono" panose="00000009000000000000" pitchFamily="49" charset="0"/>
                          <a:ea typeface="Roboto Mono" panose="00000009000000000000" pitchFamily="49" charset="0"/>
                          <a:cs typeface="Open Sans" panose="020B0606030504020204" pitchFamily="34" charset="0"/>
                        </a:rPr>
                        <a:t>Optional</a:t>
                      </a:r>
                      <a:r>
                        <a:rPr lang="en-US" sz="4400" b="0" dirty="0">
                          <a:solidFill>
                            <a:schemeClr val="tx1"/>
                          </a:solidFill>
                          <a:effectLst/>
                          <a:latin typeface="Roboto Mono" panose="00000009000000000000" pitchFamily="49" charset="0"/>
                          <a:ea typeface="Roboto Mono" panose="00000009000000000000" pitchFamily="49" charset="0"/>
                          <a:cs typeface="Open Sans" panose="020B0606030504020204" pitchFamily="34" charset="0"/>
                        </a:rPr>
                        <a:t>&lt;T&gt; </a:t>
                      </a:r>
                      <a:r>
                        <a:rPr lang="en-US" sz="4400" b="0" dirty="0">
                          <a:solidFill>
                            <a:schemeClr val="accent1"/>
                          </a:solidFill>
                          <a:effectLst/>
                          <a:latin typeface="Roboto Mono" panose="00000009000000000000" pitchFamily="49" charset="0"/>
                          <a:ea typeface="Roboto Mono" panose="00000009000000000000" pitchFamily="49" charset="0"/>
                          <a:cs typeface="Open Sans" panose="020B0606030504020204" pitchFamily="34" charset="0"/>
                        </a:rPr>
                        <a:t>of</a:t>
                      </a:r>
                      <a:r>
                        <a:rPr lang="en-US" sz="4400" b="0" dirty="0">
                          <a:solidFill>
                            <a:schemeClr val="tx1"/>
                          </a:solidFill>
                          <a:effectLst/>
                          <a:latin typeface="Roboto Mono" panose="00000009000000000000" pitchFamily="49" charset="0"/>
                          <a:ea typeface="Roboto Mono" panose="00000009000000000000" pitchFamily="49" charset="0"/>
                          <a:cs typeface="Open Sans" panose="020B0606030504020204" pitchFamily="34" charset="0"/>
                        </a:rPr>
                        <a:t>(T value)</a:t>
                      </a:r>
                    </a:p>
                  </a:txBody>
                  <a:tcPr marL="19050" marR="19050" marT="12700" marB="127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rtl="0" fontAlgn="t"/>
                      <a:r>
                        <a:rPr lang="en-US" sz="4400" b="0">
                          <a:solidFill>
                            <a:schemeClr val="tx1"/>
                          </a:solidFill>
                          <a:effectLst/>
                          <a:latin typeface="Open Sans" panose="020B0606030504020204" pitchFamily="34" charset="0"/>
                          <a:ea typeface="Open Sans" panose="020B0606030504020204" pitchFamily="34" charset="0"/>
                          <a:cs typeface="Open Sans" panose="020B0606030504020204" pitchFamily="34" charset="0"/>
                        </a:rPr>
                        <a:t>Use this method to create an Optional that you know has a value.</a:t>
                      </a:r>
                    </a:p>
                  </a:txBody>
                  <a:tcPr marL="19050" marR="19050" marT="12700" marB="127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rtl="0" fontAlgn="t"/>
                      <a:r>
                        <a:rPr lang="en-US" sz="4400" b="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Passing null to this method raises a </a:t>
                      </a:r>
                      <a:r>
                        <a:rPr lang="en-US" sz="4400" b="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NullPointerException</a:t>
                      </a:r>
                      <a:r>
                        <a:rPr lang="en-US" sz="4400" b="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Use </a:t>
                      </a:r>
                      <a:r>
                        <a:rPr lang="en-US" sz="4400" b="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ofNullable</a:t>
                      </a:r>
                      <a:r>
                        <a:rPr lang="en-US" sz="4400" b="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instead, if a possible value might be null.</a:t>
                      </a:r>
                    </a:p>
                  </a:txBody>
                  <a:tcPr marL="19050" marR="19050" marT="12700" marB="127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023157"/>
                  </a:ext>
                </a:extLst>
              </a:tr>
              <a:tr h="1689187">
                <a:tc>
                  <a:txBody>
                    <a:bodyPr/>
                    <a:lstStyle/>
                    <a:p>
                      <a:pPr marL="180000" algn="l" rtl="0" fontAlgn="t"/>
                      <a:r>
                        <a:rPr lang="fr-FR" sz="4400" b="0" dirty="0" err="1">
                          <a:solidFill>
                            <a:schemeClr val="accent1"/>
                          </a:solidFill>
                          <a:effectLst/>
                          <a:latin typeface="Roboto Mono" panose="00000009000000000000" pitchFamily="49" charset="0"/>
                          <a:ea typeface="Roboto Mono" panose="00000009000000000000" pitchFamily="49" charset="0"/>
                          <a:cs typeface="Open Sans" panose="020B0606030504020204" pitchFamily="34" charset="0"/>
                        </a:rPr>
                        <a:t>Optional</a:t>
                      </a:r>
                      <a:r>
                        <a:rPr lang="fr-FR" sz="4400" b="0" dirty="0">
                          <a:solidFill>
                            <a:schemeClr val="tx1"/>
                          </a:solidFill>
                          <a:effectLst/>
                          <a:latin typeface="Roboto Mono" panose="00000009000000000000" pitchFamily="49" charset="0"/>
                          <a:ea typeface="Roboto Mono" panose="00000009000000000000" pitchFamily="49" charset="0"/>
                          <a:cs typeface="Open Sans" panose="020B0606030504020204" pitchFamily="34" charset="0"/>
                        </a:rPr>
                        <a:t>&lt;T&gt; </a:t>
                      </a:r>
                      <a:r>
                        <a:rPr lang="fr-FR" sz="4400" b="0" dirty="0" err="1">
                          <a:solidFill>
                            <a:schemeClr val="accent1"/>
                          </a:solidFill>
                          <a:effectLst/>
                          <a:latin typeface="Roboto Mono" panose="00000009000000000000" pitchFamily="49" charset="0"/>
                          <a:ea typeface="Roboto Mono" panose="00000009000000000000" pitchFamily="49" charset="0"/>
                          <a:cs typeface="Open Sans" panose="020B0606030504020204" pitchFamily="34" charset="0"/>
                        </a:rPr>
                        <a:t>ofNullable</a:t>
                      </a:r>
                      <a:r>
                        <a:rPr lang="fr-FR" sz="4400" b="0" dirty="0">
                          <a:solidFill>
                            <a:schemeClr val="tx1"/>
                          </a:solidFill>
                          <a:effectLst/>
                          <a:latin typeface="Roboto Mono" panose="00000009000000000000" pitchFamily="49" charset="0"/>
                          <a:ea typeface="Roboto Mono" panose="00000009000000000000" pitchFamily="49" charset="0"/>
                          <a:cs typeface="Open Sans" panose="020B0606030504020204" pitchFamily="34" charset="0"/>
                        </a:rPr>
                        <a:t>(T value)</a:t>
                      </a:r>
                    </a:p>
                  </a:txBody>
                  <a:tcPr marL="19050" marR="19050" marT="12700" marB="127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rtl="0" fontAlgn="t"/>
                      <a:r>
                        <a:rPr lang="en-US" sz="4400" b="0">
                          <a:solidFill>
                            <a:schemeClr val="tx1"/>
                          </a:solidFill>
                          <a:effectLst/>
                          <a:latin typeface="Open Sans" panose="020B0606030504020204" pitchFamily="34" charset="0"/>
                          <a:ea typeface="Open Sans" panose="020B0606030504020204" pitchFamily="34" charset="0"/>
                          <a:cs typeface="Open Sans" panose="020B0606030504020204" pitchFamily="34" charset="0"/>
                        </a:rPr>
                        <a:t>Use this method to create an Optional when you are uncertain if the value is null or not.</a:t>
                      </a:r>
                    </a:p>
                  </a:txBody>
                  <a:tcPr marL="19050" marR="19050" marT="12700" marB="127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rtl="0" fontAlgn="t"/>
                      <a:endParaRPr lang="en-PH" sz="44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txBody>
                  <a:tcPr marL="19050" marR="19050" marT="12700" marB="127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25053881"/>
                  </a:ext>
                </a:extLst>
              </a:tr>
            </a:tbl>
          </a:graphicData>
        </a:graphic>
      </p:graphicFrame>
    </p:spTree>
    <p:extLst>
      <p:ext uri="{BB962C8B-B14F-4D97-AF65-F5344CB8AC3E}">
        <p14:creationId xmlns:p14="http://schemas.microsoft.com/office/powerpoint/2010/main" val="3272219872"/>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88E15-4639-E3AC-8689-172122B55BB3}"/>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C3B6F4CA-2431-4DF5-D7B3-DA0266875F27}"/>
              </a:ext>
            </a:extLst>
          </p:cNvPr>
          <p:cNvSpPr/>
          <p:nvPr/>
        </p:nvSpPr>
        <p:spPr>
          <a:xfrm>
            <a:off x="952498" y="459786"/>
            <a:ext cx="1675458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downside of Optional</a:t>
            </a:r>
          </a:p>
        </p:txBody>
      </p:sp>
      <p:sp>
        <p:nvSpPr>
          <p:cNvPr id="128" name="Shape 128">
            <a:extLst>
              <a:ext uri="{FF2B5EF4-FFF2-40B4-BE49-F238E27FC236}">
                <a16:creationId xmlns:a16="http://schemas.microsoft.com/office/drawing/2014/main" id="{6588E849-F7DB-FE23-944C-4B4425973F19}"/>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7CA3AFD7-D2F2-BB17-3BFF-C79EFD9EBD9B}"/>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5EB28CD3-0A3B-E082-884B-2F4A8DCF194A}"/>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6ABEDDF0-7AE3-24AA-BB0C-A8197215D3D2}"/>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What's Optional?</a:t>
            </a:r>
          </a:p>
        </p:txBody>
      </p:sp>
      <p:sp>
        <p:nvSpPr>
          <p:cNvPr id="8" name="Rectangle 7">
            <a:extLst>
              <a:ext uri="{FF2B5EF4-FFF2-40B4-BE49-F238E27FC236}">
                <a16:creationId xmlns:a16="http://schemas.microsoft.com/office/drawing/2014/main" id="{761D75D0-1351-3E1B-C214-92322085489A}"/>
              </a:ext>
            </a:extLst>
          </p:cNvPr>
          <p:cNvSpPr/>
          <p:nvPr/>
        </p:nvSpPr>
        <p:spPr>
          <a:xfrm>
            <a:off x="952501" y="4285904"/>
            <a:ext cx="34782670" cy="11880176"/>
          </a:xfrm>
          <a:prstGeom prst="rect">
            <a:avLst/>
          </a:prstGeom>
        </p:spPr>
        <p:txBody>
          <a:bodyPr wrap="square">
            <a:normAutofit/>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Wrapping elements in Optional will consume more memory and has the possibility of slowing down execution.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Wrapping elements in Optional adds complexity and reduces readability of your code.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Optional is not serializable.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Using Optional for fields or method parameters is not recommended.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I'll point you to a </a:t>
            </a:r>
            <a:r>
              <a:rPr lang="en-US" sz="6400" dirty="0" err="1">
                <a:latin typeface="Open Sans" panose="020B0606030504020204" pitchFamily="34" charset="0"/>
                <a:ea typeface="Open Sans" panose="020B0606030504020204" pitchFamily="34" charset="0"/>
                <a:cs typeface="Open Sans" panose="020B0606030504020204" pitchFamily="34" charset="0"/>
              </a:rPr>
              <a:t>StackExchange</a:t>
            </a:r>
            <a:r>
              <a:rPr lang="en-US" sz="6400" dirty="0">
                <a:latin typeface="Open Sans" panose="020B0606030504020204" pitchFamily="34" charset="0"/>
                <a:ea typeface="Open Sans" panose="020B0606030504020204" pitchFamily="34" charset="0"/>
                <a:cs typeface="Open Sans" panose="020B0606030504020204" pitchFamily="34" charset="0"/>
              </a:rPr>
              <a:t> message, from the author of Optional, if you want further reading.</a:t>
            </a:r>
          </a:p>
        </p:txBody>
      </p:sp>
      <p:graphicFrame>
        <p:nvGraphicFramePr>
          <p:cNvPr id="2" name="Table 1">
            <a:extLst>
              <a:ext uri="{FF2B5EF4-FFF2-40B4-BE49-F238E27FC236}">
                <a16:creationId xmlns:a16="http://schemas.microsoft.com/office/drawing/2014/main" id="{CF2DC214-2661-C232-1647-1FF4254629AF}"/>
              </a:ext>
            </a:extLst>
          </p:cNvPr>
          <p:cNvGraphicFramePr>
            <a:graphicFrameLocks noGrp="1"/>
          </p:cNvGraphicFramePr>
          <p:nvPr/>
        </p:nvGraphicFramePr>
        <p:xfrm>
          <a:off x="952499" y="14762253"/>
          <a:ext cx="34782670" cy="1126982"/>
        </p:xfrm>
        <a:graphic>
          <a:graphicData uri="http://schemas.openxmlformats.org/drawingml/2006/table">
            <a:tbl>
              <a:tblPr firstRow="1" bandRow="1">
                <a:tableStyleId>{5C22544A-7EE6-4342-B048-85BDC9FD1C3A}</a:tableStyleId>
              </a:tblPr>
              <a:tblGrid>
                <a:gridCol w="34782670">
                  <a:extLst>
                    <a:ext uri="{9D8B030D-6E8A-4147-A177-3AD203B41FA5}">
                      <a16:colId xmlns:a16="http://schemas.microsoft.com/office/drawing/2014/main" val="3767726173"/>
                    </a:ext>
                  </a:extLst>
                </a:gridCol>
              </a:tblGrid>
              <a:tr h="1126982">
                <a:tc>
                  <a:txBody>
                    <a:bodyPr/>
                    <a:lstStyle/>
                    <a:p>
                      <a:pPr marL="180000" algn="l" rtl="0" fontAlgn="t"/>
                      <a:r>
                        <a:rPr lang="en-PH" sz="5100" b="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https://stackoverflow.com/questions/26327957/should-java-8-getters-return-optional-type/26328555#26328555</a:t>
                      </a:r>
                    </a:p>
                  </a:txBody>
                  <a:tcPr marL="19050" marR="19050" marT="12700" marB="127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25053881"/>
                  </a:ext>
                </a:extLst>
              </a:tr>
            </a:tbl>
          </a:graphicData>
        </a:graphic>
      </p:graphicFrame>
    </p:spTree>
    <p:extLst>
      <p:ext uri="{BB962C8B-B14F-4D97-AF65-F5344CB8AC3E}">
        <p14:creationId xmlns:p14="http://schemas.microsoft.com/office/powerpoint/2010/main" val="367893658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A4C02AED-37DB-5593-A047-AA5BB03491FF}"/>
              </a:ext>
            </a:extLst>
          </p:cNvPr>
          <p:cNvGraphicFramePr>
            <a:graphicFrameLocks noGrp="1"/>
          </p:cNvGraphicFramePr>
          <p:nvPr/>
        </p:nvGraphicFramePr>
        <p:xfrm>
          <a:off x="21369403" y="5892643"/>
          <a:ext cx="14254096" cy="7346812"/>
        </p:xfrm>
        <a:graphic>
          <a:graphicData uri="http://schemas.openxmlformats.org/drawingml/2006/table">
            <a:tbl>
              <a:tblPr firstRow="1" bandRow="1">
                <a:tableStyleId>{5C22544A-7EE6-4342-B048-85BDC9FD1C3A}</a:tableStyleId>
              </a:tblPr>
              <a:tblGrid>
                <a:gridCol w="7427934">
                  <a:extLst>
                    <a:ext uri="{9D8B030D-6E8A-4147-A177-3AD203B41FA5}">
                      <a16:colId xmlns:a16="http://schemas.microsoft.com/office/drawing/2014/main" val="2844207666"/>
                    </a:ext>
                  </a:extLst>
                </a:gridCol>
                <a:gridCol w="6826162">
                  <a:extLst>
                    <a:ext uri="{9D8B030D-6E8A-4147-A177-3AD203B41FA5}">
                      <a16:colId xmlns:a16="http://schemas.microsoft.com/office/drawing/2014/main" val="1891655341"/>
                    </a:ext>
                  </a:extLst>
                </a:gridCol>
              </a:tblGrid>
              <a:tr h="734681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126" name="Shape 126"/>
          <p:cNvSpPr/>
          <p:nvPr/>
        </p:nvSpPr>
        <p:spPr>
          <a:xfrm>
            <a:off x="952498" y="459786"/>
            <a:ext cx="456855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BINGO</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 first look at a stream in action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680570"/>
            <a:ext cx="20178907" cy="15212602"/>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ball is identified with either a B, I, N, G, or O, and followed by a number.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B ball will have a number from 1 to 15, an I ball will get a number between 16 thru 30, and so 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Someone will draw a ball out of the container, and announce it.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Every player will have a five-by-five card, with some randomly generated set of these numbers on it.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first column has the B numbers, the second column has the I numbers, and so 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win by being the first person to match five called numbers in a row, either horizontally, vertically, or diagonally.</a:t>
            </a:r>
          </a:p>
        </p:txBody>
      </p:sp>
      <p:pic>
        <p:nvPicPr>
          <p:cNvPr id="3" name="Picture 2" descr="A pile of wooden balls with numbers&#10;&#10;Description automatically generated">
            <a:extLst>
              <a:ext uri="{FF2B5EF4-FFF2-40B4-BE49-F238E27FC236}">
                <a16:creationId xmlns:a16="http://schemas.microsoft.com/office/drawing/2014/main" id="{D19C98B0-FF45-DE53-FF91-DED2DA3A98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18825" y="6136204"/>
            <a:ext cx="6696992" cy="6696992"/>
          </a:xfrm>
          <a:prstGeom prst="rect">
            <a:avLst/>
          </a:prstGeom>
        </p:spPr>
      </p:pic>
      <p:pic>
        <p:nvPicPr>
          <p:cNvPr id="5" name="Picture 4" descr="A red and white bingo card with numbers&#10;&#10;Description automatically generated with low confidence">
            <a:extLst>
              <a:ext uri="{FF2B5EF4-FFF2-40B4-BE49-F238E27FC236}">
                <a16:creationId xmlns:a16="http://schemas.microsoft.com/office/drawing/2014/main" id="{3A6095D8-648A-B977-A418-A6502D2AAA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162116" y="6094308"/>
            <a:ext cx="6200611" cy="6780784"/>
          </a:xfrm>
          <a:prstGeom prst="rect">
            <a:avLst/>
          </a:prstGeom>
        </p:spPr>
      </p:pic>
    </p:spTree>
    <p:extLst>
      <p:ext uri="{BB962C8B-B14F-4D97-AF65-F5344CB8AC3E}">
        <p14:creationId xmlns:p14="http://schemas.microsoft.com/office/powerpoint/2010/main" val="1719685466"/>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956258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Terminal Operations that return Optional</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dirty="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More Terminal Operations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a:latin typeface="Open Sans" panose="020B0606030504020204" pitchFamily="34" charset="0"/>
                <a:ea typeface="Open Sans" panose="020B0606030504020204" pitchFamily="34" charset="0"/>
                <a:cs typeface="Open Sans" panose="020B0606030504020204" pitchFamily="34" charset="0"/>
              </a:rPr>
              <a:t>In this video, I'll be covering the final few terminal operations, all of which return an Optional.</a:t>
            </a: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2" name="Table 1">
            <a:extLst>
              <a:ext uri="{FF2B5EF4-FFF2-40B4-BE49-F238E27FC236}">
                <a16:creationId xmlns:a16="http://schemas.microsoft.com/office/drawing/2014/main" id="{85A9A641-4881-D0FA-6037-FE83A72AEDCE}"/>
              </a:ext>
            </a:extLst>
          </p:cNvPr>
          <p:cNvGraphicFramePr>
            <a:graphicFrameLocks noGrp="1"/>
          </p:cNvGraphicFramePr>
          <p:nvPr/>
        </p:nvGraphicFramePr>
        <p:xfrm>
          <a:off x="6833801" y="6859545"/>
          <a:ext cx="22908398" cy="10909469"/>
        </p:xfrm>
        <a:graphic>
          <a:graphicData uri="http://schemas.openxmlformats.org/drawingml/2006/table">
            <a:tbl>
              <a:tblPr firstRow="1" bandRow="1">
                <a:tableStyleId>{5C22544A-7EE6-4342-B048-85BDC9FD1C3A}</a:tableStyleId>
              </a:tblPr>
              <a:tblGrid>
                <a:gridCol w="8560885">
                  <a:extLst>
                    <a:ext uri="{9D8B030D-6E8A-4147-A177-3AD203B41FA5}">
                      <a16:colId xmlns:a16="http://schemas.microsoft.com/office/drawing/2014/main" val="2844207666"/>
                    </a:ext>
                  </a:extLst>
                </a:gridCol>
                <a:gridCol w="14347513">
                  <a:extLst>
                    <a:ext uri="{9D8B030D-6E8A-4147-A177-3AD203B41FA5}">
                      <a16:colId xmlns:a16="http://schemas.microsoft.com/office/drawing/2014/main" val="1891655341"/>
                    </a:ext>
                  </a:extLst>
                </a:gridCol>
              </a:tblGrid>
              <a:tr h="2720507">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 Type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Terminal Operations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827">
                <a:tc>
                  <a:txBody>
                    <a:bodyPr/>
                    <a:lstStyle/>
                    <a:p>
                      <a:pPr marL="180000" algn="l" fontAlgn="t"/>
                      <a:r>
                        <a:rPr lang="en-PH" sz="4800" u="none" strike="noStrike"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OptionalDouble</a:t>
                      </a:r>
                      <a:endParaRPr lang="en-PH" sz="4800" dirty="0">
                        <a:effectLst/>
                        <a:latin typeface="Roboto Mono" panose="00000009000000000000" pitchFamily="49" charset="0"/>
                        <a:ea typeface="Roboto Mono" panose="00000009000000000000" pitchFamily="49"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480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average()</a:t>
                      </a:r>
                      <a:endParaRPr lang="en-PH" sz="4800">
                        <a:effectLst/>
                        <a:latin typeface="Roboto Mono" panose="00000009000000000000" pitchFamily="49" charset="0"/>
                        <a:ea typeface="Roboto Mono" panose="00000009000000000000" pitchFamily="49"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64827">
                <a:tc>
                  <a:txBody>
                    <a:bodyPr/>
                    <a:lstStyle/>
                    <a:p>
                      <a:pPr marL="180000" algn="l" fontAlgn="t"/>
                      <a:r>
                        <a:rPr lang="en-PH" sz="4800" u="none" strike="noStrike"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Optional</a:t>
                      </a:r>
                      <a:r>
                        <a:rPr lang="en-PH" sz="4800"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&lt;</a:t>
                      </a:r>
                      <a:r>
                        <a:rPr lang="en-PH" sz="4800" u="none" strike="noStrike"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T</a:t>
                      </a:r>
                      <a:r>
                        <a:rPr lang="en-PH" sz="4800"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&gt; </a:t>
                      </a:r>
                      <a:endParaRPr lang="en-PH" sz="4800" dirty="0">
                        <a:effectLst/>
                        <a:latin typeface="Roboto Mono" panose="00000009000000000000" pitchFamily="49" charset="0"/>
                        <a:ea typeface="Roboto Mono" panose="00000009000000000000" pitchFamily="49"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480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findAny()</a:t>
                      </a:r>
                      <a:endParaRPr lang="en-PH" sz="4800">
                        <a:effectLst/>
                        <a:latin typeface="Roboto Mono" panose="00000009000000000000" pitchFamily="49" charset="0"/>
                        <a:ea typeface="Roboto Mono" panose="00000009000000000000" pitchFamily="49"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37655777"/>
                  </a:ext>
                </a:extLst>
              </a:tr>
              <a:tr h="1364827">
                <a:tc>
                  <a:txBody>
                    <a:bodyPr/>
                    <a:lstStyle/>
                    <a:p>
                      <a:pPr marL="180000" algn="l" fontAlgn="t"/>
                      <a:r>
                        <a:rPr lang="en-PH" sz="4800" u="none" strike="noStrike"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Optional</a:t>
                      </a:r>
                      <a:r>
                        <a:rPr lang="en-PH" sz="4800"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&lt;</a:t>
                      </a:r>
                      <a:r>
                        <a:rPr lang="en-PH" sz="4800" u="none" strike="noStrike"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T</a:t>
                      </a:r>
                      <a:r>
                        <a:rPr lang="en-PH" sz="4800"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&gt;</a:t>
                      </a:r>
                      <a:endParaRPr lang="en-PH" sz="4800" dirty="0">
                        <a:effectLst/>
                        <a:latin typeface="Roboto Mono" panose="00000009000000000000" pitchFamily="49" charset="0"/>
                        <a:ea typeface="Roboto Mono" panose="00000009000000000000" pitchFamily="49"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4800" dirty="0" err="1">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findFirst</a:t>
                      </a:r>
                      <a:r>
                        <a:rPr lang="en-PH" sz="4800"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a:t>
                      </a:r>
                      <a:endParaRPr lang="en-PH" sz="4800" dirty="0">
                        <a:effectLst/>
                        <a:latin typeface="Roboto Mono" panose="00000009000000000000" pitchFamily="49" charset="0"/>
                        <a:ea typeface="Roboto Mono" panose="00000009000000000000" pitchFamily="49"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28417336"/>
                  </a:ext>
                </a:extLst>
              </a:tr>
              <a:tr h="1364827">
                <a:tc>
                  <a:txBody>
                    <a:bodyPr/>
                    <a:lstStyle/>
                    <a:p>
                      <a:pPr marL="180000" algn="l" fontAlgn="t"/>
                      <a:r>
                        <a:rPr lang="en-PH" sz="4800" u="none" strike="noStrike"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Optional</a:t>
                      </a:r>
                      <a:r>
                        <a:rPr lang="en-PH" sz="4800"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&lt;</a:t>
                      </a:r>
                      <a:r>
                        <a:rPr lang="en-PH" sz="4800" u="none" strike="noStrike"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T</a:t>
                      </a:r>
                      <a:r>
                        <a:rPr lang="en-PH" sz="4800"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&gt; </a:t>
                      </a:r>
                      <a:endParaRPr lang="en-PH" sz="4800" dirty="0">
                        <a:effectLst/>
                        <a:latin typeface="Roboto Mono" panose="00000009000000000000" pitchFamily="49" charset="0"/>
                        <a:ea typeface="Roboto Mono" panose="00000009000000000000" pitchFamily="49"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4800"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max(</a:t>
                      </a:r>
                      <a:r>
                        <a:rPr lang="en-PH" sz="4800" u="none" strike="noStrike"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Comparator</a:t>
                      </a:r>
                      <a:r>
                        <a:rPr lang="en-PH" sz="4800"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&lt;? super </a:t>
                      </a:r>
                      <a:r>
                        <a:rPr lang="en-PH" sz="4800" u="none" strike="noStrike"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T</a:t>
                      </a:r>
                      <a:r>
                        <a:rPr lang="en-PH" sz="4800"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&gt; comparator)</a:t>
                      </a:r>
                      <a:endParaRPr lang="en-PH" sz="4800" dirty="0">
                        <a:effectLst/>
                        <a:latin typeface="Roboto Mono" panose="00000009000000000000" pitchFamily="49" charset="0"/>
                        <a:ea typeface="Roboto Mono" panose="00000009000000000000" pitchFamily="49"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906393"/>
                  </a:ext>
                </a:extLst>
              </a:tr>
              <a:tr h="1364827">
                <a:tc>
                  <a:txBody>
                    <a:bodyPr/>
                    <a:lstStyle/>
                    <a:p>
                      <a:pPr marL="180000" algn="l" fontAlgn="t"/>
                      <a:r>
                        <a:rPr lang="en-PH" sz="4800" u="none" strike="noStrike"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Optional</a:t>
                      </a:r>
                      <a:r>
                        <a:rPr lang="en-PH" sz="4800"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&lt;</a:t>
                      </a:r>
                      <a:r>
                        <a:rPr lang="en-PH" sz="4800" u="none" strike="noStrike"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T</a:t>
                      </a:r>
                      <a:r>
                        <a:rPr lang="en-PH" sz="4800"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&gt; </a:t>
                      </a:r>
                      <a:endParaRPr lang="en-PH" sz="4800" dirty="0">
                        <a:effectLst/>
                        <a:latin typeface="Roboto Mono" panose="00000009000000000000" pitchFamily="49" charset="0"/>
                        <a:ea typeface="Roboto Mono" panose="00000009000000000000" pitchFamily="49"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4800"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min(</a:t>
                      </a:r>
                      <a:r>
                        <a:rPr lang="en-PH" sz="4800" u="none" strike="noStrike"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Comparator</a:t>
                      </a:r>
                      <a:r>
                        <a:rPr lang="en-PH" sz="4800"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&lt;? super </a:t>
                      </a:r>
                      <a:r>
                        <a:rPr lang="en-PH" sz="4800" u="none" strike="noStrike"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T</a:t>
                      </a:r>
                      <a:r>
                        <a:rPr lang="en-PH" sz="4800"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&gt; comparator)</a:t>
                      </a:r>
                      <a:endParaRPr lang="en-PH" sz="4800" dirty="0">
                        <a:effectLst/>
                        <a:latin typeface="Roboto Mono" panose="00000009000000000000" pitchFamily="49" charset="0"/>
                        <a:ea typeface="Roboto Mono" panose="00000009000000000000" pitchFamily="49"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2443768"/>
                  </a:ext>
                </a:extLst>
              </a:tr>
              <a:tr h="1364827">
                <a:tc>
                  <a:txBody>
                    <a:bodyPr/>
                    <a:lstStyle/>
                    <a:p>
                      <a:pPr marL="180000" algn="l" fontAlgn="t"/>
                      <a:r>
                        <a:rPr lang="en-PH" sz="4800" u="none" strike="noStrike"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Optional</a:t>
                      </a:r>
                      <a:r>
                        <a:rPr lang="en-PH" sz="4800"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&lt;</a:t>
                      </a:r>
                      <a:r>
                        <a:rPr lang="en-PH" sz="4800" u="none" strike="noStrike"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T</a:t>
                      </a:r>
                      <a:r>
                        <a:rPr lang="en-PH" sz="4800"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&gt;</a:t>
                      </a:r>
                      <a:endParaRPr lang="en-PH" sz="4800" dirty="0">
                        <a:effectLst/>
                        <a:latin typeface="Roboto Mono" panose="00000009000000000000" pitchFamily="49" charset="0"/>
                        <a:ea typeface="Roboto Mono" panose="00000009000000000000" pitchFamily="49"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4800"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reduce(</a:t>
                      </a:r>
                      <a:r>
                        <a:rPr lang="en-PH" sz="4800" u="none" strike="noStrike"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BinaryOperator</a:t>
                      </a:r>
                      <a:r>
                        <a:rPr lang="en-PH" sz="4800"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&lt;</a:t>
                      </a:r>
                      <a:r>
                        <a:rPr lang="en-PH" sz="4800" u="none" strike="noStrike"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T</a:t>
                      </a:r>
                      <a:r>
                        <a:rPr lang="en-PH" sz="4800" dirty="0">
                          <a:solidFill>
                            <a:srgbClr val="000000"/>
                          </a:solidFill>
                          <a:effectLst/>
                          <a:latin typeface="Roboto Mono" panose="00000009000000000000" pitchFamily="49" charset="0"/>
                          <a:ea typeface="Roboto Mono" panose="00000009000000000000" pitchFamily="49" charset="0"/>
                          <a:cs typeface="Open Sans" panose="020B0606030504020204" pitchFamily="34" charset="0"/>
                        </a:rPr>
                        <a:t>&gt; accumulator)</a:t>
                      </a:r>
                      <a:r>
                        <a:rPr lang="en-PH" sz="4800" dirty="0">
                          <a:solidFill>
                            <a:srgbClr val="353833"/>
                          </a:solidFill>
                          <a:effectLst/>
                          <a:latin typeface="Roboto Mono" panose="00000009000000000000" pitchFamily="49" charset="0"/>
                          <a:ea typeface="Roboto Mono" panose="00000009000000000000" pitchFamily="49" charset="0"/>
                          <a:cs typeface="Open Sans" panose="020B0606030504020204" pitchFamily="34" charset="0"/>
                        </a:rPr>
                        <a:t> </a:t>
                      </a:r>
                      <a:endParaRPr lang="en-PH" sz="4800" dirty="0">
                        <a:effectLst/>
                        <a:latin typeface="Roboto Mono" panose="00000009000000000000" pitchFamily="49" charset="0"/>
                        <a:ea typeface="Roboto Mono" panose="00000009000000000000" pitchFamily="49"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9925296"/>
                  </a:ext>
                </a:extLst>
              </a:tr>
            </a:tbl>
          </a:graphicData>
        </a:graphic>
      </p:graphicFrame>
    </p:spTree>
    <p:extLst>
      <p:ext uri="{BB962C8B-B14F-4D97-AF65-F5344CB8AC3E}">
        <p14:creationId xmlns:p14="http://schemas.microsoft.com/office/powerpoint/2010/main" val="45215292"/>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CBB24-115C-B6C2-541E-7643ADB7EE40}"/>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D01863E2-A201-0915-B8F3-CAF7ACCD3A83}"/>
              </a:ext>
            </a:extLst>
          </p:cNvPr>
          <p:cNvSpPr/>
          <p:nvPr/>
        </p:nvSpPr>
        <p:spPr>
          <a:xfrm>
            <a:off x="952498" y="459786"/>
            <a:ext cx="831157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static import</a:t>
            </a:r>
          </a:p>
        </p:txBody>
      </p:sp>
      <p:sp>
        <p:nvSpPr>
          <p:cNvPr id="128" name="Shape 128">
            <a:extLst>
              <a:ext uri="{FF2B5EF4-FFF2-40B4-BE49-F238E27FC236}">
                <a16:creationId xmlns:a16="http://schemas.microsoft.com/office/drawing/2014/main" id="{B034CC0F-F0CE-1B97-D470-C97C559FDD89}"/>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149013A8-95E7-C320-6575-5A47EF0BB039}"/>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255B0222-EC82-4B80-3F09-7DADCC025AD9}"/>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B5F8A975-A011-2FBF-2CB9-4EA51D58E8F5}"/>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Streams to Maps</a:t>
            </a:r>
          </a:p>
        </p:txBody>
      </p:sp>
      <p:sp>
        <p:nvSpPr>
          <p:cNvPr id="8" name="Rectangle 7">
            <a:extLst>
              <a:ext uri="{FF2B5EF4-FFF2-40B4-BE49-F238E27FC236}">
                <a16:creationId xmlns:a16="http://schemas.microsoft.com/office/drawing/2014/main" id="{52301881-6F32-D04B-046E-53A1C7619A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static import statement is a similar idea.</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lets you import one or more static members of a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can use the static import statement, specifying the Collectors class, with a wild card to import all static members.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2" name="Table 1">
            <a:extLst>
              <a:ext uri="{FF2B5EF4-FFF2-40B4-BE49-F238E27FC236}">
                <a16:creationId xmlns:a16="http://schemas.microsoft.com/office/drawing/2014/main" id="{FE274519-E569-EF84-A70F-EF4FC3AFA84E}"/>
              </a:ext>
            </a:extLst>
          </p:cNvPr>
          <p:cNvGraphicFramePr>
            <a:graphicFrameLocks noGrp="1"/>
          </p:cNvGraphicFramePr>
          <p:nvPr/>
        </p:nvGraphicFramePr>
        <p:xfrm>
          <a:off x="952498" y="10813708"/>
          <a:ext cx="34782670" cy="1308050"/>
        </p:xfrm>
        <a:graphic>
          <a:graphicData uri="http://schemas.openxmlformats.org/drawingml/2006/table">
            <a:tbl>
              <a:tblPr firstRow="1" bandRow="1">
                <a:tableStyleId>{5C22544A-7EE6-4342-B048-85BDC9FD1C3A}</a:tableStyleId>
              </a:tblPr>
              <a:tblGrid>
                <a:gridCol w="34782670">
                  <a:extLst>
                    <a:ext uri="{9D8B030D-6E8A-4147-A177-3AD203B41FA5}">
                      <a16:colId xmlns:a16="http://schemas.microsoft.com/office/drawing/2014/main" val="2844207666"/>
                    </a:ext>
                  </a:extLst>
                </a:gridCol>
              </a:tblGrid>
              <a:tr h="130805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import static </a:t>
                      </a:r>
                      <a:r>
                        <a:rPr lang="en-US" sz="6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java.util.stream.Collectors</a:t>
                      </a:r>
                      <a:r>
                        <a:rPr lang="en-US" sz="6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Tree>
    <p:extLst>
      <p:ext uri="{BB962C8B-B14F-4D97-AF65-F5344CB8AC3E}">
        <p14:creationId xmlns:p14="http://schemas.microsoft.com/office/powerpoint/2010/main" val="2146873206"/>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3FB7F-7A37-59D9-6360-B919B8448075}"/>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BF9BB63A-6202-5DA2-ADA6-30016E748E7C}"/>
              </a:ext>
            </a:extLst>
          </p:cNvPr>
          <p:cNvSpPr/>
          <p:nvPr/>
        </p:nvSpPr>
        <p:spPr>
          <a:xfrm>
            <a:off x="952498" y="459786"/>
            <a:ext cx="1454084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a:t>
            </a:r>
            <a:r>
              <a:rPr lang="en-US" sz="10800" dirty="0" err="1">
                <a:latin typeface="Open Sans" panose="020B0606030504020204" pitchFamily="34" charset="0"/>
                <a:ea typeface="Open Sans" panose="020B0606030504020204" pitchFamily="34" charset="0"/>
                <a:cs typeface="Open Sans" panose="020B0606030504020204" pitchFamily="34" charset="0"/>
              </a:rPr>
              <a:t>flatMap</a:t>
            </a:r>
            <a:r>
              <a:rPr lang="en-US" sz="10800" dirty="0">
                <a:latin typeface="Open Sans" panose="020B0606030504020204" pitchFamily="34" charset="0"/>
                <a:ea typeface="Open Sans" panose="020B0606030504020204" pitchFamily="34" charset="0"/>
                <a:cs typeface="Open Sans" panose="020B0606030504020204" pitchFamily="34" charset="0"/>
              </a:rPr>
              <a:t> operation</a:t>
            </a:r>
          </a:p>
        </p:txBody>
      </p:sp>
      <p:sp>
        <p:nvSpPr>
          <p:cNvPr id="128" name="Shape 128">
            <a:extLst>
              <a:ext uri="{FF2B5EF4-FFF2-40B4-BE49-F238E27FC236}">
                <a16:creationId xmlns:a16="http://schemas.microsoft.com/office/drawing/2014/main" id="{788635B9-C1F9-016E-1AF7-B5C6918BFF3D}"/>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C3E8F6D7-EC0B-7B81-365A-0E37094E43C7}"/>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FA64D917-5A5E-1D27-152C-39FD2A687876}"/>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DB2E5C47-8E98-0375-CC54-5D104EB185F8}"/>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Maps to Streams (using </a:t>
            </a:r>
            <a:r>
              <a:rPr lang="en-US" sz="4500" dirty="0" err="1">
                <a:latin typeface="Open Sans" panose="020B0606030504020204" pitchFamily="34" charset="0"/>
                <a:ea typeface="Open Sans" panose="020B0606030504020204" pitchFamily="34" charset="0"/>
                <a:cs typeface="Open Sans" panose="020B0606030504020204" pitchFamily="34" charset="0"/>
              </a:rPr>
              <a:t>flatMap</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F29B349A-3B04-F81B-B8BD-D85C11796FE5}"/>
              </a:ext>
            </a:extLst>
          </p:cNvPr>
          <p:cNvSpPr/>
          <p:nvPr/>
        </p:nvSpPr>
        <p:spPr>
          <a:xfrm>
            <a:off x="952501" y="2754237"/>
            <a:ext cx="34782670" cy="1341184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flatMap</a:t>
            </a:r>
            <a:r>
              <a:rPr lang="en-US" sz="6400" dirty="0">
                <a:latin typeface="Open Sans" panose="020B0606030504020204" pitchFamily="34" charset="0"/>
                <a:ea typeface="Open Sans" panose="020B0606030504020204" pitchFamily="34" charset="0"/>
                <a:cs typeface="Open Sans" panose="020B0606030504020204" pitchFamily="34" charset="0"/>
              </a:rPr>
              <a:t> intermediate operation performs one-to-many transformations on elements in a stream pipeline.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called </a:t>
            </a:r>
            <a:r>
              <a:rPr lang="en-US" sz="6400" dirty="0" err="1">
                <a:latin typeface="Open Sans" panose="020B0606030504020204" pitchFamily="34" charset="0"/>
                <a:ea typeface="Open Sans" panose="020B0606030504020204" pitchFamily="34" charset="0"/>
                <a:cs typeface="Open Sans" panose="020B0606030504020204" pitchFamily="34" charset="0"/>
              </a:rPr>
              <a:t>flatMap</a:t>
            </a:r>
            <a:r>
              <a:rPr lang="en-US" sz="6400" dirty="0">
                <a:latin typeface="Open Sans" panose="020B0606030504020204" pitchFamily="34" charset="0"/>
                <a:ea typeface="Open Sans" panose="020B0606030504020204" pitchFamily="34" charset="0"/>
                <a:cs typeface="Open Sans" panose="020B0606030504020204" pitchFamily="34" charset="0"/>
              </a:rPr>
              <a:t>, because it flattens results from a hierarchical collection, into one stream of uniformly typed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difference is in the return type of the function.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map, you return a different instance of an object.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case, you're exchanging one type for another, for each element on the stream.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a:t>
            </a:r>
            <a:r>
              <a:rPr lang="en-US" sz="6400" dirty="0" err="1">
                <a:latin typeface="Open Sans" panose="020B0606030504020204" pitchFamily="34" charset="0"/>
                <a:ea typeface="Open Sans" panose="020B0606030504020204" pitchFamily="34" charset="0"/>
                <a:cs typeface="Open Sans" panose="020B0606030504020204" pitchFamily="34" charset="0"/>
              </a:rPr>
              <a:t>flatMap</a:t>
            </a:r>
            <a:r>
              <a:rPr lang="en-US" sz="6400" dirty="0">
                <a:latin typeface="Open Sans" panose="020B0606030504020204" pitchFamily="34" charset="0"/>
                <a:ea typeface="Open Sans" panose="020B0606030504020204" pitchFamily="34" charset="0"/>
                <a:cs typeface="Open Sans" panose="020B0606030504020204" pitchFamily="34" charset="0"/>
              </a:rPr>
              <a:t>, you return a Stream, which means you're exchanging one element for a stream of elements back.</a:t>
            </a:r>
          </a:p>
        </p:txBody>
      </p:sp>
      <p:graphicFrame>
        <p:nvGraphicFramePr>
          <p:cNvPr id="3" name="Table 2">
            <a:extLst>
              <a:ext uri="{FF2B5EF4-FFF2-40B4-BE49-F238E27FC236}">
                <a16:creationId xmlns:a16="http://schemas.microsoft.com/office/drawing/2014/main" id="{7AB7E981-D5FF-B9F2-BA89-5BF272B54615}"/>
              </a:ext>
            </a:extLst>
          </p:cNvPr>
          <p:cNvGraphicFramePr>
            <a:graphicFrameLocks noGrp="1"/>
          </p:cNvGraphicFramePr>
          <p:nvPr/>
        </p:nvGraphicFramePr>
        <p:xfrm>
          <a:off x="952499" y="15272368"/>
          <a:ext cx="34782670" cy="1987893"/>
        </p:xfrm>
        <a:graphic>
          <a:graphicData uri="http://schemas.openxmlformats.org/drawingml/2006/table">
            <a:tbl>
              <a:tblPr firstRow="1" bandRow="1">
                <a:tableStyleId>{5C22544A-7EE6-4342-B048-85BDC9FD1C3A}</a:tableStyleId>
              </a:tblPr>
              <a:tblGrid>
                <a:gridCol w="6671621">
                  <a:extLst>
                    <a:ext uri="{9D8B030D-6E8A-4147-A177-3AD203B41FA5}">
                      <a16:colId xmlns:a16="http://schemas.microsoft.com/office/drawing/2014/main" val="2844207666"/>
                    </a:ext>
                  </a:extLst>
                </a:gridCol>
                <a:gridCol w="12591535">
                  <a:extLst>
                    <a:ext uri="{9D8B030D-6E8A-4147-A177-3AD203B41FA5}">
                      <a16:colId xmlns:a16="http://schemas.microsoft.com/office/drawing/2014/main" val="1891655341"/>
                    </a:ext>
                  </a:extLst>
                </a:gridCol>
                <a:gridCol w="15519514">
                  <a:extLst>
                    <a:ext uri="{9D8B030D-6E8A-4147-A177-3AD203B41FA5}">
                      <a16:colId xmlns:a16="http://schemas.microsoft.com/office/drawing/2014/main" val="940603846"/>
                    </a:ext>
                  </a:extLst>
                </a:gridCol>
              </a:tblGrid>
              <a:tr h="541981">
                <a:tc>
                  <a:txBody>
                    <a:bodyPr/>
                    <a:lstStyle/>
                    <a:p>
                      <a:pPr marL="180000" algn="l"/>
                      <a:endParaRPr lang="en-PH" sz="4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endParaRPr lang="en-PH" sz="4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endParaRPr lang="en-PH" sz="4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23053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Stream&lt;R&gt;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fr-FR" sz="5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map</a:t>
                      </a:r>
                      <a:r>
                        <a:rPr lang="fr-FR" sz="5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r>
                        <a:rPr lang="fr-FR" sz="5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Function</a:t>
                      </a:r>
                      <a:r>
                        <a:rPr lang="fr-FR" sz="5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T, R&gt; mapper)</a:t>
                      </a:r>
                      <a:endParaRPr lang="en-US" sz="54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flatMap</a:t>
                      </a:r>
                      <a:r>
                        <a:rPr lang="en-US" sz="54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(Function&lt;T, Stream&gt; mapper)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Tree>
    <p:extLst>
      <p:ext uri="{BB962C8B-B14F-4D97-AF65-F5344CB8AC3E}">
        <p14:creationId xmlns:p14="http://schemas.microsoft.com/office/powerpoint/2010/main" val="2024201536"/>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46543-5A2C-6CAD-A69E-E6DB9F57FCB3}"/>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A8702695-F5E9-5D51-52A6-61D25E8E0B00}"/>
              </a:ext>
            </a:extLst>
          </p:cNvPr>
          <p:cNvSpPr/>
          <p:nvPr/>
        </p:nvSpPr>
        <p:spPr>
          <a:xfrm>
            <a:off x="952498" y="459786"/>
            <a:ext cx="1763463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Streams Section Challenge</a:t>
            </a:r>
          </a:p>
        </p:txBody>
      </p:sp>
      <p:sp>
        <p:nvSpPr>
          <p:cNvPr id="128" name="Shape 128">
            <a:extLst>
              <a:ext uri="{FF2B5EF4-FFF2-40B4-BE49-F238E27FC236}">
                <a16:creationId xmlns:a16="http://schemas.microsoft.com/office/drawing/2014/main" id="{ABDC1625-4D25-A667-B056-01180D8DA9BC}"/>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19EE662A-B93C-DC2E-DF69-FC9ADA62CADE}"/>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2D0D19B3-45B2-7B57-5A7B-435743952C35}"/>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9CFF0F92-DEFE-024C-6A76-131A2FA1BEE2}"/>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Streams Challenge</a:t>
            </a:r>
          </a:p>
        </p:txBody>
      </p:sp>
      <p:sp>
        <p:nvSpPr>
          <p:cNvPr id="8" name="Rectangle 7">
            <a:extLst>
              <a:ext uri="{FF2B5EF4-FFF2-40B4-BE49-F238E27FC236}">
                <a16:creationId xmlns:a16="http://schemas.microsoft.com/office/drawing/2014/main" id="{77C726A9-0BBE-285F-033D-886461C02D5F}"/>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challenge, you'll again use Streams with the Student Engagement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Before you start, first change the </a:t>
            </a:r>
            <a:r>
              <a:rPr lang="en-US" sz="6400" dirty="0" err="1">
                <a:latin typeface="Open Sans" panose="020B0606030504020204" pitchFamily="34" charset="0"/>
                <a:ea typeface="Open Sans" panose="020B0606030504020204" pitchFamily="34" charset="0"/>
                <a:cs typeface="Open Sans" panose="020B0606030504020204" pitchFamily="34" charset="0"/>
              </a:rPr>
              <a:t>getRandomStudent</a:t>
            </a:r>
            <a:r>
              <a:rPr lang="en-US" sz="6400" dirty="0">
                <a:latin typeface="Open Sans" panose="020B0606030504020204" pitchFamily="34" charset="0"/>
                <a:ea typeface="Open Sans" panose="020B0606030504020204" pitchFamily="34" charset="0"/>
                <a:cs typeface="Open Sans" panose="020B0606030504020204" pitchFamily="34" charset="0"/>
              </a:rPr>
              <a:t> method on Student, to select a random number and random selection of courses. </a:t>
            </a:r>
          </a:p>
          <a:p>
            <a:pPr algn="l">
              <a:spcAft>
                <a:spcPts val="5022"/>
              </a:spcAft>
            </a:pPr>
            <a:r>
              <a:rPr lang="en-US" sz="6400">
                <a:latin typeface="Open Sans" panose="020B0606030504020204" pitchFamily="34" charset="0"/>
                <a:ea typeface="Open Sans" panose="020B0606030504020204" pitchFamily="34" charset="0"/>
                <a:cs typeface="Open Sans" panose="020B0606030504020204" pitchFamily="34" charset="0"/>
              </a:rPr>
              <a:t>Every student should be enrolled and have activity in at least one course.</a:t>
            </a: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5383738"/>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B9869-3B2F-DA58-13CF-8DCB9F61F693}"/>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6A19AF1B-B786-FA32-9D94-CA0F154991F3}"/>
              </a:ext>
            </a:extLst>
          </p:cNvPr>
          <p:cNvSpPr/>
          <p:nvPr/>
        </p:nvSpPr>
        <p:spPr>
          <a:xfrm>
            <a:off x="952498" y="459786"/>
            <a:ext cx="1763463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Streams Section Challenge</a:t>
            </a:r>
          </a:p>
        </p:txBody>
      </p:sp>
      <p:sp>
        <p:nvSpPr>
          <p:cNvPr id="128" name="Shape 128">
            <a:extLst>
              <a:ext uri="{FF2B5EF4-FFF2-40B4-BE49-F238E27FC236}">
                <a16:creationId xmlns:a16="http://schemas.microsoft.com/office/drawing/2014/main" id="{C024ADF6-4A13-7BC4-6398-298ED4A71355}"/>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EC668EDE-12C9-2D74-7717-A9318A0E1C3A}"/>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AEAFD396-88D7-4120-700C-9083DA04F461}"/>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DB20AFA2-3B5A-070F-0D31-0F49FD896794}"/>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Streams Challenge</a:t>
            </a:r>
          </a:p>
        </p:txBody>
      </p:sp>
      <p:sp>
        <p:nvSpPr>
          <p:cNvPr id="8" name="Rectangle 7">
            <a:extLst>
              <a:ext uri="{FF2B5EF4-FFF2-40B4-BE49-F238E27FC236}">
                <a16:creationId xmlns:a16="http://schemas.microsoft.com/office/drawing/2014/main" id="{20ECABE5-0C93-5716-C95C-83FB700C590E}"/>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Set up three or four courses, using the lecture count version of the constructor on several of these, to pass lecture counts greater than 40.</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Generate a list of 10,000 students who've enrolled in the past 4 years.</a:t>
            </a:r>
          </a:p>
          <a:p>
            <a:pPr algn="l">
              <a:spcAft>
                <a:spcPts val="5022"/>
              </a:spcAft>
            </a:pPr>
            <a:r>
              <a:rPr lang="en-US" sz="6400">
                <a:latin typeface="Open Sans" panose="020B0606030504020204" pitchFamily="34" charset="0"/>
                <a:ea typeface="Open Sans" panose="020B0606030504020204" pitchFamily="34" charset="0"/>
                <a:cs typeface="Open Sans" panose="020B0606030504020204" pitchFamily="34" charset="0"/>
              </a:rPr>
              <a:t>Pass the Supplier Functional Interface code three or four courses. </a:t>
            </a: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54485209"/>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AF101E-0793-E33E-9F62-3297FB77367D}"/>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784EE5DC-1087-F2CA-8DC6-2F21D071B234}"/>
              </a:ext>
            </a:extLst>
          </p:cNvPr>
          <p:cNvSpPr/>
          <p:nvPr/>
        </p:nvSpPr>
        <p:spPr>
          <a:xfrm>
            <a:off x="952498" y="459786"/>
            <a:ext cx="1763463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Streams Section Challenge</a:t>
            </a:r>
          </a:p>
        </p:txBody>
      </p:sp>
      <p:sp>
        <p:nvSpPr>
          <p:cNvPr id="128" name="Shape 128">
            <a:extLst>
              <a:ext uri="{FF2B5EF4-FFF2-40B4-BE49-F238E27FC236}">
                <a16:creationId xmlns:a16="http://schemas.microsoft.com/office/drawing/2014/main" id="{46071BC8-BF31-54C1-40A8-C7DEB03D8180}"/>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85A0A288-7672-5A4B-E859-83A080C022A6}"/>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5CB294EA-A9CB-B771-672A-7DFB7C3978D8}"/>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12350EA9-0638-2BAB-7A92-52FA09E1E125}"/>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Streams Challenge</a:t>
            </a:r>
          </a:p>
        </p:txBody>
      </p:sp>
      <p:sp>
        <p:nvSpPr>
          <p:cNvPr id="8" name="Rectangle 7">
            <a:extLst>
              <a:ext uri="{FF2B5EF4-FFF2-40B4-BE49-F238E27FC236}">
                <a16:creationId xmlns:a16="http://schemas.microsoft.com/office/drawing/2014/main" id="{B4AD39C2-0829-D256-5490-8ED950FC00F0}"/>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Next, answer the following questions.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How many of the students are enrolled in each course?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How many students are taking 1, 2, or 3 courses?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Determine the average percentage complete, for all courses, for this group of students.  Hint, try using </a:t>
            </a:r>
            <a:r>
              <a:rPr lang="en-US" sz="6400" dirty="0" err="1">
                <a:latin typeface="Open Sans" panose="020B0606030504020204" pitchFamily="34" charset="0"/>
                <a:ea typeface="Open Sans" panose="020B0606030504020204" pitchFamily="34" charset="0"/>
                <a:cs typeface="Open Sans" panose="020B0606030504020204" pitchFamily="34" charset="0"/>
              </a:rPr>
              <a:t>Collectors.averagingDouble</a:t>
            </a:r>
            <a:r>
              <a:rPr lang="en-US" sz="6400" dirty="0">
                <a:latin typeface="Open Sans" panose="020B0606030504020204" pitchFamily="34" charset="0"/>
                <a:ea typeface="Open Sans" panose="020B0606030504020204" pitchFamily="34" charset="0"/>
                <a:cs typeface="Open Sans" panose="020B0606030504020204" pitchFamily="34" charset="0"/>
              </a:rPr>
              <a:t> to get this information.</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For each course, get activity counts by year, using the last activity year field.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Think about how you'd go about answering these questions, using some of the Stream operations you've learned, especially the collect terminal operation in conjunction with the Collectors helper class methods.</a:t>
            </a:r>
          </a:p>
        </p:txBody>
      </p:sp>
    </p:spTree>
    <p:extLst>
      <p:ext uri="{BB962C8B-B14F-4D97-AF65-F5344CB8AC3E}">
        <p14:creationId xmlns:p14="http://schemas.microsoft.com/office/powerpoint/2010/main" val="1173861149"/>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05645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Stream Pipeline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Structure of the Stream Pipeline</a:t>
            </a:r>
          </a:p>
        </p:txBody>
      </p:sp>
      <p:pic>
        <p:nvPicPr>
          <p:cNvPr id="17" name="Picture 16" descr="A screenshot of a computer program&#10;&#10;Description automatically generated with low confidence">
            <a:extLst>
              <a:ext uri="{FF2B5EF4-FFF2-40B4-BE49-F238E27FC236}">
                <a16:creationId xmlns:a16="http://schemas.microsoft.com/office/drawing/2014/main" id="{946F21CE-9C5F-4F44-E781-D6B3FA8BC831}"/>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9828000" y="7652327"/>
            <a:ext cx="16920000" cy="8181252"/>
          </a:xfrm>
          <a:prstGeom prst="rect">
            <a:avLst/>
          </a:prstGeom>
        </p:spPr>
      </p:pic>
      <p:sp>
        <p:nvSpPr>
          <p:cNvPr id="2" name="Rectangle 1">
            <a:extLst>
              <a:ext uri="{FF2B5EF4-FFF2-40B4-BE49-F238E27FC236}">
                <a16:creationId xmlns:a16="http://schemas.microsoft.com/office/drawing/2014/main" id="{5C2436A5-DB83-F805-3BB7-D20F6F6872C4}"/>
              </a:ext>
            </a:extLst>
          </p:cNvPr>
          <p:cNvSpPr/>
          <p:nvPr/>
        </p:nvSpPr>
        <p:spPr>
          <a:xfrm>
            <a:off x="952501" y="4285904"/>
            <a:ext cx="34782670" cy="1360727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last video, I finished with my first example of using a stream in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entire chain of operations is what's called a Stream Pipeline.</a:t>
            </a:r>
          </a:p>
        </p:txBody>
      </p:sp>
    </p:spTree>
    <p:extLst>
      <p:ext uri="{BB962C8B-B14F-4D97-AF65-F5344CB8AC3E}">
        <p14:creationId xmlns:p14="http://schemas.microsoft.com/office/powerpoint/2010/main" val="1833191192"/>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146260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 The Pipeline starts with a Source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Structure of the Stream Pipeline</a:t>
            </a:r>
          </a:p>
        </p:txBody>
      </p:sp>
      <p:sp>
        <p:nvSpPr>
          <p:cNvPr id="8" name="Rectangle 7">
            <a:extLst>
              <a:ext uri="{FF2B5EF4-FFF2-40B4-BE49-F238E27FC236}">
                <a16:creationId xmlns:a16="http://schemas.microsoft.com/office/drawing/2014/main" id="{89DBB243-EF27-4345-872D-E76597E95619}"/>
              </a:ext>
            </a:extLst>
          </p:cNvPr>
          <p:cNvSpPr/>
          <p:nvPr/>
        </p:nvSpPr>
        <p:spPr>
          <a:xfrm>
            <a:off x="952502" y="2669273"/>
            <a:ext cx="14345164" cy="1512445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source of the stream is where the data elements are coming from.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our example, it's coming from a list, </a:t>
            </a:r>
            <a:r>
              <a:rPr lang="en-US" sz="6400" dirty="0" err="1">
                <a:latin typeface="Open Sans" panose="020B0606030504020204" pitchFamily="34" charset="0"/>
                <a:ea typeface="Open Sans" panose="020B0606030504020204" pitchFamily="34" charset="0"/>
                <a:cs typeface="Open Sans" panose="020B0606030504020204" pitchFamily="34" charset="0"/>
              </a:rPr>
              <a:t>bingoPool</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All pipelines start with a stream, so in this example, we need to call the stream method on the </a:t>
            </a:r>
            <a:r>
              <a:rPr lang="en-US" sz="6400" dirty="0" err="1">
                <a:latin typeface="Open Sans" panose="020B0606030504020204" pitchFamily="34" charset="0"/>
                <a:ea typeface="Open Sans" panose="020B0606030504020204" pitchFamily="34" charset="0"/>
                <a:cs typeface="Open Sans" panose="020B0606030504020204" pitchFamily="34" charset="0"/>
              </a:rPr>
              <a:t>bingoPool</a:t>
            </a:r>
            <a:r>
              <a:rPr lang="en-US" sz="6400" dirty="0">
                <a:latin typeface="Open Sans" panose="020B0606030504020204" pitchFamily="34" charset="0"/>
                <a:ea typeface="Open Sans" panose="020B0606030504020204" pitchFamily="34" charset="0"/>
                <a:cs typeface="Open Sans" panose="020B0606030504020204" pitchFamily="34" charset="0"/>
              </a:rPr>
              <a:t> List to get a stream.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are a lot of other kinds of sources, and ways to create new streams, including infinite streams.</a:t>
            </a:r>
          </a:p>
        </p:txBody>
      </p:sp>
      <p:pic>
        <p:nvPicPr>
          <p:cNvPr id="14" name="Picture 13" descr="A close-up of a computer code&#10;&#10;Description automatically generated with low confidence">
            <a:extLst>
              <a:ext uri="{FF2B5EF4-FFF2-40B4-BE49-F238E27FC236}">
                <a16:creationId xmlns:a16="http://schemas.microsoft.com/office/drawing/2014/main" id="{EF8A3F13-DAC0-BDAE-78BB-C125BE8F0CE6}"/>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8975661" y="5276434"/>
            <a:ext cx="16920000" cy="8069752"/>
          </a:xfrm>
          <a:prstGeom prst="rect">
            <a:avLst/>
          </a:prstGeom>
        </p:spPr>
      </p:pic>
    </p:spTree>
    <p:extLst>
      <p:ext uri="{BB962C8B-B14F-4D97-AF65-F5344CB8AC3E}">
        <p14:creationId xmlns:p14="http://schemas.microsoft.com/office/powerpoint/2010/main" val="3666046936"/>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146260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 The Pipeline starts with a Source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Structure of the Stream Pipeline</a:t>
            </a:r>
          </a:p>
        </p:txBody>
      </p:sp>
      <p:sp>
        <p:nvSpPr>
          <p:cNvPr id="8" name="Rectangle 7">
            <a:extLst>
              <a:ext uri="{FF2B5EF4-FFF2-40B4-BE49-F238E27FC236}">
                <a16:creationId xmlns:a16="http://schemas.microsoft.com/office/drawing/2014/main" id="{89DBB243-EF27-4345-872D-E76597E95619}"/>
              </a:ext>
            </a:extLst>
          </p:cNvPr>
          <p:cNvSpPr/>
          <p:nvPr/>
        </p:nvSpPr>
        <p:spPr>
          <a:xfrm>
            <a:off x="952502" y="2669273"/>
            <a:ext cx="14345164" cy="1512445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Stream Pipelines end in a </a:t>
            </a:r>
            <a:r>
              <a:rPr lang="en-US" sz="6400" b="1" dirty="0">
                <a:latin typeface="Open Sans" panose="020B0606030504020204" pitchFamily="34" charset="0"/>
                <a:ea typeface="Open Sans" panose="020B0606030504020204" pitchFamily="34" charset="0"/>
                <a:cs typeface="Open Sans" panose="020B0606030504020204" pitchFamily="34" charset="0"/>
              </a:rPr>
              <a:t>terminal operation</a:t>
            </a:r>
            <a:r>
              <a:rPr lang="en-US" sz="6400" dirty="0">
                <a:latin typeface="Open Sans" panose="020B0606030504020204" pitchFamily="34" charset="0"/>
                <a:ea typeface="Open Sans" panose="020B0606030504020204" pitchFamily="34" charset="0"/>
                <a:cs typeface="Open Sans" panose="020B0606030504020204" pitchFamily="34" charset="0"/>
              </a:rPr>
              <a:t>, which produces a result or side-effect.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example, the </a:t>
            </a:r>
            <a:r>
              <a:rPr lang="en-US" sz="6400" dirty="0" err="1">
                <a:latin typeface="Open Sans" panose="020B0606030504020204" pitchFamily="34" charset="0"/>
                <a:ea typeface="Open Sans" panose="020B0606030504020204" pitchFamily="34" charset="0"/>
                <a:cs typeface="Open Sans" panose="020B0606030504020204" pitchFamily="34" charset="0"/>
              </a:rPr>
              <a:t>forEach</a:t>
            </a:r>
            <a:r>
              <a:rPr lang="en-US" sz="6400" dirty="0">
                <a:latin typeface="Open Sans" panose="020B0606030504020204" pitchFamily="34" charset="0"/>
                <a:ea typeface="Open Sans" panose="020B0606030504020204" pitchFamily="34" charset="0"/>
                <a:cs typeface="Open Sans" panose="020B0606030504020204" pitchFamily="34" charset="0"/>
              </a:rPr>
              <a:t> operation executes a Consumer implementation.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prints out some data about each element that was processed, and its current state.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terminal operation is required.</a:t>
            </a:r>
          </a:p>
        </p:txBody>
      </p:sp>
      <p:pic>
        <p:nvPicPr>
          <p:cNvPr id="3" name="Picture 2">
            <a:extLst>
              <a:ext uri="{FF2B5EF4-FFF2-40B4-BE49-F238E27FC236}">
                <a16:creationId xmlns:a16="http://schemas.microsoft.com/office/drawing/2014/main" id="{5FBBBDE9-65DE-FBBB-4210-BBE73E8ADC96}"/>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6470333" y="5402768"/>
            <a:ext cx="19389538" cy="9781200"/>
          </a:xfrm>
          <a:prstGeom prst="rect">
            <a:avLst/>
          </a:prstGeom>
        </p:spPr>
      </p:pic>
    </p:spTree>
    <p:extLst>
      <p:ext uri="{BB962C8B-B14F-4D97-AF65-F5344CB8AC3E}">
        <p14:creationId xmlns:p14="http://schemas.microsoft.com/office/powerpoint/2010/main" val="4112765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86413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Intermediate Operations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Structure of the Stream Pipeline</a:t>
            </a:r>
          </a:p>
        </p:txBody>
      </p:sp>
      <p:sp>
        <p:nvSpPr>
          <p:cNvPr id="8" name="Rectangle 7">
            <a:extLst>
              <a:ext uri="{FF2B5EF4-FFF2-40B4-BE49-F238E27FC236}">
                <a16:creationId xmlns:a16="http://schemas.microsoft.com/office/drawing/2014/main" id="{89DBB243-EF27-4345-872D-E76597E95619}"/>
              </a:ext>
            </a:extLst>
          </p:cNvPr>
          <p:cNvSpPr/>
          <p:nvPr/>
        </p:nvSpPr>
        <p:spPr>
          <a:xfrm>
            <a:off x="952502" y="2669273"/>
            <a:ext cx="14345164" cy="1512445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Everything else between the source and the terminal operation is an </a:t>
            </a:r>
            <a:r>
              <a:rPr lang="en-US" sz="6400">
                <a:latin typeface="Open Sans" panose="020B0606030504020204" pitchFamily="34" charset="0"/>
                <a:ea typeface="Open Sans" panose="020B0606030504020204" pitchFamily="34" charset="0"/>
                <a:cs typeface="Open Sans" panose="020B0606030504020204" pitchFamily="34" charset="0"/>
              </a:rPr>
              <a:t>intermediate operation.</a:t>
            </a: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intermediate operation is </a:t>
            </a:r>
            <a:r>
              <a:rPr lang="en-US" sz="6400" b="1" dirty="0">
                <a:latin typeface="Open Sans" panose="020B0606030504020204" pitchFamily="34" charset="0"/>
                <a:ea typeface="Open Sans" panose="020B0606030504020204" pitchFamily="34" charset="0"/>
                <a:cs typeface="Open Sans" panose="020B0606030504020204" pitchFamily="34" charset="0"/>
              </a:rPr>
              <a:t>not required</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have a pipeline that has just a source and terminal operation, and these are quite common.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Every intermediate operation processes elements on the stream, and returns a stream as a result.</a:t>
            </a:r>
          </a:p>
        </p:txBody>
      </p:sp>
      <p:pic>
        <p:nvPicPr>
          <p:cNvPr id="5" name="Picture 4" descr="A screenshot of a computer program&#10;&#10;Description automatically generated with low confidence">
            <a:extLst>
              <a:ext uri="{FF2B5EF4-FFF2-40B4-BE49-F238E27FC236}">
                <a16:creationId xmlns:a16="http://schemas.microsoft.com/office/drawing/2014/main" id="{B5BD18D2-0828-8FB8-898E-5086CD60301E}"/>
              </a:ext>
            </a:extLst>
          </p:cNvPr>
          <p:cNvPicPr>
            <a:picLocks noChangeAspect="1"/>
          </p:cNvPicPr>
          <p:nvPr/>
        </p:nvPicPr>
        <p:blipFill rotWithShape="1">
          <a:blip r:embed="rId4">
            <a:alphaModFix/>
            <a:extLst>
              <a:ext uri="{28A0092B-C50C-407E-A947-70E740481C1C}">
                <a14:useLocalDpi xmlns:a14="http://schemas.microsoft.com/office/drawing/2010/main" val="0"/>
              </a:ext>
            </a:extLst>
          </a:blip>
          <a:srcRect l="3427" t="3266" r="1355" b="8124"/>
          <a:stretch/>
        </p:blipFill>
        <p:spPr>
          <a:xfrm>
            <a:off x="15928214" y="6561046"/>
            <a:ext cx="19806954" cy="7451909"/>
          </a:xfrm>
          <a:prstGeom prst="rect">
            <a:avLst/>
          </a:prstGeom>
        </p:spPr>
      </p:pic>
    </p:spTree>
    <p:extLst>
      <p:ext uri="{BB962C8B-B14F-4D97-AF65-F5344CB8AC3E}">
        <p14:creationId xmlns:p14="http://schemas.microsoft.com/office/powerpoint/2010/main" val="3956339243"/>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954</TotalTime>
  <Words>5748</Words>
  <Application>Microsoft Office PowerPoint</Application>
  <PresentationFormat>Custom</PresentationFormat>
  <Paragraphs>692</Paragraphs>
  <Slides>55</Slides>
  <Notes>55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Helvetica</vt:lpstr>
      <vt:lpstr>Helvetica Light</vt:lpstr>
      <vt:lpstr>Helvetica Neue</vt:lpstr>
      <vt:lpstr>Open Sans</vt:lpstr>
      <vt:lpstr>Roboto Mono</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Vargas, Antonio</cp:lastModifiedBy>
  <cp:revision>190</cp:revision>
  <dcterms:modified xsi:type="dcterms:W3CDTF">2024-12-26T19:32:13Z</dcterms:modified>
</cp:coreProperties>
</file>