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1428" r:id="rId2"/>
    <p:sldId id="1429" r:id="rId3"/>
    <p:sldId id="1430" r:id="rId4"/>
    <p:sldId id="1431" r:id="rId5"/>
    <p:sldId id="1432" r:id="rId6"/>
    <p:sldId id="1433" r:id="rId7"/>
    <p:sldId id="1434" r:id="rId8"/>
    <p:sldId id="1435" r:id="rId9"/>
    <p:sldId id="1436" r:id="rId10"/>
    <p:sldId id="1437" r:id="rId11"/>
    <p:sldId id="1438" r:id="rId12"/>
    <p:sldId id="1439" r:id="rId13"/>
    <p:sldId id="1440" r:id="rId14"/>
    <p:sldId id="1441" r:id="rId15"/>
    <p:sldId id="1442" r:id="rId16"/>
    <p:sldId id="1443" r:id="rId17"/>
    <p:sldId id="1444" r:id="rId18"/>
    <p:sldId id="1445" r:id="rId19"/>
    <p:sldId id="1446" r:id="rId20"/>
    <p:sldId id="1447" r:id="rId21"/>
    <p:sldId id="1448" r:id="rId22"/>
    <p:sldId id="1449" r:id="rId23"/>
    <p:sldId id="1450" r:id="rId24"/>
    <p:sldId id="1451" r:id="rId25"/>
    <p:sldId id="1452" r:id="rId26"/>
    <p:sldId id="1453" r:id="rId27"/>
    <p:sldId id="1454" r:id="rId28"/>
    <p:sldId id="1455" r:id="rId29"/>
    <p:sldId id="1456" r:id="rId30"/>
    <p:sldId id="1457" r:id="rId31"/>
    <p:sldId id="1458" r:id="rId32"/>
    <p:sldId id="1459" r:id="rId33"/>
    <p:sldId id="1460" r:id="rId34"/>
    <p:sldId id="1461" r:id="rId35"/>
    <p:sldId id="1462" r:id="rId36"/>
    <p:sldId id="1463" r:id="rId37"/>
    <p:sldId id="1464" r:id="rId38"/>
    <p:sldId id="1465" r:id="rId39"/>
    <p:sldId id="1466" r:id="rId40"/>
    <p:sldId id="1467" r:id="rId41"/>
    <p:sldId id="1468" r:id="rId42"/>
    <p:sldId id="1469" r:id="rId43"/>
    <p:sldId id="1470" r:id="rId44"/>
    <p:sldId id="1471" r:id="rId45"/>
    <p:sldId id="1472" r:id="rId46"/>
    <p:sldId id="1473" r:id="rId47"/>
    <p:sldId id="1474" r:id="rId48"/>
    <p:sldId id="1475" r:id="rId49"/>
    <p:sldId id="1476" r:id="rId50"/>
    <p:sldId id="1477" r:id="rId51"/>
    <p:sldId id="1478" r:id="rId52"/>
    <p:sldId id="1479" r:id="rId53"/>
    <p:sldId id="1480" r:id="rId54"/>
    <p:sldId id="1481" r:id="rId55"/>
    <p:sldId id="1482" r:id="rId56"/>
    <p:sldId id="1483" r:id="rId57"/>
    <p:sldId id="1484" r:id="rId58"/>
    <p:sldId id="1485" r:id="rId59"/>
    <p:sldId id="1486" r:id="rId60"/>
    <p:sldId id="1487" r:id="rId61"/>
    <p:sldId id="1488" r:id="rId62"/>
    <p:sldId id="1489" r:id="rId63"/>
    <p:sldId id="1490" r:id="rId64"/>
    <p:sldId id="1491" r:id="rId65"/>
    <p:sldId id="1492" r:id="rId66"/>
    <p:sldId id="1493" r:id="rId67"/>
    <p:sldId id="1494" r:id="rId68"/>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11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E41AA-232C-6E40-391C-383D323542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1338D-B7A3-90FD-5E16-B76EAD3F319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9F01352-1621-186B-513D-58A2880568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2180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3965E-82A4-CFEE-CD21-FD9061325C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297EB-F734-17AF-A525-541D384E319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01A82E8-9CEF-4CF8-F370-A6FBBD66912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8359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920D-E6CC-7539-4D2B-D6DE5BDAFB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A7DB30-854D-FCD5-2889-6BFEDD64537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23F0860-D596-6F8F-5546-84A139732DA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9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8C097-CC31-43AE-8D23-7EF06687A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69B47-B9B1-E789-25B1-3DAEE3600ED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8369711-D364-CADA-BA85-6A5C15C39E9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1143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86B7-3F1C-DCC1-F1AB-A11B6EF9C0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64B16-976B-E3B5-3614-DE2D2B9346B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10F6EC6-1BC3-8D95-71EC-12503EDE037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803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08630-20AD-204E-C403-D456E097F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7F67F-36F8-9AB0-3965-8BCC0E1600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A586B8F-4B11-5580-BB5E-37A6507B923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75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7D946-757E-8E6F-D0DE-8FA3167406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927B3-A543-4155-B65F-60FAA373E4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53005B4-A679-3034-E937-48B328FA66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788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39093-D718-0F24-3274-BB3B4EF1E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C87DE0-3E5F-2D2F-F80C-E3C87F85663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B49CBE-0F5C-3117-4B36-6F8DA55621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522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AC9B4-A5F3-926E-85B6-F088E36383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730963-A6C3-9C6B-83B8-8C572A33503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1F920DC-1C3B-473E-E0C3-4B139FA5B48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8693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DC59F-38E4-355D-CBB7-D0CFF51B69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6C3DA5-791E-F593-C4D1-3DFDD82047F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03B2C42-27BC-8B24-B6C5-1DC2D0FC4E0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424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A8A13-1F6D-6F1F-FA7C-EB898D1A03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5F0C5C-91CC-17A6-AB82-541E45FC163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575E22B-6626-7F25-5285-9D7124F0FEF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357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0E625-5E47-3F5C-C7BA-8B139F02DF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7A4A74-FFB4-B50C-941F-B6F95BDF683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6DEE6B4-AD05-F47B-27C3-0835561E43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9856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EB724-07DE-8441-1D16-6BD1912C34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E01D4-5B02-06FF-C7D1-A60F1B440F1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F3DAE5B-8EC8-359A-674F-D61CA4F938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634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EF82A-97DE-365F-0B1B-601BEBC81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641B5C-9511-9406-D984-54DBF350AA7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ADE6B0-05AE-2805-08B0-6CBBF005501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964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DA438-C9D8-96E8-4FFD-45DBF367A8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ED4C6-B702-DAC2-C4E2-91C07598256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789F911-FA5A-5FD6-0649-EEF56F5820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252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0D417-047D-7CBA-2CE0-2DAE77F14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C958B-CF3F-E414-C007-537DBA0E3BD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4478A8F-07EF-D75A-2008-CEA97EA5880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0967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DAA87-E131-AB7A-9366-BFCE75167C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2F99F-7627-F892-6BB4-BEB36F4A0D9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6A2C9D1-6425-B395-4226-3E2B4D3B2D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0127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5A3A0-5280-0F0A-1ECA-DDA3F0DC7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B45E1C-B783-1791-2871-246DC9EADE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E52A9A6-3D82-E9A1-1A7F-A90A1CCC736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494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5F635-A528-0024-1380-C163C2AA8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98DC77-2095-CBDC-10B2-B0FC68A42DF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69F1726-8A9A-9FDE-38B2-2443CB0C917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0285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EA6D7-5B2D-EAFB-2F71-B5E9E4CD5B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81992F-D82D-73E3-066E-6C6AF2A1B3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147F7D5-DCCC-CCA6-9EC5-326A17C9123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8633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1B740-5F1D-6EEF-09FE-B296D9797E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855BB-4760-4D91-6BA2-D553F6C0342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4899EB1-2F0F-64AA-9B0A-293CA8B8C5B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868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2ED6A-9B67-CF49-B124-E5E5310557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6146E2-CDE9-E45E-C5E6-02BA4B62E1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705D9C2-A744-CA5E-8BF9-6DE32D96489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5855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98EB-50C7-6508-E8BE-B850524A32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8165F9-E97E-555C-FE23-2AA2375EDC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E2F9317-DE1C-982F-A2CD-B6DD0B580C0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2947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25373-775B-E82E-F665-7BAA91F852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B296C-5F31-3869-64A1-5429EAA9DB0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9ABBC58-E3AD-9AF5-2095-DE704B26DC2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8009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69B9C-73B6-003D-0895-4B1EEE871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AA1C3-D040-D9A4-5CDD-F4AF485BAF2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8BB88DE-27F1-A718-7AFA-B5C3A40761B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623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E15DA-600D-94F4-3E16-23A503B6ED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4F63F3-85BE-7936-59C2-0BC7BA8B89F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F34E7AA-420E-205B-4C00-23A2D38B1D3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913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2447-EDB1-4C1F-34D8-8CCA58DD0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9F7CC-8252-3473-8BA4-6EBA83DCCE3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96F9C3A-9353-D1A7-C2D7-B76D64BEC2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7138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F4CB4-3BFD-56BE-2BAD-C6D98F618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E8E92-152D-9BEF-B18D-62E2132814D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1403A8-3AC1-FD3A-693F-48563127737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6769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4F7DC-7EC8-1FCF-A765-8DE0A8B6E7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E1FD92-4550-2D5B-8A14-66D3D779529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03249C9-C55F-0B42-CE4F-3E585836045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4302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37DDA-DF6F-D4EB-DCCC-B56359254C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DE322-4685-9898-FFBD-DCDA5C505F4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440D226-49B2-F61F-5DFD-87C4C71D232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8803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015EE-78E9-9938-F39A-EF3E37D62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8E8B60-C8C8-59E3-20A5-67831D20607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4CD06AF-FBC0-E325-90DC-4A5D6EA8B04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758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93924-8FEA-C2CC-15C6-005C22A6D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7C6B52-F818-4391-C300-C079446A5A6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E685841-E030-5F9C-AF04-604A822ECBE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833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45514-7176-0DCE-69A9-4C3DDEC76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C5905F-0DDA-C513-103F-02B3E53C97A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3DF5F1D-3D06-B1F4-6465-94B9CC81148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50332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D27AC-332D-A0DD-8EB3-0A07A72A2E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EF5F6A-C263-1D4C-F612-F854F8AFBCD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E2F7374-A89F-3911-66C9-4A2BF2D7A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8014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5377A-971B-4594-7F50-BD0C49CB1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00F719-3C6C-8142-0B2D-CBACD46902C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44EBF7E-69BE-57AB-D1C4-24CE61502E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5665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CAC5B-9E3C-F321-53A3-C281AE0CC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74AF5-11EA-8BFE-3E5C-48628689AE3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0C5E6F-0934-ABCE-BB4A-132BF6ACC14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95576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5002-5B8E-1AAF-8D58-1195BD533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308774-E58B-011F-F710-E16594C1539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417A624-F9F0-1627-21DE-02B5C7F4E1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8284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639D5-45DB-96EF-954B-BC7501C76C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712651-BD72-1F51-D190-C7205B88C9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3B90CD4-4493-1F4A-3AB3-580BC89ECD4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47676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4E0D0-BDAD-330E-F212-FFB785EBBC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E3ED4-CD3F-0140-FEA5-153984A86AB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85FC8CE-8B32-07CF-FDC1-8DFFF5E8D5B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25635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C8EA2-AD3B-96C0-F4F8-9B57F220C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F781A-F68C-66DE-5AC0-CB42295CAA9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B0383ED-C1AD-F1A1-B349-A2D290B1C84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1525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4D817-1BEA-7CAD-1FFF-5A86C3FE2C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D2AD38-AA51-0488-2BC0-F9E5175462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FCE2D5F-3657-79F2-788A-F6A2A5B96E0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8871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A8718-14B9-9DD3-258B-193DE0D2BA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1FB03-46D7-EABF-AA53-6C0087B1D77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226FB3A-A419-1205-E69A-D4BBC5ED734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70855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0397-3594-F6FB-DFBD-F50668F2F9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F5AB2-A1D9-01CE-C2E2-A2C6C1CA1AA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E8F1B39-F37A-8DC3-B7C3-34B137FE65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975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60312-9F17-34C8-FF73-543051BFED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6E083E-EE3B-DF1F-AAD2-41A6C6B42FB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6EC871F-77B8-BD51-19AD-1571414B8D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52951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35F76-A805-910F-2AE7-82A5664C34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7E54F-FD0C-E7AF-87C4-FA8A338054E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DA8BA8E-2E04-52B9-B574-1AA6FA2815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88792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95A7-9C3B-052F-6EFC-BD872624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BDA72-5B12-81F3-B0BA-3A32C535B99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AB0AB46-2B99-7B62-5890-64754FCB3DE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6496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01A81-2A4E-448B-3DA0-DE4DD200F0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85538-43B1-A437-0614-299F3506099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940A8BC-367F-FA06-9DF9-CA1920611EE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0677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0699D-0263-5EF7-B43D-E358F5E70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4C5D9-F51F-731B-C305-10B90F5AD8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B5C069C-3DBE-AC53-7B72-8CB14DF608E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213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DC351-72E0-BCEF-DF51-41172F0749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7683C2-A80E-8247-C08F-6486034583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E7DAE49-3368-C3DC-6682-FAACFBB9AB4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23298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EC98C-DFAA-E7F0-6559-F76AE4F45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F851E-AD24-B8E7-727B-8E0A00980CD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4A2E85-FCE2-498D-2BCF-CE4E820FC1C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4714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25101-8221-AC55-5ED5-EB8EF83DD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6C85E-9C38-9D0C-55A2-DAC65D59D55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2AF73EF-9292-A3AE-67E5-9A5F78CABE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8746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3297E-8B48-E4A9-D2CB-62ABF65A30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54ECE3-752D-B397-730B-F8170CD2D39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F85644F-C4D3-41C7-B97F-A657F57DA57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73557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06B41-351F-2BA3-DB8D-3BF90C592E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854325-93CF-6B62-645D-911C61B871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24EB656-5BCB-736A-9641-7D8F1EC79F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8767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67E1A-D0E5-2CB6-974D-3BD0761E26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6F2696-0923-06FF-3101-A4AD179513D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F890CEF-5FCF-4AD2-6722-6DF72D0408D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90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22313-47B1-8AF2-B238-FAA620284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BF31F-A4E1-0237-CC3E-FE83CDB6C48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C3052DE-6A35-5394-58E3-27A2272356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13927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B5BE0-ACA8-57A9-8202-1E4DA83C6B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0B1D79-5971-0972-18F7-FC960E76D74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15FF0D7-F7B2-5B9B-00B1-2656B39148E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49749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32E96-7FB9-E28C-3903-2FBCDF6778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AD3E0-49D8-06B7-A549-50BA45D4061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D4C1906-C48E-2236-9737-12F42A8D65D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72438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8FDB8-5E7C-651B-6440-D5DB921CAD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F07B6B-FF85-A4AB-20F0-94285CD81DA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55B8DF-9951-EB97-26E5-0A901B4E3D6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0671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F7B78-A9DE-663C-E8D0-B24A4AA28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186EB3-2EFD-E2F1-5DCC-DCB56BC84A1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C89A8FA-0E2F-F2BE-5917-90267C04BBF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6017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429C0-C347-53DB-6EC2-1C896B34D9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5F7394-4A29-666C-BE2A-C07B40BCFD3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0DB2DD-D47E-7DE6-1970-D63D2A0D52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89699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D7E67-8971-630E-A441-02FCF7D8F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134D4-EF85-A802-DC98-AF7A968A6D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8208996-FFC5-2746-5695-5942734BEFA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45256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6B41F-4073-5E0F-EF4D-4AFEE2485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36B1B4-BBE0-D4D0-8CBB-9D90218331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2A0905E-44DB-102E-E40F-37C8379093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0290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C265F-C316-075B-A388-79B7011D5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00079-E325-5A12-232E-93FF3122C34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4F9F53-5A8D-EF34-C32B-7FA96B9E196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587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AAD4D-EB81-9383-A938-DF599A64C1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19FA1-A9AE-29A6-056D-2CA2456E094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754F8D4-FFC0-2830-BDBF-7C8DD8225A7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6245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09B62-4328-8464-F700-85112BF1DD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FB3D7-2426-B5BF-6E2C-C2237075479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B8A1D0E-D673-188D-61B5-03CF24A55E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8833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BFF5E-008F-8073-3EA1-604D1D5D0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015755-DD59-A9A3-F39E-57BA8690A3B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699CD7-E857-8737-899C-9DD8327846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05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 Id="rId5" Type="http://schemas.openxmlformats.org/officeDocument/2006/relationships/hyperlink" Target="https://twiki.org/cgi-bin/xtra/tzdatepick.html" TargetMode="External"/><Relationship Id="rId4" Type="http://schemas.openxmlformats.org/officeDocument/2006/relationships/hyperlink" Target="https://en.wikipedia.org/wiki/Daylight_saving_time_by_country"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hyperlink" Target="https://www.oracle.com/java/technologies/javase/jdk17-suported-locales.html#compatloca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hyperlink" Target="https://docs.oracle.com/en/java/javase/17/docs/api/java.base/java/util/ResourceBundle.html#default_behavior"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335C5-077C-B353-7E3D-EB9864D8E61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83F0C52-3C05-98C9-4A40-1E2151796ECB}"/>
              </a:ext>
            </a:extLst>
          </p:cNvPr>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a:extLst>
              <a:ext uri="{FF2B5EF4-FFF2-40B4-BE49-F238E27FC236}">
                <a16:creationId xmlns:a16="http://schemas.microsoft.com/office/drawing/2014/main" id="{4870C16F-CB36-BC63-95D7-1668C9A90913}"/>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55025DDF-B2D1-E49E-2360-940E417502F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75B1F3E-FDF5-86A5-B068-28A5C23D5309}"/>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EA2AD48-A3D0-AFBB-D5CD-AFBF8C975957}"/>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62F15F53-ADED-A79F-BFB0-1673D7F1BAC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to this point in the course, I've covered most of the core functionality in Java.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 to take this moment, to loop back to some topics I didn't cover at all, or in enough detail, or only mentioned in passing.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functionality you may find yourselves using daily, and although the topics are less exciting, they're no less important.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I'll review the Math class, some additional randomization features, and the </a:t>
            </a:r>
            <a:r>
              <a:rPr lang="en-US" sz="6400" dirty="0" err="1">
                <a:latin typeface="Open Sans" panose="020B0606030504020204" pitchFamily="34" charset="0"/>
                <a:ea typeface="Open Sans" panose="020B0606030504020204" pitchFamily="34" charset="0"/>
                <a:cs typeface="Open Sans" panose="020B0606030504020204" pitchFamily="34" charset="0"/>
              </a:rPr>
              <a:t>BigDecimal</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After this, I'll be talking about date and time topics, covering many of Java's features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p:txBody>
      </p:sp>
    </p:spTree>
    <p:extLst>
      <p:ext uri="{BB962C8B-B14F-4D97-AF65-F5344CB8AC3E}">
        <p14:creationId xmlns:p14="http://schemas.microsoft.com/office/powerpoint/2010/main" val="297374270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35EC0-DDC3-9E67-97F7-D192944A00D1}"/>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9CFC294-4AB6-4F3D-A372-6B64A800BCA0}"/>
              </a:ext>
            </a:extLst>
          </p:cNvPr>
          <p:cNvSpPr/>
          <p:nvPr/>
        </p:nvSpPr>
        <p:spPr>
          <a:xfrm>
            <a:off x="952498" y="459786"/>
            <a:ext cx="991297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Sample Output</a:t>
            </a:r>
          </a:p>
        </p:txBody>
      </p:sp>
      <p:sp>
        <p:nvSpPr>
          <p:cNvPr id="128" name="Shape 128">
            <a:extLst>
              <a:ext uri="{FF2B5EF4-FFF2-40B4-BE49-F238E27FC236}">
                <a16:creationId xmlns:a16="http://schemas.microsoft.com/office/drawing/2014/main" id="{B3555155-58E9-3366-F179-00549DB1527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680E2ECD-0022-1065-7094-9DEB9A11FE8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C0AF86DD-A495-911C-0D91-D5D041BB503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DAF356E7-9885-0A90-A9C1-F86C6632150A}"/>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Randomization Challenge (Rolling Dice)</a:t>
            </a:r>
          </a:p>
        </p:txBody>
      </p:sp>
      <p:pic>
        <p:nvPicPr>
          <p:cNvPr id="3" name="Picture 2">
            <a:extLst>
              <a:ext uri="{FF2B5EF4-FFF2-40B4-BE49-F238E27FC236}">
                <a16:creationId xmlns:a16="http://schemas.microsoft.com/office/drawing/2014/main" id="{F4421E56-85D6-E60E-1E23-76A2EB9D78A3}"/>
              </a:ext>
            </a:extLst>
          </p:cNvPr>
          <p:cNvPicPr>
            <a:picLocks noChangeAspect="1"/>
          </p:cNvPicPr>
          <p:nvPr/>
        </p:nvPicPr>
        <p:blipFill>
          <a:blip r:embed="rId4"/>
          <a:stretch>
            <a:fillRect/>
          </a:stretch>
        </p:blipFill>
        <p:spPr>
          <a:xfrm>
            <a:off x="16808110" y="4511404"/>
            <a:ext cx="18927058" cy="11551192"/>
          </a:xfrm>
          <a:prstGeom prst="rect">
            <a:avLst/>
          </a:prstGeom>
        </p:spPr>
      </p:pic>
      <p:sp>
        <p:nvSpPr>
          <p:cNvPr id="4" name="Rectangle 3">
            <a:extLst>
              <a:ext uri="{FF2B5EF4-FFF2-40B4-BE49-F238E27FC236}">
                <a16:creationId xmlns:a16="http://schemas.microsoft.com/office/drawing/2014/main" id="{9FD3F717-DFA7-565F-C492-9B9B74B21824}"/>
              </a:ext>
            </a:extLst>
          </p:cNvPr>
          <p:cNvSpPr/>
          <p:nvPr/>
        </p:nvSpPr>
        <p:spPr>
          <a:xfrm>
            <a:off x="952501" y="4285904"/>
            <a:ext cx="14963002"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the user first enters ALL at the prompt, and all the dice are rolled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the second prompt, the user enters 4 and 5 separated by a space, and only the first dice with a four, and the first dice with a 5 are rerolled.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case, the user presses enter, and the play ends.</a:t>
            </a:r>
          </a:p>
        </p:txBody>
      </p:sp>
    </p:spTree>
    <p:extLst>
      <p:ext uri="{BB962C8B-B14F-4D97-AF65-F5344CB8AC3E}">
        <p14:creationId xmlns:p14="http://schemas.microsoft.com/office/powerpoint/2010/main" val="239575391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7B198-731C-6E3B-DC8A-D3E14F0C2807}"/>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5DFFD434-257D-A0A7-B8AE-63975A21E421}"/>
              </a:ext>
            </a:extLst>
          </p:cNvPr>
          <p:cNvSpPr/>
          <p:nvPr/>
        </p:nvSpPr>
        <p:spPr>
          <a:xfrm>
            <a:off x="952498" y="459786"/>
            <a:ext cx="42479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Bonus</a:t>
            </a:r>
          </a:p>
        </p:txBody>
      </p:sp>
      <p:sp>
        <p:nvSpPr>
          <p:cNvPr id="128" name="Shape 128">
            <a:extLst>
              <a:ext uri="{FF2B5EF4-FFF2-40B4-BE49-F238E27FC236}">
                <a16:creationId xmlns:a16="http://schemas.microsoft.com/office/drawing/2014/main" id="{5958BE5D-AFCE-D903-B382-515F128E03A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5C110EC-148B-076A-289C-42EB3C78A643}"/>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F8D7C288-8622-1599-822D-B41CBD36632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2EB5F48-9764-B245-171B-2C7AEE3F7D3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Randomization Challenge (Rolling Dice)</a:t>
            </a:r>
          </a:p>
        </p:txBody>
      </p:sp>
      <p:sp>
        <p:nvSpPr>
          <p:cNvPr id="8" name="Rectangle 7">
            <a:extLst>
              <a:ext uri="{FF2B5EF4-FFF2-40B4-BE49-F238E27FC236}">
                <a16:creationId xmlns:a16="http://schemas.microsoft.com/office/drawing/2014/main" id="{62EC3A73-8E50-2F15-E829-4C16BADA8613}"/>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want an extra challenge, use the </a:t>
            </a:r>
            <a:r>
              <a:rPr lang="en-US" sz="6400" dirty="0" err="1">
                <a:latin typeface="Open Sans" panose="020B0606030504020204" pitchFamily="34" charset="0"/>
                <a:ea typeface="Open Sans" panose="020B0606030504020204" pitchFamily="34" charset="0"/>
                <a:cs typeface="Open Sans" panose="020B0606030504020204" pitchFamily="34" charset="0"/>
              </a:rPr>
              <a:t>GameConsole</a:t>
            </a:r>
            <a:r>
              <a:rPr lang="en-US" sz="6400" dirty="0">
                <a:latin typeface="Open Sans" panose="020B0606030504020204" pitchFamily="34" charset="0"/>
                <a:ea typeface="Open Sans" panose="020B0606030504020204" pitchFamily="34" charset="0"/>
                <a:cs typeface="Open Sans" panose="020B0606030504020204" pitchFamily="34" charset="0"/>
              </a:rPr>
              <a:t> code, created in an earlier section of the course, to implement a </a:t>
            </a:r>
            <a:r>
              <a:rPr lang="en-US" sz="6400" dirty="0" err="1">
                <a:latin typeface="Open Sans" panose="020B0606030504020204" pitchFamily="34" charset="0"/>
                <a:ea typeface="Open Sans" panose="020B0606030504020204" pitchFamily="34" charset="0"/>
                <a:cs typeface="Open Sans" panose="020B0606030504020204" pitchFamily="34" charset="0"/>
              </a:rPr>
              <a:t>DiceGame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Implement Scoring as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user can pick which score card item to apply their dice to, but the dice must meet certain conditions, otherwise a score of zero will be returned.</a:t>
            </a:r>
          </a:p>
        </p:txBody>
      </p:sp>
      <p:graphicFrame>
        <p:nvGraphicFramePr>
          <p:cNvPr id="2" name="Table 1">
            <a:extLst>
              <a:ext uri="{FF2B5EF4-FFF2-40B4-BE49-F238E27FC236}">
                <a16:creationId xmlns:a16="http://schemas.microsoft.com/office/drawing/2014/main" id="{05C1C494-36A6-057A-F997-F5F797BA9746}"/>
              </a:ext>
            </a:extLst>
          </p:cNvPr>
          <p:cNvGraphicFramePr>
            <a:graphicFrameLocks noGrp="1"/>
          </p:cNvGraphicFramePr>
          <p:nvPr/>
        </p:nvGraphicFramePr>
        <p:xfrm>
          <a:off x="952499" y="9683743"/>
          <a:ext cx="34782669" cy="7813474"/>
        </p:xfrm>
        <a:graphic>
          <a:graphicData uri="http://schemas.openxmlformats.org/drawingml/2006/table">
            <a:tbl>
              <a:tblPr firstRow="1" bandRow="1">
                <a:tableStyleId>{5C22544A-7EE6-4342-B048-85BDC9FD1C3A}</a:tableStyleId>
              </a:tblPr>
              <a:tblGrid>
                <a:gridCol w="4435050">
                  <a:extLst>
                    <a:ext uri="{9D8B030D-6E8A-4147-A177-3AD203B41FA5}">
                      <a16:colId xmlns:a16="http://schemas.microsoft.com/office/drawing/2014/main" val="2844207666"/>
                    </a:ext>
                  </a:extLst>
                </a:gridCol>
                <a:gridCol w="4436076">
                  <a:extLst>
                    <a:ext uri="{9D8B030D-6E8A-4147-A177-3AD203B41FA5}">
                      <a16:colId xmlns:a16="http://schemas.microsoft.com/office/drawing/2014/main" val="1891655341"/>
                    </a:ext>
                  </a:extLst>
                </a:gridCol>
                <a:gridCol w="4053016">
                  <a:extLst>
                    <a:ext uri="{9D8B030D-6E8A-4147-A177-3AD203B41FA5}">
                      <a16:colId xmlns:a16="http://schemas.microsoft.com/office/drawing/2014/main" val="878172116"/>
                    </a:ext>
                  </a:extLst>
                </a:gridCol>
                <a:gridCol w="1692876">
                  <a:extLst>
                    <a:ext uri="{9D8B030D-6E8A-4147-A177-3AD203B41FA5}">
                      <a16:colId xmlns:a16="http://schemas.microsoft.com/office/drawing/2014/main" val="2373354816"/>
                    </a:ext>
                  </a:extLst>
                </a:gridCol>
                <a:gridCol w="4485502">
                  <a:extLst>
                    <a:ext uri="{9D8B030D-6E8A-4147-A177-3AD203B41FA5}">
                      <a16:colId xmlns:a16="http://schemas.microsoft.com/office/drawing/2014/main" val="630362828"/>
                    </a:ext>
                  </a:extLst>
                </a:gridCol>
                <a:gridCol w="3089189">
                  <a:extLst>
                    <a:ext uri="{9D8B030D-6E8A-4147-A177-3AD203B41FA5}">
                      <a16:colId xmlns:a16="http://schemas.microsoft.com/office/drawing/2014/main" val="3176130164"/>
                    </a:ext>
                  </a:extLst>
                </a:gridCol>
                <a:gridCol w="12590960">
                  <a:extLst>
                    <a:ext uri="{9D8B030D-6E8A-4147-A177-3AD203B41FA5}">
                      <a16:colId xmlns:a16="http://schemas.microsoft.com/office/drawing/2014/main" val="3920081115"/>
                    </a:ext>
                  </a:extLst>
                </a:gridCol>
              </a:tblGrid>
              <a:tr h="323809">
                <a:tc>
                  <a:txBody>
                    <a:bodyPr/>
                    <a:lstStyle/>
                    <a:p>
                      <a:pPr marL="180000" algn="l"/>
                      <a:r>
                        <a:rPr lang="en-US"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Aces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1 * number of 1's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Twos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2 * number of 2's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9889924"/>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 * number of 3's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50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5445274"/>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4 * number of 4's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Small Straight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have 5 contiguous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3007156"/>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5 * number of 5's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Large Straight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40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5 contiguous numbers,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491613"/>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Sixes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6 * number of 6's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Full House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25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3 of one value, and 2 of another,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942264"/>
                  </a:ext>
                </a:extLst>
              </a:tr>
            </a:tbl>
          </a:graphicData>
        </a:graphic>
      </p:graphicFrame>
    </p:spTree>
    <p:extLst>
      <p:ext uri="{BB962C8B-B14F-4D97-AF65-F5344CB8AC3E}">
        <p14:creationId xmlns:p14="http://schemas.microsoft.com/office/powerpoint/2010/main" val="128562906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3986F-973F-3441-F051-50E1F85CDA59}"/>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CB88F2E-CBF5-E7B2-12F3-C56EBE5E3973}"/>
              </a:ext>
            </a:extLst>
          </p:cNvPr>
          <p:cNvSpPr/>
          <p:nvPr/>
        </p:nvSpPr>
        <p:spPr>
          <a:xfrm>
            <a:off x="952498" y="459786"/>
            <a:ext cx="42479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Bonus</a:t>
            </a:r>
          </a:p>
        </p:txBody>
      </p:sp>
      <p:sp>
        <p:nvSpPr>
          <p:cNvPr id="128" name="Shape 128">
            <a:extLst>
              <a:ext uri="{FF2B5EF4-FFF2-40B4-BE49-F238E27FC236}">
                <a16:creationId xmlns:a16="http://schemas.microsoft.com/office/drawing/2014/main" id="{DE527DF6-6179-59B1-F5CF-6770090EDDE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858DA7F9-081E-867D-38E9-83C78A163A6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7A148358-3834-AC2E-1715-283DB122FFA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89DC12C-BAE9-ABC1-95D5-840E65FA07C9}"/>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Randomization Challenge (Rolling Dice)</a:t>
            </a:r>
          </a:p>
        </p:txBody>
      </p:sp>
      <p:sp>
        <p:nvSpPr>
          <p:cNvPr id="8" name="Rectangle 7">
            <a:extLst>
              <a:ext uri="{FF2B5EF4-FFF2-40B4-BE49-F238E27FC236}">
                <a16:creationId xmlns:a16="http://schemas.microsoft.com/office/drawing/2014/main" id="{96790E7F-4406-28AC-A5A5-9840F7D7308A}"/>
              </a:ext>
            </a:extLst>
          </p:cNvPr>
          <p:cNvSpPr/>
          <p:nvPr/>
        </p:nvSpPr>
        <p:spPr>
          <a:xfrm>
            <a:off x="952501" y="11084014"/>
            <a:ext cx="34782670" cy="700408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included this code, implemented as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dev.lpa.chance.ScoredItem</a:t>
            </a:r>
            <a:r>
              <a:rPr lang="en-US" sz="6400" dirty="0">
                <a:latin typeface="Open Sans" panose="020B0606030504020204" pitchFamily="34" charset="0"/>
                <a:ea typeface="Open Sans" panose="020B0606030504020204" pitchFamily="34" charset="0"/>
                <a:cs typeface="Open Sans" panose="020B0606030504020204" pitchFamily="34" charset="0"/>
              </a:rPr>
              <a:t>), in the code in the resources section of this video, if you want to use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 should have a </a:t>
            </a:r>
            <a:r>
              <a:rPr lang="en-US" sz="6400" dirty="0" err="1">
                <a:latin typeface="Open Sans" panose="020B0606030504020204" pitchFamily="34" charset="0"/>
                <a:ea typeface="Open Sans" panose="020B0606030504020204" pitchFamily="34" charset="0"/>
                <a:cs typeface="Open Sans" panose="020B0606030504020204" pitchFamily="34" charset="0"/>
              </a:rPr>
              <a:t>ScoreCard</a:t>
            </a:r>
            <a:r>
              <a:rPr lang="en-US" sz="6400" dirty="0">
                <a:latin typeface="Open Sans" panose="020B0606030504020204" pitchFamily="34" charset="0"/>
                <a:ea typeface="Open Sans" panose="020B0606030504020204" pitchFamily="34" charset="0"/>
                <a:cs typeface="Open Sans" panose="020B0606030504020204" pitchFamily="34" charset="0"/>
              </a:rPr>
              <a:t> with each of these items, initialized to an unscored value, when the player is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After rolling the dice, the user should be prompted to pick from the remaining list of unscored items.</a:t>
            </a:r>
          </a:p>
        </p:txBody>
      </p:sp>
      <p:graphicFrame>
        <p:nvGraphicFramePr>
          <p:cNvPr id="2" name="Table 1">
            <a:extLst>
              <a:ext uri="{FF2B5EF4-FFF2-40B4-BE49-F238E27FC236}">
                <a16:creationId xmlns:a16="http://schemas.microsoft.com/office/drawing/2014/main" id="{5379161B-C223-331E-7E73-12FF5F7267A9}"/>
              </a:ext>
            </a:extLst>
          </p:cNvPr>
          <p:cNvGraphicFramePr>
            <a:graphicFrameLocks noGrp="1"/>
          </p:cNvGraphicFramePr>
          <p:nvPr/>
        </p:nvGraphicFramePr>
        <p:xfrm>
          <a:off x="952499" y="2838100"/>
          <a:ext cx="34782669" cy="7813474"/>
        </p:xfrm>
        <a:graphic>
          <a:graphicData uri="http://schemas.openxmlformats.org/drawingml/2006/table">
            <a:tbl>
              <a:tblPr firstRow="1" bandRow="1">
                <a:tableStyleId>{5C22544A-7EE6-4342-B048-85BDC9FD1C3A}</a:tableStyleId>
              </a:tblPr>
              <a:tblGrid>
                <a:gridCol w="4435050">
                  <a:extLst>
                    <a:ext uri="{9D8B030D-6E8A-4147-A177-3AD203B41FA5}">
                      <a16:colId xmlns:a16="http://schemas.microsoft.com/office/drawing/2014/main" val="2844207666"/>
                    </a:ext>
                  </a:extLst>
                </a:gridCol>
                <a:gridCol w="4436076">
                  <a:extLst>
                    <a:ext uri="{9D8B030D-6E8A-4147-A177-3AD203B41FA5}">
                      <a16:colId xmlns:a16="http://schemas.microsoft.com/office/drawing/2014/main" val="1891655341"/>
                    </a:ext>
                  </a:extLst>
                </a:gridCol>
                <a:gridCol w="4053016">
                  <a:extLst>
                    <a:ext uri="{9D8B030D-6E8A-4147-A177-3AD203B41FA5}">
                      <a16:colId xmlns:a16="http://schemas.microsoft.com/office/drawing/2014/main" val="878172116"/>
                    </a:ext>
                  </a:extLst>
                </a:gridCol>
                <a:gridCol w="1692876">
                  <a:extLst>
                    <a:ext uri="{9D8B030D-6E8A-4147-A177-3AD203B41FA5}">
                      <a16:colId xmlns:a16="http://schemas.microsoft.com/office/drawing/2014/main" val="2373354816"/>
                    </a:ext>
                  </a:extLst>
                </a:gridCol>
                <a:gridCol w="4485502">
                  <a:extLst>
                    <a:ext uri="{9D8B030D-6E8A-4147-A177-3AD203B41FA5}">
                      <a16:colId xmlns:a16="http://schemas.microsoft.com/office/drawing/2014/main" val="630362828"/>
                    </a:ext>
                  </a:extLst>
                </a:gridCol>
                <a:gridCol w="3089189">
                  <a:extLst>
                    <a:ext uri="{9D8B030D-6E8A-4147-A177-3AD203B41FA5}">
                      <a16:colId xmlns:a16="http://schemas.microsoft.com/office/drawing/2014/main" val="3176130164"/>
                    </a:ext>
                  </a:extLst>
                </a:gridCol>
                <a:gridCol w="12590960">
                  <a:extLst>
                    <a:ext uri="{9D8B030D-6E8A-4147-A177-3AD203B41FA5}">
                      <a16:colId xmlns:a16="http://schemas.microsoft.com/office/drawing/2014/main" val="3920081115"/>
                    </a:ext>
                  </a:extLst>
                </a:gridCol>
              </a:tblGrid>
              <a:tr h="323809">
                <a:tc>
                  <a:txBody>
                    <a:bodyPr/>
                    <a:lstStyle/>
                    <a:p>
                      <a:pPr marL="180000" algn="l"/>
                      <a:r>
                        <a:rPr lang="en-US"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Aces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1 * number of 1's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Twos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2 * number of 2's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9889924"/>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 * number of 3's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50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5445274"/>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4 * number of 4's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Small Straight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have 5 contiguous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3007156"/>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5 * number of 5's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Large Straight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40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5 contiguous numbers,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491613"/>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Sixes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6 * number of 6's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Full House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25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3 of one value, and 2 of another,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942264"/>
                  </a:ext>
                </a:extLst>
              </a:tr>
            </a:tbl>
          </a:graphicData>
        </a:graphic>
      </p:graphicFrame>
    </p:spTree>
    <p:extLst>
      <p:ext uri="{BB962C8B-B14F-4D97-AF65-F5344CB8AC3E}">
        <p14:creationId xmlns:p14="http://schemas.microsoft.com/office/powerpoint/2010/main" val="20160856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9848B-1AFB-DCA3-5D66-66BB9052DBB7}"/>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40F9E7CD-DB34-9F90-504E-3EC1A137E42D}"/>
              </a:ext>
            </a:extLst>
          </p:cNvPr>
          <p:cNvSpPr/>
          <p:nvPr/>
        </p:nvSpPr>
        <p:spPr>
          <a:xfrm>
            <a:off x="952498" y="459786"/>
            <a:ext cx="424795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Bonus</a:t>
            </a:r>
          </a:p>
        </p:txBody>
      </p:sp>
      <p:sp>
        <p:nvSpPr>
          <p:cNvPr id="128" name="Shape 128">
            <a:extLst>
              <a:ext uri="{FF2B5EF4-FFF2-40B4-BE49-F238E27FC236}">
                <a16:creationId xmlns:a16="http://schemas.microsoft.com/office/drawing/2014/main" id="{EE8531C4-5555-7C19-CED9-B879D8D6AD30}"/>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1069DC48-8FC0-740C-2495-F8841536634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7B18F0A4-D531-2AB2-0C8F-2D6A42796516}"/>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C6F42DB-3734-C181-CE6F-25171E48E493}"/>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Randomization Challenge (Rolling Dice)</a:t>
            </a:r>
          </a:p>
        </p:txBody>
      </p:sp>
      <p:sp>
        <p:nvSpPr>
          <p:cNvPr id="8" name="Rectangle 7">
            <a:extLst>
              <a:ext uri="{FF2B5EF4-FFF2-40B4-BE49-F238E27FC236}">
                <a16:creationId xmlns:a16="http://schemas.microsoft.com/office/drawing/2014/main" id="{90C8168C-3AAE-64F9-8083-007AE9473697}"/>
              </a:ext>
            </a:extLst>
          </p:cNvPr>
          <p:cNvSpPr/>
          <p:nvPr/>
        </p:nvSpPr>
        <p:spPr>
          <a:xfrm>
            <a:off x="952501" y="11084014"/>
            <a:ext cx="34782670" cy="700408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game ends when the user quits or completes the score card.</a:t>
            </a:r>
          </a:p>
        </p:txBody>
      </p:sp>
      <p:graphicFrame>
        <p:nvGraphicFramePr>
          <p:cNvPr id="2" name="Table 1">
            <a:extLst>
              <a:ext uri="{FF2B5EF4-FFF2-40B4-BE49-F238E27FC236}">
                <a16:creationId xmlns:a16="http://schemas.microsoft.com/office/drawing/2014/main" id="{540C4841-9476-F65F-412E-C4CC8A3C83EB}"/>
              </a:ext>
            </a:extLst>
          </p:cNvPr>
          <p:cNvGraphicFramePr>
            <a:graphicFrameLocks noGrp="1"/>
          </p:cNvGraphicFramePr>
          <p:nvPr/>
        </p:nvGraphicFramePr>
        <p:xfrm>
          <a:off x="952499" y="2838100"/>
          <a:ext cx="34782669" cy="7813474"/>
        </p:xfrm>
        <a:graphic>
          <a:graphicData uri="http://schemas.openxmlformats.org/drawingml/2006/table">
            <a:tbl>
              <a:tblPr firstRow="1" bandRow="1">
                <a:tableStyleId>{5C22544A-7EE6-4342-B048-85BDC9FD1C3A}</a:tableStyleId>
              </a:tblPr>
              <a:tblGrid>
                <a:gridCol w="4435050">
                  <a:extLst>
                    <a:ext uri="{9D8B030D-6E8A-4147-A177-3AD203B41FA5}">
                      <a16:colId xmlns:a16="http://schemas.microsoft.com/office/drawing/2014/main" val="2844207666"/>
                    </a:ext>
                  </a:extLst>
                </a:gridCol>
                <a:gridCol w="4436076">
                  <a:extLst>
                    <a:ext uri="{9D8B030D-6E8A-4147-A177-3AD203B41FA5}">
                      <a16:colId xmlns:a16="http://schemas.microsoft.com/office/drawing/2014/main" val="1891655341"/>
                    </a:ext>
                  </a:extLst>
                </a:gridCol>
                <a:gridCol w="4053016">
                  <a:extLst>
                    <a:ext uri="{9D8B030D-6E8A-4147-A177-3AD203B41FA5}">
                      <a16:colId xmlns:a16="http://schemas.microsoft.com/office/drawing/2014/main" val="878172116"/>
                    </a:ext>
                  </a:extLst>
                </a:gridCol>
                <a:gridCol w="1692876">
                  <a:extLst>
                    <a:ext uri="{9D8B030D-6E8A-4147-A177-3AD203B41FA5}">
                      <a16:colId xmlns:a16="http://schemas.microsoft.com/office/drawing/2014/main" val="2373354816"/>
                    </a:ext>
                  </a:extLst>
                </a:gridCol>
                <a:gridCol w="4485502">
                  <a:extLst>
                    <a:ext uri="{9D8B030D-6E8A-4147-A177-3AD203B41FA5}">
                      <a16:colId xmlns:a16="http://schemas.microsoft.com/office/drawing/2014/main" val="630362828"/>
                    </a:ext>
                  </a:extLst>
                </a:gridCol>
                <a:gridCol w="3089189">
                  <a:extLst>
                    <a:ext uri="{9D8B030D-6E8A-4147-A177-3AD203B41FA5}">
                      <a16:colId xmlns:a16="http://schemas.microsoft.com/office/drawing/2014/main" val="3176130164"/>
                    </a:ext>
                  </a:extLst>
                </a:gridCol>
                <a:gridCol w="12590960">
                  <a:extLst>
                    <a:ext uri="{9D8B030D-6E8A-4147-A177-3AD203B41FA5}">
                      <a16:colId xmlns:a16="http://schemas.microsoft.com/office/drawing/2014/main" val="3920081115"/>
                    </a:ext>
                  </a:extLst>
                </a:gridCol>
              </a:tblGrid>
              <a:tr h="323809">
                <a:tc>
                  <a:txBody>
                    <a:bodyPr/>
                    <a:lstStyle/>
                    <a:p>
                      <a:pPr marL="180000" algn="l"/>
                      <a:r>
                        <a:rPr lang="en-US"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Aces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1 * number of 1's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Twos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2 * number of 2's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9889924"/>
                  </a:ext>
                </a:extLst>
              </a:tr>
              <a:tr h="551550">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 * number of 3's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50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5445274"/>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4 * number of 4's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Small Straight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have 5 contiguous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3007156"/>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5 * number of 5's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Large Straight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40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5 contiguous numbers,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491613"/>
                  </a:ext>
                </a:extLst>
              </a:tr>
              <a:tr h="551550">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Sixes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6 * number of 6's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none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br>
                        <a:rPr lang="en-PH" sz="3600" dirty="0">
                          <a:effectLst/>
                          <a:latin typeface="Open Sans" panose="020B0606030504020204" pitchFamily="34" charset="0"/>
                          <a:ea typeface="Open Sans" panose="020B0606030504020204" pitchFamily="34" charset="0"/>
                          <a:cs typeface="Open Sans" panose="020B0606030504020204" pitchFamily="34" charset="0"/>
                        </a:rPr>
                      </a:b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Full House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25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3 of one value, and 2 of another,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942264"/>
                  </a:ext>
                </a:extLst>
              </a:tr>
            </a:tbl>
          </a:graphicData>
        </a:graphic>
      </p:graphicFrame>
    </p:spTree>
    <p:extLst>
      <p:ext uri="{BB962C8B-B14F-4D97-AF65-F5344CB8AC3E}">
        <p14:creationId xmlns:p14="http://schemas.microsoft.com/office/powerpoint/2010/main" val="321438857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B3CCD-4C98-0617-B59B-283D17A51D8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4BB7798-7AFB-C5FF-DD52-E776065738DB}"/>
              </a:ext>
            </a:extLst>
          </p:cNvPr>
          <p:cNvSpPr/>
          <p:nvPr/>
        </p:nvSpPr>
        <p:spPr>
          <a:xfrm>
            <a:off x="952498" y="743995"/>
            <a:ext cx="35578651" cy="150810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600" dirty="0">
                <a:latin typeface="Open Sans" panose="020B0606030504020204" pitchFamily="34" charset="0"/>
                <a:ea typeface="Open Sans" panose="020B0606030504020204" pitchFamily="34" charset="0"/>
                <a:cs typeface="Open Sans" panose="020B0606030504020204" pitchFamily="34" charset="0"/>
              </a:rPr>
              <a:t>Implement </a:t>
            </a:r>
            <a:r>
              <a:rPr lang="en-US" sz="8600" dirty="0" err="1">
                <a:latin typeface="Open Sans" panose="020B0606030504020204" pitchFamily="34" charset="0"/>
                <a:ea typeface="Open Sans" panose="020B0606030504020204" pitchFamily="34" charset="0"/>
                <a:cs typeface="Open Sans" panose="020B0606030504020204" pitchFamily="34" charset="0"/>
              </a:rPr>
              <a:t>DiceGame</a:t>
            </a:r>
            <a:r>
              <a:rPr lang="en-US" sz="8600" dirty="0">
                <a:latin typeface="Open Sans" panose="020B0606030504020204" pitchFamily="34" charset="0"/>
                <a:ea typeface="Open Sans" panose="020B0606030504020204" pitchFamily="34" charset="0"/>
                <a:cs typeface="Open Sans" panose="020B0606030504020204" pitchFamily="34" charset="0"/>
              </a:rPr>
              <a:t>, DicePlayer and run game with </a:t>
            </a:r>
            <a:r>
              <a:rPr lang="en-US" sz="8600" dirty="0" err="1">
                <a:latin typeface="Open Sans" panose="020B0606030504020204" pitchFamily="34" charset="0"/>
                <a:ea typeface="Open Sans" panose="020B0606030504020204" pitchFamily="34" charset="0"/>
                <a:cs typeface="Open Sans" panose="020B0606030504020204" pitchFamily="34" charset="0"/>
              </a:rPr>
              <a:t>GameConsole</a:t>
            </a:r>
            <a:endParaRPr lang="en-US" sz="86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EFE3BDAB-D185-D842-2E0D-3F3FA269DDD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781FA73-1D2E-BDC4-4CEA-4004825C8BC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991B26FA-DB83-6277-4BFF-39D64548507B}"/>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B2072ED-D951-A44E-D6DF-869103E0B2C8}"/>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sp>
        <p:nvSpPr>
          <p:cNvPr id="8" name="Rectangle 7">
            <a:extLst>
              <a:ext uri="{FF2B5EF4-FFF2-40B4-BE49-F238E27FC236}">
                <a16:creationId xmlns:a16="http://schemas.microsoft.com/office/drawing/2014/main" id="{D874659D-AB90-03DF-DF0D-3001313C5992}"/>
              </a:ext>
            </a:extLst>
          </p:cNvPr>
          <p:cNvSpPr/>
          <p:nvPr/>
        </p:nvSpPr>
        <p:spPr>
          <a:xfrm>
            <a:off x="952501" y="2363483"/>
            <a:ext cx="34782670" cy="1584703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video is the bonus section of the last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part, you'll implement the </a:t>
            </a:r>
            <a:r>
              <a:rPr lang="en-US" sz="6400" dirty="0" err="1">
                <a:latin typeface="Open Sans" panose="020B0606030504020204" pitchFamily="34" charset="0"/>
                <a:ea typeface="Open Sans" panose="020B0606030504020204" pitchFamily="34" charset="0"/>
                <a:cs typeface="Open Sans" panose="020B0606030504020204" pitchFamily="34" charset="0"/>
              </a:rPr>
              <a:t>DiceGame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 classes, and score dice combinations for a player's score card.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implement Scoring as shown on this slide, which I've shown you in the previous video.</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is implemented as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dev.lpa.dice.ScoredItem</a:t>
            </a:r>
            <a:r>
              <a:rPr lang="en-US" sz="6400" dirty="0">
                <a:latin typeface="Open Sans" panose="020B0606030504020204" pitchFamily="34" charset="0"/>
                <a:ea typeface="Open Sans" panose="020B0606030504020204" pitchFamily="34" charset="0"/>
                <a:cs typeface="Open Sans" panose="020B0606030504020204" pitchFamily="34" charset="0"/>
              </a:rPr>
              <a:t>), in the code in the resources section of this video.</a:t>
            </a:r>
          </a:p>
        </p:txBody>
      </p:sp>
      <p:graphicFrame>
        <p:nvGraphicFramePr>
          <p:cNvPr id="3" name="Table 2">
            <a:extLst>
              <a:ext uri="{FF2B5EF4-FFF2-40B4-BE49-F238E27FC236}">
                <a16:creationId xmlns:a16="http://schemas.microsoft.com/office/drawing/2014/main" id="{50275C21-E25F-93DB-9D3B-C28CBCAB644F}"/>
              </a:ext>
            </a:extLst>
          </p:cNvPr>
          <p:cNvGraphicFramePr>
            <a:graphicFrameLocks noGrp="1"/>
          </p:cNvGraphicFramePr>
          <p:nvPr/>
        </p:nvGraphicFramePr>
        <p:xfrm>
          <a:off x="952499" y="8645774"/>
          <a:ext cx="34782669" cy="6676606"/>
        </p:xfrm>
        <a:graphic>
          <a:graphicData uri="http://schemas.openxmlformats.org/drawingml/2006/table">
            <a:tbl>
              <a:tblPr firstRow="1" bandRow="1">
                <a:tableStyleId>{5C22544A-7EE6-4342-B048-85BDC9FD1C3A}</a:tableStyleId>
              </a:tblPr>
              <a:tblGrid>
                <a:gridCol w="4262052">
                  <a:extLst>
                    <a:ext uri="{9D8B030D-6E8A-4147-A177-3AD203B41FA5}">
                      <a16:colId xmlns:a16="http://schemas.microsoft.com/office/drawing/2014/main" val="2844207666"/>
                    </a:ext>
                  </a:extLst>
                </a:gridCol>
                <a:gridCol w="4176584">
                  <a:extLst>
                    <a:ext uri="{9D8B030D-6E8A-4147-A177-3AD203B41FA5}">
                      <a16:colId xmlns:a16="http://schemas.microsoft.com/office/drawing/2014/main" val="1891655341"/>
                    </a:ext>
                  </a:extLst>
                </a:gridCol>
                <a:gridCol w="4967416">
                  <a:extLst>
                    <a:ext uri="{9D8B030D-6E8A-4147-A177-3AD203B41FA5}">
                      <a16:colId xmlns:a16="http://schemas.microsoft.com/office/drawing/2014/main" val="878172116"/>
                    </a:ext>
                  </a:extLst>
                </a:gridCol>
                <a:gridCol w="1037968">
                  <a:extLst>
                    <a:ext uri="{9D8B030D-6E8A-4147-A177-3AD203B41FA5}">
                      <a16:colId xmlns:a16="http://schemas.microsoft.com/office/drawing/2014/main" val="2373354816"/>
                    </a:ext>
                  </a:extLst>
                </a:gridCol>
                <a:gridCol w="4337222">
                  <a:extLst>
                    <a:ext uri="{9D8B030D-6E8A-4147-A177-3AD203B41FA5}">
                      <a16:colId xmlns:a16="http://schemas.microsoft.com/office/drawing/2014/main" val="630362828"/>
                    </a:ext>
                  </a:extLst>
                </a:gridCol>
                <a:gridCol w="2977978">
                  <a:extLst>
                    <a:ext uri="{9D8B030D-6E8A-4147-A177-3AD203B41FA5}">
                      <a16:colId xmlns:a16="http://schemas.microsoft.com/office/drawing/2014/main" val="3176130164"/>
                    </a:ext>
                  </a:extLst>
                </a:gridCol>
                <a:gridCol w="13023449">
                  <a:extLst>
                    <a:ext uri="{9D8B030D-6E8A-4147-A177-3AD203B41FA5}">
                      <a16:colId xmlns:a16="http://schemas.microsoft.com/office/drawing/2014/main" val="3920081115"/>
                    </a:ext>
                  </a:extLst>
                </a:gridCol>
              </a:tblGrid>
              <a:tr h="1028290">
                <a:tc>
                  <a:txBody>
                    <a:bodyPr/>
                    <a:lstStyle/>
                    <a:p>
                      <a:pPr marL="180000" algn="l"/>
                      <a:r>
                        <a:rPr lang="en-US"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ScoreCard</a:t>
                      </a:r>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 Item</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Score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rPr>
                        <a:t>Conditions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Aces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1 * number of 1's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ones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Twos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2 * number of 2's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twos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Four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Sum of Dice</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9889924"/>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Threes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 * number of 3's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threes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Five of Kind</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50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of three of one number,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5445274"/>
                  </a:ext>
                </a:extLst>
              </a:tr>
              <a:tr h="941386">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Fours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4 * number of 4's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fours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Small Straight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30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a:effectLst/>
                          <a:latin typeface="Open Sans" panose="020B0606030504020204" pitchFamily="34" charset="0"/>
                          <a:ea typeface="Open Sans" panose="020B0606030504020204" pitchFamily="34" charset="0"/>
                          <a:cs typeface="Open Sans" panose="020B0606030504020204" pitchFamily="34" charset="0"/>
                        </a:rPr>
                        <a:t>Must have 5 contiguous number,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3007156"/>
                  </a:ext>
                </a:extLst>
              </a:tr>
              <a:tr h="941386">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Fives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5 * number of 5's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fives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Large Straight</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40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5 contiguous numbers, or Score = 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491613"/>
                  </a:ext>
                </a:extLst>
              </a:tr>
              <a:tr h="941386">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Sixes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a:effectLst/>
                          <a:latin typeface="Open Sans" panose="020B0606030504020204" pitchFamily="34" charset="0"/>
                          <a:ea typeface="Open Sans" panose="020B0606030504020204" pitchFamily="34" charset="0"/>
                          <a:cs typeface="Open Sans" panose="020B0606030504020204" pitchFamily="34" charset="0"/>
                        </a:rPr>
                        <a:t>6 * number of 6's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Score = 0 if no sixes</a:t>
                      </a:r>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endParaRPr lang="en-PH" sz="36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Full House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PH" sz="3600" dirty="0">
                          <a:effectLst/>
                          <a:latin typeface="Open Sans" panose="020B0606030504020204" pitchFamily="34" charset="0"/>
                          <a:ea typeface="Open Sans" panose="020B0606030504020204" pitchFamily="34" charset="0"/>
                          <a:cs typeface="Open Sans" panose="020B0606030504020204" pitchFamily="34" charset="0"/>
                        </a:rPr>
                        <a:t>25 pts</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r>
                        <a:rPr lang="en-US" sz="3600" dirty="0">
                          <a:effectLst/>
                          <a:latin typeface="Open Sans" panose="020B0606030504020204" pitchFamily="34" charset="0"/>
                          <a:ea typeface="Open Sans" panose="020B0606030504020204" pitchFamily="34" charset="0"/>
                          <a:cs typeface="Open Sans" panose="020B0606030504020204" pitchFamily="34" charset="0"/>
                        </a:rPr>
                        <a:t>Must have 3 of one value, and 2 of another, or Score = 0.  </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942264"/>
                  </a:ext>
                </a:extLst>
              </a:tr>
            </a:tbl>
          </a:graphicData>
        </a:graphic>
      </p:graphicFrame>
    </p:spTree>
    <p:extLst>
      <p:ext uri="{BB962C8B-B14F-4D97-AF65-F5344CB8AC3E}">
        <p14:creationId xmlns:p14="http://schemas.microsoft.com/office/powerpoint/2010/main" val="271740438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00FFE-4538-ECC0-A6AE-2C05A3787F1F}"/>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A06623E-1AA9-1582-434C-85A05F8DE2C5}"/>
              </a:ext>
            </a:extLst>
          </p:cNvPr>
          <p:cNvSpPr/>
          <p:nvPr/>
        </p:nvSpPr>
        <p:spPr>
          <a:xfrm>
            <a:off x="952498" y="435072"/>
            <a:ext cx="35126604" cy="176971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Implement </a:t>
            </a:r>
            <a:r>
              <a:rPr lang="en-US" sz="10500" dirty="0" err="1">
                <a:latin typeface="Open Sans" panose="020B0606030504020204" pitchFamily="34" charset="0"/>
                <a:ea typeface="Open Sans" panose="020B0606030504020204" pitchFamily="34" charset="0"/>
                <a:cs typeface="Open Sans" panose="020B0606030504020204" pitchFamily="34" charset="0"/>
              </a:rPr>
              <a:t>DiceGame</a:t>
            </a:r>
            <a:r>
              <a:rPr lang="en-US" sz="10500" dirty="0">
                <a:latin typeface="Open Sans" panose="020B0606030504020204" pitchFamily="34" charset="0"/>
                <a:ea typeface="Open Sans" panose="020B0606030504020204" pitchFamily="34" charset="0"/>
                <a:cs typeface="Open Sans" panose="020B0606030504020204" pitchFamily="34" charset="0"/>
              </a:rPr>
              <a:t> and run game with </a:t>
            </a:r>
            <a:r>
              <a:rPr lang="en-US" sz="10500" dirty="0" err="1">
                <a:latin typeface="Open Sans" panose="020B0606030504020204" pitchFamily="34" charset="0"/>
                <a:ea typeface="Open Sans" panose="020B0606030504020204" pitchFamily="34" charset="0"/>
                <a:cs typeface="Open Sans" panose="020B0606030504020204" pitchFamily="34" charset="0"/>
              </a:rPr>
              <a:t>GameConsole</a:t>
            </a:r>
            <a:endParaRPr lang="en-US" sz="105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96177838-669E-44D3-E221-1A5FFF4537F1}"/>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ECB568C-4325-4F72-3449-BB51E09042F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B2E63226-E4B4-1FAF-E168-CD6119F992C2}"/>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2C24B55E-53EC-0935-62D9-E8921E0C68FA}"/>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pic>
        <p:nvPicPr>
          <p:cNvPr id="4" name="Picture 3">
            <a:extLst>
              <a:ext uri="{FF2B5EF4-FFF2-40B4-BE49-F238E27FC236}">
                <a16:creationId xmlns:a16="http://schemas.microsoft.com/office/drawing/2014/main" id="{5469D383-121D-749F-DFBE-4F07011BD88B}"/>
              </a:ext>
            </a:extLst>
          </p:cNvPr>
          <p:cNvPicPr>
            <a:picLocks noChangeAspect="1"/>
          </p:cNvPicPr>
          <p:nvPr/>
        </p:nvPicPr>
        <p:blipFill>
          <a:blip r:embed="rId4"/>
          <a:stretch>
            <a:fillRect/>
          </a:stretch>
        </p:blipFill>
        <p:spPr>
          <a:xfrm>
            <a:off x="952498" y="4311089"/>
            <a:ext cx="27974670" cy="11951823"/>
          </a:xfrm>
          <a:prstGeom prst="rect">
            <a:avLst/>
          </a:prstGeom>
        </p:spPr>
      </p:pic>
    </p:spTree>
    <p:extLst>
      <p:ext uri="{BB962C8B-B14F-4D97-AF65-F5344CB8AC3E}">
        <p14:creationId xmlns:p14="http://schemas.microsoft.com/office/powerpoint/2010/main" val="176502881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6CBB3-1669-E35B-C155-CAA39F33B26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5F546A6-B4D3-BB68-EE5D-22CA6FB22335}"/>
              </a:ext>
            </a:extLst>
          </p:cNvPr>
          <p:cNvSpPr/>
          <p:nvPr/>
        </p:nvSpPr>
        <p:spPr>
          <a:xfrm>
            <a:off x="952498" y="435072"/>
            <a:ext cx="35126604" cy="176971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Implement </a:t>
            </a:r>
            <a:r>
              <a:rPr lang="en-US" sz="10500" dirty="0" err="1">
                <a:latin typeface="Open Sans" panose="020B0606030504020204" pitchFamily="34" charset="0"/>
                <a:ea typeface="Open Sans" panose="020B0606030504020204" pitchFamily="34" charset="0"/>
                <a:cs typeface="Open Sans" panose="020B0606030504020204" pitchFamily="34" charset="0"/>
              </a:rPr>
              <a:t>DiceGame</a:t>
            </a:r>
            <a:r>
              <a:rPr lang="en-US" sz="10500" dirty="0">
                <a:latin typeface="Open Sans" panose="020B0606030504020204" pitchFamily="34" charset="0"/>
                <a:ea typeface="Open Sans" panose="020B0606030504020204" pitchFamily="34" charset="0"/>
                <a:cs typeface="Open Sans" panose="020B0606030504020204" pitchFamily="34" charset="0"/>
              </a:rPr>
              <a:t> and run game with </a:t>
            </a:r>
            <a:r>
              <a:rPr lang="en-US" sz="10500" dirty="0" err="1">
                <a:latin typeface="Open Sans" panose="020B0606030504020204" pitchFamily="34" charset="0"/>
                <a:ea typeface="Open Sans" panose="020B0606030504020204" pitchFamily="34" charset="0"/>
                <a:cs typeface="Open Sans" panose="020B0606030504020204" pitchFamily="34" charset="0"/>
              </a:rPr>
              <a:t>GameConsole</a:t>
            </a:r>
            <a:endParaRPr lang="en-US" sz="105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6EECCA96-7E56-EB3D-BC53-E91DA36F2EA2}"/>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7EF5FF5-F3C1-22F3-7B10-9D7B3C8B41F3}"/>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57D2A0F-129F-0F78-3B03-BAD408925A17}"/>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7DA6BBA-132A-A019-88AB-B9824FD12148}"/>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sp>
        <p:nvSpPr>
          <p:cNvPr id="2" name="Rectangle 1">
            <a:extLst>
              <a:ext uri="{FF2B5EF4-FFF2-40B4-BE49-F238E27FC236}">
                <a16:creationId xmlns:a16="http://schemas.microsoft.com/office/drawing/2014/main" id="{3A189652-908B-E6D7-2FF2-E838594DC5E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 should implement Player.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 should have a </a:t>
            </a:r>
            <a:r>
              <a:rPr lang="en-US" sz="6400" dirty="0" err="1">
                <a:latin typeface="Open Sans" panose="020B0606030504020204" pitchFamily="34" charset="0"/>
                <a:ea typeface="Open Sans" panose="020B0606030504020204" pitchFamily="34" charset="0"/>
                <a:cs typeface="Open Sans" panose="020B0606030504020204" pitchFamily="34" charset="0"/>
              </a:rPr>
              <a:t>ScoreCard</a:t>
            </a:r>
            <a:r>
              <a:rPr lang="en-US" sz="6400" dirty="0">
                <a:latin typeface="Open Sans" panose="020B0606030504020204" pitchFamily="34" charset="0"/>
                <a:ea typeface="Open Sans" panose="020B0606030504020204" pitchFamily="34" charset="0"/>
                <a:cs typeface="Open Sans" panose="020B0606030504020204" pitchFamily="34" charset="0"/>
              </a:rPr>
              <a:t> with a place for each of the scored items, initialized to an unscored value when the player is created.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using an </a:t>
            </a:r>
            <a:r>
              <a:rPr lang="en-US" sz="6400" dirty="0" err="1">
                <a:latin typeface="Open Sans" panose="020B0606030504020204" pitchFamily="34" charset="0"/>
                <a:ea typeface="Open Sans" panose="020B0606030504020204" pitchFamily="34" charset="0"/>
                <a:cs typeface="Open Sans" panose="020B0606030504020204" pitchFamily="34" charset="0"/>
              </a:rPr>
              <a:t>EnumMap</a:t>
            </a:r>
            <a:r>
              <a:rPr lang="en-US" sz="6400" dirty="0">
                <a:latin typeface="Open Sans" panose="020B0606030504020204" pitchFamily="34" charset="0"/>
                <a:ea typeface="Open Sans" panose="020B0606030504020204" pitchFamily="34" charset="0"/>
                <a:cs typeface="Open Sans" panose="020B0606030504020204" pitchFamily="34" charset="0"/>
              </a:rPr>
              <a:t> for the Player's scorecard.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roll the dice action should match what you built in the previous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player should be able to choose to keep the dice, re roll them all, or pick only some of the dice to re roll.  You can maintain the current dice values as a field on your </a:t>
            </a:r>
            <a:r>
              <a:rPr lang="en-US" sz="6400" dirty="0" err="1">
                <a:latin typeface="Open Sans" panose="020B0606030504020204" pitchFamily="34" charset="0"/>
                <a:ea typeface="Open Sans" panose="020B0606030504020204" pitchFamily="34" charset="0"/>
                <a:cs typeface="Open Sans" panose="020B0606030504020204" pitchFamily="34" charset="0"/>
              </a:rPr>
              <a:t>DicePlayer</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26041497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B0566-6B06-95B9-45E4-82851899D3CA}"/>
            </a:ext>
          </a:extLst>
        </p:cNvPr>
        <p:cNvGrpSpPr/>
        <p:nvPr/>
      </p:nvGrpSpPr>
      <p:grpSpPr>
        <a:xfrm>
          <a:off x="0" y="0"/>
          <a:ext cx="0" cy="0"/>
          <a:chOff x="0" y="0"/>
          <a:chExt cx="0" cy="0"/>
        </a:xfrm>
      </p:grpSpPr>
      <p:sp>
        <p:nvSpPr>
          <p:cNvPr id="128" name="Shape 128">
            <a:extLst>
              <a:ext uri="{FF2B5EF4-FFF2-40B4-BE49-F238E27FC236}">
                <a16:creationId xmlns:a16="http://schemas.microsoft.com/office/drawing/2014/main" id="{D1F2566C-32D3-B577-DD91-AE8ABDC4FFE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1E27D2A-68DA-6592-6C83-A4DF45A7FC55}"/>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727E777-3C1A-BE2E-92F9-CB5AEF919B7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666BD41-BAD9-0BAD-03F6-CBB062C0A5FC}"/>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Bonus Challenge (</a:t>
            </a:r>
            <a:r>
              <a:rPr lang="en-US" sz="4500" dirty="0" err="1">
                <a:latin typeface="Open Sans" panose="020B0606030504020204" pitchFamily="34" charset="0"/>
                <a:ea typeface="Open Sans" panose="020B0606030504020204" pitchFamily="34" charset="0"/>
                <a:cs typeface="Open Sans" panose="020B0606030504020204" pitchFamily="34" charset="0"/>
              </a:rPr>
              <a:t>DiceGame</a:t>
            </a:r>
            <a:r>
              <a:rPr lang="en-US" sz="4500" dirty="0">
                <a:latin typeface="Open Sans" panose="020B0606030504020204" pitchFamily="34" charset="0"/>
                <a:ea typeface="Open Sans" panose="020B0606030504020204" pitchFamily="34" charset="0"/>
                <a:cs typeface="Open Sans" panose="020B0606030504020204" pitchFamily="34" charset="0"/>
              </a:rPr>
              <a:t> with Scoring)</a:t>
            </a:r>
          </a:p>
        </p:txBody>
      </p:sp>
      <p:sp>
        <p:nvSpPr>
          <p:cNvPr id="2" name="Rectangle 1">
            <a:extLst>
              <a:ext uri="{FF2B5EF4-FFF2-40B4-BE49-F238E27FC236}">
                <a16:creationId xmlns:a16="http://schemas.microsoft.com/office/drawing/2014/main" id="{8304B4F1-2BDA-AFD4-655C-C6C93D021A3C}"/>
              </a:ext>
            </a:extLst>
          </p:cNvPr>
          <p:cNvSpPr/>
          <p:nvPr/>
        </p:nvSpPr>
        <p:spPr>
          <a:xfrm>
            <a:off x="952501" y="4285904"/>
            <a:ext cx="1916429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player must pick the item on the score card to use, to get a score for their dice combination.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an item is scored, it can't be rescored, so display only valid unscored items, for your player to select from.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Sample output for selecting how the dice should be scored is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should be presented after the user selects Enter, during the roll the dice action.</a:t>
            </a:r>
          </a:p>
        </p:txBody>
      </p:sp>
      <p:sp>
        <p:nvSpPr>
          <p:cNvPr id="3" name="Shape 126">
            <a:extLst>
              <a:ext uri="{FF2B5EF4-FFF2-40B4-BE49-F238E27FC236}">
                <a16:creationId xmlns:a16="http://schemas.microsoft.com/office/drawing/2014/main" id="{81479441-4135-D3A2-0587-D3253B68D04B}"/>
              </a:ext>
            </a:extLst>
          </p:cNvPr>
          <p:cNvSpPr/>
          <p:nvPr/>
        </p:nvSpPr>
        <p:spPr>
          <a:xfrm>
            <a:off x="952498" y="459786"/>
            <a:ext cx="2581796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Implement </a:t>
            </a:r>
            <a:r>
              <a:rPr lang="en-US" sz="10800" dirty="0" err="1">
                <a:latin typeface="Open Sans" panose="020B0606030504020204" pitchFamily="34" charset="0"/>
                <a:ea typeface="Open Sans" panose="020B0606030504020204" pitchFamily="34" charset="0"/>
                <a:cs typeface="Open Sans" panose="020B0606030504020204" pitchFamily="34" charset="0"/>
              </a:rPr>
              <a:t>DicePlayer's</a:t>
            </a:r>
            <a:r>
              <a:rPr lang="en-US" sz="10800" dirty="0">
                <a:latin typeface="Open Sans" panose="020B0606030504020204" pitchFamily="34" charset="0"/>
                <a:ea typeface="Open Sans" panose="020B0606030504020204" pitchFamily="34" charset="0"/>
                <a:cs typeface="Open Sans" panose="020B0606030504020204" pitchFamily="34" charset="0"/>
              </a:rPr>
              <a:t> scoring method</a:t>
            </a:r>
          </a:p>
        </p:txBody>
      </p:sp>
      <p:pic>
        <p:nvPicPr>
          <p:cNvPr id="5" name="Picture 4">
            <a:extLst>
              <a:ext uri="{FF2B5EF4-FFF2-40B4-BE49-F238E27FC236}">
                <a16:creationId xmlns:a16="http://schemas.microsoft.com/office/drawing/2014/main" id="{DBE0C43C-C02A-37A7-E97D-0FA0661E4A2E}"/>
              </a:ext>
            </a:extLst>
          </p:cNvPr>
          <p:cNvPicPr>
            <a:picLocks noChangeAspect="1"/>
          </p:cNvPicPr>
          <p:nvPr/>
        </p:nvPicPr>
        <p:blipFill>
          <a:blip r:embed="rId4"/>
          <a:stretch>
            <a:fillRect/>
          </a:stretch>
        </p:blipFill>
        <p:spPr>
          <a:xfrm>
            <a:off x="20870562" y="3666271"/>
            <a:ext cx="14864606" cy="13241459"/>
          </a:xfrm>
          <a:prstGeom prst="rect">
            <a:avLst/>
          </a:prstGeom>
        </p:spPr>
      </p:pic>
    </p:spTree>
    <p:extLst>
      <p:ext uri="{BB962C8B-B14F-4D97-AF65-F5344CB8AC3E}">
        <p14:creationId xmlns:p14="http://schemas.microsoft.com/office/powerpoint/2010/main" val="149288119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EF349-F7D4-FDD3-D7AA-1D07B1C5E11D}"/>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9C7B6B9-8FB6-236E-0EB9-8FDD0D910D3F}"/>
              </a:ext>
            </a:extLst>
          </p:cNvPr>
          <p:cNvSpPr/>
          <p:nvPr/>
        </p:nvSpPr>
        <p:spPr>
          <a:xfrm>
            <a:off x="952498" y="459786"/>
            <a:ext cx="2263279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Some floating point number basics</a:t>
            </a:r>
          </a:p>
        </p:txBody>
      </p:sp>
      <p:sp>
        <p:nvSpPr>
          <p:cNvPr id="128" name="Shape 128">
            <a:extLst>
              <a:ext uri="{FF2B5EF4-FFF2-40B4-BE49-F238E27FC236}">
                <a16:creationId xmlns:a16="http://schemas.microsoft.com/office/drawing/2014/main" id="{EF0F0C7D-48FC-130F-704F-D7976DCD818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BF8986EA-4796-DEC2-C255-23E770D8F091}"/>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BB4F1EB-685C-E4B4-3CBB-1A9819BDBB22}"/>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44DA3E1-87CA-211E-6476-ADF8241840DE}"/>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BigDecimal</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3A27843E-59B4-4CE3-EF24-724A9E3C5C7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Precision defines the number of digits in a decimal number.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Precision includes digits to both the left and the right of the decimal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Scale is the number of digits to the right of the decimal point in a number.</a:t>
            </a:r>
          </a:p>
        </p:txBody>
      </p:sp>
      <p:graphicFrame>
        <p:nvGraphicFramePr>
          <p:cNvPr id="2" name="Table 1">
            <a:extLst>
              <a:ext uri="{FF2B5EF4-FFF2-40B4-BE49-F238E27FC236}">
                <a16:creationId xmlns:a16="http://schemas.microsoft.com/office/drawing/2014/main" id="{7EEC74B6-016D-956E-E807-E84586425742}"/>
              </a:ext>
            </a:extLst>
          </p:cNvPr>
          <p:cNvGraphicFramePr>
            <a:graphicFrameLocks noGrp="1"/>
          </p:cNvGraphicFramePr>
          <p:nvPr/>
        </p:nvGraphicFramePr>
        <p:xfrm>
          <a:off x="952498" y="9182868"/>
          <a:ext cx="13264544" cy="5760685"/>
        </p:xfrm>
        <a:graphic>
          <a:graphicData uri="http://schemas.openxmlformats.org/drawingml/2006/table">
            <a:tbl>
              <a:tblPr firstRow="1" bandRow="1">
                <a:tableStyleId>{5C22544A-7EE6-4342-B048-85BDC9FD1C3A}</a:tableStyleId>
              </a:tblPr>
              <a:tblGrid>
                <a:gridCol w="5674011">
                  <a:extLst>
                    <a:ext uri="{9D8B030D-6E8A-4147-A177-3AD203B41FA5}">
                      <a16:colId xmlns:a16="http://schemas.microsoft.com/office/drawing/2014/main" val="2844207666"/>
                    </a:ext>
                  </a:extLst>
                </a:gridCol>
                <a:gridCol w="4329090">
                  <a:extLst>
                    <a:ext uri="{9D8B030D-6E8A-4147-A177-3AD203B41FA5}">
                      <a16:colId xmlns:a16="http://schemas.microsoft.com/office/drawing/2014/main" val="1891655341"/>
                    </a:ext>
                  </a:extLst>
                </a:gridCol>
                <a:gridCol w="3261443">
                  <a:extLst>
                    <a:ext uri="{9D8B030D-6E8A-4147-A177-3AD203B41FA5}">
                      <a16:colId xmlns:a16="http://schemas.microsoft.com/office/drawing/2014/main" val="760859937"/>
                    </a:ext>
                  </a:extLst>
                </a:gridCol>
              </a:tblGrid>
              <a:tr h="1120265">
                <a:tc>
                  <a:txBody>
                    <a:bodyPr/>
                    <a:lstStyle/>
                    <a:p>
                      <a:pPr marL="180000" algn="l"/>
                      <a:r>
                        <a:rPr lang="en-US"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Examples</a:t>
                      </a:r>
                      <a:endParaRPr lang="en-PH"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Precision</a:t>
                      </a:r>
                      <a:endParaRPr lang="en-PH"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6000" dirty="0">
                          <a:solidFill>
                            <a:schemeClr val="tx1"/>
                          </a:solidFill>
                          <a:latin typeface="Open Sans" panose="020B0606030504020204" pitchFamily="34" charset="0"/>
                          <a:ea typeface="Open Sans" panose="020B0606030504020204" pitchFamily="34" charset="0"/>
                          <a:cs typeface="Open Sans" panose="020B0606030504020204" pitchFamily="34" charset="0"/>
                        </a:rPr>
                        <a:t>Scales</a:t>
                      </a:r>
                      <a:endParaRPr lang="en-PH" sz="6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160105">
                <a:tc>
                  <a:txBody>
                    <a:bodyPr/>
                    <a:lstStyle/>
                    <a:p>
                      <a:pPr marL="180000" algn="l" fontAlgn="t">
                        <a:spcAft>
                          <a:spcPts val="5022"/>
                        </a:spcAft>
                      </a:pPr>
                      <a:r>
                        <a:rPr lang="en-PH" sz="5400" dirty="0">
                          <a:effectLst/>
                          <a:latin typeface="Open Sans" panose="020B0606030504020204" pitchFamily="34" charset="0"/>
                          <a:ea typeface="Open Sans" panose="020B0606030504020204" pitchFamily="34" charset="0"/>
                          <a:cs typeface="Open Sans" panose="020B0606030504020204" pitchFamily="34" charset="0"/>
                        </a:rPr>
                        <a:t>15.456</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5</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160105">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8</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1</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25509"/>
                  </a:ext>
                </a:extLst>
              </a:tr>
              <a:tr h="1160105">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100000.000001</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12</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6</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3287820"/>
                  </a:ext>
                </a:extLst>
              </a:tr>
              <a:tr h="1160105">
                <a:tc>
                  <a:txBody>
                    <a:bodyPr/>
                    <a:lstStyle/>
                    <a:p>
                      <a:pPr marL="180000" algn="l" fontAlgn="t">
                        <a:spcAft>
                          <a:spcPts val="5022"/>
                        </a:spcAft>
                      </a:pPr>
                      <a:r>
                        <a:rPr lang="en-PH" sz="5400">
                          <a:effectLst/>
                          <a:latin typeface="Open Sans" panose="020B0606030504020204" pitchFamily="34" charset="0"/>
                          <a:ea typeface="Open Sans" panose="020B0606030504020204" pitchFamily="34" charset="0"/>
                          <a:cs typeface="Open Sans" panose="020B0606030504020204" pitchFamily="34" charset="0"/>
                        </a:rPr>
                        <a:t>.123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dirty="0">
                          <a:effectLst/>
                          <a:latin typeface="Open Sans" panose="020B0606030504020204" pitchFamily="34" charset="0"/>
                          <a:ea typeface="Open Sans" panose="020B0606030504020204" pitchFamily="34" charset="0"/>
                          <a:cs typeface="Open Sans" panose="020B0606030504020204" pitchFamily="34" charset="0"/>
                        </a:rPr>
                        <a:t>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5400" dirty="0">
                          <a:effectLst/>
                          <a:latin typeface="Open Sans" panose="020B0606030504020204" pitchFamily="34" charset="0"/>
                          <a:ea typeface="Open Sans" panose="020B0606030504020204" pitchFamily="34" charset="0"/>
                          <a:cs typeface="Open Sans" panose="020B0606030504020204" pitchFamily="34" charset="0"/>
                        </a:rPr>
                        <a:t>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4655946"/>
                  </a:ext>
                </a:extLst>
              </a:tr>
            </a:tbl>
          </a:graphicData>
        </a:graphic>
      </p:graphicFrame>
    </p:spTree>
    <p:extLst>
      <p:ext uri="{BB962C8B-B14F-4D97-AF65-F5344CB8AC3E}">
        <p14:creationId xmlns:p14="http://schemas.microsoft.com/office/powerpoint/2010/main" val="153601151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AFD3E-D998-1BB1-2EB8-DE60912B49C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66C9C6C2-9F8E-4021-0AB1-3B10149EC672}"/>
              </a:ext>
            </a:extLst>
          </p:cNvPr>
          <p:cNvSpPr/>
          <p:nvPr/>
        </p:nvSpPr>
        <p:spPr>
          <a:xfrm>
            <a:off x="952498" y="1061034"/>
            <a:ext cx="34846078" cy="1123384"/>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6300" dirty="0">
                <a:latin typeface="Open Sans" panose="020B0606030504020204" pitchFamily="34" charset="0"/>
                <a:ea typeface="Open Sans" panose="020B0606030504020204" pitchFamily="34" charset="0"/>
                <a:cs typeface="Open Sans" panose="020B0606030504020204" pitchFamily="34" charset="0"/>
              </a:rPr>
              <a:t>Fractional Numbers may not be able to be accurately represented by floating point numbers</a:t>
            </a:r>
          </a:p>
        </p:txBody>
      </p:sp>
      <p:sp>
        <p:nvSpPr>
          <p:cNvPr id="128" name="Shape 128">
            <a:extLst>
              <a:ext uri="{FF2B5EF4-FFF2-40B4-BE49-F238E27FC236}">
                <a16:creationId xmlns:a16="http://schemas.microsoft.com/office/drawing/2014/main" id="{4C785DF4-BB9B-A734-A18F-8A7D1067E495}"/>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5EED9DAB-A3CE-3EB9-4945-10EFB937C504}"/>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1DCFA26-3EBF-B4E5-B232-B0FD11A550DA}"/>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2EA8BC9E-5B3A-5527-72E9-9321BAFBB6B7}"/>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BigDecimal</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41331D17-A6B7-A590-AF55-E307CB40F83C}"/>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many floating-point numbers can only approximate the decimal number they're supposed to represent.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Think about the number 1/3, which has an infinitely repeating decimal.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fraction, by necessity will get rounded at some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scale wasn't big enough as a float, when we applied it to our fairly large life insurance benefit.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double worked well enough for this calculation, but it was still off by a penny, when reconciling a rounded dollar amount with a calculated double amount.</a:t>
            </a:r>
          </a:p>
        </p:txBody>
      </p:sp>
    </p:spTree>
    <p:extLst>
      <p:ext uri="{BB962C8B-B14F-4D97-AF65-F5344CB8AC3E}">
        <p14:creationId xmlns:p14="http://schemas.microsoft.com/office/powerpoint/2010/main" val="20589013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59858-E5C8-7BBB-B93F-2F7F202EACE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0C653DB-FD1E-A317-5C12-C45901A568BE}"/>
              </a:ext>
            </a:extLst>
          </p:cNvPr>
          <p:cNvSpPr/>
          <p:nvPr/>
        </p:nvSpPr>
        <p:spPr>
          <a:xfrm>
            <a:off x="952498" y="459786"/>
            <a:ext cx="816409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a:extLst>
              <a:ext uri="{FF2B5EF4-FFF2-40B4-BE49-F238E27FC236}">
                <a16:creationId xmlns:a16="http://schemas.microsoft.com/office/drawing/2014/main" id="{F1C087CC-C11A-57F4-42AB-202E59671973}"/>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8349A947-56BE-78AE-2459-250717AA5C34}"/>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7666F85-B845-4930-3943-98B5B454CD6E}"/>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BD96AB93-7867-879F-C09A-C0499642990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33424B0C-9F03-FFE1-EA01-2A943CB4573C}"/>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will segue nicely into a discussion about Java's support for Localization and Internationalization.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the end of this section, you can boast that you know most of Java's core features.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a lot to cover, and I want to congratulate you for persevering this far!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let's get going.</a:t>
            </a:r>
          </a:p>
        </p:txBody>
      </p:sp>
    </p:spTree>
    <p:extLst>
      <p:ext uri="{BB962C8B-B14F-4D97-AF65-F5344CB8AC3E}">
        <p14:creationId xmlns:p14="http://schemas.microsoft.com/office/powerpoint/2010/main" val="371967501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663D4-9138-56E8-ED56-82D0DE5C471F}"/>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B6C26A2C-BF50-674E-4288-B15AA2B571D6}"/>
              </a:ext>
            </a:extLst>
          </p:cNvPr>
          <p:cNvSpPr/>
          <p:nvPr/>
        </p:nvSpPr>
        <p:spPr>
          <a:xfrm>
            <a:off x="952498" y="459786"/>
            <a:ext cx="73690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BigDecimal</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E586AE11-BAED-ABFD-6E32-E4B924CF1696}"/>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C7BA480-4FF2-6B2D-B28C-300AACC23A7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EAF4F9B-5134-1B2D-9EE1-F5E231111AF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09E7135-F4A2-7D62-980B-7A07BE238795}"/>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BigDecimal</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D378516-F8E5-266C-D5D9-9B01A69B5B8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BigDecimal</a:t>
            </a:r>
            <a:r>
              <a:rPr lang="en-US" sz="6400" dirty="0">
                <a:latin typeface="Open Sans" panose="020B0606030504020204" pitchFamily="34" charset="0"/>
                <a:ea typeface="Open Sans" panose="020B0606030504020204" pitchFamily="34" charset="0"/>
                <a:cs typeface="Open Sans" panose="020B0606030504020204" pitchFamily="34" charset="0"/>
              </a:rPr>
              <a:t> class stores a floating-point number in two integer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field holds an </a:t>
            </a:r>
            <a:r>
              <a:rPr lang="en-US" sz="6400" b="1" dirty="0">
                <a:latin typeface="Open Sans" panose="020B0606030504020204" pitchFamily="34" charset="0"/>
                <a:ea typeface="Open Sans" panose="020B0606030504020204" pitchFamily="34" charset="0"/>
                <a:cs typeface="Open Sans" panose="020B0606030504020204" pitchFamily="34" charset="0"/>
              </a:rPr>
              <a:t>unscaled value</a:t>
            </a:r>
            <a:r>
              <a:rPr lang="en-US" sz="6400" dirty="0">
                <a:latin typeface="Open Sans" panose="020B0606030504020204" pitchFamily="34" charset="0"/>
                <a:ea typeface="Open Sans" panose="020B0606030504020204" pitchFamily="34" charset="0"/>
                <a:cs typeface="Open Sans" panose="020B0606030504020204" pitchFamily="34" charset="0"/>
              </a:rPr>
              <a:t>, with a type of </a:t>
            </a:r>
            <a:r>
              <a:rPr lang="en-US" sz="6400" dirty="0" err="1">
                <a:latin typeface="Open Sans" panose="020B0606030504020204" pitchFamily="34" charset="0"/>
                <a:ea typeface="Open Sans" panose="020B0606030504020204" pitchFamily="34" charset="0"/>
                <a:cs typeface="Open Sans" panose="020B0606030504020204" pitchFamily="34" charset="0"/>
              </a:rPr>
              <a:t>BigInteger</a:t>
            </a:r>
            <a:r>
              <a:rPr lang="en-US" sz="6400" dirty="0">
                <a:latin typeface="Open Sans" panose="020B0606030504020204" pitchFamily="34" charset="0"/>
                <a:ea typeface="Open Sans" panose="020B0606030504020204" pitchFamily="34" charset="0"/>
                <a:cs typeface="Open Sans" panose="020B0606030504020204" pitchFamily="34" charset="0"/>
              </a:rPr>
              <a:t>, another class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java.math</a:t>
            </a:r>
            <a:r>
              <a:rPr lang="en-US" sz="6400" dirty="0">
                <a:latin typeface="Open Sans" panose="020B0606030504020204" pitchFamily="34" charset="0"/>
                <a:ea typeface="Open Sans" panose="020B0606030504020204" pitchFamily="34" charset="0"/>
                <a:cs typeface="Open Sans" panose="020B0606030504020204" pitchFamily="34" charset="0"/>
              </a:rPr>
              <a:t> package, that can store numbers, bigger than even long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field is the </a:t>
            </a:r>
            <a:r>
              <a:rPr lang="en-US" sz="6400" b="1" dirty="0">
                <a:latin typeface="Open Sans" panose="020B0606030504020204" pitchFamily="34" charset="0"/>
                <a:ea typeface="Open Sans" panose="020B0606030504020204" pitchFamily="34" charset="0"/>
                <a:cs typeface="Open Sans" panose="020B0606030504020204" pitchFamily="34" charset="0"/>
              </a:rPr>
              <a:t>scale</a:t>
            </a:r>
            <a:r>
              <a:rPr lang="en-US" sz="6400" dirty="0">
                <a:latin typeface="Open Sans" panose="020B0606030504020204" pitchFamily="34" charset="0"/>
                <a:ea typeface="Open Sans" panose="020B0606030504020204" pitchFamily="34" charset="0"/>
                <a:cs typeface="Open Sans" panose="020B0606030504020204" pitchFamily="34" charset="0"/>
              </a:rPr>
              <a:t>, which can be positive, zero or negative.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positive or 0 scale defines how many digits in the unscaled value, are after the decimal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 negative scale as well, which means the unscaled value is multiplied by ten to the power of the negation of the scale.</a:t>
            </a:r>
          </a:p>
        </p:txBody>
      </p:sp>
    </p:spTree>
    <p:extLst>
      <p:ext uri="{BB962C8B-B14F-4D97-AF65-F5344CB8AC3E}">
        <p14:creationId xmlns:p14="http://schemas.microsoft.com/office/powerpoint/2010/main" val="333814179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980CA-DCE2-AE6B-34F9-0AE9E6267FC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87FC9E04-831F-CD18-7B1C-4A32523A0012}"/>
              </a:ext>
            </a:extLst>
          </p:cNvPr>
          <p:cNvSpPr/>
          <p:nvPr/>
        </p:nvSpPr>
        <p:spPr>
          <a:xfrm>
            <a:off x="952498" y="459786"/>
            <a:ext cx="1392208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BigDecimal</a:t>
            </a:r>
            <a:r>
              <a:rPr lang="en-US" sz="10800" dirty="0">
                <a:latin typeface="Open Sans" panose="020B0606030504020204" pitchFamily="34" charset="0"/>
                <a:ea typeface="Open Sans" panose="020B0606030504020204" pitchFamily="34" charset="0"/>
                <a:cs typeface="Open Sans" panose="020B0606030504020204" pitchFamily="34" charset="0"/>
              </a:rPr>
              <a:t> Examples</a:t>
            </a:r>
          </a:p>
        </p:txBody>
      </p:sp>
      <p:sp>
        <p:nvSpPr>
          <p:cNvPr id="128" name="Shape 128">
            <a:extLst>
              <a:ext uri="{FF2B5EF4-FFF2-40B4-BE49-F238E27FC236}">
                <a16:creationId xmlns:a16="http://schemas.microsoft.com/office/drawing/2014/main" id="{B7127891-10BC-DD51-F244-6A27C36D160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47316C3-5E15-1A0D-CFA2-9DED006B022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C519E068-D60C-272F-AD66-3140CA38AB4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7C3D030-9E69-2BCE-315C-5D69FA514CC2}"/>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a:t>
            </a:r>
            <a:r>
              <a:rPr lang="en-US" sz="4500" dirty="0" err="1">
                <a:latin typeface="Open Sans" panose="020B0606030504020204" pitchFamily="34" charset="0"/>
                <a:ea typeface="Open Sans" panose="020B0606030504020204" pitchFamily="34" charset="0"/>
                <a:cs typeface="Open Sans" panose="020B0606030504020204" pitchFamily="34" charset="0"/>
              </a:rPr>
              <a:t>BigDecimal</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F0C3DEF7-680B-BDDD-FE5C-E81DBD6E2693}"/>
              </a:ext>
            </a:extLst>
          </p:cNvPr>
          <p:cNvSpPr/>
          <p:nvPr/>
        </p:nvSpPr>
        <p:spPr>
          <a:xfrm>
            <a:off x="952501" y="4285903"/>
            <a:ext cx="34782670" cy="138904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the examples I showed you on the first slide, if I created </a:t>
            </a:r>
            <a:r>
              <a:rPr lang="en-US" sz="6400" dirty="0" err="1">
                <a:latin typeface="Open Sans" panose="020B0606030504020204" pitchFamily="34" charset="0"/>
                <a:ea typeface="Open Sans" panose="020B0606030504020204" pitchFamily="34" charset="0"/>
                <a:cs typeface="Open Sans" panose="020B0606030504020204" pitchFamily="34" charset="0"/>
              </a:rPr>
              <a:t>BigDecimal</a:t>
            </a:r>
            <a:r>
              <a:rPr lang="en-US" sz="6400" dirty="0">
                <a:latin typeface="Open Sans" panose="020B0606030504020204" pitchFamily="34" charset="0"/>
                <a:ea typeface="Open Sans" panose="020B0606030504020204" pitchFamily="34" charset="0"/>
                <a:cs typeface="Open Sans" panose="020B0606030504020204" pitchFamily="34" charset="0"/>
              </a:rPr>
              <a:t> instances, using those values, I would get the unscaled value, and scale, shown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unscaled value has all the digits and no decimal point.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decimal point's placement is determined by the scale, and again precision identifies the number of digits.</a:t>
            </a:r>
          </a:p>
        </p:txBody>
      </p:sp>
      <p:graphicFrame>
        <p:nvGraphicFramePr>
          <p:cNvPr id="2" name="Table 1">
            <a:extLst>
              <a:ext uri="{FF2B5EF4-FFF2-40B4-BE49-F238E27FC236}">
                <a16:creationId xmlns:a16="http://schemas.microsoft.com/office/drawing/2014/main" id="{52E2FA44-D36B-50D4-CDEE-195C1F0B9043}"/>
              </a:ext>
            </a:extLst>
          </p:cNvPr>
          <p:cNvGraphicFramePr>
            <a:graphicFrameLocks noGrp="1"/>
          </p:cNvGraphicFramePr>
          <p:nvPr/>
        </p:nvGraphicFramePr>
        <p:xfrm>
          <a:off x="952498" y="6890605"/>
          <a:ext cx="17063653" cy="5760685"/>
        </p:xfrm>
        <a:graphic>
          <a:graphicData uri="http://schemas.openxmlformats.org/drawingml/2006/table">
            <a:tbl>
              <a:tblPr firstRow="1" bandRow="1">
                <a:tableStyleId>{5C22544A-7EE6-4342-B048-85BDC9FD1C3A}</a:tableStyleId>
              </a:tblPr>
              <a:tblGrid>
                <a:gridCol w="4892248">
                  <a:extLst>
                    <a:ext uri="{9D8B030D-6E8A-4147-A177-3AD203B41FA5}">
                      <a16:colId xmlns:a16="http://schemas.microsoft.com/office/drawing/2014/main" val="2844207666"/>
                    </a:ext>
                  </a:extLst>
                </a:gridCol>
                <a:gridCol w="5857103">
                  <a:extLst>
                    <a:ext uri="{9D8B030D-6E8A-4147-A177-3AD203B41FA5}">
                      <a16:colId xmlns:a16="http://schemas.microsoft.com/office/drawing/2014/main" val="1891655341"/>
                    </a:ext>
                  </a:extLst>
                </a:gridCol>
                <a:gridCol w="2496065">
                  <a:extLst>
                    <a:ext uri="{9D8B030D-6E8A-4147-A177-3AD203B41FA5}">
                      <a16:colId xmlns:a16="http://schemas.microsoft.com/office/drawing/2014/main" val="760859937"/>
                    </a:ext>
                  </a:extLst>
                </a:gridCol>
                <a:gridCol w="3818237">
                  <a:extLst>
                    <a:ext uri="{9D8B030D-6E8A-4147-A177-3AD203B41FA5}">
                      <a16:colId xmlns:a16="http://schemas.microsoft.com/office/drawing/2014/main" val="2126092998"/>
                    </a:ext>
                  </a:extLst>
                </a:gridCol>
              </a:tblGrid>
              <a:tr h="1120265">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Unscaled Value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Scale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Precision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160105">
                <a:tc>
                  <a:txBody>
                    <a:bodyPr/>
                    <a:lstStyle/>
                    <a:p>
                      <a:pPr marL="180000" algn="l" fontAlgn="t">
                        <a:spcAft>
                          <a:spcPts val="5022"/>
                        </a:spcAft>
                      </a:pPr>
                      <a:r>
                        <a:rPr lang="en-PH" sz="4800" dirty="0">
                          <a:effectLst/>
                          <a:latin typeface="Open Sans" panose="020B0606030504020204" pitchFamily="34" charset="0"/>
                          <a:ea typeface="Open Sans" panose="020B0606030504020204" pitchFamily="34" charset="0"/>
                          <a:cs typeface="Open Sans" panose="020B0606030504020204" pitchFamily="34" charset="0"/>
                        </a:rPr>
                        <a:t>15.456</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a:effectLst/>
                          <a:latin typeface="Open Sans" panose="020B0606030504020204" pitchFamily="34" charset="0"/>
                          <a:ea typeface="Open Sans" panose="020B0606030504020204" pitchFamily="34" charset="0"/>
                          <a:cs typeface="Open Sans" panose="020B0606030504020204" pitchFamily="34" charset="0"/>
                        </a:rPr>
                        <a:t>15456</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dirty="0">
                          <a:effectLst/>
                          <a:latin typeface="Open Sans" panose="020B0606030504020204" pitchFamily="34" charset="0"/>
                          <a:ea typeface="Open Sans" panose="020B0606030504020204" pitchFamily="34" charset="0"/>
                          <a:cs typeface="Open Sans" panose="020B0606030504020204" pitchFamily="34" charset="0"/>
                        </a:rPr>
                        <a:t>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US" sz="4800" dirty="0">
                          <a:effectLst/>
                          <a:latin typeface="Open Sans" panose="020B0606030504020204" pitchFamily="34" charset="0"/>
                          <a:ea typeface="Open Sans" panose="020B0606030504020204" pitchFamily="34" charset="0"/>
                          <a:cs typeface="Open Sans" panose="020B0606030504020204" pitchFamily="34" charset="0"/>
                        </a:rPr>
                        <a:t>5</a:t>
                      </a:r>
                      <a:endParaRPr lang="en-PH" sz="4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160105">
                <a:tc>
                  <a:txBody>
                    <a:bodyPr/>
                    <a:lstStyle/>
                    <a:p>
                      <a:pPr marL="180000" algn="l" fontAlgn="t">
                        <a:spcAft>
                          <a:spcPts val="5022"/>
                        </a:spcAft>
                      </a:pPr>
                      <a:r>
                        <a:rPr lang="en-PH" sz="4800">
                          <a:effectLst/>
                          <a:latin typeface="Open Sans" panose="020B0606030504020204" pitchFamily="34" charset="0"/>
                          <a:ea typeface="Open Sans" panose="020B0606030504020204" pitchFamily="34" charset="0"/>
                          <a:cs typeface="Open Sans" panose="020B0606030504020204" pitchFamily="34" charset="0"/>
                        </a:rPr>
                        <a:t>8</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dirty="0">
                          <a:effectLst/>
                          <a:latin typeface="Open Sans" panose="020B0606030504020204" pitchFamily="34" charset="0"/>
                          <a:ea typeface="Open Sans" panose="020B0606030504020204" pitchFamily="34" charset="0"/>
                          <a:cs typeface="Open Sans" panose="020B0606030504020204" pitchFamily="34" charset="0"/>
                        </a:rPr>
                        <a:t>8</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dirty="0">
                          <a:effectLst/>
                          <a:latin typeface="Open Sans" panose="020B0606030504020204" pitchFamily="34" charset="0"/>
                          <a:ea typeface="Open Sans" panose="020B0606030504020204" pitchFamily="34" charset="0"/>
                          <a:cs typeface="Open Sans" panose="020B0606030504020204" pitchFamily="34" charset="0"/>
                        </a:rPr>
                        <a:t>0</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US" sz="4800" dirty="0">
                          <a:effectLst/>
                          <a:latin typeface="Open Sans" panose="020B0606030504020204" pitchFamily="34" charset="0"/>
                          <a:ea typeface="Open Sans" panose="020B0606030504020204" pitchFamily="34" charset="0"/>
                          <a:cs typeface="Open Sans" panose="020B0606030504020204" pitchFamily="34" charset="0"/>
                        </a:rPr>
                        <a:t>1</a:t>
                      </a:r>
                      <a:endParaRPr lang="en-PH" sz="4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25509"/>
                  </a:ext>
                </a:extLst>
              </a:tr>
              <a:tr h="1160105">
                <a:tc>
                  <a:txBody>
                    <a:bodyPr/>
                    <a:lstStyle/>
                    <a:p>
                      <a:pPr marL="180000" algn="l" fontAlgn="t">
                        <a:spcAft>
                          <a:spcPts val="5022"/>
                        </a:spcAft>
                      </a:pPr>
                      <a:r>
                        <a:rPr lang="en-PH" sz="4800">
                          <a:effectLst/>
                          <a:latin typeface="Open Sans" panose="020B0606030504020204" pitchFamily="34" charset="0"/>
                          <a:ea typeface="Open Sans" panose="020B0606030504020204" pitchFamily="34" charset="0"/>
                          <a:cs typeface="Open Sans" panose="020B0606030504020204" pitchFamily="34" charset="0"/>
                        </a:rPr>
                        <a:t>100000.000001</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dirty="0">
                          <a:effectLst/>
                          <a:latin typeface="Open Sans" panose="020B0606030504020204" pitchFamily="34" charset="0"/>
                          <a:ea typeface="Open Sans" panose="020B0606030504020204" pitchFamily="34" charset="0"/>
                          <a:cs typeface="Open Sans" panose="020B0606030504020204" pitchFamily="34" charset="0"/>
                        </a:rPr>
                        <a:t>100000000001</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dirty="0">
                          <a:effectLst/>
                          <a:latin typeface="Open Sans" panose="020B0606030504020204" pitchFamily="34" charset="0"/>
                          <a:ea typeface="Open Sans" panose="020B0606030504020204" pitchFamily="34" charset="0"/>
                          <a:cs typeface="Open Sans" panose="020B0606030504020204" pitchFamily="34" charset="0"/>
                        </a:rPr>
                        <a:t>6</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US" sz="4800" dirty="0">
                          <a:effectLst/>
                          <a:latin typeface="Open Sans" panose="020B0606030504020204" pitchFamily="34" charset="0"/>
                          <a:ea typeface="Open Sans" panose="020B0606030504020204" pitchFamily="34" charset="0"/>
                          <a:cs typeface="Open Sans" panose="020B0606030504020204" pitchFamily="34" charset="0"/>
                        </a:rPr>
                        <a:t>11</a:t>
                      </a:r>
                      <a:endParaRPr lang="en-PH" sz="4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3287820"/>
                  </a:ext>
                </a:extLst>
              </a:tr>
              <a:tr h="1160105">
                <a:tc>
                  <a:txBody>
                    <a:bodyPr/>
                    <a:lstStyle/>
                    <a:p>
                      <a:pPr marL="180000" algn="l" fontAlgn="t">
                        <a:spcAft>
                          <a:spcPts val="5022"/>
                        </a:spcAft>
                      </a:pPr>
                      <a:r>
                        <a:rPr lang="en-PH" sz="4800">
                          <a:effectLst/>
                          <a:latin typeface="Open Sans" panose="020B0606030504020204" pitchFamily="34" charset="0"/>
                          <a:ea typeface="Open Sans" panose="020B0606030504020204" pitchFamily="34" charset="0"/>
                          <a:cs typeface="Open Sans" panose="020B0606030504020204" pitchFamily="34" charset="0"/>
                        </a:rPr>
                        <a:t>.123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a:effectLst/>
                          <a:latin typeface="Open Sans" panose="020B0606030504020204" pitchFamily="34" charset="0"/>
                          <a:ea typeface="Open Sans" panose="020B0606030504020204" pitchFamily="34" charset="0"/>
                          <a:cs typeface="Open Sans" panose="020B0606030504020204" pitchFamily="34" charset="0"/>
                        </a:rPr>
                        <a:t>123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PH" sz="4800" dirty="0">
                          <a:effectLst/>
                          <a:latin typeface="Open Sans" panose="020B0606030504020204" pitchFamily="34" charset="0"/>
                          <a:ea typeface="Open Sans" panose="020B0606030504020204" pitchFamily="34" charset="0"/>
                          <a:cs typeface="Open Sans" panose="020B0606030504020204" pitchFamily="34" charset="0"/>
                        </a:rPr>
                        <a:t>3</a:t>
                      </a: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5022"/>
                        </a:spcAft>
                      </a:pPr>
                      <a:r>
                        <a:rPr lang="en-US" sz="4800" dirty="0">
                          <a:effectLst/>
                          <a:latin typeface="Open Sans" panose="020B0606030504020204" pitchFamily="34" charset="0"/>
                          <a:ea typeface="Open Sans" panose="020B0606030504020204" pitchFamily="34" charset="0"/>
                          <a:cs typeface="Open Sans" panose="020B0606030504020204" pitchFamily="34" charset="0"/>
                        </a:rPr>
                        <a:t>3</a:t>
                      </a:r>
                      <a:endParaRPr lang="en-PH" sz="48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4655946"/>
                  </a:ext>
                </a:extLst>
              </a:tr>
            </a:tbl>
          </a:graphicData>
        </a:graphic>
      </p:graphicFrame>
    </p:spTree>
    <p:extLst>
      <p:ext uri="{BB962C8B-B14F-4D97-AF65-F5344CB8AC3E}">
        <p14:creationId xmlns:p14="http://schemas.microsoft.com/office/powerpoint/2010/main" val="11393134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01607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java.time</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descr="A screenshot of a computer program&#10;&#10;Description automatically generated">
            <a:extLst>
              <a:ext uri="{FF2B5EF4-FFF2-40B4-BE49-F238E27FC236}">
                <a16:creationId xmlns:a16="http://schemas.microsoft.com/office/drawing/2014/main" id="{A2BF3CD2-BC31-CEB3-D087-BE792B849BF0}"/>
              </a:ext>
            </a:extLst>
          </p:cNvPr>
          <p:cNvPicPr>
            <a:picLocks noChangeAspect="1"/>
          </p:cNvPicPr>
          <p:nvPr/>
        </p:nvPicPr>
        <p:blipFill rotWithShape="1">
          <a:blip r:embed="rId4">
            <a:extLst>
              <a:ext uri="{28A0092B-C50C-407E-A947-70E740481C1C}">
                <a14:useLocalDpi xmlns:a14="http://schemas.microsoft.com/office/drawing/2010/main" val="0"/>
              </a:ext>
            </a:extLst>
          </a:blip>
          <a:srcRect l="3898" t="5245" r="4190" b="5159"/>
          <a:stretch/>
        </p:blipFill>
        <p:spPr>
          <a:xfrm>
            <a:off x="10781270" y="4453307"/>
            <a:ext cx="15013460" cy="11667387"/>
          </a:xfrm>
          <a:prstGeom prst="rect">
            <a:avLst/>
          </a:prstGeom>
        </p:spPr>
      </p:pic>
    </p:spTree>
    <p:extLst>
      <p:ext uri="{BB962C8B-B14F-4D97-AF65-F5344CB8AC3E}">
        <p14:creationId xmlns:p14="http://schemas.microsoft.com/office/powerpoint/2010/main" val="167547259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2A256-89AD-5782-FD16-EA288370B67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41D803B3-4FE2-3565-01C8-3098CE9E3520}"/>
              </a:ext>
            </a:extLst>
          </p:cNvPr>
          <p:cNvSpPr/>
          <p:nvPr/>
        </p:nvSpPr>
        <p:spPr>
          <a:xfrm>
            <a:off x="952498" y="459786"/>
            <a:ext cx="1728678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java.time related packages</a:t>
            </a:r>
          </a:p>
        </p:txBody>
      </p:sp>
      <p:sp>
        <p:nvSpPr>
          <p:cNvPr id="128" name="Shape 128">
            <a:extLst>
              <a:ext uri="{FF2B5EF4-FFF2-40B4-BE49-F238E27FC236}">
                <a16:creationId xmlns:a16="http://schemas.microsoft.com/office/drawing/2014/main" id="{914DFF8E-25D5-0E0C-DDA3-022E8474D322}"/>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F59F217-16C6-FDDF-837C-FA83FABD8E0D}"/>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C4109857-728E-D335-ADC1-20B0DC8C28D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CF8BBB8-1195-799D-1B47-C0C1901CE3EB}"/>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ADE888F2-9C39-6B59-42A4-B338AC44EB66}"/>
              </a:ext>
            </a:extLst>
          </p:cNvPr>
          <p:cNvSpPr/>
          <p:nvPr/>
        </p:nvSpPr>
        <p:spPr>
          <a:xfrm>
            <a:off x="952501" y="2554877"/>
            <a:ext cx="15766191" cy="1537642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has other packages under 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a:t>
            </a:r>
            <a:r>
              <a:rPr lang="en-US" sz="6400" dirty="0">
                <a:latin typeface="Open Sans" panose="020B0606030504020204" pitchFamily="34" charset="0"/>
                <a:ea typeface="Open Sans" panose="020B0606030504020204" pitchFamily="34" charset="0"/>
                <a:cs typeface="Open Sans" panose="020B0606030504020204" pitchFamily="34" charset="0"/>
              </a:rPr>
              <a:t> umbrella, as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a:t>
            </a:r>
            <a:r>
              <a:rPr lang="en-US" sz="6400" dirty="0" err="1">
                <a:latin typeface="Open Sans" panose="020B0606030504020204" pitchFamily="34" charset="0"/>
                <a:ea typeface="Open Sans" panose="020B0606030504020204" pitchFamily="34" charset="0"/>
                <a:cs typeface="Open Sans" panose="020B0606030504020204" pitchFamily="34" charset="0"/>
              </a:rPr>
              <a:t>java.time.temporal</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java.time.format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likely be using these two packages, and the types within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there are 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java.time.zone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java.time.chrono</a:t>
            </a:r>
            <a:r>
              <a:rPr lang="en-US" sz="6400" dirty="0">
                <a:latin typeface="Open Sans" panose="020B0606030504020204" pitchFamily="34" charset="0"/>
                <a:ea typeface="Open Sans" panose="020B0606030504020204" pitchFamily="34" charset="0"/>
                <a:cs typeface="Open Sans" panose="020B0606030504020204" pitchFamily="34" charset="0"/>
              </a:rPr>
              <a:t> packages.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You're less likely to need the functionality specifically related to these last two packages, so I won't be covering them, but you should be aware of them.</a:t>
            </a:r>
          </a:p>
        </p:txBody>
      </p:sp>
      <p:pic>
        <p:nvPicPr>
          <p:cNvPr id="3" name="Picture 2" descr="A screenshot of a computer program&#10;&#10;Description automatically generated">
            <a:extLst>
              <a:ext uri="{FF2B5EF4-FFF2-40B4-BE49-F238E27FC236}">
                <a16:creationId xmlns:a16="http://schemas.microsoft.com/office/drawing/2014/main" id="{B5019ED7-D272-95B3-80AA-CB29245EBB19}"/>
              </a:ext>
            </a:extLst>
          </p:cNvPr>
          <p:cNvPicPr>
            <a:picLocks noChangeAspect="1"/>
          </p:cNvPicPr>
          <p:nvPr/>
        </p:nvPicPr>
        <p:blipFill rotWithShape="1">
          <a:blip r:embed="rId4">
            <a:extLst>
              <a:ext uri="{28A0092B-C50C-407E-A947-70E740481C1C}">
                <a14:useLocalDpi xmlns:a14="http://schemas.microsoft.com/office/drawing/2010/main" val="0"/>
              </a:ext>
            </a:extLst>
          </a:blip>
          <a:srcRect l="2082" t="6731" r="1759" b="4412"/>
          <a:stretch/>
        </p:blipFill>
        <p:spPr>
          <a:xfrm>
            <a:off x="16718721" y="5632725"/>
            <a:ext cx="19016447" cy="9308550"/>
          </a:xfrm>
          <a:prstGeom prst="rect">
            <a:avLst/>
          </a:prstGeom>
        </p:spPr>
      </p:pic>
    </p:spTree>
    <p:extLst>
      <p:ext uri="{BB962C8B-B14F-4D97-AF65-F5344CB8AC3E}">
        <p14:creationId xmlns:p14="http://schemas.microsoft.com/office/powerpoint/2010/main" val="302135924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36778-4D89-E67F-4F4E-9DB6CB7D785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3F0DBA5-A314-032A-33F6-ED0A249C08EA}"/>
              </a:ext>
            </a:extLst>
          </p:cNvPr>
          <p:cNvSpPr/>
          <p:nvPr/>
        </p:nvSpPr>
        <p:spPr>
          <a:xfrm>
            <a:off x="952498" y="459786"/>
            <a:ext cx="1231266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java.time.temporal</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006CD3AE-A8E0-A68A-E621-330169B5463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B6CD3D78-AEB1-8FDD-7DCD-DA18590592A8}"/>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A5E7420D-7009-84EA-EB43-FEFC15C43D4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F0E6D67-1BC5-23DD-D041-2185C2C501B8}"/>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4" name="Picture 3" descr="A screenshot of a computer&#10;&#10;Description automatically generated">
            <a:extLst>
              <a:ext uri="{FF2B5EF4-FFF2-40B4-BE49-F238E27FC236}">
                <a16:creationId xmlns:a16="http://schemas.microsoft.com/office/drawing/2014/main" id="{BB34A6E9-EB7A-30B2-7E2B-9A0EC988ACA0}"/>
              </a:ext>
            </a:extLst>
          </p:cNvPr>
          <p:cNvPicPr>
            <a:picLocks noChangeAspect="1"/>
          </p:cNvPicPr>
          <p:nvPr/>
        </p:nvPicPr>
        <p:blipFill rotWithShape="1">
          <a:blip r:embed="rId4">
            <a:extLst>
              <a:ext uri="{28A0092B-C50C-407E-A947-70E740481C1C}">
                <a14:useLocalDpi xmlns:a14="http://schemas.microsoft.com/office/drawing/2010/main" val="0"/>
              </a:ext>
            </a:extLst>
          </a:blip>
          <a:srcRect l="3774" t="3381" r="3330" b="4376"/>
          <a:stretch/>
        </p:blipFill>
        <p:spPr>
          <a:xfrm>
            <a:off x="22525337" y="4526307"/>
            <a:ext cx="13098162" cy="11521386"/>
          </a:xfrm>
          <a:prstGeom prst="rect">
            <a:avLst/>
          </a:prstGeom>
        </p:spPr>
      </p:pic>
      <p:sp>
        <p:nvSpPr>
          <p:cNvPr id="5" name="Rectangle 4">
            <a:extLst>
              <a:ext uri="{FF2B5EF4-FFF2-40B4-BE49-F238E27FC236}">
                <a16:creationId xmlns:a16="http://schemas.microsoft.com/office/drawing/2014/main" id="{BDEF55ED-1237-02B0-B234-15C8C75BD197}"/>
              </a:ext>
            </a:extLst>
          </p:cNvPr>
          <p:cNvSpPr/>
          <p:nvPr/>
        </p:nvSpPr>
        <p:spPr>
          <a:xfrm>
            <a:off x="952501" y="4285904"/>
            <a:ext cx="21079596"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java.time.temporal</a:t>
            </a:r>
            <a:r>
              <a:rPr lang="en-US" sz="6400" dirty="0">
                <a:latin typeface="Open Sans" panose="020B0606030504020204" pitchFamily="34" charset="0"/>
                <a:ea typeface="Open Sans" panose="020B0606030504020204" pitchFamily="34" charset="0"/>
                <a:cs typeface="Open Sans" panose="020B0606030504020204" pitchFamily="34" charset="0"/>
              </a:rPr>
              <a:t> package contains important interfaces, that 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a:t>
            </a:r>
            <a:r>
              <a:rPr lang="en-US" sz="6400" dirty="0">
                <a:latin typeface="Open Sans" panose="020B0606030504020204" pitchFamily="34" charset="0"/>
                <a:ea typeface="Open Sans" panose="020B0606030504020204" pitchFamily="34" charset="0"/>
                <a:cs typeface="Open Sans" panose="020B0606030504020204" pitchFamily="34" charset="0"/>
              </a:rPr>
              <a:t> classes implement.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include the Temporal, and </a:t>
            </a:r>
            <a:r>
              <a:rPr lang="en-US" sz="6400" dirty="0" err="1">
                <a:latin typeface="Open Sans" panose="020B0606030504020204" pitchFamily="34" charset="0"/>
                <a:ea typeface="Open Sans" panose="020B0606030504020204" pitchFamily="34" charset="0"/>
                <a:cs typeface="Open Sans" panose="020B0606030504020204" pitchFamily="34" charset="0"/>
              </a:rPr>
              <a:t>TemporalAccessor</a:t>
            </a:r>
            <a:r>
              <a:rPr lang="en-US" sz="6400" dirty="0">
                <a:latin typeface="Open Sans" panose="020B0606030504020204" pitchFamily="34" charset="0"/>
                <a:ea typeface="Open Sans" panose="020B0606030504020204" pitchFamily="34" charset="0"/>
                <a:cs typeface="Open Sans" panose="020B0606030504020204" pitchFamily="34" charset="0"/>
              </a:rPr>
              <a:t> interfaces, that describe a uniform way to read from, or write to, a date time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TemporalAdjuster</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TemporalAmount</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TemporalField</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TemporalUnit</a:t>
            </a:r>
            <a:r>
              <a:rPr lang="en-US" sz="6400" dirty="0">
                <a:latin typeface="Open Sans" panose="020B0606030504020204" pitchFamily="34" charset="0"/>
                <a:ea typeface="Open Sans" panose="020B0606030504020204" pitchFamily="34" charset="0"/>
                <a:cs typeface="Open Sans" panose="020B0606030504020204" pitchFamily="34" charset="0"/>
              </a:rPr>
              <a:t> interfaces are used often as method parameters; to select the specific information you want from a date time object. </a:t>
            </a:r>
          </a:p>
        </p:txBody>
      </p:sp>
    </p:spTree>
    <p:extLst>
      <p:ext uri="{BB962C8B-B14F-4D97-AF65-F5344CB8AC3E}">
        <p14:creationId xmlns:p14="http://schemas.microsoft.com/office/powerpoint/2010/main" val="210263269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A0279-E87E-6D1F-C0B1-70C580135126}"/>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8FB138A-1D87-F4E1-D2A5-CFD7B1E9D328}"/>
              </a:ext>
            </a:extLst>
          </p:cNvPr>
          <p:cNvSpPr/>
          <p:nvPr/>
        </p:nvSpPr>
        <p:spPr>
          <a:xfrm>
            <a:off x="952498" y="459786"/>
            <a:ext cx="1231266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java.time.temporal</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C74E179D-26DE-0C5F-239F-291269DDDE3A}"/>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490602E-8690-F6CC-EC3E-72A593B2673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B84DDDBB-A887-BB65-7540-B641F033206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9DF5835-FBF4-D442-E9D2-D2FD6BE06A95}"/>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4" name="Picture 3" descr="A screenshot of a computer&#10;&#10;Description automatically generated">
            <a:extLst>
              <a:ext uri="{FF2B5EF4-FFF2-40B4-BE49-F238E27FC236}">
                <a16:creationId xmlns:a16="http://schemas.microsoft.com/office/drawing/2014/main" id="{6EB94E5B-AA91-2E6E-1500-146FCA3523F2}"/>
              </a:ext>
            </a:extLst>
          </p:cNvPr>
          <p:cNvPicPr>
            <a:picLocks noChangeAspect="1"/>
          </p:cNvPicPr>
          <p:nvPr/>
        </p:nvPicPr>
        <p:blipFill rotWithShape="1">
          <a:blip r:embed="rId4">
            <a:extLst>
              <a:ext uri="{28A0092B-C50C-407E-A947-70E740481C1C}">
                <a14:useLocalDpi xmlns:a14="http://schemas.microsoft.com/office/drawing/2010/main" val="0"/>
              </a:ext>
            </a:extLst>
          </a:blip>
          <a:srcRect l="3774" t="3381" r="3330" b="4376"/>
          <a:stretch/>
        </p:blipFill>
        <p:spPr>
          <a:xfrm>
            <a:off x="22525337" y="4526307"/>
            <a:ext cx="13098162" cy="11521386"/>
          </a:xfrm>
          <a:prstGeom prst="rect">
            <a:avLst/>
          </a:prstGeom>
        </p:spPr>
      </p:pic>
      <p:sp>
        <p:nvSpPr>
          <p:cNvPr id="5" name="Rectangle 4">
            <a:extLst>
              <a:ext uri="{FF2B5EF4-FFF2-40B4-BE49-F238E27FC236}">
                <a16:creationId xmlns:a16="http://schemas.microsoft.com/office/drawing/2014/main" id="{4306D625-6C94-3378-B364-5114C295FF6B}"/>
              </a:ext>
            </a:extLst>
          </p:cNvPr>
          <p:cNvSpPr/>
          <p:nvPr/>
        </p:nvSpPr>
        <p:spPr>
          <a:xfrm>
            <a:off x="952501" y="4285904"/>
            <a:ext cx="21079596"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two </a:t>
            </a:r>
            <a:r>
              <a:rPr lang="en-US" sz="6400" dirty="0" err="1">
                <a:latin typeface="Open Sans" panose="020B0606030504020204" pitchFamily="34" charset="0"/>
                <a:ea typeface="Open Sans" panose="020B0606030504020204" pitchFamily="34" charset="0"/>
                <a:cs typeface="Open Sans" panose="020B0606030504020204" pitchFamily="34" charset="0"/>
              </a:rPr>
              <a:t>enums</a:t>
            </a:r>
            <a:r>
              <a:rPr lang="en-US" sz="6400" dirty="0">
                <a:latin typeface="Open Sans" panose="020B0606030504020204" pitchFamily="34" charset="0"/>
                <a:ea typeface="Open Sans" panose="020B0606030504020204" pitchFamily="34" charset="0"/>
                <a:cs typeface="Open Sans" panose="020B0606030504020204" pitchFamily="34" charset="0"/>
              </a:rPr>
              <a:t> in this package that I'll be covering, and shown here, </a:t>
            </a:r>
            <a:r>
              <a:rPr lang="en-US" sz="6400" dirty="0" err="1">
                <a:latin typeface="Open Sans" panose="020B0606030504020204" pitchFamily="34" charset="0"/>
                <a:ea typeface="Open Sans" panose="020B0606030504020204" pitchFamily="34" charset="0"/>
                <a:cs typeface="Open Sans" panose="020B0606030504020204" pitchFamily="34" charset="0"/>
              </a:rPr>
              <a:t>ChronoField</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ChronoUnit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TemporalAdjusters</a:t>
            </a:r>
            <a:r>
              <a:rPr lang="en-US" sz="6400" dirty="0">
                <a:latin typeface="Open Sans" panose="020B0606030504020204" pitchFamily="34" charset="0"/>
                <a:ea typeface="Open Sans" panose="020B0606030504020204" pitchFamily="34" charset="0"/>
                <a:cs typeface="Open Sans" panose="020B0606030504020204" pitchFamily="34" charset="0"/>
              </a:rPr>
              <a:t> class is a helper class to return specific implementations of </a:t>
            </a:r>
            <a:r>
              <a:rPr lang="en-US" sz="6400" dirty="0" err="1">
                <a:latin typeface="Open Sans" panose="020B0606030504020204" pitchFamily="34" charset="0"/>
                <a:ea typeface="Open Sans" panose="020B0606030504020204" pitchFamily="34" charset="0"/>
                <a:cs typeface="Open Sans" panose="020B0606030504020204" pitchFamily="34" charset="0"/>
              </a:rPr>
              <a:t>TemporalAdjuster</a:t>
            </a:r>
            <a:r>
              <a:rPr lang="en-US" sz="6400" dirty="0">
                <a:latin typeface="Open Sans" panose="020B0606030504020204" pitchFamily="34" charset="0"/>
                <a:ea typeface="Open Sans" panose="020B0606030504020204" pitchFamily="34" charset="0"/>
                <a:cs typeface="Open Sans" panose="020B0606030504020204" pitchFamily="34" charset="0"/>
              </a:rPr>
              <a:t>, which can give you helpful dates such as first day of month, or last day of year, etc.</a:t>
            </a:r>
          </a:p>
        </p:txBody>
      </p:sp>
    </p:spTree>
    <p:extLst>
      <p:ext uri="{BB962C8B-B14F-4D97-AF65-F5344CB8AC3E}">
        <p14:creationId xmlns:p14="http://schemas.microsoft.com/office/powerpoint/2010/main" val="426857068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D4820-C3FA-A0E5-8B6A-2C01278BBE4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BC3BC20B-EF32-3AF6-9246-FE3368701F5C}"/>
              </a:ext>
            </a:extLst>
          </p:cNvPr>
          <p:cNvSpPr/>
          <p:nvPr/>
        </p:nvSpPr>
        <p:spPr>
          <a:xfrm>
            <a:off x="952498" y="459786"/>
            <a:ext cx="1080584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java.time.format</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0C848918-79A2-07F8-C995-54111BDC5CC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57C5238C-9AB3-0365-4E96-D60FD0AAD7CA}"/>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43E21A8B-034A-712B-E1F6-B60B458AEE0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407C604-99B2-D671-6DBB-30D31E83F8DF}"/>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a:extLst>
              <a:ext uri="{FF2B5EF4-FFF2-40B4-BE49-F238E27FC236}">
                <a16:creationId xmlns:a16="http://schemas.microsoft.com/office/drawing/2014/main" id="{4C07A163-2F21-7C66-7EDD-DDC321E291D6}"/>
              </a:ext>
            </a:extLst>
          </p:cNvPr>
          <p:cNvSpPr/>
          <p:nvPr/>
        </p:nvSpPr>
        <p:spPr>
          <a:xfrm>
            <a:off x="952500" y="4285904"/>
            <a:ext cx="2369922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shown you how to format date time, using the </a:t>
            </a:r>
            <a:r>
              <a:rPr lang="en-US" sz="6400" b="1" dirty="0">
                <a:latin typeface="Open Sans" panose="020B0606030504020204" pitchFamily="34" charset="0"/>
                <a:ea typeface="Open Sans" panose="020B0606030504020204" pitchFamily="34" charset="0"/>
                <a:cs typeface="Open Sans" panose="020B0606030504020204" pitchFamily="34" charset="0"/>
              </a:rPr>
              <a:t>"%t"</a:t>
            </a:r>
            <a:r>
              <a:rPr lang="en-US" sz="6400" dirty="0">
                <a:latin typeface="Open Sans" panose="020B0606030504020204" pitchFamily="34" charset="0"/>
                <a:ea typeface="Open Sans" panose="020B0606030504020204" pitchFamily="34" charset="0"/>
                <a:cs typeface="Open Sans" panose="020B0606030504020204" pitchFamily="34" charset="0"/>
              </a:rPr>
              <a:t> specifier, in a formatted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java.time.format</a:t>
            </a:r>
            <a:r>
              <a:rPr lang="en-US" sz="6400" dirty="0">
                <a:latin typeface="Open Sans" panose="020B0606030504020204" pitchFamily="34" charset="0"/>
                <a:ea typeface="Open Sans" panose="020B0606030504020204" pitchFamily="34" charset="0"/>
                <a:cs typeface="Open Sans" panose="020B0606030504020204" pitchFamily="34" charset="0"/>
              </a:rPr>
              <a:t> package gives you a lot more options, as well as support for localization, which I'll be covering a little bit later in this section.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a:t>
            </a:r>
            <a:r>
              <a:rPr lang="en-US" sz="6400" dirty="0" err="1">
                <a:latin typeface="Open Sans" panose="020B0606030504020204" pitchFamily="34" charset="0"/>
                <a:ea typeface="Open Sans" panose="020B0606030504020204" pitchFamily="34" charset="0"/>
                <a:cs typeface="Open Sans" panose="020B0606030504020204" pitchFamily="34" charset="0"/>
              </a:rPr>
              <a:t>enums</a:t>
            </a:r>
            <a:r>
              <a:rPr lang="en-US" sz="6400" dirty="0">
                <a:latin typeface="Open Sans" panose="020B0606030504020204" pitchFamily="34" charset="0"/>
                <a:ea typeface="Open Sans" panose="020B0606030504020204" pitchFamily="34" charset="0"/>
                <a:cs typeface="Open Sans" panose="020B0606030504020204" pitchFamily="34" charset="0"/>
              </a:rPr>
              <a:t> to support dates and time in defined styles, called Full, Long, Medium and Short, and I'll show you these in a couple of examples, shortly.</a:t>
            </a:r>
          </a:p>
        </p:txBody>
      </p:sp>
      <p:pic>
        <p:nvPicPr>
          <p:cNvPr id="3" name="Picture 2" descr="A screenshot of a computer program&#10;&#10;Description automatically generated">
            <a:extLst>
              <a:ext uri="{FF2B5EF4-FFF2-40B4-BE49-F238E27FC236}">
                <a16:creationId xmlns:a16="http://schemas.microsoft.com/office/drawing/2014/main" id="{C0197889-7420-FAAC-5BBA-E7F931353934}"/>
              </a:ext>
            </a:extLst>
          </p:cNvPr>
          <p:cNvPicPr>
            <a:picLocks noChangeAspect="1"/>
          </p:cNvPicPr>
          <p:nvPr/>
        </p:nvPicPr>
        <p:blipFill rotWithShape="1">
          <a:blip r:embed="rId4">
            <a:extLst>
              <a:ext uri="{28A0092B-C50C-407E-A947-70E740481C1C}">
                <a14:useLocalDpi xmlns:a14="http://schemas.microsoft.com/office/drawing/2010/main" val="0"/>
              </a:ext>
            </a:extLst>
          </a:blip>
          <a:srcRect l="5915" t="5227" r="3904" b="5523"/>
          <a:stretch/>
        </p:blipFill>
        <p:spPr>
          <a:xfrm>
            <a:off x="25170141" y="5724899"/>
            <a:ext cx="10565027" cy="9124202"/>
          </a:xfrm>
          <a:prstGeom prst="rect">
            <a:avLst/>
          </a:prstGeom>
        </p:spPr>
      </p:pic>
    </p:spTree>
    <p:extLst>
      <p:ext uri="{BB962C8B-B14F-4D97-AF65-F5344CB8AC3E}">
        <p14:creationId xmlns:p14="http://schemas.microsoft.com/office/powerpoint/2010/main" val="52667657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E9C50-0443-3D24-EA72-C6FCFE23B527}"/>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A12ABF6-9B9D-E916-425B-06ADD9276E92}"/>
              </a:ext>
            </a:extLst>
          </p:cNvPr>
          <p:cNvSpPr/>
          <p:nvPr/>
        </p:nvSpPr>
        <p:spPr>
          <a:xfrm>
            <a:off x="952498" y="459786"/>
            <a:ext cx="2650886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LocalDate, </a:t>
            </a:r>
            <a:r>
              <a:rPr lang="en-US" sz="10800" dirty="0" err="1">
                <a:latin typeface="Open Sans" panose="020B0606030504020204" pitchFamily="34" charset="0"/>
                <a:ea typeface="Open Sans" panose="020B0606030504020204" pitchFamily="34" charset="0"/>
                <a:cs typeface="Open Sans" panose="020B0606030504020204" pitchFamily="34" charset="0"/>
              </a:rPr>
              <a:t>LocalTime</a:t>
            </a:r>
            <a:r>
              <a:rPr lang="en-US" sz="10800" dirty="0">
                <a:latin typeface="Open Sans" panose="020B0606030504020204" pitchFamily="34" charset="0"/>
                <a:ea typeface="Open Sans" panose="020B0606030504020204" pitchFamily="34" charset="0"/>
                <a:cs typeface="Open Sans" panose="020B0606030504020204" pitchFamily="34" charset="0"/>
              </a:rPr>
              <a:t> and </a:t>
            </a:r>
            <a:r>
              <a:rPr lang="en-US" sz="10800" dirty="0" err="1">
                <a:latin typeface="Open Sans" panose="020B0606030504020204" pitchFamily="34" charset="0"/>
                <a:ea typeface="Open Sans" panose="020B0606030504020204" pitchFamily="34" charset="0"/>
                <a:cs typeface="Open Sans" panose="020B0606030504020204" pitchFamily="34" charset="0"/>
              </a:rPr>
              <a:t>LocalDateTime</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D63FA56A-B305-E53F-C4E9-514F68157B5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846254A-7621-734B-9691-91B1F6DA0569}"/>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48FE6597-7B2A-7580-42FC-CB1EA4B53B0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36AA190-9ED6-DB07-829B-472DE120FF86}"/>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a:extLst>
              <a:ext uri="{FF2B5EF4-FFF2-40B4-BE49-F238E27FC236}">
                <a16:creationId xmlns:a16="http://schemas.microsoft.com/office/drawing/2014/main" id="{5CE7F69D-8BA8-D523-5B68-61207FBEA567}"/>
              </a:ext>
            </a:extLst>
          </p:cNvPr>
          <p:cNvSpPr/>
          <p:nvPr/>
        </p:nvSpPr>
        <p:spPr>
          <a:xfrm>
            <a:off x="952500" y="2554877"/>
            <a:ext cx="17718559" cy="153764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the most common classes for Date and Time, when you don't need to include time zone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a:t>
            </a: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LocalTime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LocalDateTime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implement both the Temporal and the </a:t>
            </a:r>
            <a:r>
              <a:rPr lang="en-US" sz="6400" dirty="0" err="1">
                <a:latin typeface="Open Sans" panose="020B0606030504020204" pitchFamily="34" charset="0"/>
                <a:ea typeface="Open Sans" panose="020B0606030504020204" pitchFamily="34" charset="0"/>
                <a:cs typeface="Open Sans" panose="020B0606030504020204" pitchFamily="34" charset="0"/>
              </a:rPr>
              <a:t>TemporalAccessor</a:t>
            </a:r>
            <a:r>
              <a:rPr lang="en-US" sz="6400" dirty="0">
                <a:latin typeface="Open Sans" panose="020B0606030504020204" pitchFamily="34" charset="0"/>
                <a:ea typeface="Open Sans" panose="020B0606030504020204" pitchFamily="34" charset="0"/>
                <a:cs typeface="Open Sans" panose="020B0606030504020204" pitchFamily="34" charset="0"/>
              </a:rPr>
              <a:t> interfaces, and the methods on those interfaces, as I'm showing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include the get and range methods from </a:t>
            </a:r>
            <a:r>
              <a:rPr lang="en-US" sz="6400" dirty="0" err="1">
                <a:latin typeface="Open Sans" panose="020B0606030504020204" pitchFamily="34" charset="0"/>
                <a:ea typeface="Open Sans" panose="020B0606030504020204" pitchFamily="34" charset="0"/>
                <a:cs typeface="Open Sans" panose="020B0606030504020204" pitchFamily="34" charset="0"/>
              </a:rPr>
              <a:t>TemporalAccessor</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4" name="Picture 3" descr="A screenshot of a computer program&#10;&#10;Description automatically generated">
            <a:extLst>
              <a:ext uri="{FF2B5EF4-FFF2-40B4-BE49-F238E27FC236}">
                <a16:creationId xmlns:a16="http://schemas.microsoft.com/office/drawing/2014/main" id="{9C1D04E3-0F61-9510-F16C-2CC950CFD6D5}"/>
              </a:ext>
            </a:extLst>
          </p:cNvPr>
          <p:cNvPicPr>
            <a:picLocks noChangeAspect="1"/>
          </p:cNvPicPr>
          <p:nvPr/>
        </p:nvPicPr>
        <p:blipFill rotWithShape="1">
          <a:blip r:embed="rId4">
            <a:extLst>
              <a:ext uri="{28A0092B-C50C-407E-A947-70E740481C1C}">
                <a14:useLocalDpi xmlns:a14="http://schemas.microsoft.com/office/drawing/2010/main" val="0"/>
              </a:ext>
            </a:extLst>
          </a:blip>
          <a:srcRect l="715" t="1494" r="1762" b="843"/>
          <a:stretch/>
        </p:blipFill>
        <p:spPr>
          <a:xfrm>
            <a:off x="19325394" y="2905435"/>
            <a:ext cx="16409774" cy="14763130"/>
          </a:xfrm>
          <a:prstGeom prst="rect">
            <a:avLst/>
          </a:prstGeom>
        </p:spPr>
      </p:pic>
    </p:spTree>
    <p:extLst>
      <p:ext uri="{BB962C8B-B14F-4D97-AF65-F5344CB8AC3E}">
        <p14:creationId xmlns:p14="http://schemas.microsoft.com/office/powerpoint/2010/main" val="133014238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A6531-4976-049A-0466-6C0C141BED75}"/>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8ADFDBCF-6658-FA32-C32C-3D26C7418ECA}"/>
              </a:ext>
            </a:extLst>
          </p:cNvPr>
          <p:cNvSpPr/>
          <p:nvPr/>
        </p:nvSpPr>
        <p:spPr>
          <a:xfrm>
            <a:off x="952498" y="459786"/>
            <a:ext cx="2650886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LocalDate, </a:t>
            </a:r>
            <a:r>
              <a:rPr lang="en-US" sz="10800" dirty="0" err="1">
                <a:latin typeface="Open Sans" panose="020B0606030504020204" pitchFamily="34" charset="0"/>
                <a:ea typeface="Open Sans" panose="020B0606030504020204" pitchFamily="34" charset="0"/>
                <a:cs typeface="Open Sans" panose="020B0606030504020204" pitchFamily="34" charset="0"/>
              </a:rPr>
              <a:t>LocalTime</a:t>
            </a:r>
            <a:r>
              <a:rPr lang="en-US" sz="10800" dirty="0">
                <a:latin typeface="Open Sans" panose="020B0606030504020204" pitchFamily="34" charset="0"/>
                <a:ea typeface="Open Sans" panose="020B0606030504020204" pitchFamily="34" charset="0"/>
                <a:cs typeface="Open Sans" panose="020B0606030504020204" pitchFamily="34" charset="0"/>
              </a:rPr>
              <a:t> and </a:t>
            </a:r>
            <a:r>
              <a:rPr lang="en-US" sz="10800" dirty="0" err="1">
                <a:latin typeface="Open Sans" panose="020B0606030504020204" pitchFamily="34" charset="0"/>
                <a:ea typeface="Open Sans" panose="020B0606030504020204" pitchFamily="34" charset="0"/>
                <a:cs typeface="Open Sans" panose="020B0606030504020204" pitchFamily="34" charset="0"/>
              </a:rPr>
              <a:t>LocalDateTime</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A3139E9E-C420-A9A6-DC90-335BD3FDEEE5}"/>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DAFF42B-38D0-681B-A04A-DEFF91E7FEB4}"/>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4410E75A-55C4-1690-AC74-73082A33507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622F2AB6-0D99-5C5D-010B-F3A5DEC27F1B}"/>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a:extLst>
              <a:ext uri="{FF2B5EF4-FFF2-40B4-BE49-F238E27FC236}">
                <a16:creationId xmlns:a16="http://schemas.microsoft.com/office/drawing/2014/main" id="{A196298D-F91A-478F-B89A-9A12766DEA99}"/>
              </a:ext>
            </a:extLst>
          </p:cNvPr>
          <p:cNvSpPr/>
          <p:nvPr/>
        </p:nvSpPr>
        <p:spPr>
          <a:xfrm>
            <a:off x="952500" y="2554877"/>
            <a:ext cx="17718559" cy="15376429"/>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From Temporal, there are methods to add or subtract units of time from your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the plus and minus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Field values can be directly set on a returned copy, using the with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also showing methods on </a:t>
            </a: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that in general, are methods available in some form, on any of the temporal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have prefixes such as: at, get, and is.</a:t>
            </a:r>
          </a:p>
        </p:txBody>
      </p:sp>
      <p:pic>
        <p:nvPicPr>
          <p:cNvPr id="4" name="Picture 3" descr="A screenshot of a computer program&#10;&#10;Description automatically generated">
            <a:extLst>
              <a:ext uri="{FF2B5EF4-FFF2-40B4-BE49-F238E27FC236}">
                <a16:creationId xmlns:a16="http://schemas.microsoft.com/office/drawing/2014/main" id="{DF637870-8125-E081-E6DD-3D0766460F7F}"/>
              </a:ext>
            </a:extLst>
          </p:cNvPr>
          <p:cNvPicPr>
            <a:picLocks noChangeAspect="1"/>
          </p:cNvPicPr>
          <p:nvPr/>
        </p:nvPicPr>
        <p:blipFill rotWithShape="1">
          <a:blip r:embed="rId4">
            <a:extLst>
              <a:ext uri="{28A0092B-C50C-407E-A947-70E740481C1C}">
                <a14:useLocalDpi xmlns:a14="http://schemas.microsoft.com/office/drawing/2010/main" val="0"/>
              </a:ext>
            </a:extLst>
          </a:blip>
          <a:srcRect l="715" t="1494" r="1762" b="843"/>
          <a:stretch/>
        </p:blipFill>
        <p:spPr>
          <a:xfrm>
            <a:off x="19325394" y="2905435"/>
            <a:ext cx="16409774" cy="14763130"/>
          </a:xfrm>
          <a:prstGeom prst="rect">
            <a:avLst/>
          </a:prstGeom>
        </p:spPr>
      </p:pic>
    </p:spTree>
    <p:extLst>
      <p:ext uri="{BB962C8B-B14F-4D97-AF65-F5344CB8AC3E}">
        <p14:creationId xmlns:p14="http://schemas.microsoft.com/office/powerpoint/2010/main" val="5855131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14803-EE2E-AEB7-D767-058B2D67B06E}"/>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463158B-3960-C7DC-79C6-008AEDFA3176}"/>
              </a:ext>
            </a:extLst>
          </p:cNvPr>
          <p:cNvSpPr/>
          <p:nvPr/>
        </p:nvSpPr>
        <p:spPr>
          <a:xfrm>
            <a:off x="952498" y="459786"/>
            <a:ext cx="3161923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instances of Temporal Implementations</a:t>
            </a:r>
          </a:p>
        </p:txBody>
      </p:sp>
      <p:sp>
        <p:nvSpPr>
          <p:cNvPr id="128" name="Shape 128">
            <a:extLst>
              <a:ext uri="{FF2B5EF4-FFF2-40B4-BE49-F238E27FC236}">
                <a16:creationId xmlns:a16="http://schemas.microsoft.com/office/drawing/2014/main" id="{BEA409C5-FB2F-243A-323B-A2AEB70ADBE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0B660FA3-7344-1C07-4941-5A20D79E7754}"/>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81C11F56-C657-5454-70CC-58A28AFC2FE9}"/>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9058465C-B6B6-6B33-275F-20471117CF14}"/>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5" name="Rectangle 4">
            <a:extLst>
              <a:ext uri="{FF2B5EF4-FFF2-40B4-BE49-F238E27FC236}">
                <a16:creationId xmlns:a16="http://schemas.microsoft.com/office/drawing/2014/main" id="{E04F35B7-1445-88AA-8B76-087846FAE6C1}"/>
              </a:ext>
            </a:extLst>
          </p:cNvPr>
          <p:cNvSpPr/>
          <p:nvPr/>
        </p:nvSpPr>
        <p:spPr>
          <a:xfrm>
            <a:off x="952499" y="2554876"/>
            <a:ext cx="25256182" cy="15473631"/>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several static methods, which return a new instance of a temporal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is the </a:t>
            </a:r>
            <a:r>
              <a:rPr lang="en-US" sz="6400" b="1" dirty="0">
                <a:latin typeface="Roboto Mono" panose="00000009000000000000" pitchFamily="49" charset="0"/>
                <a:ea typeface="Roboto Mono" panose="00000009000000000000" pitchFamily="49" charset="0"/>
                <a:cs typeface="Open Sans" panose="020B0606030504020204" pitchFamily="34" charset="0"/>
              </a:rPr>
              <a:t>now</a:t>
            </a:r>
            <a:r>
              <a:rPr lang="en-US" sz="6400" dirty="0">
                <a:latin typeface="Open Sans" panose="020B0606030504020204" pitchFamily="34" charset="0"/>
                <a:ea typeface="Open Sans" panose="020B0606030504020204" pitchFamily="34" charset="0"/>
                <a:cs typeface="Open Sans" panose="020B0606030504020204" pitchFamily="34" charset="0"/>
              </a:rPr>
              <a:t> method, that gives you a representation of the current moment, for the class you specify.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create instances, using any of the several overloaded </a:t>
            </a:r>
            <a:r>
              <a:rPr lang="en-US" sz="6400">
                <a:latin typeface="Open Sans" panose="020B0606030504020204" pitchFamily="34" charset="0"/>
                <a:ea typeface="Open Sans" panose="020B0606030504020204" pitchFamily="34" charset="0"/>
                <a:cs typeface="Open Sans" panose="020B0606030504020204" pitchFamily="34" charset="0"/>
              </a:rPr>
              <a:t>versions that </a:t>
            </a:r>
            <a:r>
              <a:rPr lang="en-US" sz="6400" dirty="0">
                <a:latin typeface="Open Sans" panose="020B0606030504020204" pitchFamily="34" charset="0"/>
                <a:ea typeface="Open Sans" panose="020B0606030504020204" pitchFamily="34" charset="0"/>
                <a:cs typeface="Open Sans" panose="020B0606030504020204" pitchFamily="34" charset="0"/>
              </a:rPr>
              <a:t>exist for the </a:t>
            </a:r>
            <a:r>
              <a:rPr lang="en-US" sz="6400" b="1" dirty="0">
                <a:latin typeface="Roboto Mono" panose="00000009000000000000" pitchFamily="49" charset="0"/>
                <a:ea typeface="Roboto Mono" panose="00000009000000000000" pitchFamily="49" charset="0"/>
                <a:cs typeface="Open Sans" panose="020B0606030504020204" pitchFamily="34" charset="0"/>
              </a:rPr>
              <a:t>of</a:t>
            </a:r>
            <a:r>
              <a:rPr lang="en-US" sz="6400" dirty="0">
                <a:latin typeface="Open Sans" panose="020B0606030504020204" pitchFamily="34" charset="0"/>
                <a:ea typeface="Open Sans" panose="020B0606030504020204" pitchFamily="34" charset="0"/>
                <a:cs typeface="Open Sans" panose="020B0606030504020204" pitchFamily="34" charset="0"/>
              </a:rPr>
              <a:t> factory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Alternately, you can use the </a:t>
            </a:r>
            <a:r>
              <a:rPr lang="en-US" sz="6400" b="1" dirty="0">
                <a:latin typeface="Roboto Mono" panose="00000009000000000000" pitchFamily="49" charset="0"/>
                <a:ea typeface="Roboto Mono" panose="00000009000000000000" pitchFamily="49" charset="0"/>
                <a:cs typeface="Open Sans" panose="020B0606030504020204" pitchFamily="34" charset="0"/>
              </a:rPr>
              <a:t>parse</a:t>
            </a:r>
            <a:r>
              <a:rPr lang="en-US" sz="6400" dirty="0">
                <a:latin typeface="Open Sans" panose="020B0606030504020204" pitchFamily="34" charset="0"/>
                <a:ea typeface="Open Sans" panose="020B0606030504020204" pitchFamily="34" charset="0"/>
                <a:cs typeface="Open Sans" panose="020B0606030504020204" pitchFamily="34" charset="0"/>
              </a:rPr>
              <a:t> method with a character sequence, usually a String, that's formatted in a predetermined way, or you can pass in a defined format.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methods shown on this slide are purposely shown without too much detail.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similarly named methods on any of the temporal implementations, with varying parameters and return types.</a:t>
            </a:r>
          </a:p>
        </p:txBody>
      </p:sp>
      <p:pic>
        <p:nvPicPr>
          <p:cNvPr id="3" name="Picture 2" descr="A blue and white box with text&#10;&#10;Description automatically generated">
            <a:extLst>
              <a:ext uri="{FF2B5EF4-FFF2-40B4-BE49-F238E27FC236}">
                <a16:creationId xmlns:a16="http://schemas.microsoft.com/office/drawing/2014/main" id="{C4CEB5CA-3A9D-B6E6-FD5E-6F018D605C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0195" y="8427322"/>
            <a:ext cx="9604974" cy="3386878"/>
          </a:xfrm>
          <a:prstGeom prst="rect">
            <a:avLst/>
          </a:prstGeom>
        </p:spPr>
      </p:pic>
    </p:spTree>
    <p:extLst>
      <p:ext uri="{BB962C8B-B14F-4D97-AF65-F5344CB8AC3E}">
        <p14:creationId xmlns:p14="http://schemas.microsoft.com/office/powerpoint/2010/main" val="102406007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79912-E363-51D8-7448-F7BB1AD13C8C}"/>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E349C924-1EAC-503A-8792-B8B14C94118C}"/>
              </a:ext>
            </a:extLst>
          </p:cNvPr>
          <p:cNvSpPr/>
          <p:nvPr/>
        </p:nvSpPr>
        <p:spPr>
          <a:xfrm>
            <a:off x="952498" y="459786"/>
            <a:ext cx="887903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java.util.Math</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a:extLst>
              <a:ext uri="{FF2B5EF4-FFF2-40B4-BE49-F238E27FC236}">
                <a16:creationId xmlns:a16="http://schemas.microsoft.com/office/drawing/2014/main" id="{58FCA54B-73F9-1B46-789C-044131B6A38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31DF4C7D-12F2-3288-458B-675EB710CBB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63DEBF5E-31BB-9232-E0A3-320EE0B46B1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10ED318-C0A2-AE66-0ED0-A64A92E412CB}"/>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Functionality on </a:t>
            </a:r>
            <a:r>
              <a:rPr lang="en-US" sz="4500" dirty="0" err="1">
                <a:latin typeface="Open Sans" panose="020B0606030504020204" pitchFamily="34" charset="0"/>
                <a:ea typeface="Open Sans" panose="020B0606030504020204" pitchFamily="34" charset="0"/>
                <a:cs typeface="Open Sans" panose="020B0606030504020204" pitchFamily="34" charset="0"/>
              </a:rPr>
              <a:t>java.lang.Math</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69BD0E3E-8E22-6FBE-0A47-404A435C393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about the Math class as your calculator.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functions you'd find on a basic calculator, as well as a few scientific methods.</a:t>
            </a:r>
          </a:p>
        </p:txBody>
      </p:sp>
    </p:spTree>
    <p:extLst>
      <p:ext uri="{BB962C8B-B14F-4D97-AF65-F5344CB8AC3E}">
        <p14:creationId xmlns:p14="http://schemas.microsoft.com/office/powerpoint/2010/main" val="63162493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4B92A-D89F-927C-47CD-2055405B79F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EB85DEC-FDDA-8EF1-A5C5-B4347BA3B6BF}"/>
              </a:ext>
            </a:extLst>
          </p:cNvPr>
          <p:cNvSpPr/>
          <p:nvPr/>
        </p:nvSpPr>
        <p:spPr>
          <a:xfrm>
            <a:off x="952498" y="459786"/>
            <a:ext cx="2280912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Temporal Instances Are Immutable</a:t>
            </a:r>
          </a:p>
        </p:txBody>
      </p:sp>
      <p:sp>
        <p:nvSpPr>
          <p:cNvPr id="128" name="Shape 128">
            <a:extLst>
              <a:ext uri="{FF2B5EF4-FFF2-40B4-BE49-F238E27FC236}">
                <a16:creationId xmlns:a16="http://schemas.microsoft.com/office/drawing/2014/main" id="{459C5CB8-80B3-57A4-89CA-96168B9A6D1F}"/>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A37AFD3-4125-A93F-2D69-C7E705EAB5E5}"/>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E1C1AC5-623F-69CF-C2E0-234A29D3D51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EB43EDC-5301-D123-D8BE-F730FB566E42}"/>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457C38B3-56AD-A6BD-155B-80F2A701EBD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temporal instances of classes,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a:t>
            </a:r>
            <a:r>
              <a:rPr lang="en-US" sz="6400" dirty="0">
                <a:latin typeface="Open Sans" panose="020B0606030504020204" pitchFamily="34" charset="0"/>
                <a:ea typeface="Open Sans" panose="020B0606030504020204" pitchFamily="34" charset="0"/>
                <a:cs typeface="Open Sans" panose="020B0606030504020204" pitchFamily="34" charset="0"/>
              </a:rPr>
              <a:t> package, are immutable and thread safe.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new instance is returned from methods that write to a temporal instance, such as the plus or minus methods,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need to assign the result of these methods to a variable.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original instance won't be modified.</a:t>
            </a:r>
          </a:p>
        </p:txBody>
      </p:sp>
    </p:spTree>
    <p:extLst>
      <p:ext uri="{BB962C8B-B14F-4D97-AF65-F5344CB8AC3E}">
        <p14:creationId xmlns:p14="http://schemas.microsoft.com/office/powerpoint/2010/main" val="415321878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8DE01-A947-64C0-7316-6B259555312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06ED56D5-5C1B-832D-2E8E-B06132E93019}"/>
              </a:ext>
            </a:extLst>
          </p:cNvPr>
          <p:cNvSpPr/>
          <p:nvPr/>
        </p:nvSpPr>
        <p:spPr>
          <a:xfrm>
            <a:off x="952498" y="459786"/>
            <a:ext cx="2546851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Methods of Temporal Implementations</a:t>
            </a:r>
          </a:p>
        </p:txBody>
      </p:sp>
      <p:sp>
        <p:nvSpPr>
          <p:cNvPr id="128" name="Shape 128">
            <a:extLst>
              <a:ext uri="{FF2B5EF4-FFF2-40B4-BE49-F238E27FC236}">
                <a16:creationId xmlns:a16="http://schemas.microsoft.com/office/drawing/2014/main" id="{3A94E6FE-AD41-CB7B-A1B7-0788064BB41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7A897F1-5EE4-F968-9542-58A0F8145A1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75D16118-C924-BBE3-AA69-886ED8BCF60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E945B5C-267A-D389-0CE8-B722F100269A}"/>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descr="A screenshot of a computer program&#10;&#10;Description automatically generated">
            <a:extLst>
              <a:ext uri="{FF2B5EF4-FFF2-40B4-BE49-F238E27FC236}">
                <a16:creationId xmlns:a16="http://schemas.microsoft.com/office/drawing/2014/main" id="{159C3414-10F1-FFD7-33FA-1F8454E9E64C}"/>
              </a:ext>
            </a:extLst>
          </p:cNvPr>
          <p:cNvPicPr>
            <a:picLocks noChangeAspect="1"/>
          </p:cNvPicPr>
          <p:nvPr/>
        </p:nvPicPr>
        <p:blipFill rotWithShape="1">
          <a:blip r:embed="rId4">
            <a:extLst>
              <a:ext uri="{28A0092B-C50C-407E-A947-70E740481C1C}">
                <a14:useLocalDpi xmlns:a14="http://schemas.microsoft.com/office/drawing/2010/main" val="0"/>
              </a:ext>
            </a:extLst>
          </a:blip>
          <a:srcRect l="2222" t="4212" r="3086" b="7389"/>
          <a:stretch/>
        </p:blipFill>
        <p:spPr>
          <a:xfrm>
            <a:off x="23983892" y="6963033"/>
            <a:ext cx="11751276" cy="6647935"/>
          </a:xfrm>
          <a:prstGeom prst="rect">
            <a:avLst/>
          </a:prstGeom>
        </p:spPr>
      </p:pic>
      <p:sp>
        <p:nvSpPr>
          <p:cNvPr id="4" name="Rectangle 3">
            <a:extLst>
              <a:ext uri="{FF2B5EF4-FFF2-40B4-BE49-F238E27FC236}">
                <a16:creationId xmlns:a16="http://schemas.microsoft.com/office/drawing/2014/main" id="{0D068AEE-1593-8BD0-1354-5006BE45895B}"/>
              </a:ext>
            </a:extLst>
          </p:cNvPr>
          <p:cNvSpPr/>
          <p:nvPr/>
        </p:nvSpPr>
        <p:spPr>
          <a:xfrm>
            <a:off x="952500" y="4285903"/>
            <a:ext cx="22525337" cy="1384032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the methods on the Temporal and </a:t>
            </a:r>
            <a:r>
              <a:rPr lang="en-US" sz="6400" dirty="0" err="1">
                <a:latin typeface="Open Sans" panose="020B0606030504020204" pitchFamily="34" charset="0"/>
                <a:ea typeface="Open Sans" panose="020B0606030504020204" pitchFamily="34" charset="0"/>
                <a:cs typeface="Open Sans" panose="020B0606030504020204" pitchFamily="34" charset="0"/>
              </a:rPr>
              <a:t>TemporalAccessor</a:t>
            </a:r>
            <a:r>
              <a:rPr lang="en-US" sz="6400" dirty="0">
                <a:latin typeface="Open Sans" panose="020B0606030504020204" pitchFamily="34" charset="0"/>
                <a:ea typeface="Open Sans" panose="020B0606030504020204" pitchFamily="34" charset="0"/>
                <a:cs typeface="Open Sans" panose="020B0606030504020204" pitchFamily="34" charset="0"/>
              </a:rPr>
              <a:t> interfaces, most implementations have methods prefixed with at, get, and is, as well as a format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Roboto Mono" panose="00000009000000000000" pitchFamily="49" charset="0"/>
                <a:ea typeface="Roboto Mono" panose="00000009000000000000" pitchFamily="49" charset="0"/>
                <a:cs typeface="Open Sans" panose="020B0606030504020204" pitchFamily="34" charset="0"/>
              </a:rPr>
              <a:t>at</a:t>
            </a:r>
            <a:r>
              <a:rPr lang="en-US" sz="6400" dirty="0">
                <a:latin typeface="Open Sans" panose="020B0606030504020204" pitchFamily="34" charset="0"/>
                <a:ea typeface="Open Sans" panose="020B0606030504020204" pitchFamily="34" charset="0"/>
                <a:cs typeface="Open Sans" panose="020B0606030504020204" pitchFamily="34" charset="0"/>
              </a:rPr>
              <a:t> methods allow you to combine temporal instances. As an example, a time is combined with the </a:t>
            </a: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for both the </a:t>
            </a:r>
            <a:r>
              <a:rPr lang="en-US" sz="6400" dirty="0" err="1">
                <a:latin typeface="Open Sans" panose="020B0606030504020204" pitchFamily="34" charset="0"/>
                <a:ea typeface="Open Sans" panose="020B0606030504020204" pitchFamily="34" charset="0"/>
                <a:cs typeface="Open Sans" panose="020B0606030504020204" pitchFamily="34" charset="0"/>
              </a:rPr>
              <a:t>atStartOfDay</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atTime</a:t>
            </a:r>
            <a:r>
              <a:rPr lang="en-US" sz="6400" dirty="0">
                <a:latin typeface="Open Sans" panose="020B0606030504020204" pitchFamily="34" charset="0"/>
                <a:ea typeface="Open Sans" panose="020B0606030504020204" pitchFamily="34" charset="0"/>
                <a:cs typeface="Open Sans" panose="020B0606030504020204" pitchFamily="34" charset="0"/>
              </a:rPr>
              <a:t> methods and return </a:t>
            </a:r>
            <a:r>
              <a:rPr lang="en-US" sz="6400" dirty="0" err="1">
                <a:latin typeface="Open Sans" panose="020B0606030504020204" pitchFamily="34" charset="0"/>
                <a:ea typeface="Open Sans" panose="020B0606030504020204" pitchFamily="34" charset="0"/>
                <a:cs typeface="Open Sans" panose="020B0606030504020204" pitchFamily="34" charset="0"/>
              </a:rPr>
              <a:t>LocalDateTime</a:t>
            </a:r>
            <a:r>
              <a:rPr lang="en-US" sz="6400" dirty="0">
                <a:latin typeface="Open Sans" panose="020B0606030504020204" pitchFamily="34" charset="0"/>
                <a:ea typeface="Open Sans" panose="020B0606030504020204" pitchFamily="34" charset="0"/>
                <a:cs typeface="Open Sans" panose="020B0606030504020204" pitchFamily="34" charset="0"/>
              </a:rPr>
              <a:t> instances.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Date and Time instances implement Comparable, so each has a </a:t>
            </a:r>
            <a:r>
              <a:rPr lang="en-US" sz="6400" dirty="0" err="1">
                <a:latin typeface="Open Sans" panose="020B0606030504020204" pitchFamily="34" charset="0"/>
                <a:ea typeface="Open Sans" panose="020B0606030504020204" pitchFamily="34" charset="0"/>
                <a:cs typeface="Open Sans" panose="020B0606030504020204" pitchFamily="34" charset="0"/>
              </a:rPr>
              <a:t>compareTo</a:t>
            </a:r>
            <a:r>
              <a:rPr lang="en-US" sz="6400" dirty="0">
                <a:latin typeface="Open Sans" panose="020B0606030504020204" pitchFamily="34" charset="0"/>
                <a:ea typeface="Open Sans" panose="020B0606030504020204" pitchFamily="34" charset="0"/>
                <a:cs typeface="Open Sans" panose="020B0606030504020204" pitchFamily="34" charset="0"/>
              </a:rPr>
              <a:t> method.</a:t>
            </a:r>
          </a:p>
        </p:txBody>
      </p:sp>
    </p:spTree>
    <p:extLst>
      <p:ext uri="{BB962C8B-B14F-4D97-AF65-F5344CB8AC3E}">
        <p14:creationId xmlns:p14="http://schemas.microsoft.com/office/powerpoint/2010/main" val="357010944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A7D82-8E93-1D85-0841-D9A5CA39EA4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4F582F9-6113-A52A-E637-F868EE07288A}"/>
              </a:ext>
            </a:extLst>
          </p:cNvPr>
          <p:cNvSpPr/>
          <p:nvPr/>
        </p:nvSpPr>
        <p:spPr>
          <a:xfrm>
            <a:off x="952498" y="459786"/>
            <a:ext cx="2546851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Methods of Temporal Implementations</a:t>
            </a:r>
          </a:p>
        </p:txBody>
      </p:sp>
      <p:sp>
        <p:nvSpPr>
          <p:cNvPr id="128" name="Shape 128">
            <a:extLst>
              <a:ext uri="{FF2B5EF4-FFF2-40B4-BE49-F238E27FC236}">
                <a16:creationId xmlns:a16="http://schemas.microsoft.com/office/drawing/2014/main" id="{A53D62CF-38A5-67C2-957B-548C3B4F64A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0FC78F8-C1F9-940E-01F4-94BEAC01A0B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9DB1E3F1-5536-FC21-5209-0BB7F7AFFEF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419E2521-0911-CD99-1689-EAC8561BC8E0}"/>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descr="A screenshot of a computer program&#10;&#10;Description automatically generated">
            <a:extLst>
              <a:ext uri="{FF2B5EF4-FFF2-40B4-BE49-F238E27FC236}">
                <a16:creationId xmlns:a16="http://schemas.microsoft.com/office/drawing/2014/main" id="{52575B44-931F-CE8B-5B8A-6962297E1466}"/>
              </a:ext>
            </a:extLst>
          </p:cNvPr>
          <p:cNvPicPr>
            <a:picLocks noChangeAspect="1"/>
          </p:cNvPicPr>
          <p:nvPr/>
        </p:nvPicPr>
        <p:blipFill rotWithShape="1">
          <a:blip r:embed="rId4">
            <a:extLst>
              <a:ext uri="{28A0092B-C50C-407E-A947-70E740481C1C}">
                <a14:useLocalDpi xmlns:a14="http://schemas.microsoft.com/office/drawing/2010/main" val="0"/>
              </a:ext>
            </a:extLst>
          </a:blip>
          <a:srcRect l="2222" t="4212" r="3086" b="7389"/>
          <a:stretch/>
        </p:blipFill>
        <p:spPr>
          <a:xfrm>
            <a:off x="23983892" y="6963033"/>
            <a:ext cx="11751276" cy="6647935"/>
          </a:xfrm>
          <a:prstGeom prst="rect">
            <a:avLst/>
          </a:prstGeom>
        </p:spPr>
      </p:pic>
      <p:sp>
        <p:nvSpPr>
          <p:cNvPr id="4" name="Rectangle 3">
            <a:extLst>
              <a:ext uri="{FF2B5EF4-FFF2-40B4-BE49-F238E27FC236}">
                <a16:creationId xmlns:a16="http://schemas.microsoft.com/office/drawing/2014/main" id="{098ACB01-8BA5-F1E8-765B-FB19C846FA9A}"/>
              </a:ext>
            </a:extLst>
          </p:cNvPr>
          <p:cNvSpPr/>
          <p:nvPr/>
        </p:nvSpPr>
        <p:spPr>
          <a:xfrm>
            <a:off x="952500" y="4285903"/>
            <a:ext cx="22525337" cy="1384032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Roboto Mono" panose="00000009000000000000" pitchFamily="49" charset="0"/>
                <a:ea typeface="Roboto Mono" panose="00000009000000000000" pitchFamily="49" charset="0"/>
                <a:cs typeface="Open Sans" panose="020B0606030504020204" pitchFamily="34" charset="0"/>
              </a:rPr>
              <a:t>get</a:t>
            </a:r>
            <a:r>
              <a:rPr lang="en-US" sz="6400" dirty="0">
                <a:latin typeface="Open Sans" panose="020B0606030504020204" pitchFamily="34" charset="0"/>
                <a:ea typeface="Open Sans" panose="020B0606030504020204" pitchFamily="34" charset="0"/>
                <a:cs typeface="Open Sans" panose="020B0606030504020204" pitchFamily="34" charset="0"/>
              </a:rPr>
              <a:t> methods are specific to the class, so for </a:t>
            </a: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you'd have date related getters, like </a:t>
            </a:r>
            <a:r>
              <a:rPr lang="en-US" sz="6400" b="1" dirty="0" err="1">
                <a:latin typeface="Roboto Mono" panose="00000009000000000000" pitchFamily="49" charset="0"/>
                <a:ea typeface="Roboto Mono" panose="00000009000000000000" pitchFamily="49" charset="0"/>
                <a:cs typeface="Open Sans" panose="020B0606030504020204" pitchFamily="34" charset="0"/>
              </a:rPr>
              <a:t>getYear</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err="1">
                <a:latin typeface="Roboto Mono" panose="00000009000000000000" pitchFamily="49" charset="0"/>
                <a:ea typeface="Roboto Mono" panose="00000009000000000000" pitchFamily="49" charset="0"/>
                <a:cs typeface="Open Sans" panose="020B0606030504020204" pitchFamily="34" charset="0"/>
              </a:rPr>
              <a:t>getMonth</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err="1">
                <a:latin typeface="Roboto Mono" panose="00000009000000000000" pitchFamily="49" charset="0"/>
                <a:ea typeface="Roboto Mono" panose="00000009000000000000" pitchFamily="49" charset="0"/>
                <a:cs typeface="Open Sans" panose="020B0606030504020204" pitchFamily="34" charset="0"/>
              </a:rPr>
              <a:t>getDayofWeek</a:t>
            </a:r>
            <a:r>
              <a:rPr lang="en-US" sz="6400" dirty="0">
                <a:latin typeface="Open Sans" panose="020B0606030504020204" pitchFamily="34" charset="0"/>
                <a:ea typeface="Open Sans" panose="020B0606030504020204" pitchFamily="34" charset="0"/>
                <a:cs typeface="Open Sans" panose="020B0606030504020204" pitchFamily="34" charset="0"/>
              </a:rPr>
              <a:t>, and so 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dirty="0" err="1">
                <a:latin typeface="Open Sans" panose="020B0606030504020204" pitchFamily="34" charset="0"/>
                <a:ea typeface="Open Sans" panose="020B0606030504020204" pitchFamily="34" charset="0"/>
                <a:cs typeface="Open Sans" panose="020B0606030504020204" pitchFamily="34" charset="0"/>
              </a:rPr>
              <a:t>LocalTime</a:t>
            </a:r>
            <a:r>
              <a:rPr lang="en-US" sz="6400" dirty="0">
                <a:latin typeface="Open Sans" panose="020B0606030504020204" pitchFamily="34" charset="0"/>
                <a:ea typeface="Open Sans" panose="020B0606030504020204" pitchFamily="34" charset="0"/>
                <a:cs typeface="Open Sans" panose="020B0606030504020204" pitchFamily="34" charset="0"/>
              </a:rPr>
              <a:t>, these would be </a:t>
            </a:r>
            <a:r>
              <a:rPr lang="en-US" sz="6400" b="1" dirty="0" err="1">
                <a:latin typeface="Roboto Mono" panose="00000009000000000000" pitchFamily="49" charset="0"/>
                <a:ea typeface="Roboto Mono" panose="00000009000000000000" pitchFamily="49" charset="0"/>
                <a:cs typeface="Open Sans" panose="020B0606030504020204" pitchFamily="34" charset="0"/>
              </a:rPr>
              <a:t>getHour</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err="1">
                <a:latin typeface="Roboto Mono" panose="00000009000000000000" pitchFamily="49" charset="0"/>
                <a:ea typeface="Roboto Mono" panose="00000009000000000000" pitchFamily="49" charset="0"/>
                <a:cs typeface="Open Sans" panose="020B0606030504020204" pitchFamily="34" charset="0"/>
              </a:rPr>
              <a:t>getMinute</a:t>
            </a:r>
            <a:r>
              <a:rPr lang="en-US" sz="6400" dirty="0">
                <a:latin typeface="Open Sans" panose="020B0606030504020204" pitchFamily="34" charset="0"/>
                <a:ea typeface="Open Sans" panose="020B0606030504020204" pitchFamily="34" charset="0"/>
                <a:cs typeface="Open Sans" panose="020B0606030504020204" pitchFamily="34" charset="0"/>
              </a:rPr>
              <a:t>, etc.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class supports </a:t>
            </a:r>
            <a:r>
              <a:rPr lang="en-US" sz="6400" b="1" dirty="0" err="1">
                <a:latin typeface="Roboto Mono" panose="00000009000000000000" pitchFamily="49" charset="0"/>
                <a:ea typeface="Roboto Mono" panose="00000009000000000000" pitchFamily="49" charset="0"/>
                <a:cs typeface="Open Sans" panose="020B0606030504020204" pitchFamily="34" charset="0"/>
              </a:rPr>
              <a:t>isAfter</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err="1">
                <a:latin typeface="Roboto Mono" panose="00000009000000000000" pitchFamily="49" charset="0"/>
                <a:ea typeface="Roboto Mono" panose="00000009000000000000" pitchFamily="49" charset="0"/>
                <a:cs typeface="Open Sans" panose="020B0606030504020204" pitchFamily="34" charset="0"/>
              </a:rPr>
              <a:t>isBefore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err="1">
                <a:latin typeface="Roboto Mono" panose="00000009000000000000" pitchFamily="49" charset="0"/>
                <a:ea typeface="Roboto Mono" panose="00000009000000000000" pitchFamily="49" charset="0"/>
                <a:cs typeface="Open Sans" panose="020B0606030504020204" pitchFamily="34" charset="0"/>
              </a:rPr>
              <a:t>isEqual</a:t>
            </a:r>
            <a:r>
              <a:rPr lang="en-US" sz="6400" dirty="0">
                <a:latin typeface="Open Sans" panose="020B0606030504020204" pitchFamily="34" charset="0"/>
                <a:ea typeface="Open Sans" panose="020B0606030504020204" pitchFamily="34" charset="0"/>
                <a:cs typeface="Open Sans" panose="020B0606030504020204" pitchFamily="34" charset="0"/>
              </a:rPr>
              <a:t>, so you can compare units of date or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there's a format method, to output a formatted date.</a:t>
            </a:r>
          </a:p>
        </p:txBody>
      </p:sp>
    </p:spTree>
    <p:extLst>
      <p:ext uri="{BB962C8B-B14F-4D97-AF65-F5344CB8AC3E}">
        <p14:creationId xmlns:p14="http://schemas.microsoft.com/office/powerpoint/2010/main" val="230018127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17FE-D8E8-8D5D-3BFE-14BE22109AB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0044F95-5308-D3A7-E747-C0CE1CC0FEFF}"/>
              </a:ext>
            </a:extLst>
          </p:cNvPr>
          <p:cNvSpPr/>
          <p:nvPr/>
        </p:nvSpPr>
        <p:spPr>
          <a:xfrm>
            <a:off x="952498" y="459786"/>
            <a:ext cx="317474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LocalDate, </a:t>
            </a:r>
            <a:r>
              <a:rPr lang="en-US" sz="10800" dirty="0" err="1">
                <a:latin typeface="Open Sans" panose="020B0606030504020204" pitchFamily="34" charset="0"/>
                <a:ea typeface="Open Sans" panose="020B0606030504020204" pitchFamily="34" charset="0"/>
                <a:cs typeface="Open Sans" panose="020B0606030504020204" pitchFamily="34" charset="0"/>
              </a:rPr>
              <a:t>LocalTime</a:t>
            </a:r>
            <a:r>
              <a:rPr lang="en-US" sz="10800" dirty="0">
                <a:latin typeface="Open Sans" panose="020B0606030504020204" pitchFamily="34" charset="0"/>
                <a:ea typeface="Open Sans" panose="020B0606030504020204" pitchFamily="34" charset="0"/>
                <a:cs typeface="Open Sans" panose="020B0606030504020204" pitchFamily="34" charset="0"/>
              </a:rPr>
              <a:t>, and </a:t>
            </a:r>
            <a:r>
              <a:rPr lang="en-US" sz="10800" dirty="0" err="1">
                <a:latin typeface="Open Sans" panose="020B0606030504020204" pitchFamily="34" charset="0"/>
                <a:ea typeface="Open Sans" panose="020B0606030504020204" pitchFamily="34" charset="0"/>
                <a:cs typeface="Open Sans" panose="020B0606030504020204" pitchFamily="34" charset="0"/>
              </a:rPr>
              <a:t>LocalDateTime</a:t>
            </a:r>
            <a:r>
              <a:rPr lang="en-US" sz="10800" dirty="0">
                <a:latin typeface="Open Sans" panose="020B0606030504020204" pitchFamily="34" charset="0"/>
                <a:ea typeface="Open Sans" panose="020B0606030504020204" pitchFamily="34" charset="0"/>
                <a:cs typeface="Open Sans" panose="020B0606030504020204" pitchFamily="34" charset="0"/>
              </a:rPr>
              <a:t> classes</a:t>
            </a:r>
          </a:p>
        </p:txBody>
      </p:sp>
      <p:sp>
        <p:nvSpPr>
          <p:cNvPr id="128" name="Shape 128">
            <a:extLst>
              <a:ext uri="{FF2B5EF4-FFF2-40B4-BE49-F238E27FC236}">
                <a16:creationId xmlns:a16="http://schemas.microsoft.com/office/drawing/2014/main" id="{45A169E0-398A-1580-F23F-53E14F9E49F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9C7F1AEA-734A-85AB-9470-37009C8E521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618A666E-1277-6C11-48B1-AD2ABBEFB34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60014A2-9953-9955-47C9-F8143DE7780A}"/>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4" name="Rectangle 3">
            <a:extLst>
              <a:ext uri="{FF2B5EF4-FFF2-40B4-BE49-F238E27FC236}">
                <a16:creationId xmlns:a16="http://schemas.microsoft.com/office/drawing/2014/main" id="{92A4C1D7-7946-FA99-5E2E-5B8F1EFB0468}"/>
              </a:ext>
            </a:extLst>
          </p:cNvPr>
          <p:cNvSpPr/>
          <p:nvPr/>
        </p:nvSpPr>
        <p:spPr>
          <a:xfrm>
            <a:off x="952500" y="2644347"/>
            <a:ext cx="19349651" cy="1548188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want you to see that Java is internally storing the date fields, and the time fields, as separate numeric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fields can be retrieved, with or without context, of the other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you can get day of the month, or day of the year.</a:t>
            </a:r>
          </a:p>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uses an int for year, and a short for month and day.</a:t>
            </a:r>
          </a:p>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LocalTime</a:t>
            </a:r>
            <a:r>
              <a:rPr lang="en-US" sz="6400" dirty="0">
                <a:latin typeface="Open Sans" panose="020B0606030504020204" pitchFamily="34" charset="0"/>
                <a:ea typeface="Open Sans" panose="020B0606030504020204" pitchFamily="34" charset="0"/>
                <a:cs typeface="Open Sans" panose="020B0606030504020204" pitchFamily="34" charset="0"/>
              </a:rPr>
              <a:t> uses bytes for the hour, minute, and second, and an int for nanoseconds.</a:t>
            </a:r>
          </a:p>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LocalDateTime</a:t>
            </a:r>
            <a:r>
              <a:rPr lang="en-US" sz="6400" dirty="0">
                <a:latin typeface="Open Sans" panose="020B0606030504020204" pitchFamily="34" charset="0"/>
                <a:ea typeface="Open Sans" panose="020B0606030504020204" pitchFamily="34" charset="0"/>
                <a:cs typeface="Open Sans" panose="020B0606030504020204" pitchFamily="34" charset="0"/>
              </a:rPr>
              <a:t> has two fields, a date, with a type of </a:t>
            </a: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and a time, with a type of </a:t>
            </a:r>
            <a:r>
              <a:rPr lang="en-US" sz="6400" dirty="0" err="1">
                <a:latin typeface="Open Sans" panose="020B0606030504020204" pitchFamily="34" charset="0"/>
                <a:ea typeface="Open Sans" panose="020B0606030504020204" pitchFamily="34" charset="0"/>
                <a:cs typeface="Open Sans" panose="020B0606030504020204" pitchFamily="34" charset="0"/>
              </a:rPr>
              <a:t>LocalTime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descr="A screenshot of a computer program&#10;&#10;Description automatically generated">
            <a:extLst>
              <a:ext uri="{FF2B5EF4-FFF2-40B4-BE49-F238E27FC236}">
                <a16:creationId xmlns:a16="http://schemas.microsoft.com/office/drawing/2014/main" id="{14381E97-B4B6-9936-7FE4-52D9EB25AABC}"/>
              </a:ext>
            </a:extLst>
          </p:cNvPr>
          <p:cNvPicPr>
            <a:picLocks noChangeAspect="1"/>
          </p:cNvPicPr>
          <p:nvPr/>
        </p:nvPicPr>
        <p:blipFill rotWithShape="1">
          <a:blip r:embed="rId4">
            <a:extLst>
              <a:ext uri="{28A0092B-C50C-407E-A947-70E740481C1C}">
                <a14:useLocalDpi xmlns:a14="http://schemas.microsoft.com/office/drawing/2010/main" val="0"/>
              </a:ext>
            </a:extLst>
          </a:blip>
          <a:srcRect l="2109" t="4861" r="2839" b="5242"/>
          <a:stretch/>
        </p:blipFill>
        <p:spPr>
          <a:xfrm>
            <a:off x="20845276" y="5912717"/>
            <a:ext cx="14889892" cy="8748566"/>
          </a:xfrm>
          <a:prstGeom prst="rect">
            <a:avLst/>
          </a:prstGeom>
        </p:spPr>
      </p:pic>
    </p:spTree>
    <p:extLst>
      <p:ext uri="{BB962C8B-B14F-4D97-AF65-F5344CB8AC3E}">
        <p14:creationId xmlns:p14="http://schemas.microsoft.com/office/powerpoint/2010/main" val="62964729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8CDD1-EE3C-8CCC-BF58-EFFC7E22B53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DE0E0C29-5798-23E9-1150-9B7DE1903E71}"/>
              </a:ext>
            </a:extLst>
          </p:cNvPr>
          <p:cNvSpPr/>
          <p:nvPr/>
        </p:nvSpPr>
        <p:spPr>
          <a:xfrm>
            <a:off x="952498" y="459786"/>
            <a:ext cx="1296508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LocalDate Class</a:t>
            </a:r>
          </a:p>
        </p:txBody>
      </p:sp>
      <p:sp>
        <p:nvSpPr>
          <p:cNvPr id="128" name="Shape 128">
            <a:extLst>
              <a:ext uri="{FF2B5EF4-FFF2-40B4-BE49-F238E27FC236}">
                <a16:creationId xmlns:a16="http://schemas.microsoft.com/office/drawing/2014/main" id="{5F4076BE-A701-09DF-1B99-7C0F2BEA2EC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6ED9740-8609-61D8-BCB3-DB248828D5B9}"/>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7BD0238-A5AC-7513-1856-26D4532B64D7}"/>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753D44F-4B66-ACCA-44CE-0098DA8598FA}"/>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219038E6-7EFF-CFC0-C0F5-1084A5476B1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is a class for storing and managing a date, with a year, month, and day, without reference to a specific time zone.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kind of date might be used for an anniversary date, a birth date, or a special holiday like Cinco de Mayo (the 5th of May), or Thanksgiving Day.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doesn't have a clock time component.</a:t>
            </a:r>
          </a:p>
        </p:txBody>
      </p:sp>
      <p:pic>
        <p:nvPicPr>
          <p:cNvPr id="3" name="Picture 2" descr="A blue and white box with text&#10;&#10;Description automatically generated">
            <a:extLst>
              <a:ext uri="{FF2B5EF4-FFF2-40B4-BE49-F238E27FC236}">
                <a16:creationId xmlns:a16="http://schemas.microsoft.com/office/drawing/2014/main" id="{964CD5FF-1233-37EB-B5C1-66E29A8B5DB4}"/>
              </a:ext>
            </a:extLst>
          </p:cNvPr>
          <p:cNvPicPr>
            <a:picLocks noChangeAspect="1"/>
          </p:cNvPicPr>
          <p:nvPr/>
        </p:nvPicPr>
        <p:blipFill rotWithShape="1">
          <a:blip r:embed="rId4">
            <a:extLst>
              <a:ext uri="{28A0092B-C50C-407E-A947-70E740481C1C}">
                <a14:useLocalDpi xmlns:a14="http://schemas.microsoft.com/office/drawing/2010/main" val="0"/>
              </a:ext>
            </a:extLst>
          </a:blip>
          <a:srcRect l="3798" t="6008" r="5986" b="7006"/>
          <a:stretch/>
        </p:blipFill>
        <p:spPr>
          <a:xfrm>
            <a:off x="14377086" y="11640404"/>
            <a:ext cx="7821829" cy="4473145"/>
          </a:xfrm>
          <a:prstGeom prst="rect">
            <a:avLst/>
          </a:prstGeom>
        </p:spPr>
      </p:pic>
    </p:spTree>
    <p:extLst>
      <p:ext uri="{BB962C8B-B14F-4D97-AF65-F5344CB8AC3E}">
        <p14:creationId xmlns:p14="http://schemas.microsoft.com/office/powerpoint/2010/main" val="296013101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373DE-10AB-5DF4-7FB7-F65793279FCB}"/>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87608E3-3317-CABE-1D71-A11A71F51B8C}"/>
              </a:ext>
            </a:extLst>
          </p:cNvPr>
          <p:cNvSpPr/>
          <p:nvPr/>
        </p:nvSpPr>
        <p:spPr>
          <a:xfrm>
            <a:off x="952498" y="459786"/>
            <a:ext cx="1310134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LocalTime</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sp>
        <p:nvSpPr>
          <p:cNvPr id="128" name="Shape 128">
            <a:extLst>
              <a:ext uri="{FF2B5EF4-FFF2-40B4-BE49-F238E27FC236}">
                <a16:creationId xmlns:a16="http://schemas.microsoft.com/office/drawing/2014/main" id="{F5EB3903-F063-6345-7FD8-2CBF5651FCE0}"/>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2FAD829-DA8A-DE4B-91C6-2DE7D8258CE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FBD260CF-3A33-8799-8917-B50A271F43A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43829239-7B87-1254-21A6-31D40E60083D}"/>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Overview: Date &amp; Time (</a:t>
            </a:r>
            <a:r>
              <a:rPr lang="en-US" sz="4500" dirty="0" err="1">
                <a:latin typeface="Open Sans" panose="020B0606030504020204" pitchFamily="34" charset="0"/>
                <a:ea typeface="Open Sans" panose="020B0606030504020204" pitchFamily="34" charset="0"/>
                <a:cs typeface="Open Sans" panose="020B0606030504020204" pitchFamily="34" charset="0"/>
              </a:rPr>
              <a:t>java.time</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6D1420AD-89F2-9AA5-B476-4D674504C0E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LocalTime</a:t>
            </a:r>
            <a:r>
              <a:rPr lang="en-US" sz="6400" dirty="0">
                <a:latin typeface="Open Sans" panose="020B0606030504020204" pitchFamily="34" charset="0"/>
                <a:ea typeface="Open Sans" panose="020B0606030504020204" pitchFamily="34" charset="0"/>
                <a:cs typeface="Open Sans" panose="020B0606030504020204" pitchFamily="34" charset="0"/>
              </a:rPr>
              <a:t> class provides a description of the local time as seen on a wall clock.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contains neither a date or a time zone.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Time is represented as hour-minute-second, with nanosecond precision, if it's available.</a:t>
            </a:r>
          </a:p>
        </p:txBody>
      </p:sp>
      <p:pic>
        <p:nvPicPr>
          <p:cNvPr id="4" name="Picture 3" descr="A screenshot of a computer&#10;&#10;Description automatically generated">
            <a:extLst>
              <a:ext uri="{FF2B5EF4-FFF2-40B4-BE49-F238E27FC236}">
                <a16:creationId xmlns:a16="http://schemas.microsoft.com/office/drawing/2014/main" id="{F8FBD013-5EC8-D467-34FF-E951551E94DA}"/>
              </a:ext>
            </a:extLst>
          </p:cNvPr>
          <p:cNvPicPr>
            <a:picLocks noChangeAspect="1"/>
          </p:cNvPicPr>
          <p:nvPr/>
        </p:nvPicPr>
        <p:blipFill rotWithShape="1">
          <a:blip r:embed="rId4">
            <a:extLst>
              <a:ext uri="{28A0092B-C50C-407E-A947-70E740481C1C}">
                <a14:useLocalDpi xmlns:a14="http://schemas.microsoft.com/office/drawing/2010/main" val="0"/>
              </a:ext>
            </a:extLst>
          </a:blip>
          <a:srcRect l="4102" t="6905" r="6297" b="5562"/>
          <a:stretch/>
        </p:blipFill>
        <p:spPr>
          <a:xfrm>
            <a:off x="14420336" y="9576486"/>
            <a:ext cx="7735329" cy="5016844"/>
          </a:xfrm>
          <a:prstGeom prst="rect">
            <a:avLst/>
          </a:prstGeom>
        </p:spPr>
      </p:pic>
    </p:spTree>
    <p:extLst>
      <p:ext uri="{BB962C8B-B14F-4D97-AF65-F5344CB8AC3E}">
        <p14:creationId xmlns:p14="http://schemas.microsoft.com/office/powerpoint/2010/main" val="393873741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7C75E-4601-5996-BA75-DDC510E19501}"/>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5ABE4F6-BA91-2177-F30B-D0AC7B5A803C}"/>
              </a:ext>
            </a:extLst>
          </p:cNvPr>
          <p:cNvSpPr/>
          <p:nvPr/>
        </p:nvSpPr>
        <p:spPr>
          <a:xfrm>
            <a:off x="952498" y="459786"/>
            <a:ext cx="211051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TemporalField</a:t>
            </a:r>
            <a:r>
              <a:rPr lang="en-US" sz="10800" dirty="0">
                <a:latin typeface="Open Sans" panose="020B0606030504020204" pitchFamily="34" charset="0"/>
                <a:ea typeface="Open Sans" panose="020B0606030504020204" pitchFamily="34" charset="0"/>
                <a:cs typeface="Open Sans" panose="020B0606030504020204" pitchFamily="34" charset="0"/>
              </a:rPr>
              <a:t> vs. Temporal Unit</a:t>
            </a:r>
          </a:p>
        </p:txBody>
      </p:sp>
      <p:sp>
        <p:nvSpPr>
          <p:cNvPr id="128" name="Shape 128">
            <a:extLst>
              <a:ext uri="{FF2B5EF4-FFF2-40B4-BE49-F238E27FC236}">
                <a16:creationId xmlns:a16="http://schemas.microsoft.com/office/drawing/2014/main" id="{1ED9B5E3-E3CC-5650-0E6E-A8A9FF11ABB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08B713E8-BE40-EC9D-53CE-4341529AC4A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C7F0F1C-C0A5-41F1-F9E4-C0EE3823E4B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7F6E2BE-1769-9D75-B410-3F9744443CC9}"/>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LocalDate</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 program&#10;&#10;Description automatically generated">
            <a:extLst>
              <a:ext uri="{FF2B5EF4-FFF2-40B4-BE49-F238E27FC236}">
                <a16:creationId xmlns:a16="http://schemas.microsoft.com/office/drawing/2014/main" id="{42179110-85E3-12A7-9A8D-8B06AF86146F}"/>
              </a:ext>
            </a:extLst>
          </p:cNvPr>
          <p:cNvPicPr>
            <a:picLocks noChangeAspect="1"/>
          </p:cNvPicPr>
          <p:nvPr/>
        </p:nvPicPr>
        <p:blipFill rotWithShape="1">
          <a:blip r:embed="rId4">
            <a:extLst>
              <a:ext uri="{28A0092B-C50C-407E-A947-70E740481C1C}">
                <a14:useLocalDpi xmlns:a14="http://schemas.microsoft.com/office/drawing/2010/main" val="0"/>
              </a:ext>
            </a:extLst>
          </a:blip>
          <a:srcRect l="3627" t="1024" r="2894" b="1309"/>
          <a:stretch/>
        </p:blipFill>
        <p:spPr>
          <a:xfrm>
            <a:off x="16264708" y="4470257"/>
            <a:ext cx="19470460" cy="11633486"/>
          </a:xfrm>
          <a:prstGeom prst="rect">
            <a:avLst/>
          </a:prstGeom>
        </p:spPr>
      </p:pic>
      <p:sp>
        <p:nvSpPr>
          <p:cNvPr id="2" name="Rectangle 1">
            <a:extLst>
              <a:ext uri="{FF2B5EF4-FFF2-40B4-BE49-F238E27FC236}">
                <a16:creationId xmlns:a16="http://schemas.microsoft.com/office/drawing/2014/main" id="{26C90A67-B152-1B81-39D4-C3A22C5951E8}"/>
              </a:ext>
            </a:extLst>
          </p:cNvPr>
          <p:cNvSpPr/>
          <p:nvPr/>
        </p:nvSpPr>
        <p:spPr>
          <a:xfrm>
            <a:off x="952501" y="4285904"/>
            <a:ext cx="14913575"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err="1">
                <a:latin typeface="Open Sans" panose="020B0606030504020204" pitchFamily="34" charset="0"/>
                <a:ea typeface="Open Sans" panose="020B0606030504020204" pitchFamily="34" charset="0"/>
                <a:cs typeface="Open Sans" panose="020B0606030504020204" pitchFamily="34" charset="0"/>
              </a:rPr>
              <a:t>TemporalField</a:t>
            </a:r>
            <a:r>
              <a:rPr lang="en-US" sz="6400" dirty="0">
                <a:latin typeface="Open Sans" panose="020B0606030504020204" pitchFamily="34" charset="0"/>
                <a:ea typeface="Open Sans" panose="020B0606030504020204" pitchFamily="34" charset="0"/>
                <a:cs typeface="Open Sans" panose="020B0606030504020204" pitchFamily="34" charset="0"/>
              </a:rPr>
              <a:t> represents a specific field within a date-time, such as MONTH_OF_YEAR, DAY_OF_WEEK, or HOUR_OF_DAY. It defines fields we commonly think about in terms of date-time components (e.g., the month part of a date or the hour part of a time).</a:t>
            </a:r>
          </a:p>
        </p:txBody>
      </p:sp>
    </p:spTree>
    <p:extLst>
      <p:ext uri="{BB962C8B-B14F-4D97-AF65-F5344CB8AC3E}">
        <p14:creationId xmlns:p14="http://schemas.microsoft.com/office/powerpoint/2010/main" val="427436009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DF10-CCAA-C83E-0F5D-5BCBF842D676}"/>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73A10B0-95F5-54C4-6C63-080E58D88A17}"/>
              </a:ext>
            </a:extLst>
          </p:cNvPr>
          <p:cNvSpPr/>
          <p:nvPr/>
        </p:nvSpPr>
        <p:spPr>
          <a:xfrm>
            <a:off x="952498" y="459786"/>
            <a:ext cx="211051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TemporalField</a:t>
            </a:r>
            <a:r>
              <a:rPr lang="en-US" sz="10800" dirty="0">
                <a:latin typeface="Open Sans" panose="020B0606030504020204" pitchFamily="34" charset="0"/>
                <a:ea typeface="Open Sans" panose="020B0606030504020204" pitchFamily="34" charset="0"/>
                <a:cs typeface="Open Sans" panose="020B0606030504020204" pitchFamily="34" charset="0"/>
              </a:rPr>
              <a:t> vs. Temporal Unit</a:t>
            </a:r>
          </a:p>
        </p:txBody>
      </p:sp>
      <p:sp>
        <p:nvSpPr>
          <p:cNvPr id="128" name="Shape 128">
            <a:extLst>
              <a:ext uri="{FF2B5EF4-FFF2-40B4-BE49-F238E27FC236}">
                <a16:creationId xmlns:a16="http://schemas.microsoft.com/office/drawing/2014/main" id="{00E78810-6832-6FA8-CF52-3CAF77F30E2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6C4FEFB-20CA-BC9F-9424-7C7BDE67C801}"/>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A3C06348-2F9C-62CE-782B-AD57F836F37A}"/>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86708EE-A0B8-E02E-D800-8C83C83D45D3}"/>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LocalDate</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 program&#10;&#10;Description automatically generated">
            <a:extLst>
              <a:ext uri="{FF2B5EF4-FFF2-40B4-BE49-F238E27FC236}">
                <a16:creationId xmlns:a16="http://schemas.microsoft.com/office/drawing/2014/main" id="{8C51D228-5998-B268-1AD8-C163FA8ED5B8}"/>
              </a:ext>
            </a:extLst>
          </p:cNvPr>
          <p:cNvPicPr>
            <a:picLocks noChangeAspect="1"/>
          </p:cNvPicPr>
          <p:nvPr/>
        </p:nvPicPr>
        <p:blipFill rotWithShape="1">
          <a:blip r:embed="rId4">
            <a:extLst>
              <a:ext uri="{28A0092B-C50C-407E-A947-70E740481C1C}">
                <a14:useLocalDpi xmlns:a14="http://schemas.microsoft.com/office/drawing/2010/main" val="0"/>
              </a:ext>
            </a:extLst>
          </a:blip>
          <a:srcRect l="3627" t="1024" r="2894" b="1309"/>
          <a:stretch/>
        </p:blipFill>
        <p:spPr>
          <a:xfrm>
            <a:off x="16264708" y="4470257"/>
            <a:ext cx="19470460" cy="11633486"/>
          </a:xfrm>
          <a:prstGeom prst="rect">
            <a:avLst/>
          </a:prstGeom>
        </p:spPr>
      </p:pic>
      <p:sp>
        <p:nvSpPr>
          <p:cNvPr id="2" name="Rectangle 1">
            <a:extLst>
              <a:ext uri="{FF2B5EF4-FFF2-40B4-BE49-F238E27FC236}">
                <a16:creationId xmlns:a16="http://schemas.microsoft.com/office/drawing/2014/main" id="{CF682F52-1F5F-F190-AA4E-612A95F27CF8}"/>
              </a:ext>
            </a:extLst>
          </p:cNvPr>
          <p:cNvSpPr/>
          <p:nvPr/>
        </p:nvSpPr>
        <p:spPr>
          <a:xfrm>
            <a:off x="952501" y="4285904"/>
            <a:ext cx="14913575"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contrast, a </a:t>
            </a:r>
            <a:r>
              <a:rPr lang="en-US" sz="6400" b="1" dirty="0" err="1">
                <a:latin typeface="Open Sans" panose="020B0606030504020204" pitchFamily="34" charset="0"/>
                <a:ea typeface="Open Sans" panose="020B0606030504020204" pitchFamily="34" charset="0"/>
                <a:cs typeface="Open Sans" panose="020B0606030504020204" pitchFamily="34" charset="0"/>
              </a:rPr>
              <a:t>TemporalUnit</a:t>
            </a:r>
            <a:r>
              <a:rPr lang="en-US" sz="6400" dirty="0">
                <a:latin typeface="Open Sans" panose="020B0606030504020204" pitchFamily="34" charset="0"/>
                <a:ea typeface="Open Sans" panose="020B0606030504020204" pitchFamily="34" charset="0"/>
                <a:cs typeface="Open Sans" panose="020B0606030504020204" pitchFamily="34" charset="0"/>
              </a:rPr>
              <a:t> represents a unit or duration of time, such as YEARS, MONTHS, DAYS, or MINUTES. Rather than representing a part of a date or time, it represents the amount of time you might use to measure intervals between date-times.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am showing both interfaces, and a couple of the methods that would be implemented.</a:t>
            </a:r>
          </a:p>
        </p:txBody>
      </p:sp>
    </p:spTree>
    <p:extLst>
      <p:ext uri="{BB962C8B-B14F-4D97-AF65-F5344CB8AC3E}">
        <p14:creationId xmlns:p14="http://schemas.microsoft.com/office/powerpoint/2010/main" val="344873202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F023E-4E6B-3212-C76D-307656B791A9}"/>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BA557FD-5BFE-614E-94F3-7D9B14901677}"/>
              </a:ext>
            </a:extLst>
          </p:cNvPr>
          <p:cNvSpPr/>
          <p:nvPr/>
        </p:nvSpPr>
        <p:spPr>
          <a:xfrm>
            <a:off x="952498" y="459786"/>
            <a:ext cx="211051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TemporalField</a:t>
            </a:r>
            <a:r>
              <a:rPr lang="en-US" sz="10800" dirty="0">
                <a:latin typeface="Open Sans" panose="020B0606030504020204" pitchFamily="34" charset="0"/>
                <a:ea typeface="Open Sans" panose="020B0606030504020204" pitchFamily="34" charset="0"/>
                <a:cs typeface="Open Sans" panose="020B0606030504020204" pitchFamily="34" charset="0"/>
              </a:rPr>
              <a:t> vs. Temporal Unit</a:t>
            </a:r>
          </a:p>
        </p:txBody>
      </p:sp>
      <p:sp>
        <p:nvSpPr>
          <p:cNvPr id="128" name="Shape 128">
            <a:extLst>
              <a:ext uri="{FF2B5EF4-FFF2-40B4-BE49-F238E27FC236}">
                <a16:creationId xmlns:a16="http://schemas.microsoft.com/office/drawing/2014/main" id="{BF30E595-159B-A0FB-B148-7142BFD628C6}"/>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E2C5DD9-68BA-F6D6-E74C-FA549E6C236A}"/>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A5634204-C39C-B3C5-241A-F13C5FE3D47A}"/>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B70433B3-ADD2-61F5-4503-684ACC8781C0}"/>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LocalDate</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A screenshot of a computer program&#10;&#10;Description automatically generated">
            <a:extLst>
              <a:ext uri="{FF2B5EF4-FFF2-40B4-BE49-F238E27FC236}">
                <a16:creationId xmlns:a16="http://schemas.microsoft.com/office/drawing/2014/main" id="{B977FE74-EE9F-A894-BFA7-66979650FDF2}"/>
              </a:ext>
            </a:extLst>
          </p:cNvPr>
          <p:cNvPicPr>
            <a:picLocks noChangeAspect="1"/>
          </p:cNvPicPr>
          <p:nvPr/>
        </p:nvPicPr>
        <p:blipFill rotWithShape="1">
          <a:blip r:embed="rId4">
            <a:extLst>
              <a:ext uri="{28A0092B-C50C-407E-A947-70E740481C1C}">
                <a14:useLocalDpi xmlns:a14="http://schemas.microsoft.com/office/drawing/2010/main" val="0"/>
              </a:ext>
            </a:extLst>
          </a:blip>
          <a:srcRect l="3627" t="1024" r="2894" b="1309"/>
          <a:stretch/>
        </p:blipFill>
        <p:spPr>
          <a:xfrm>
            <a:off x="16264708" y="4470257"/>
            <a:ext cx="19470460" cy="11633486"/>
          </a:xfrm>
          <a:prstGeom prst="rect">
            <a:avLst/>
          </a:prstGeom>
        </p:spPr>
      </p:pic>
      <p:sp>
        <p:nvSpPr>
          <p:cNvPr id="2" name="Rectangle 1">
            <a:extLst>
              <a:ext uri="{FF2B5EF4-FFF2-40B4-BE49-F238E27FC236}">
                <a16:creationId xmlns:a16="http://schemas.microsoft.com/office/drawing/2014/main" id="{2B66D0F3-A91A-D1E3-9059-56E927091221}"/>
              </a:ext>
            </a:extLst>
          </p:cNvPr>
          <p:cNvSpPr/>
          <p:nvPr/>
        </p:nvSpPr>
        <p:spPr>
          <a:xfrm>
            <a:off x="952501" y="4285904"/>
            <a:ext cx="14913575"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also showing you just some of the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constants on </a:t>
            </a:r>
            <a:r>
              <a:rPr lang="en-US" sz="6400" dirty="0" err="1">
                <a:latin typeface="Open Sans" panose="020B0606030504020204" pitchFamily="34" charset="0"/>
                <a:ea typeface="Open Sans" panose="020B0606030504020204" pitchFamily="34" charset="0"/>
                <a:cs typeface="Open Sans" panose="020B0606030504020204" pitchFamily="34" charset="0"/>
              </a:rPr>
              <a:t>ChronoField</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ChronoUnit</a:t>
            </a:r>
            <a:r>
              <a:rPr lang="en-US" sz="6400" dirty="0">
                <a:latin typeface="Open Sans" panose="020B0606030504020204" pitchFamily="34" charset="0"/>
                <a:ea typeface="Open Sans" panose="020B0606030504020204" pitchFamily="34" charset="0"/>
                <a:cs typeface="Open Sans" panose="020B0606030504020204" pitchFamily="34" charset="0"/>
              </a:rPr>
              <a:t>. Ones that are pretty commonly used.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get and with methods take a </a:t>
            </a:r>
            <a:r>
              <a:rPr lang="en-US" sz="6400" dirty="0" err="1">
                <a:latin typeface="Open Sans" panose="020B0606030504020204" pitchFamily="34" charset="0"/>
                <a:ea typeface="Open Sans" panose="020B0606030504020204" pitchFamily="34" charset="0"/>
                <a:cs typeface="Open Sans" panose="020B0606030504020204" pitchFamily="34" charset="0"/>
              </a:rPr>
              <a:t>TemporalField</a:t>
            </a:r>
            <a:r>
              <a:rPr lang="en-US" sz="6400" dirty="0">
                <a:latin typeface="Open Sans" panose="020B0606030504020204" pitchFamily="34" charset="0"/>
                <a:ea typeface="Open Sans" panose="020B0606030504020204" pitchFamily="34" charset="0"/>
                <a:cs typeface="Open Sans" panose="020B0606030504020204" pitchFamily="34" charset="0"/>
              </a:rPr>
              <a:t> as a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plus, minus, and until methods, take a </a:t>
            </a:r>
            <a:r>
              <a:rPr lang="en-US" sz="6400" dirty="0" err="1">
                <a:latin typeface="Open Sans" panose="020B0606030504020204" pitchFamily="34" charset="0"/>
                <a:ea typeface="Open Sans" panose="020B0606030504020204" pitchFamily="34" charset="0"/>
                <a:cs typeface="Open Sans" panose="020B0606030504020204" pitchFamily="34" charset="0"/>
              </a:rPr>
              <a:t>TemporalUnit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551769745"/>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E2487-07A8-7CA0-C921-8F0029F5E32F}"/>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B1831ACF-08C1-AEE7-D115-79E6CF596E84}"/>
              </a:ext>
            </a:extLst>
          </p:cNvPr>
          <p:cNvSpPr/>
          <p:nvPr/>
        </p:nvSpPr>
        <p:spPr>
          <a:xfrm>
            <a:off x="952498" y="459786"/>
            <a:ext cx="1470915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Date-Based Timeline</a:t>
            </a:r>
          </a:p>
        </p:txBody>
      </p:sp>
      <p:sp>
        <p:nvSpPr>
          <p:cNvPr id="128" name="Shape 128">
            <a:extLst>
              <a:ext uri="{FF2B5EF4-FFF2-40B4-BE49-F238E27FC236}">
                <a16:creationId xmlns:a16="http://schemas.microsoft.com/office/drawing/2014/main" id="{D8A88EB8-BA3B-3A1C-12B5-69357723EB5A}"/>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A3F98CA-CC18-E018-56AC-36B2AFFA025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8520512-76F6-A7B2-2635-11AB56B1553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AFFA415-76F7-63B3-3297-8D3152E3926C}"/>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F6EF0E77-BC12-B454-4407-F89501DF37F8}"/>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a timeline from January 1, 2020, through the end of April of the same year.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point on a timeline, shown here as March 20, at 4:55 pm, is called an </a:t>
            </a:r>
            <a:r>
              <a:rPr lang="en-US" sz="6400" b="1" dirty="0">
                <a:latin typeface="Open Sans" panose="020B0606030504020204" pitchFamily="34" charset="0"/>
                <a:ea typeface="Open Sans" panose="020B0606030504020204" pitchFamily="34" charset="0"/>
                <a:cs typeface="Open Sans" panose="020B0606030504020204" pitchFamily="34" charset="0"/>
              </a:rPr>
              <a:t>Instant</a:t>
            </a:r>
            <a:r>
              <a:rPr lang="en-US" sz="6400" dirty="0">
                <a:latin typeface="Open Sans" panose="020B0606030504020204" pitchFamily="34" charset="0"/>
                <a:ea typeface="Open Sans" panose="020B0606030504020204" pitchFamily="34" charset="0"/>
                <a:cs typeface="Open Sans" panose="020B0606030504020204" pitchFamily="34" charset="0"/>
              </a:rPr>
              <a:t> in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interval (or span of time) on a date time line is called a </a:t>
            </a:r>
            <a:r>
              <a:rPr lang="en-US" sz="6400" b="1" dirty="0">
                <a:latin typeface="Open Sans" panose="020B0606030504020204" pitchFamily="34" charset="0"/>
                <a:ea typeface="Open Sans" panose="020B0606030504020204" pitchFamily="34" charset="0"/>
                <a:cs typeface="Open Sans" panose="020B0606030504020204" pitchFamily="34" charset="0"/>
              </a:rPr>
              <a:t>Period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often represented by elapsed time in date units such as years, months, or days.</a:t>
            </a:r>
          </a:p>
        </p:txBody>
      </p:sp>
      <p:pic>
        <p:nvPicPr>
          <p:cNvPr id="3" name="Picture 2" descr="A blue line with orange dots&#10;&#10;Description automatically generated">
            <a:extLst>
              <a:ext uri="{FF2B5EF4-FFF2-40B4-BE49-F238E27FC236}">
                <a16:creationId xmlns:a16="http://schemas.microsoft.com/office/drawing/2014/main" id="{FB6482BB-1841-1276-F8CE-F24F6752159E}"/>
              </a:ext>
            </a:extLst>
          </p:cNvPr>
          <p:cNvPicPr>
            <a:picLocks noChangeAspect="1"/>
          </p:cNvPicPr>
          <p:nvPr/>
        </p:nvPicPr>
        <p:blipFill rotWithShape="1">
          <a:blip r:embed="rId4">
            <a:extLst>
              <a:ext uri="{28A0092B-C50C-407E-A947-70E740481C1C}">
                <a14:useLocalDpi xmlns:a14="http://schemas.microsoft.com/office/drawing/2010/main" val="0"/>
              </a:ext>
            </a:extLst>
          </a:blip>
          <a:srcRect l="3061" t="6302" r="1934" b="10313"/>
          <a:stretch/>
        </p:blipFill>
        <p:spPr>
          <a:xfrm>
            <a:off x="6512011" y="11862492"/>
            <a:ext cx="23551979" cy="5721164"/>
          </a:xfrm>
          <a:prstGeom prst="rect">
            <a:avLst/>
          </a:prstGeom>
        </p:spPr>
      </p:pic>
    </p:spTree>
    <p:extLst>
      <p:ext uri="{BB962C8B-B14F-4D97-AF65-F5344CB8AC3E}">
        <p14:creationId xmlns:p14="http://schemas.microsoft.com/office/powerpoint/2010/main" val="67509121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8D304-5E4C-E2F2-E216-5A708272C761}"/>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87426A2-52C5-C536-336B-98B980A5EA82}"/>
              </a:ext>
            </a:extLst>
          </p:cNvPr>
          <p:cNvSpPr/>
          <p:nvPr/>
        </p:nvSpPr>
        <p:spPr>
          <a:xfrm>
            <a:off x="952498" y="459786"/>
            <a:ext cx="270891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t>
            </a:r>
            <a:r>
              <a:rPr lang="en-US" sz="10800" dirty="0" err="1">
                <a:latin typeface="Open Sans" panose="020B0606030504020204" pitchFamily="34" charset="0"/>
                <a:ea typeface="Open Sans" panose="020B0606030504020204" pitchFamily="34" charset="0"/>
                <a:cs typeface="Open Sans" panose="020B0606030504020204" pitchFamily="34" charset="0"/>
              </a:rPr>
              <a:t>Math.random</a:t>
            </a:r>
            <a:r>
              <a:rPr lang="en-US" sz="10800" dirty="0">
                <a:latin typeface="Open Sans" panose="020B0606030504020204" pitchFamily="34" charset="0"/>
                <a:ea typeface="Open Sans" panose="020B0606030504020204" pitchFamily="34" charset="0"/>
                <a:cs typeface="Open Sans" panose="020B0606030504020204" pitchFamily="34" charset="0"/>
              </a:rPr>
              <a:t> or Random's methods?</a:t>
            </a:r>
          </a:p>
        </p:txBody>
      </p:sp>
      <p:sp>
        <p:nvSpPr>
          <p:cNvPr id="128" name="Shape 128">
            <a:extLst>
              <a:ext uri="{FF2B5EF4-FFF2-40B4-BE49-F238E27FC236}">
                <a16:creationId xmlns:a16="http://schemas.microsoft.com/office/drawing/2014/main" id="{6A69D428-3170-C81E-6B4A-1B9078448D65}"/>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F256C13-C985-3589-8C8B-6C8750494EE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B6173EED-9514-5DA9-79AD-7C6A4EF1E07A}"/>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B0D3B02F-3521-507B-530B-C74F578D0ECC}"/>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8" name="Rectangle 7">
            <a:extLst>
              <a:ext uri="{FF2B5EF4-FFF2-40B4-BE49-F238E27FC236}">
                <a16:creationId xmlns:a16="http://schemas.microsoft.com/office/drawing/2014/main" id="{A1AFC290-240A-03F1-A131-A7B601CFA9B4}"/>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Maybe you've found some code on the internet, on how to randomize a character, and it comes back with code similar to what I am showing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Math.random</a:t>
            </a:r>
            <a:r>
              <a:rPr lang="en-US" sz="6400" dirty="0">
                <a:latin typeface="Open Sans" panose="020B0606030504020204" pitchFamily="34" charset="0"/>
                <a:ea typeface="Open Sans" panose="020B0606030504020204" pitchFamily="34" charset="0"/>
                <a:cs typeface="Open Sans" panose="020B0606030504020204" pitchFamily="34" charset="0"/>
              </a:rPr>
              <a:t> method uses an instance of the Random class and invokes the </a:t>
            </a:r>
            <a:r>
              <a:rPr lang="en-US" sz="6400" dirty="0" err="1">
                <a:latin typeface="Open Sans" panose="020B0606030504020204" pitchFamily="34" charset="0"/>
                <a:ea typeface="Open Sans" panose="020B0606030504020204" pitchFamily="34" charset="0"/>
                <a:cs typeface="Open Sans" panose="020B0606030504020204" pitchFamily="34" charset="0"/>
              </a:rPr>
              <a:t>nextDouble</a:t>
            </a:r>
            <a:r>
              <a:rPr lang="en-US" sz="6400" dirty="0">
                <a:latin typeface="Open Sans" panose="020B0606030504020204" pitchFamily="34" charset="0"/>
                <a:ea typeface="Open Sans" panose="020B0606030504020204" pitchFamily="34" charset="0"/>
                <a:cs typeface="Open Sans" panose="020B0606030504020204" pitchFamily="34" charset="0"/>
              </a:rPr>
              <a:t> method on that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time you call </a:t>
            </a:r>
            <a:r>
              <a:rPr lang="en-US" sz="6400" dirty="0" err="1">
                <a:latin typeface="Open Sans" panose="020B0606030504020204" pitchFamily="34" charset="0"/>
                <a:ea typeface="Open Sans" panose="020B0606030504020204" pitchFamily="34" charset="0"/>
                <a:cs typeface="Open Sans" panose="020B0606030504020204" pitchFamily="34" charset="0"/>
              </a:rPr>
              <a:t>Math.random</a:t>
            </a:r>
            <a:r>
              <a:rPr lang="en-US" sz="6400" dirty="0">
                <a:latin typeface="Open Sans" panose="020B0606030504020204" pitchFamily="34" charset="0"/>
                <a:ea typeface="Open Sans" panose="020B0606030504020204" pitchFamily="34" charset="0"/>
                <a:cs typeface="Open Sans" panose="020B0606030504020204" pitchFamily="34" charset="0"/>
              </a:rPr>
              <a:t>, a single new instance of </a:t>
            </a:r>
            <a:r>
              <a:rPr lang="en-US" sz="6400" dirty="0" err="1">
                <a:latin typeface="Open Sans" panose="020B0606030504020204" pitchFamily="34" charset="0"/>
                <a:ea typeface="Open Sans" panose="020B0606030504020204" pitchFamily="34" charset="0"/>
                <a:cs typeface="Open Sans" panose="020B0606030504020204" pitchFamily="34" charset="0"/>
              </a:rPr>
              <a:t>java.util.Random</a:t>
            </a:r>
            <a:r>
              <a:rPr lang="en-US" sz="6400" dirty="0">
                <a:latin typeface="Open Sans" panose="020B0606030504020204" pitchFamily="34" charset="0"/>
                <a:ea typeface="Open Sans" panose="020B0606030504020204" pitchFamily="34" charset="0"/>
                <a:cs typeface="Open Sans" panose="020B0606030504020204" pitchFamily="34" charset="0"/>
              </a:rPr>
              <a:t> is created and used for all subsequent calls.</a:t>
            </a:r>
          </a:p>
        </p:txBody>
      </p:sp>
      <p:pic>
        <p:nvPicPr>
          <p:cNvPr id="3" name="Picture 2">
            <a:extLst>
              <a:ext uri="{FF2B5EF4-FFF2-40B4-BE49-F238E27FC236}">
                <a16:creationId xmlns:a16="http://schemas.microsoft.com/office/drawing/2014/main" id="{3AAD1B28-2AB0-A959-D365-D37BA7038014}"/>
              </a:ext>
            </a:extLst>
          </p:cNvPr>
          <p:cNvPicPr>
            <a:picLocks noChangeAspect="1"/>
          </p:cNvPicPr>
          <p:nvPr/>
        </p:nvPicPr>
        <p:blipFill>
          <a:blip r:embed="rId4"/>
          <a:stretch>
            <a:fillRect/>
          </a:stretch>
        </p:blipFill>
        <p:spPr>
          <a:xfrm>
            <a:off x="952498" y="6814911"/>
            <a:ext cx="25161242" cy="1019264"/>
          </a:xfrm>
          <a:prstGeom prst="rect">
            <a:avLst/>
          </a:prstGeom>
        </p:spPr>
      </p:pic>
    </p:spTree>
    <p:extLst>
      <p:ext uri="{BB962C8B-B14F-4D97-AF65-F5344CB8AC3E}">
        <p14:creationId xmlns:p14="http://schemas.microsoft.com/office/powerpoint/2010/main" val="1733859867"/>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DC008-952F-18AD-696E-870690576DD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039634B8-6D67-B8C6-80AD-A9FD95D41E97}"/>
              </a:ext>
            </a:extLst>
          </p:cNvPr>
          <p:cNvSpPr/>
          <p:nvPr/>
        </p:nvSpPr>
        <p:spPr>
          <a:xfrm>
            <a:off x="952498" y="459786"/>
            <a:ext cx="124328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An Hourly Timeline</a:t>
            </a:r>
          </a:p>
        </p:txBody>
      </p:sp>
      <p:sp>
        <p:nvSpPr>
          <p:cNvPr id="128" name="Shape 128">
            <a:extLst>
              <a:ext uri="{FF2B5EF4-FFF2-40B4-BE49-F238E27FC236}">
                <a16:creationId xmlns:a16="http://schemas.microsoft.com/office/drawing/2014/main" id="{CF17ED1F-D448-C00F-7A5C-B36F84BB0EB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21D6430-22F8-3576-E8FB-8DE71315221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0CCE8B04-E04A-84A6-2E5E-110160C2378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37E4FF7-1647-972C-BB29-8ED01F135B45}"/>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F004AEEC-A167-C5B8-5F3F-5AE6D4AC3911}"/>
              </a:ext>
            </a:extLst>
          </p:cNvPr>
          <p:cNvSpPr/>
          <p:nvPr/>
        </p:nvSpPr>
        <p:spPr>
          <a:xfrm>
            <a:off x="952498" y="4285906"/>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a timeline for a single 24-hour day.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timeline can have an Instant as well, as shown at 16:30 which represents 4:30 pm, on this timeline.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is also showing a span of time, from 6:40 am until 1:20 pm.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the interval is time based (in terms of the units being in hours, minutes or seconds), this is called a Duration.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the Duration lasted 6 hours and 40 minutes.</a:t>
            </a:r>
          </a:p>
        </p:txBody>
      </p:sp>
      <p:pic>
        <p:nvPicPr>
          <p:cNvPr id="4" name="Picture 3" descr="A blue and orange rectangular object with text&#10;&#10;Description automatically generated">
            <a:extLst>
              <a:ext uri="{FF2B5EF4-FFF2-40B4-BE49-F238E27FC236}">
                <a16:creationId xmlns:a16="http://schemas.microsoft.com/office/drawing/2014/main" id="{DCBAFE9A-B826-8568-F3F8-A9A442A6183E}"/>
              </a:ext>
            </a:extLst>
          </p:cNvPr>
          <p:cNvPicPr>
            <a:picLocks noChangeAspect="1"/>
          </p:cNvPicPr>
          <p:nvPr/>
        </p:nvPicPr>
        <p:blipFill rotWithShape="1">
          <a:blip r:embed="rId4">
            <a:extLst>
              <a:ext uri="{28A0092B-C50C-407E-A947-70E740481C1C}">
                <a14:useLocalDpi xmlns:a14="http://schemas.microsoft.com/office/drawing/2010/main" val="0"/>
              </a:ext>
            </a:extLst>
          </a:blip>
          <a:srcRect l="4737" t="24887" r="2445" b="7798"/>
          <a:stretch/>
        </p:blipFill>
        <p:spPr>
          <a:xfrm>
            <a:off x="4917989" y="14320989"/>
            <a:ext cx="26740023" cy="3801923"/>
          </a:xfrm>
          <a:prstGeom prst="rect">
            <a:avLst/>
          </a:prstGeom>
        </p:spPr>
      </p:pic>
    </p:spTree>
    <p:extLst>
      <p:ext uri="{BB962C8B-B14F-4D97-AF65-F5344CB8AC3E}">
        <p14:creationId xmlns:p14="http://schemas.microsoft.com/office/powerpoint/2010/main" val="278443980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B2CF0-6D45-DD84-D17A-5774860415A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8CFB5D53-FCDE-A011-1707-94E44697BD9E}"/>
              </a:ext>
            </a:extLst>
          </p:cNvPr>
          <p:cNvSpPr/>
          <p:nvPr/>
        </p:nvSpPr>
        <p:spPr>
          <a:xfrm>
            <a:off x="952498" y="459786"/>
            <a:ext cx="46487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a:t>
            </a:r>
          </a:p>
        </p:txBody>
      </p:sp>
      <p:sp>
        <p:nvSpPr>
          <p:cNvPr id="128" name="Shape 128">
            <a:extLst>
              <a:ext uri="{FF2B5EF4-FFF2-40B4-BE49-F238E27FC236}">
                <a16:creationId xmlns:a16="http://schemas.microsoft.com/office/drawing/2014/main" id="{041ED6CF-D5E0-7AF9-8923-60434D158CCE}"/>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93AFEDC0-938A-E6D2-5578-83C760DA47F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FF849BF-6AE7-32DE-129D-30D5CD3265F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D4F5D848-8EB6-C942-07E0-CADF46F42E3D}"/>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D5CBBACE-44BF-57CA-A2F5-BF9FCDFB479D}"/>
              </a:ext>
            </a:extLst>
          </p:cNvPr>
          <p:cNvSpPr/>
          <p:nvPr/>
        </p:nvSpPr>
        <p:spPr>
          <a:xfrm>
            <a:off x="952498" y="4285906"/>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previous slide, I showed you that you can represent an event on a timeline as an Instant.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the </a:t>
            </a:r>
            <a:r>
              <a:rPr lang="en-US" sz="6400" b="1" dirty="0">
                <a:latin typeface="Open Sans" panose="020B0606030504020204" pitchFamily="34" charset="0"/>
                <a:ea typeface="Open Sans" panose="020B0606030504020204" pitchFamily="34" charset="0"/>
                <a:cs typeface="Open Sans" panose="020B0606030504020204" pitchFamily="34" charset="0"/>
              </a:rPr>
              <a:t>Instant</a:t>
            </a:r>
            <a:r>
              <a:rPr lang="en-US" sz="6400" dirty="0">
                <a:latin typeface="Open Sans" panose="020B0606030504020204" pitchFamily="34" charset="0"/>
                <a:ea typeface="Open Sans" panose="020B0606030504020204" pitchFamily="34" charset="0"/>
                <a:cs typeface="Open Sans" panose="020B0606030504020204" pitchFamily="34" charset="0"/>
              </a:rPr>
              <a:t> class for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two fields, one for seconds, a long, and one for nano seconds, an int.</a:t>
            </a:r>
          </a:p>
        </p:txBody>
      </p:sp>
      <p:pic>
        <p:nvPicPr>
          <p:cNvPr id="3" name="Picture 2" descr="A blue and white rectangular object with white text&#10;&#10;Description automatically generated">
            <a:extLst>
              <a:ext uri="{FF2B5EF4-FFF2-40B4-BE49-F238E27FC236}">
                <a16:creationId xmlns:a16="http://schemas.microsoft.com/office/drawing/2014/main" id="{B630EE40-B68E-D843-CD50-C7F02A7A1430}"/>
              </a:ext>
            </a:extLst>
          </p:cNvPr>
          <p:cNvPicPr>
            <a:picLocks noChangeAspect="1"/>
          </p:cNvPicPr>
          <p:nvPr/>
        </p:nvPicPr>
        <p:blipFill rotWithShape="1">
          <a:blip r:embed="rId4">
            <a:extLst>
              <a:ext uri="{28A0092B-C50C-407E-A947-70E740481C1C}">
                <a14:useLocalDpi xmlns:a14="http://schemas.microsoft.com/office/drawing/2010/main" val="0"/>
              </a:ext>
            </a:extLst>
          </a:blip>
          <a:srcRect l="3524" t="5384" r="4135" b="7608"/>
          <a:stretch/>
        </p:blipFill>
        <p:spPr>
          <a:xfrm>
            <a:off x="14636579" y="10287000"/>
            <a:ext cx="7302843" cy="4646141"/>
          </a:xfrm>
          <a:prstGeom prst="rect">
            <a:avLst/>
          </a:prstGeom>
        </p:spPr>
      </p:pic>
    </p:spTree>
    <p:extLst>
      <p:ext uri="{BB962C8B-B14F-4D97-AF65-F5344CB8AC3E}">
        <p14:creationId xmlns:p14="http://schemas.microsoft.com/office/powerpoint/2010/main" val="112027996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C44AE-B9EC-D1A1-5472-7AF1C3FE5FB6}"/>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676CAB8-F655-F1F8-DD93-77279A4CCEEC}"/>
              </a:ext>
            </a:extLst>
          </p:cNvPr>
          <p:cNvSpPr/>
          <p:nvPr/>
        </p:nvSpPr>
        <p:spPr>
          <a:xfrm>
            <a:off x="952498" y="459786"/>
            <a:ext cx="46487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a:t>
            </a:r>
          </a:p>
        </p:txBody>
      </p:sp>
      <p:sp>
        <p:nvSpPr>
          <p:cNvPr id="128" name="Shape 128">
            <a:extLst>
              <a:ext uri="{FF2B5EF4-FFF2-40B4-BE49-F238E27FC236}">
                <a16:creationId xmlns:a16="http://schemas.microsoft.com/office/drawing/2014/main" id="{3F6F5A14-9D14-3508-8AEF-77C3E1469BA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8FA9094-76B8-E3BC-2B52-01F5A25B970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E9B9D15-1237-5290-F82F-7546010E63D6}"/>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3DC708CC-8256-268B-99B6-185B64D72237}"/>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7B9F76F6-DA07-635B-31FF-F5666AD796F3}"/>
              </a:ext>
            </a:extLst>
          </p:cNvPr>
          <p:cNvSpPr/>
          <p:nvPr/>
        </p:nvSpPr>
        <p:spPr>
          <a:xfrm>
            <a:off x="952498" y="4285906"/>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new to programming, you might be asking what does seconds mean?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 can you store a moment in time as seconds?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Doesn't it need some context, like a starting point in time, from which to measure these seconds, or a defined timeline?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seconds are called </a:t>
            </a:r>
            <a:r>
              <a:rPr lang="en-US" sz="6400" b="1" dirty="0">
                <a:latin typeface="Open Sans" panose="020B0606030504020204" pitchFamily="34" charset="0"/>
                <a:ea typeface="Open Sans" panose="020B0606030504020204" pitchFamily="34" charset="0"/>
                <a:cs typeface="Open Sans" panose="020B0606030504020204" pitchFamily="34" charset="0"/>
              </a:rPr>
              <a:t>epoch seconds</a:t>
            </a:r>
            <a:r>
              <a:rPr lang="en-US" sz="6400" dirty="0">
                <a:latin typeface="Open Sans" panose="020B0606030504020204" pitchFamily="34" charset="0"/>
                <a:ea typeface="Open Sans" panose="020B0606030504020204" pitchFamily="34" charset="0"/>
                <a:cs typeface="Open Sans" panose="020B0606030504020204" pitchFamily="34" charset="0"/>
              </a:rPr>
              <a:t>, and the epoch is the starting point for many such points in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of having to specify this point in time, every time you want a time stamp or instant of time, many software languages use a specific date and time, called </a:t>
            </a:r>
            <a:r>
              <a:rPr lang="en-US" sz="6400" b="1" dirty="0">
                <a:latin typeface="Open Sans" panose="020B0606030504020204" pitchFamily="34" charset="0"/>
                <a:ea typeface="Open Sans" panose="020B0606030504020204" pitchFamily="34" charset="0"/>
                <a:cs typeface="Open Sans" panose="020B0606030504020204" pitchFamily="34" charset="0"/>
              </a:rPr>
              <a:t>Epoch Time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27657726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46465-CEE8-A80D-62C0-DC14A7ACEAE7}"/>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A75950D-CBAD-102D-336F-D5AF7D785328}"/>
              </a:ext>
            </a:extLst>
          </p:cNvPr>
          <p:cNvSpPr/>
          <p:nvPr/>
        </p:nvSpPr>
        <p:spPr>
          <a:xfrm>
            <a:off x="952498" y="459786"/>
            <a:ext cx="2806858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the significance of the EPOCH Time?</a:t>
            </a:r>
          </a:p>
        </p:txBody>
      </p:sp>
      <p:sp>
        <p:nvSpPr>
          <p:cNvPr id="128" name="Shape 128">
            <a:extLst>
              <a:ext uri="{FF2B5EF4-FFF2-40B4-BE49-F238E27FC236}">
                <a16:creationId xmlns:a16="http://schemas.microsoft.com/office/drawing/2014/main" id="{47FB04E9-BB4E-CD19-BD92-F7D9FF7C1CD3}"/>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C867ACA3-1254-0260-03A8-698392DEC9E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7A2289DC-6B58-07A1-AFDB-CF3C7C566FC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7DF0C02-C176-6FB7-A006-4532518D5BE9}"/>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DEA9B541-3164-4CEF-9509-D351F191C1B7}"/>
              </a:ext>
            </a:extLst>
          </p:cNvPr>
          <p:cNvSpPr/>
          <p:nvPr/>
        </p:nvSpPr>
        <p:spPr>
          <a:xfrm>
            <a:off x="952498" y="4285906"/>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00:00:00 UTC, Thursday 1st January 1970 is called alternately Unix Time,  POSIX Time, Epoch Time or Unix Epoch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Computer systems have different epoch times, but many software languages use this particular date and time, including Java, as the predetermined start of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used to create time stamps whose meaning, as seconds, can be understood.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ever do want to see it, or use it, it's a constant named EPOCH, on the </a:t>
            </a:r>
            <a:r>
              <a:rPr lang="en-US" sz="6400" dirty="0" err="1">
                <a:latin typeface="Open Sans" panose="020B0606030504020204" pitchFamily="34" charset="0"/>
                <a:ea typeface="Open Sans" panose="020B0606030504020204" pitchFamily="34" charset="0"/>
                <a:cs typeface="Open Sans" panose="020B0606030504020204" pitchFamily="34" charset="0"/>
              </a:rPr>
              <a:t>LocalDate</a:t>
            </a:r>
            <a:r>
              <a:rPr lang="en-US" sz="6400" dirty="0">
                <a:latin typeface="Open Sans" panose="020B0606030504020204" pitchFamily="34" charset="0"/>
                <a:ea typeface="Open Sans" panose="020B0606030504020204" pitchFamily="34" charset="0"/>
                <a:cs typeface="Open Sans" panose="020B0606030504020204" pitchFamily="34" charset="0"/>
              </a:rPr>
              <a:t> and Instant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UTC is a symbol that stands for Coordinated Universal Time, which coordinates with Greenwich Mean Time (GMT).</a:t>
            </a:r>
          </a:p>
        </p:txBody>
      </p:sp>
    </p:spTree>
    <p:extLst>
      <p:ext uri="{BB962C8B-B14F-4D97-AF65-F5344CB8AC3E}">
        <p14:creationId xmlns:p14="http://schemas.microsoft.com/office/powerpoint/2010/main" val="50102387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01B7-FCD5-F61C-A4F8-448E19D5AF7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5C6A413E-0D1F-BD90-3C13-6E89A994C44B}"/>
              </a:ext>
            </a:extLst>
          </p:cNvPr>
          <p:cNvSpPr/>
          <p:nvPr/>
        </p:nvSpPr>
        <p:spPr>
          <a:xfrm>
            <a:off x="952498" y="459786"/>
            <a:ext cx="1327607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Duration and Period</a:t>
            </a:r>
          </a:p>
        </p:txBody>
      </p:sp>
      <p:sp>
        <p:nvSpPr>
          <p:cNvPr id="128" name="Shape 128">
            <a:extLst>
              <a:ext uri="{FF2B5EF4-FFF2-40B4-BE49-F238E27FC236}">
                <a16:creationId xmlns:a16="http://schemas.microsoft.com/office/drawing/2014/main" id="{4F7D34EF-270E-A31C-E4DC-35292628424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DB56B177-B723-B082-0500-295C79549970}"/>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3764836-EB44-3420-F090-23412C96A0C0}"/>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6637C736-EFAC-5C1E-0A67-C660F289A95B}"/>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B356A6A5-AA40-423C-7016-971A9A16E47B}"/>
              </a:ext>
            </a:extLst>
          </p:cNvPr>
          <p:cNvSpPr/>
          <p:nvPr/>
        </p:nvSpPr>
        <p:spPr>
          <a:xfrm>
            <a:off x="952498" y="4285906"/>
            <a:ext cx="20412334"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look at the Duration class on this slide, you might think it looks like the Instant class, but there are significant differences.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Duration and Period do not implement Temporal or </a:t>
            </a:r>
            <a:r>
              <a:rPr lang="en-US" sz="6400" dirty="0" err="1">
                <a:latin typeface="Open Sans" panose="020B0606030504020204" pitchFamily="34" charset="0"/>
                <a:ea typeface="Open Sans" panose="020B0606030504020204" pitchFamily="34" charset="0"/>
                <a:cs typeface="Open Sans" panose="020B0606030504020204" pitchFamily="34" charset="0"/>
              </a:rPr>
              <a:t>TemporalAccessor</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instead implement </a:t>
            </a:r>
            <a:r>
              <a:rPr lang="en-US" sz="6400" dirty="0" err="1">
                <a:latin typeface="Open Sans" panose="020B0606030504020204" pitchFamily="34" charset="0"/>
                <a:ea typeface="Open Sans" panose="020B0606030504020204" pitchFamily="34" charset="0"/>
                <a:cs typeface="Open Sans" panose="020B0606030504020204" pitchFamily="34" charset="0"/>
              </a:rPr>
              <a:t>TemporalAmount</a:t>
            </a:r>
            <a:r>
              <a:rPr lang="en-US" sz="6400" dirty="0">
                <a:latin typeface="Open Sans" panose="020B0606030504020204" pitchFamily="34" charset="0"/>
                <a:ea typeface="Open Sans" panose="020B0606030504020204" pitchFamily="34" charset="0"/>
                <a:cs typeface="Open Sans" panose="020B0606030504020204" pitchFamily="34" charset="0"/>
              </a:rPr>
              <a:t>, as shown.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these classes are something quite different from a unit of date or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are amounts of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represent elapsed time between units of time (or dates).</a:t>
            </a:r>
          </a:p>
        </p:txBody>
      </p:sp>
      <p:pic>
        <p:nvPicPr>
          <p:cNvPr id="3" name="Picture 2" descr="A diagram of a period&#10;&#10;Description automatically generated">
            <a:extLst>
              <a:ext uri="{FF2B5EF4-FFF2-40B4-BE49-F238E27FC236}">
                <a16:creationId xmlns:a16="http://schemas.microsoft.com/office/drawing/2014/main" id="{7FF71EA9-92C1-55AF-B725-4BC76B1C4C98}"/>
              </a:ext>
            </a:extLst>
          </p:cNvPr>
          <p:cNvPicPr>
            <a:picLocks noChangeAspect="1"/>
          </p:cNvPicPr>
          <p:nvPr/>
        </p:nvPicPr>
        <p:blipFill rotWithShape="1">
          <a:blip r:embed="rId4">
            <a:extLst>
              <a:ext uri="{28A0092B-C50C-407E-A947-70E740481C1C}">
                <a14:useLocalDpi xmlns:a14="http://schemas.microsoft.com/office/drawing/2010/main" val="0"/>
              </a:ext>
            </a:extLst>
          </a:blip>
          <a:srcRect l="6750" t="5480" r="4030" b="5500"/>
          <a:stretch/>
        </p:blipFill>
        <p:spPr>
          <a:xfrm>
            <a:off x="21784389" y="4285905"/>
            <a:ext cx="13950779" cy="9489989"/>
          </a:xfrm>
          <a:prstGeom prst="rect">
            <a:avLst/>
          </a:prstGeom>
        </p:spPr>
      </p:pic>
    </p:spTree>
    <p:extLst>
      <p:ext uri="{BB962C8B-B14F-4D97-AF65-F5344CB8AC3E}">
        <p14:creationId xmlns:p14="http://schemas.microsoft.com/office/powerpoint/2010/main" val="110271948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FDF2-3517-1734-AF6C-2B206C91581F}"/>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00F88A7-8BE5-D14E-A896-C3C14BF33E83}"/>
              </a:ext>
            </a:extLst>
          </p:cNvPr>
          <p:cNvSpPr/>
          <p:nvPr/>
        </p:nvSpPr>
        <p:spPr>
          <a:xfrm>
            <a:off x="952498" y="459786"/>
            <a:ext cx="149784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Greenwich Mean Time</a:t>
            </a:r>
          </a:p>
        </p:txBody>
      </p:sp>
      <p:sp>
        <p:nvSpPr>
          <p:cNvPr id="128" name="Shape 128">
            <a:extLst>
              <a:ext uri="{FF2B5EF4-FFF2-40B4-BE49-F238E27FC236}">
                <a16:creationId xmlns:a16="http://schemas.microsoft.com/office/drawing/2014/main" id="{B300AF15-F4A5-7E85-9F53-C20CD85DF53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DC3C9B8-F18B-4AE5-B866-06401F4E8C0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BFA1E434-F860-3C93-F941-7BBC8D8E3BBC}"/>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4DD4554C-22C8-46FC-6898-6D89F020538D}"/>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665948A9-F16F-984A-2E6E-9ADD64AACF3C}"/>
              </a:ext>
            </a:extLst>
          </p:cNvPr>
          <p:cNvSpPr/>
          <p:nvPr/>
        </p:nvSpPr>
        <p:spPr>
          <a:xfrm>
            <a:off x="952498" y="4285906"/>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Maybe you'll remember from an old geography class, that the earth is drawn with imaginary lines on it, to help uniformly describe locations on earth.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lines drawn from the north pole to the south pole are called meridians.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could be drawn anywhere, but a </a:t>
            </a:r>
            <a:r>
              <a:rPr lang="en-US" sz="6400" b="1" dirty="0">
                <a:latin typeface="Open Sans" panose="020B0606030504020204" pitchFamily="34" charset="0"/>
                <a:ea typeface="Open Sans" panose="020B0606030504020204" pitchFamily="34" charset="0"/>
                <a:cs typeface="Open Sans" panose="020B0606030504020204" pitchFamily="34" charset="0"/>
              </a:rPr>
              <a:t>Prime Meridian</a:t>
            </a:r>
            <a:r>
              <a:rPr lang="en-US" sz="6400" dirty="0">
                <a:latin typeface="Open Sans" panose="020B0606030504020204" pitchFamily="34" charset="0"/>
                <a:ea typeface="Open Sans" panose="020B0606030504020204" pitchFamily="34" charset="0"/>
                <a:cs typeface="Open Sans" panose="020B0606030504020204" pitchFamily="34" charset="0"/>
              </a:rPr>
              <a:t> was historically agreed upon, as a starting point or the zero measurement.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reference point for all other measurements.</a:t>
            </a:r>
          </a:p>
        </p:txBody>
      </p:sp>
    </p:spTree>
    <p:extLst>
      <p:ext uri="{BB962C8B-B14F-4D97-AF65-F5344CB8AC3E}">
        <p14:creationId xmlns:p14="http://schemas.microsoft.com/office/powerpoint/2010/main" val="402365939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C76D6-24C7-E4A1-BF9E-23C30346B04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2580E34F-1B2B-2EE8-8E66-0C3BC74FCBBC}"/>
              </a:ext>
            </a:extLst>
          </p:cNvPr>
          <p:cNvSpPr/>
          <p:nvPr/>
        </p:nvSpPr>
        <p:spPr>
          <a:xfrm>
            <a:off x="952498" y="459786"/>
            <a:ext cx="1461938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Greenwich Mean Time</a:t>
            </a:r>
          </a:p>
        </p:txBody>
      </p:sp>
      <p:sp>
        <p:nvSpPr>
          <p:cNvPr id="128" name="Shape 128">
            <a:extLst>
              <a:ext uri="{FF2B5EF4-FFF2-40B4-BE49-F238E27FC236}">
                <a16:creationId xmlns:a16="http://schemas.microsoft.com/office/drawing/2014/main" id="{8E5F5909-FA8F-A9E0-7430-5906F0FA251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558638E-306A-5D5E-C57F-281C19211E5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4365CBC-C396-3F55-2026-B620821E09F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D074DF8-819E-12FF-892D-68D24AE38A4F}"/>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022303AA-8556-24CB-761C-EE52A10632A8}"/>
              </a:ext>
            </a:extLst>
          </p:cNvPr>
          <p:cNvSpPr/>
          <p:nvPr/>
        </p:nvSpPr>
        <p:spPr>
          <a:xfrm>
            <a:off x="952498" y="4285906"/>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time in Greenwich, was solar time, based on the position of the sun in the sky.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atomic clocks were introduced, they were able to provide more precise time than Greenwich Mean Time (GMT).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1972, GMT was superseded by UTC, which stands for Coordinated Universal Time, and is based on atomic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differences between GMT and UTC can differ by up to 0.9 seconds in a day.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reason, GMT and UTC are often used interchangeably, when you don't need great precision.</a:t>
            </a:r>
          </a:p>
        </p:txBody>
      </p:sp>
    </p:spTree>
    <p:extLst>
      <p:ext uri="{BB962C8B-B14F-4D97-AF65-F5344CB8AC3E}">
        <p14:creationId xmlns:p14="http://schemas.microsoft.com/office/powerpoint/2010/main" val="202946050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F5DAA-80D7-144A-608E-727A8395237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D606DACE-19CE-1EB2-D2F8-E66E0D3BFC33}"/>
              </a:ext>
            </a:extLst>
          </p:cNvPr>
          <p:cNvSpPr/>
          <p:nvPr/>
        </p:nvSpPr>
        <p:spPr>
          <a:xfrm>
            <a:off x="952498" y="459786"/>
            <a:ext cx="695062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Time Zone</a:t>
            </a:r>
          </a:p>
        </p:txBody>
      </p:sp>
      <p:sp>
        <p:nvSpPr>
          <p:cNvPr id="128" name="Shape 128">
            <a:extLst>
              <a:ext uri="{FF2B5EF4-FFF2-40B4-BE49-F238E27FC236}">
                <a16:creationId xmlns:a16="http://schemas.microsoft.com/office/drawing/2014/main" id="{7CC41FD8-60F6-CB40-47B8-A1E33770C63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6733E558-201D-A6D5-5344-5B0729A113B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9487620E-D8E3-1BBF-B0B3-25DE4DFB3287}"/>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FE30504-6243-DD17-509D-AF9567011772}"/>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64622B80-3D76-0B46-F402-44BE89A3B3C9}"/>
              </a:ext>
            </a:extLst>
          </p:cNvPr>
          <p:cNvSpPr/>
          <p:nvPr/>
        </p:nvSpPr>
        <p:spPr>
          <a:xfrm>
            <a:off x="952498" y="4285906"/>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Time Zone consists of two parts, a UTC offset, and optionally, information about Daylight Savings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derives it's time zone data from three sources: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Internet Assigned Numbers Authority (IANA)'s Time Zone Database (TZDB) is the default, and takes precedence over the others.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IATA (the airline industry body).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Microsoft.</a:t>
            </a:r>
          </a:p>
        </p:txBody>
      </p:sp>
    </p:spTree>
    <p:extLst>
      <p:ext uri="{BB962C8B-B14F-4D97-AF65-F5344CB8AC3E}">
        <p14:creationId xmlns:p14="http://schemas.microsoft.com/office/powerpoint/2010/main" val="236360458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50DF1-FFFC-2A8F-7E9C-0B1EE68F14F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47E9C99-1CAC-B7A4-498D-927A64360B34}"/>
              </a:ext>
            </a:extLst>
          </p:cNvPr>
          <p:cNvSpPr/>
          <p:nvPr/>
        </p:nvSpPr>
        <p:spPr>
          <a:xfrm>
            <a:off x="952498" y="459786"/>
            <a:ext cx="695062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Time Zone</a:t>
            </a:r>
          </a:p>
        </p:txBody>
      </p:sp>
      <p:sp>
        <p:nvSpPr>
          <p:cNvPr id="128" name="Shape 128">
            <a:extLst>
              <a:ext uri="{FF2B5EF4-FFF2-40B4-BE49-F238E27FC236}">
                <a16:creationId xmlns:a16="http://schemas.microsoft.com/office/drawing/2014/main" id="{38252F2E-DB8B-2137-2A5C-2F2A98D2F1C4}"/>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6054B952-54D9-8D5F-BC21-437EB07BB6D2}"/>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672C99AE-B5F8-620C-D0A0-F42F6BF7005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F4C74D9-76C7-6F1B-9854-4BF84AD9C2B3}"/>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5DC976D2-3DE4-C8BC-8D16-A4333DA9A641}"/>
              </a:ext>
            </a:extLst>
          </p:cNvPr>
          <p:cNvSpPr/>
          <p:nvPr/>
        </p:nvSpPr>
        <p:spPr>
          <a:xfrm>
            <a:off x="952498" y="4285906"/>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helpful links are displayed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site gives you a list of the time zone identifiers.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gives you a list of day light savings rules.</a:t>
            </a:r>
            <a:br>
              <a:rPr lang="en-US" sz="6400" dirty="0">
                <a:latin typeface="Open Sans" panose="020B0606030504020204" pitchFamily="34" charset="0"/>
                <a:ea typeface="Open Sans" panose="020B0606030504020204" pitchFamily="34" charset="0"/>
                <a:cs typeface="Open Sans" panose="020B0606030504020204" pitchFamily="34" charset="0"/>
              </a:rPr>
            </a:b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of these sites use the IANA Time Zone database as their source.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 name="Table 2">
            <a:extLst>
              <a:ext uri="{FF2B5EF4-FFF2-40B4-BE49-F238E27FC236}">
                <a16:creationId xmlns:a16="http://schemas.microsoft.com/office/drawing/2014/main" id="{F7AC71BE-7B09-BB25-9712-98DD52A87D08}"/>
              </a:ext>
            </a:extLst>
          </p:cNvPr>
          <p:cNvGraphicFramePr>
            <a:graphicFrameLocks noGrp="1"/>
          </p:cNvGraphicFramePr>
          <p:nvPr/>
        </p:nvGraphicFramePr>
        <p:xfrm>
          <a:off x="952498" y="11804926"/>
          <a:ext cx="34782670" cy="1801754"/>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80175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https://en.wikipedia.org/wiki/Daylight_saving_time_by_country</a:t>
                      </a:r>
                      <a:endParaRPr lang="en-US" sz="6400" b="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graphicFrame>
        <p:nvGraphicFramePr>
          <p:cNvPr id="4" name="Table 3">
            <a:extLst>
              <a:ext uri="{FF2B5EF4-FFF2-40B4-BE49-F238E27FC236}">
                <a16:creationId xmlns:a16="http://schemas.microsoft.com/office/drawing/2014/main" id="{2ACB39B2-E784-71B6-A761-8D82B8503865}"/>
              </a:ext>
            </a:extLst>
          </p:cNvPr>
          <p:cNvGraphicFramePr>
            <a:graphicFrameLocks noGrp="1"/>
          </p:cNvGraphicFramePr>
          <p:nvPr/>
        </p:nvGraphicFramePr>
        <p:xfrm>
          <a:off x="952498" y="7523362"/>
          <a:ext cx="34782670" cy="1801754"/>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80175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https://twiki.org/cgi-bin/xtra/tzdatepick.html</a:t>
                      </a:r>
                      <a:endParaRPr lang="en-US" sz="6400" b="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370528038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2BC5A-306C-42FD-9B7C-C40107CAC2F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DE147A78-C000-D92D-86CC-C3ACF0CC4082}"/>
              </a:ext>
            </a:extLst>
          </p:cNvPr>
          <p:cNvSpPr/>
          <p:nvPr/>
        </p:nvSpPr>
        <p:spPr>
          <a:xfrm>
            <a:off x="952498" y="570999"/>
            <a:ext cx="33699931"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Before JDK 8 and the introduction of the </a:t>
            </a:r>
            <a:r>
              <a:rPr lang="en-US" sz="9600" dirty="0" err="1">
                <a:latin typeface="Open Sans" panose="020B0606030504020204" pitchFamily="34" charset="0"/>
                <a:ea typeface="Open Sans" panose="020B0606030504020204" pitchFamily="34" charset="0"/>
                <a:cs typeface="Open Sans" panose="020B0606030504020204" pitchFamily="34" charset="0"/>
              </a:rPr>
              <a:t>java.time</a:t>
            </a:r>
            <a:r>
              <a:rPr lang="en-US" sz="9600" dirty="0">
                <a:latin typeface="Open Sans" panose="020B0606030504020204" pitchFamily="34" charset="0"/>
                <a:ea typeface="Open Sans" panose="020B0606030504020204" pitchFamily="34" charset="0"/>
                <a:cs typeface="Open Sans" panose="020B0606030504020204" pitchFamily="34" charset="0"/>
              </a:rPr>
              <a:t> package</a:t>
            </a:r>
          </a:p>
        </p:txBody>
      </p:sp>
      <p:sp>
        <p:nvSpPr>
          <p:cNvPr id="128" name="Shape 128">
            <a:extLst>
              <a:ext uri="{FF2B5EF4-FFF2-40B4-BE49-F238E27FC236}">
                <a16:creationId xmlns:a16="http://schemas.microsoft.com/office/drawing/2014/main" id="{313AE05A-86DD-4A95-9477-C508C095F4BF}"/>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367C342-C8D8-D1F3-ECF3-009769603968}"/>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C632FC13-7B7F-0B09-7DEE-51C3F7CE9426}"/>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2829FB84-D6A7-1A2F-4EA2-F0C53CA75A52}"/>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B1A1FDF0-7599-CF85-9E65-3E1226098CF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classes in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 that may look attractive to use, and were used before JDK 8.</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probably run across these classes at some point in older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Date</a:t>
            </a:r>
          </a:p>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TimeZone</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GregorianCalendar</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3911080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AB9B9-A2DA-96AC-55CA-E288F72EBD57}"/>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012B886-6FA5-6D22-BAD5-94DC6895EAE6}"/>
              </a:ext>
            </a:extLst>
          </p:cNvPr>
          <p:cNvSpPr/>
          <p:nvPr/>
        </p:nvSpPr>
        <p:spPr>
          <a:xfrm>
            <a:off x="952498" y="595713"/>
            <a:ext cx="35240416"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Common Usage of </a:t>
            </a:r>
            <a:r>
              <a:rPr lang="en-US" sz="9600" dirty="0" err="1">
                <a:latin typeface="Open Sans" panose="020B0606030504020204" pitchFamily="34" charset="0"/>
                <a:ea typeface="Open Sans" panose="020B0606030504020204" pitchFamily="34" charset="0"/>
                <a:cs typeface="Open Sans" panose="020B0606030504020204" pitchFamily="34" charset="0"/>
              </a:rPr>
              <a:t>Math.random</a:t>
            </a:r>
            <a:r>
              <a:rPr lang="en-US" sz="9600" dirty="0">
                <a:latin typeface="Open Sans" panose="020B0606030504020204" pitchFamily="34" charset="0"/>
                <a:ea typeface="Open Sans" panose="020B0606030504020204" pitchFamily="34" charset="0"/>
                <a:cs typeface="Open Sans" panose="020B0606030504020204" pitchFamily="34" charset="0"/>
              </a:rPr>
              <a:t>, getting a range of numbers</a:t>
            </a:r>
          </a:p>
        </p:txBody>
      </p:sp>
      <p:sp>
        <p:nvSpPr>
          <p:cNvPr id="128" name="Shape 128">
            <a:extLst>
              <a:ext uri="{FF2B5EF4-FFF2-40B4-BE49-F238E27FC236}">
                <a16:creationId xmlns:a16="http://schemas.microsoft.com/office/drawing/2014/main" id="{CA81F22D-BA2A-57F6-BC54-D45D86694275}"/>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93BBA63-F66C-E16C-DD54-A808E319224D}"/>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3C0C652-3A1F-AED6-F656-A6B0195A0BE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80B2CE4-4F78-5D2A-B0DC-9FAAFFD1BB0C}"/>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8" name="Rectangle 7">
            <a:extLst>
              <a:ext uri="{FF2B5EF4-FFF2-40B4-BE49-F238E27FC236}">
                <a16:creationId xmlns:a16="http://schemas.microsoft.com/office/drawing/2014/main" id="{762D7C10-80C9-B1EC-CC57-2FC0B1B0BDD0}"/>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was a pattern used a lot, because until JDK 17, the </a:t>
            </a:r>
            <a:r>
              <a:rPr lang="en-US" sz="6400" dirty="0" err="1">
                <a:latin typeface="Open Sans" panose="020B0606030504020204" pitchFamily="34" charset="0"/>
                <a:ea typeface="Open Sans" panose="020B0606030504020204" pitchFamily="34" charset="0"/>
                <a:cs typeface="Open Sans" panose="020B0606030504020204" pitchFamily="34" charset="0"/>
              </a:rPr>
              <a:t>Random.nextInt</a:t>
            </a:r>
            <a:r>
              <a:rPr lang="en-US" sz="6400" dirty="0">
                <a:latin typeface="Open Sans" panose="020B0606030504020204" pitchFamily="34" charset="0"/>
                <a:ea typeface="Open Sans" panose="020B0606030504020204" pitchFamily="34" charset="0"/>
                <a:cs typeface="Open Sans" panose="020B0606030504020204" pitchFamily="34" charset="0"/>
              </a:rPr>
              <a:t> method only supported an upper bound.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Random, you have to use an instance of it.</a:t>
            </a:r>
          </a:p>
        </p:txBody>
      </p:sp>
      <p:pic>
        <p:nvPicPr>
          <p:cNvPr id="4" name="Picture 3">
            <a:extLst>
              <a:ext uri="{FF2B5EF4-FFF2-40B4-BE49-F238E27FC236}">
                <a16:creationId xmlns:a16="http://schemas.microsoft.com/office/drawing/2014/main" id="{978EECF0-0E50-4753-C341-84DBAAF78F0B}"/>
              </a:ext>
            </a:extLst>
          </p:cNvPr>
          <p:cNvPicPr>
            <a:picLocks noChangeAspect="1"/>
          </p:cNvPicPr>
          <p:nvPr/>
        </p:nvPicPr>
        <p:blipFill>
          <a:blip r:embed="rId4"/>
          <a:stretch>
            <a:fillRect/>
          </a:stretch>
        </p:blipFill>
        <p:spPr>
          <a:xfrm>
            <a:off x="952498" y="4271361"/>
            <a:ext cx="30000656" cy="1032499"/>
          </a:xfrm>
          <a:prstGeom prst="rect">
            <a:avLst/>
          </a:prstGeom>
        </p:spPr>
      </p:pic>
    </p:spTree>
    <p:extLst>
      <p:ext uri="{BB962C8B-B14F-4D97-AF65-F5344CB8AC3E}">
        <p14:creationId xmlns:p14="http://schemas.microsoft.com/office/powerpoint/2010/main" val="478094917"/>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FEDD6-D6CA-086E-811F-E3B39F1213AF}"/>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2B8015D2-87B8-A2CC-3EE0-F914BD789A19}"/>
              </a:ext>
            </a:extLst>
          </p:cNvPr>
          <p:cNvSpPr/>
          <p:nvPr/>
        </p:nvSpPr>
        <p:spPr>
          <a:xfrm>
            <a:off x="952498" y="570999"/>
            <a:ext cx="33699931"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Before JDK 8 and the introduction of the </a:t>
            </a:r>
            <a:r>
              <a:rPr lang="en-US" sz="9600" dirty="0" err="1">
                <a:latin typeface="Open Sans" panose="020B0606030504020204" pitchFamily="34" charset="0"/>
                <a:ea typeface="Open Sans" panose="020B0606030504020204" pitchFamily="34" charset="0"/>
                <a:cs typeface="Open Sans" panose="020B0606030504020204" pitchFamily="34" charset="0"/>
              </a:rPr>
              <a:t>java.time</a:t>
            </a:r>
            <a:r>
              <a:rPr lang="en-US" sz="9600" dirty="0">
                <a:latin typeface="Open Sans" panose="020B0606030504020204" pitchFamily="34" charset="0"/>
                <a:ea typeface="Open Sans" panose="020B0606030504020204" pitchFamily="34" charset="0"/>
                <a:cs typeface="Open Sans" panose="020B0606030504020204" pitchFamily="34" charset="0"/>
              </a:rPr>
              <a:t> package</a:t>
            </a:r>
          </a:p>
        </p:txBody>
      </p:sp>
      <p:sp>
        <p:nvSpPr>
          <p:cNvPr id="128" name="Shape 128">
            <a:extLst>
              <a:ext uri="{FF2B5EF4-FFF2-40B4-BE49-F238E27FC236}">
                <a16:creationId xmlns:a16="http://schemas.microsoft.com/office/drawing/2014/main" id="{6E49F6A9-6828-774A-7857-9A00D5C5A06F}"/>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7F11247-C63A-17E9-3BAC-B9264C04928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1897D88-7BD5-AA7E-B0F2-DC9EB22A591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3ECBBEA-12F6-F1B6-E296-6EFF440EE8A5}"/>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64D17ECE-40EF-736B-6344-BF1FC1445EB0}"/>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Additional classes for formatting are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java.text</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DateFormat</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marL="85725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SimpleDateFormat</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use of these classes in new code is discouraged.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immutable thread-safe classes, provided by the </a:t>
            </a:r>
            <a:r>
              <a:rPr lang="en-US" sz="6400" dirty="0" err="1">
                <a:latin typeface="Open Sans" panose="020B0606030504020204" pitchFamily="34" charset="0"/>
                <a:ea typeface="Open Sans" panose="020B0606030504020204" pitchFamily="34" charset="0"/>
                <a:cs typeface="Open Sans" panose="020B0606030504020204" pitchFamily="34" charset="0"/>
              </a:rPr>
              <a:t>java.time</a:t>
            </a:r>
            <a:r>
              <a:rPr lang="en-US" sz="6400" dirty="0">
                <a:latin typeface="Open Sans" panose="020B0606030504020204" pitchFamily="34" charset="0"/>
                <a:ea typeface="Open Sans" panose="020B0606030504020204" pitchFamily="34" charset="0"/>
                <a:cs typeface="Open Sans" panose="020B0606030504020204" pitchFamily="34" charset="0"/>
              </a:rPr>
              <a:t> packages, should be used, instead.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won't be covering these old classes in this course, except to point them out here, so you'll recognize them if you see them.</a:t>
            </a:r>
          </a:p>
        </p:txBody>
      </p:sp>
    </p:spTree>
    <p:extLst>
      <p:ext uri="{BB962C8B-B14F-4D97-AF65-F5344CB8AC3E}">
        <p14:creationId xmlns:p14="http://schemas.microsoft.com/office/powerpoint/2010/main" val="1163710293"/>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6647E-EFA9-8AB3-CFC1-3F7839F1AE31}"/>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EE5A49E-D685-3E9B-1974-FD43CB4A487C}"/>
              </a:ext>
            </a:extLst>
          </p:cNvPr>
          <p:cNvSpPr/>
          <p:nvPr/>
        </p:nvSpPr>
        <p:spPr>
          <a:xfrm>
            <a:off x="952498" y="459786"/>
            <a:ext cx="1680908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System.currentTimeMillis</a:t>
            </a:r>
          </a:p>
        </p:txBody>
      </p:sp>
      <p:sp>
        <p:nvSpPr>
          <p:cNvPr id="128" name="Shape 128">
            <a:extLst>
              <a:ext uri="{FF2B5EF4-FFF2-40B4-BE49-F238E27FC236}">
                <a16:creationId xmlns:a16="http://schemas.microsoft.com/office/drawing/2014/main" id="{5988EE15-3220-63FA-FA91-E44AFF726E85}"/>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AF2DE9B-EC0C-5CF7-389E-9BD74C8745F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1651446-924A-DBF6-FD35-FC860389B42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EDCCDCD-ED6F-11FA-F079-C8855A9125BA}"/>
              </a:ext>
            </a:extLst>
          </p:cNvPr>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3AAC75F9-5CB8-7D8C-1523-6E7F45DB91B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System.currentTimeMillis</a:t>
            </a:r>
            <a:r>
              <a:rPr lang="en-US" sz="6400" dirty="0">
                <a:latin typeface="Open Sans" panose="020B0606030504020204" pitchFamily="34" charset="0"/>
                <a:ea typeface="Open Sans" panose="020B0606030504020204" pitchFamily="34" charset="0"/>
                <a:cs typeface="Open Sans" panose="020B0606030504020204" pitchFamily="34" charset="0"/>
              </a:rPr>
              <a:t> returns the milliseconds since epoch time, so midnight, January 1, 1970 UTC.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time is based on the operating system.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be used to measure elapsed times, or provide timestamps.</a:t>
            </a:r>
          </a:p>
        </p:txBody>
      </p:sp>
    </p:spTree>
    <p:extLst>
      <p:ext uri="{BB962C8B-B14F-4D97-AF65-F5344CB8AC3E}">
        <p14:creationId xmlns:p14="http://schemas.microsoft.com/office/powerpoint/2010/main" val="277739468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68A90-0BA3-2E91-9F8D-9FA95FF5ECD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3CA2231-D0B4-92F7-B37F-97718402FED5}"/>
              </a:ext>
            </a:extLst>
          </p:cNvPr>
          <p:cNvSpPr/>
          <p:nvPr/>
        </p:nvSpPr>
        <p:spPr>
          <a:xfrm>
            <a:off x="952498" y="459786"/>
            <a:ext cx="116858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System.nanoTime</a:t>
            </a:r>
          </a:p>
        </p:txBody>
      </p:sp>
      <p:sp>
        <p:nvSpPr>
          <p:cNvPr id="128" name="Shape 128">
            <a:extLst>
              <a:ext uri="{FF2B5EF4-FFF2-40B4-BE49-F238E27FC236}">
                <a16:creationId xmlns:a16="http://schemas.microsoft.com/office/drawing/2014/main" id="{94D92EDF-18EB-1FC1-D0CA-6A0C875AC58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1A3FE717-00E2-237F-4ED1-B7A3C5D5828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7F42FEA6-9384-9355-01E9-B2A95459662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7547FA10-EC28-0EEC-7FD1-69C78E297FC5}"/>
              </a:ext>
            </a:extLst>
          </p:cNvPr>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Overview: Instance, Period, Duration and Time Zones</a:t>
            </a:r>
          </a:p>
        </p:txBody>
      </p:sp>
      <p:sp>
        <p:nvSpPr>
          <p:cNvPr id="8" name="Rectangle 7">
            <a:extLst>
              <a:ext uri="{FF2B5EF4-FFF2-40B4-BE49-F238E27FC236}">
                <a16:creationId xmlns:a16="http://schemas.microsoft.com/office/drawing/2014/main" id="{EE97FC73-D0AD-FCF6-2FD5-1EEE7CF0E11B}"/>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err="1">
                <a:latin typeface="Open Sans" panose="020B0606030504020204" pitchFamily="34" charset="0"/>
                <a:ea typeface="Open Sans" panose="020B0606030504020204" pitchFamily="34" charset="0"/>
                <a:cs typeface="Open Sans" panose="020B0606030504020204" pitchFamily="34" charset="0"/>
              </a:rPr>
              <a:t>System.nanoTime</a:t>
            </a:r>
            <a:r>
              <a:rPr lang="en-US" sz="6400" dirty="0">
                <a:latin typeface="Open Sans" panose="020B0606030504020204" pitchFamily="34" charset="0"/>
                <a:ea typeface="Open Sans" panose="020B0606030504020204" pitchFamily="34" charset="0"/>
                <a:cs typeface="Open Sans" panose="020B0606030504020204" pitchFamily="34" charset="0"/>
              </a:rPr>
              <a:t> uses the JVM's high resolution time source, to return nanoseconds, from an arbitrary origin time, which is not Epoch time, and may even be a time in the future.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origin time may differ across different JVM instances.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reason, this time can't be used to represent real time, or wall </a:t>
            </a:r>
            <a:r>
              <a:rPr lang="en-US" sz="6400">
                <a:latin typeface="Open Sans" panose="020B0606030504020204" pitchFamily="34" charset="0"/>
                <a:ea typeface="Open Sans" panose="020B0606030504020204" pitchFamily="34" charset="0"/>
                <a:cs typeface="Open Sans" panose="020B0606030504020204" pitchFamily="34" charset="0"/>
              </a:rPr>
              <a:t>clock time.</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shouldn't be used as timestamps for data.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it's purpose is to measure elapsed time for invocations in a single JVM instance.</a:t>
            </a:r>
          </a:p>
        </p:txBody>
      </p:sp>
    </p:spTree>
    <p:extLst>
      <p:ext uri="{BB962C8B-B14F-4D97-AF65-F5344CB8AC3E}">
        <p14:creationId xmlns:p14="http://schemas.microsoft.com/office/powerpoint/2010/main" val="297824210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D4E71-EE3A-656C-5A06-21918A47F93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04B6AFD2-CE3B-3E2E-B5EA-6FBE63CD4C8D}"/>
              </a:ext>
            </a:extLst>
          </p:cNvPr>
          <p:cNvSpPr/>
          <p:nvPr/>
        </p:nvSpPr>
        <p:spPr>
          <a:xfrm>
            <a:off x="952498" y="459786"/>
            <a:ext cx="46487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a:t>
            </a:r>
          </a:p>
        </p:txBody>
      </p:sp>
      <p:sp>
        <p:nvSpPr>
          <p:cNvPr id="128" name="Shape 128">
            <a:extLst>
              <a:ext uri="{FF2B5EF4-FFF2-40B4-BE49-F238E27FC236}">
                <a16:creationId xmlns:a16="http://schemas.microsoft.com/office/drawing/2014/main" id="{8FB2ED1C-21CA-0AA7-3DAE-FE88C58DCCC9}"/>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51E5B0A1-7FB0-E569-53C1-20549411F77B}"/>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913CAD02-7D55-F602-7568-6B4C7C5FF77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62CDA681-C316-2CC4-E30F-28FFE326E638}"/>
              </a:ext>
            </a:extLst>
          </p:cNvPr>
          <p:cNvSpPr/>
          <p:nvPr/>
        </p:nvSpPr>
        <p:spPr>
          <a:xfrm>
            <a:off x="952500" y="18489726"/>
            <a:ext cx="16008688" cy="1846659"/>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Instant, </a:t>
            </a:r>
            <a:r>
              <a:rPr lang="en-US" sz="4000" dirty="0" err="1">
                <a:latin typeface="Open Sans" panose="020B0606030504020204" pitchFamily="34" charset="0"/>
                <a:ea typeface="Open Sans" panose="020B0606030504020204" pitchFamily="34" charset="0"/>
                <a:cs typeface="Open Sans" panose="020B0606030504020204" pitchFamily="34" charset="0"/>
              </a:rPr>
              <a:t>ZonedDateTime</a:t>
            </a:r>
            <a:r>
              <a:rPr lang="en-US" sz="4000" dirty="0">
                <a:latin typeface="Open Sans" panose="020B0606030504020204" pitchFamily="34" charset="0"/>
                <a:ea typeface="Open Sans" panose="020B0606030504020204" pitchFamily="34" charset="0"/>
                <a:cs typeface="Open Sans" panose="020B0606030504020204" pitchFamily="34" charset="0"/>
              </a:rPr>
              <a:t>, Duration, Period and </a:t>
            </a:r>
            <a:r>
              <a:rPr lang="en-US" sz="4000" dirty="0" err="1">
                <a:latin typeface="Open Sans" panose="020B0606030504020204" pitchFamily="34" charset="0"/>
                <a:ea typeface="Open Sans" panose="020B0606030504020204" pitchFamily="34" charset="0"/>
                <a:cs typeface="Open Sans" panose="020B0606030504020204" pitchFamily="34" charset="0"/>
              </a:rPr>
              <a:t>ChronoUnit.between</a:t>
            </a:r>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4F83C7ED-E49D-399C-CFE3-E60C11EF720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Instant class is designed to represent only a point in time, or a timestamp.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Internally, it stores a value in seconds and nanoseconds, from the fixed epoch time of 1970-01-01Z.</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such, an Instant can't be formatted as a date or time, without providing time-zone information.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printed, Z is used as the suffix to indicate this timestamp is in reference to UTC.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allows for comparisons, regardless of time zones or operating systems, which is why it's an effective timestamp.</a:t>
            </a:r>
          </a:p>
        </p:txBody>
      </p:sp>
    </p:spTree>
    <p:extLst>
      <p:ext uri="{BB962C8B-B14F-4D97-AF65-F5344CB8AC3E}">
        <p14:creationId xmlns:p14="http://schemas.microsoft.com/office/powerpoint/2010/main" val="3091306877"/>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5A506-61F3-442E-2310-B9ADCA65750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7974FBB-4A7E-BBA6-0BC5-FA999ADD354B}"/>
              </a:ext>
            </a:extLst>
          </p:cNvPr>
          <p:cNvSpPr/>
          <p:nvPr/>
        </p:nvSpPr>
        <p:spPr>
          <a:xfrm>
            <a:off x="952498" y="459786"/>
            <a:ext cx="77857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Localization</a:t>
            </a:r>
          </a:p>
        </p:txBody>
      </p:sp>
      <p:sp>
        <p:nvSpPr>
          <p:cNvPr id="128" name="Shape 128">
            <a:extLst>
              <a:ext uri="{FF2B5EF4-FFF2-40B4-BE49-F238E27FC236}">
                <a16:creationId xmlns:a16="http://schemas.microsoft.com/office/drawing/2014/main" id="{074F24F3-8162-479A-8630-0AA9994ECB6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8CCCFC78-A14E-1FDA-F8E0-7DCB6515461D}"/>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0A06E334-C325-4C6F-6288-A4257768681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CB06F186-87B1-5234-7113-C09941C2CA29}"/>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Localization, Introduction to Locale</a:t>
            </a:r>
          </a:p>
        </p:txBody>
      </p:sp>
      <p:sp>
        <p:nvSpPr>
          <p:cNvPr id="8" name="Rectangle 7">
            <a:extLst>
              <a:ext uri="{FF2B5EF4-FFF2-40B4-BE49-F238E27FC236}">
                <a16:creationId xmlns:a16="http://schemas.microsoft.com/office/drawing/2014/main" id="{F3204AA3-2CF1-E010-A6FE-F46534EC633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Where you are matters, because where you are or the region, you're from, determines how you'll expect to see dates, currencies, and numbers formatted.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Even ignoring language differences, these formats can be different for different cultures and locations.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Australia displays dates differently than the United States.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Many countries use different currency symbols and have different scales for the least significant currency digit.</a:t>
            </a:r>
          </a:p>
        </p:txBody>
      </p:sp>
    </p:spTree>
    <p:extLst>
      <p:ext uri="{BB962C8B-B14F-4D97-AF65-F5344CB8AC3E}">
        <p14:creationId xmlns:p14="http://schemas.microsoft.com/office/powerpoint/2010/main" val="3913593889"/>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77BFC-126A-FE47-15BE-2E3ADFF1F97C}"/>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0164E677-92BA-E0DC-8F39-DEB60FCFBCB9}"/>
              </a:ext>
            </a:extLst>
          </p:cNvPr>
          <p:cNvSpPr/>
          <p:nvPr/>
        </p:nvSpPr>
        <p:spPr>
          <a:xfrm>
            <a:off x="952498" y="459786"/>
            <a:ext cx="42671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Locale</a:t>
            </a:r>
          </a:p>
        </p:txBody>
      </p:sp>
      <p:sp>
        <p:nvSpPr>
          <p:cNvPr id="128" name="Shape 128">
            <a:extLst>
              <a:ext uri="{FF2B5EF4-FFF2-40B4-BE49-F238E27FC236}">
                <a16:creationId xmlns:a16="http://schemas.microsoft.com/office/drawing/2014/main" id="{0289B658-C710-B92F-19FD-E6E5796290D5}"/>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417B49D-B1C3-C2CF-70BB-49CFF8DEA5D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C2E2EEB-C70D-62BE-B2DB-336873E807C9}"/>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F884E65-91EB-4CFA-BC5B-872A720B660C}"/>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Localization, Introduction to Locale</a:t>
            </a:r>
          </a:p>
        </p:txBody>
      </p:sp>
      <p:sp>
        <p:nvSpPr>
          <p:cNvPr id="8" name="Rectangle 7">
            <a:extLst>
              <a:ext uri="{FF2B5EF4-FFF2-40B4-BE49-F238E27FC236}">
                <a16:creationId xmlns:a16="http://schemas.microsoft.com/office/drawing/2014/main" id="{38994F9B-F122-95BF-2F08-613383FE187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Locale is an English word for a place where something happens.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also the name of a class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 package that underpins support for both localization and internationalization.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has some built-in support for localization, with methods that let you pass a Locale instance to them.</a:t>
            </a:r>
          </a:p>
        </p:txBody>
      </p:sp>
    </p:spTree>
    <p:extLst>
      <p:ext uri="{BB962C8B-B14F-4D97-AF65-F5344CB8AC3E}">
        <p14:creationId xmlns:p14="http://schemas.microsoft.com/office/powerpoint/2010/main" val="178063209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BDE57-B6CA-4822-3295-D788E15A23B9}"/>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79DFAB7E-B820-6ADE-E176-1BC86FF722E8}"/>
              </a:ext>
            </a:extLst>
          </p:cNvPr>
          <p:cNvSpPr/>
          <p:nvPr/>
        </p:nvSpPr>
        <p:spPr>
          <a:xfrm>
            <a:off x="952498" y="459786"/>
            <a:ext cx="426719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Locale</a:t>
            </a:r>
          </a:p>
        </p:txBody>
      </p:sp>
      <p:sp>
        <p:nvSpPr>
          <p:cNvPr id="128" name="Shape 128">
            <a:extLst>
              <a:ext uri="{FF2B5EF4-FFF2-40B4-BE49-F238E27FC236}">
                <a16:creationId xmlns:a16="http://schemas.microsoft.com/office/drawing/2014/main" id="{E297789E-D0F7-1DC0-73ED-3D5B5CBC0F2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915B2730-3D05-63B6-4424-92287DF8C1AA}"/>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B425BA2-BE99-B43E-43EC-ED918BB8E7F8}"/>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DD608453-0F7A-9922-1EFB-57010FF1A95E}"/>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Localization, Introduction to Locale</a:t>
            </a:r>
          </a:p>
        </p:txBody>
      </p:sp>
      <p:sp>
        <p:nvSpPr>
          <p:cNvPr id="8" name="Rectangle 7">
            <a:extLst>
              <a:ext uri="{FF2B5EF4-FFF2-40B4-BE49-F238E27FC236}">
                <a16:creationId xmlns:a16="http://schemas.microsoft.com/office/drawing/2014/main" id="{E4EDCC12-0DE5-06CE-3DBD-85B80281F952}"/>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locale has five fields, a language, a country (or region), a variant, and less apparent, are script and extensions.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Underneath the covers, most of the fields are on a </a:t>
            </a:r>
            <a:r>
              <a:rPr lang="en-US" sz="6400" dirty="0" err="1">
                <a:latin typeface="Open Sans" panose="020B0606030504020204" pitchFamily="34" charset="0"/>
                <a:ea typeface="Open Sans" panose="020B0606030504020204" pitchFamily="34" charset="0"/>
                <a:cs typeface="Open Sans" panose="020B0606030504020204" pitchFamily="34" charset="0"/>
              </a:rPr>
              <a:t>BaseLocale</a:t>
            </a:r>
            <a:r>
              <a:rPr lang="en-US" sz="6400" dirty="0">
                <a:latin typeface="Open Sans" panose="020B0606030504020204" pitchFamily="34" charset="0"/>
                <a:ea typeface="Open Sans" panose="020B0606030504020204" pitchFamily="34" charset="0"/>
                <a:cs typeface="Open Sans" panose="020B0606030504020204" pitchFamily="34" charset="0"/>
              </a:rPr>
              <a:t> class as shown on this slide.</a:t>
            </a:r>
          </a:p>
        </p:txBody>
      </p:sp>
      <p:pic>
        <p:nvPicPr>
          <p:cNvPr id="3" name="Picture 2" descr="A blue and white squares with white text&#10;&#10;Description automatically generated">
            <a:extLst>
              <a:ext uri="{FF2B5EF4-FFF2-40B4-BE49-F238E27FC236}">
                <a16:creationId xmlns:a16="http://schemas.microsoft.com/office/drawing/2014/main" id="{DB900D09-4392-7938-E8B2-DEA4DF751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8516" y="8962320"/>
            <a:ext cx="22158968" cy="6372415"/>
          </a:xfrm>
          <a:prstGeom prst="rect">
            <a:avLst/>
          </a:prstGeom>
        </p:spPr>
      </p:pic>
    </p:spTree>
    <p:extLst>
      <p:ext uri="{BB962C8B-B14F-4D97-AF65-F5344CB8AC3E}">
        <p14:creationId xmlns:p14="http://schemas.microsoft.com/office/powerpoint/2010/main" val="2191677325"/>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F98AB-54D8-8EEE-C284-55D4924DFF4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1E9AD43-AA2B-1E85-C2D1-4A9AC30A238C}"/>
              </a:ext>
            </a:extLst>
          </p:cNvPr>
          <p:cNvSpPr/>
          <p:nvPr/>
        </p:nvSpPr>
        <p:spPr>
          <a:xfrm>
            <a:off x="952498" y="459786"/>
            <a:ext cx="168074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localization support</a:t>
            </a:r>
          </a:p>
        </p:txBody>
      </p:sp>
      <p:sp>
        <p:nvSpPr>
          <p:cNvPr id="128" name="Shape 128">
            <a:extLst>
              <a:ext uri="{FF2B5EF4-FFF2-40B4-BE49-F238E27FC236}">
                <a16:creationId xmlns:a16="http://schemas.microsoft.com/office/drawing/2014/main" id="{D1911CFE-C926-CA0A-EC31-F7D880A448F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B41E4F68-FD08-DBB9-26B5-93A8685C9699}"/>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E0094E33-A3FB-4CCA-2684-3EF5CECD9612}"/>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B0E7D1BE-5E94-3EA4-551D-34347EA18F99}"/>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Localization, Introduction to Locale</a:t>
            </a:r>
          </a:p>
        </p:txBody>
      </p:sp>
      <p:sp>
        <p:nvSpPr>
          <p:cNvPr id="8" name="Rectangle 7">
            <a:extLst>
              <a:ext uri="{FF2B5EF4-FFF2-40B4-BE49-F238E27FC236}">
                <a16:creationId xmlns:a16="http://schemas.microsoft.com/office/drawing/2014/main" id="{0BBAAD9F-A8CC-643A-A5A4-AD9B6001991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localization support for dates, numbers, and currencies with no additional effort, other than defining a Locale and passing it to certain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language constructs, other than a month or a weekday specified in a date, you'll need to do some additional work.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I'll be covering the built-in support.</a:t>
            </a:r>
          </a:p>
        </p:txBody>
      </p:sp>
    </p:spTree>
    <p:extLst>
      <p:ext uri="{BB962C8B-B14F-4D97-AF65-F5344CB8AC3E}">
        <p14:creationId xmlns:p14="http://schemas.microsoft.com/office/powerpoint/2010/main" val="35001589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79AE0-9FD4-A1D0-1A0A-10E47DC8011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1F820E76-1947-6143-0877-8FF8ECEA3688}"/>
              </a:ext>
            </a:extLst>
          </p:cNvPr>
          <p:cNvSpPr/>
          <p:nvPr/>
        </p:nvSpPr>
        <p:spPr>
          <a:xfrm>
            <a:off x="952498" y="459786"/>
            <a:ext cx="127871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Internationalization</a:t>
            </a:r>
          </a:p>
        </p:txBody>
      </p:sp>
      <p:sp>
        <p:nvSpPr>
          <p:cNvPr id="128" name="Shape 128">
            <a:extLst>
              <a:ext uri="{FF2B5EF4-FFF2-40B4-BE49-F238E27FC236}">
                <a16:creationId xmlns:a16="http://schemas.microsoft.com/office/drawing/2014/main" id="{DC006129-6095-0BE2-89E8-975A1F2D8516}"/>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39A80F9D-BED5-96DB-B8EB-568BFC67DF84}"/>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A51CE3D1-06FA-3218-0080-18AB28CEB1FB}"/>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D67C5A40-BFAE-548D-939C-A08372EA8413}"/>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Localization, Introduction to Locale</a:t>
            </a:r>
          </a:p>
        </p:txBody>
      </p:sp>
      <p:sp>
        <p:nvSpPr>
          <p:cNvPr id="8" name="Rectangle 7">
            <a:extLst>
              <a:ext uri="{FF2B5EF4-FFF2-40B4-BE49-F238E27FC236}">
                <a16:creationId xmlns:a16="http://schemas.microsoft.com/office/drawing/2014/main" id="{A17717CB-467F-25AE-ED97-F812557A0973}"/>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Internationalization, or I18n for short, is a method of designing your application to allow language and regional elements, with the help of locales to be plug and play.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Strings used in messages or user interface elements and images are stored externally to the application.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can be retrieved using a locale, and then displayed for a specific user.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uses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to support this feature.</a:t>
            </a:r>
          </a:p>
        </p:txBody>
      </p:sp>
    </p:spTree>
    <p:extLst>
      <p:ext uri="{BB962C8B-B14F-4D97-AF65-F5344CB8AC3E}">
        <p14:creationId xmlns:p14="http://schemas.microsoft.com/office/powerpoint/2010/main" val="34221291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AF2F2-A204-8DB7-76A6-38FC9767A2CD}"/>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CDB6ADA-EC7D-E2E3-98B6-26A0E9579B68}"/>
              </a:ext>
            </a:extLst>
          </p:cNvPr>
          <p:cNvSpPr/>
          <p:nvPr/>
        </p:nvSpPr>
        <p:spPr>
          <a:xfrm>
            <a:off x="952498" y="459786"/>
            <a:ext cx="42671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Locale</a:t>
            </a:r>
          </a:p>
        </p:txBody>
      </p:sp>
      <p:sp>
        <p:nvSpPr>
          <p:cNvPr id="128" name="Shape 128">
            <a:extLst>
              <a:ext uri="{FF2B5EF4-FFF2-40B4-BE49-F238E27FC236}">
                <a16:creationId xmlns:a16="http://schemas.microsoft.com/office/drawing/2014/main" id="{74C78309-CC2D-C95E-4278-2227E1018BCB}"/>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EF5B04AA-4FBB-ABA4-72E4-ECED149E275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D88295E-575C-D286-265E-009243D9FD21}"/>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23054522-FA67-A1F5-DABD-63264E76A1B5}"/>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Localization, Introduction to Locale</a:t>
            </a:r>
          </a:p>
        </p:txBody>
      </p:sp>
      <p:sp>
        <p:nvSpPr>
          <p:cNvPr id="8" name="Rectangle 7">
            <a:extLst>
              <a:ext uri="{FF2B5EF4-FFF2-40B4-BE49-F238E27FC236}">
                <a16:creationId xmlns:a16="http://schemas.microsoft.com/office/drawing/2014/main" id="{9D843108-300C-F0C8-C131-0DC0F939CF5C}"/>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showing you a useful link, which displays all of the JDK 17 supported locales.</a:t>
            </a:r>
          </a:p>
        </p:txBody>
      </p:sp>
      <p:graphicFrame>
        <p:nvGraphicFramePr>
          <p:cNvPr id="2" name="Table 1">
            <a:extLst>
              <a:ext uri="{FF2B5EF4-FFF2-40B4-BE49-F238E27FC236}">
                <a16:creationId xmlns:a16="http://schemas.microsoft.com/office/drawing/2014/main" id="{9A363D19-1846-2EDC-5075-D67077AE2AC0}"/>
              </a:ext>
            </a:extLst>
          </p:cNvPr>
          <p:cNvGraphicFramePr>
            <a:graphicFrameLocks noGrp="1"/>
          </p:cNvGraphicFramePr>
          <p:nvPr/>
        </p:nvGraphicFramePr>
        <p:xfrm>
          <a:off x="952499" y="6983113"/>
          <a:ext cx="34782670" cy="1814898"/>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81489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https://www.oracle.com/java/technologies/javase/jdk17-suported-locales.html#compatlocales</a:t>
                      </a:r>
                      <a:endParaRPr lang="en-US" sz="5400" b="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37097021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2BFD1-0AC8-2417-0481-FF4D08AAD913}"/>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D094452C-B2F0-FA08-FF6D-807CF1AA1612}"/>
              </a:ext>
            </a:extLst>
          </p:cNvPr>
          <p:cNvSpPr/>
          <p:nvPr/>
        </p:nvSpPr>
        <p:spPr>
          <a:xfrm>
            <a:off x="952498" y="595713"/>
            <a:ext cx="8604920"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What's a seed?</a:t>
            </a:r>
          </a:p>
        </p:txBody>
      </p:sp>
      <p:sp>
        <p:nvSpPr>
          <p:cNvPr id="128" name="Shape 128">
            <a:extLst>
              <a:ext uri="{FF2B5EF4-FFF2-40B4-BE49-F238E27FC236}">
                <a16:creationId xmlns:a16="http://schemas.microsoft.com/office/drawing/2014/main" id="{4A30F0B1-9E6E-737A-41FF-4A5FCA920E5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C80D63C0-D2D2-ACE7-A01D-9EC49BCD23E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7994818C-75C7-BF2F-8FAB-8E86D3DF580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F47B3BBC-10FE-2697-A1A9-71E2D0518C4E}"/>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Kotlin Variables and Datatypes</a:t>
            </a:r>
          </a:p>
        </p:txBody>
      </p:sp>
      <p:sp>
        <p:nvSpPr>
          <p:cNvPr id="8" name="Rectangle 7">
            <a:extLst>
              <a:ext uri="{FF2B5EF4-FFF2-40B4-BE49-F238E27FC236}">
                <a16:creationId xmlns:a16="http://schemas.microsoft.com/office/drawing/2014/main" id="{A60E392D-EC17-D975-ACAE-EE5E5BA63C17}"/>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most programming languages, the random functions aren't truly random.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Algorithms exist that create distributions of numbers, that achieve what a random distribution might look like, over a large range of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called </a:t>
            </a:r>
            <a:r>
              <a:rPr lang="en-US" sz="6400" b="1" dirty="0">
                <a:latin typeface="Open Sans" panose="020B0606030504020204" pitchFamily="34" charset="0"/>
                <a:ea typeface="Open Sans" panose="020B0606030504020204" pitchFamily="34" charset="0"/>
                <a:cs typeface="Open Sans" panose="020B0606030504020204" pitchFamily="34" charset="0"/>
              </a:rPr>
              <a:t>pseudorandom number generators</a:t>
            </a:r>
            <a:r>
              <a:rPr lang="en-US" sz="6400" dirty="0">
                <a:latin typeface="Open Sans" panose="020B0606030504020204" pitchFamily="34" charset="0"/>
                <a:ea typeface="Open Sans" panose="020B0606030504020204" pitchFamily="34" charset="0"/>
                <a:cs typeface="Open Sans" panose="020B0606030504020204" pitchFamily="34" charset="0"/>
              </a:rPr>
              <a:t>, and they're dependent on an </a:t>
            </a:r>
            <a:r>
              <a:rPr lang="en-US" sz="6400" b="1" dirty="0">
                <a:latin typeface="Open Sans" panose="020B0606030504020204" pitchFamily="34" charset="0"/>
                <a:ea typeface="Open Sans" panose="020B0606030504020204" pitchFamily="34" charset="0"/>
                <a:cs typeface="Open Sans" panose="020B0606030504020204" pitchFamily="34" charset="0"/>
              </a:rPr>
              <a:t>initial value </a:t>
            </a:r>
            <a:r>
              <a:rPr lang="en-US" sz="6400" dirty="0">
                <a:latin typeface="Open Sans" panose="020B0606030504020204" pitchFamily="34" charset="0"/>
                <a:ea typeface="Open Sans" panose="020B0606030504020204" pitchFamily="34" charset="0"/>
                <a:cs typeface="Open Sans" panose="020B0606030504020204" pitchFamily="34" charset="0"/>
              </a:rPr>
              <a:t>called a seed.</a:t>
            </a:r>
          </a:p>
        </p:txBody>
      </p:sp>
    </p:spTree>
    <p:extLst>
      <p:ext uri="{BB962C8B-B14F-4D97-AF65-F5344CB8AC3E}">
        <p14:creationId xmlns:p14="http://schemas.microsoft.com/office/powerpoint/2010/main" val="2876569855"/>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449B5-824E-CCA7-A3D1-71779E1ADCB0}"/>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C6C8D1C3-C67D-10B7-A5BC-B76CC3C30CB6}"/>
              </a:ext>
            </a:extLst>
          </p:cNvPr>
          <p:cNvSpPr/>
          <p:nvPr/>
        </p:nvSpPr>
        <p:spPr>
          <a:xfrm>
            <a:off x="952498" y="645141"/>
            <a:ext cx="34616849" cy="1569660"/>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200" dirty="0">
                <a:latin typeface="Open Sans" panose="020B0606030504020204" pitchFamily="34" charset="0"/>
                <a:ea typeface="Open Sans" panose="020B0606030504020204" pitchFamily="34" charset="0"/>
                <a:cs typeface="Open Sans" panose="020B0606030504020204" pitchFamily="34" charset="0"/>
              </a:rPr>
              <a:t>Scheduling a meeting for people in different areas of the world</a:t>
            </a:r>
          </a:p>
        </p:txBody>
      </p:sp>
      <p:sp>
        <p:nvSpPr>
          <p:cNvPr id="128" name="Shape 128">
            <a:extLst>
              <a:ext uri="{FF2B5EF4-FFF2-40B4-BE49-F238E27FC236}">
                <a16:creationId xmlns:a16="http://schemas.microsoft.com/office/drawing/2014/main" id="{05C1E299-2BC6-942E-89D1-D1C3D27CE6CF}"/>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C4D0C899-063F-F68F-0A59-8A216A24DC4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13AF11B-B5A7-EF0D-6F79-E22E04B86A6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3AAC2AD-F099-3DED-4040-EB5A41E40597}"/>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DateTime</a:t>
            </a:r>
            <a:r>
              <a:rPr lang="en-US" sz="4500" dirty="0">
                <a:latin typeface="Open Sans" panose="020B0606030504020204" pitchFamily="34" charset="0"/>
                <a:ea typeface="Open Sans" panose="020B0606030504020204" pitchFamily="34" charset="0"/>
                <a:cs typeface="Open Sans" panose="020B0606030504020204" pitchFamily="34" charset="0"/>
              </a:rPr>
              <a:t> and Localization Challenge</a:t>
            </a:r>
          </a:p>
        </p:txBody>
      </p:sp>
      <p:sp>
        <p:nvSpPr>
          <p:cNvPr id="8" name="Rectangle 7">
            <a:extLst>
              <a:ext uri="{FF2B5EF4-FFF2-40B4-BE49-F238E27FC236}">
                <a16:creationId xmlns:a16="http://schemas.microsoft.com/office/drawing/2014/main" id="{9C954A49-405B-5707-A353-A69B4A1E724A}"/>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Imagine you work for a company that has employees from around the world, and you need to find an hour of time to schedule two employees to meet.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meeting should be on a work day, Monday through Friday, and between the hours of 7 am and 9 pm (meaning the meeting should not be scheduled any later than 8 pm) for either employee.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employees is on the East Coast of the United States, the other is in Sydney, Australia.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Print all the possible hours in the upcoming 10 day range, ignoring the current day, when these two employees could potentially meet together.</a:t>
            </a:r>
          </a:p>
        </p:txBody>
      </p:sp>
    </p:spTree>
    <p:extLst>
      <p:ext uri="{BB962C8B-B14F-4D97-AF65-F5344CB8AC3E}">
        <p14:creationId xmlns:p14="http://schemas.microsoft.com/office/powerpoint/2010/main" val="421400729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9191B-F2BC-392B-76B2-A6DCE57C288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9E664222-8AD9-CCDA-7B87-4FF98E7340BF}"/>
              </a:ext>
            </a:extLst>
          </p:cNvPr>
          <p:cNvSpPr/>
          <p:nvPr/>
        </p:nvSpPr>
        <p:spPr>
          <a:xfrm>
            <a:off x="952498" y="645141"/>
            <a:ext cx="34616849" cy="1569660"/>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200" dirty="0">
                <a:latin typeface="Open Sans" panose="020B0606030504020204" pitchFamily="34" charset="0"/>
                <a:ea typeface="Open Sans" panose="020B0606030504020204" pitchFamily="34" charset="0"/>
                <a:cs typeface="Open Sans" panose="020B0606030504020204" pitchFamily="34" charset="0"/>
              </a:rPr>
              <a:t>Scheduling a meeting for people in different areas of the world</a:t>
            </a:r>
          </a:p>
        </p:txBody>
      </p:sp>
      <p:sp>
        <p:nvSpPr>
          <p:cNvPr id="128" name="Shape 128">
            <a:extLst>
              <a:ext uri="{FF2B5EF4-FFF2-40B4-BE49-F238E27FC236}">
                <a16:creationId xmlns:a16="http://schemas.microsoft.com/office/drawing/2014/main" id="{5E44CF4B-9C70-5EAD-76F0-AB96755524EF}"/>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963D2F00-8A89-65B7-5F4B-00E5815274A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83D579D-A5E0-8BEB-FAEB-9ECFBD166B5E}"/>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E5E676F9-E038-5B9D-187F-96D05D3CF6CA}"/>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err="1">
                <a:latin typeface="Open Sans" panose="020B0606030504020204" pitchFamily="34" charset="0"/>
                <a:ea typeface="Open Sans" panose="020B0606030504020204" pitchFamily="34" charset="0"/>
                <a:cs typeface="Open Sans" panose="020B0606030504020204" pitchFamily="34" charset="0"/>
              </a:rPr>
              <a:t>DateTime</a:t>
            </a:r>
            <a:r>
              <a:rPr lang="en-US" sz="4500" dirty="0">
                <a:latin typeface="Open Sans" panose="020B0606030504020204" pitchFamily="34" charset="0"/>
                <a:ea typeface="Open Sans" panose="020B0606030504020204" pitchFamily="34" charset="0"/>
                <a:cs typeface="Open Sans" panose="020B0606030504020204" pitchFamily="34" charset="0"/>
              </a:rPr>
              <a:t> and Localization Challenge</a:t>
            </a:r>
          </a:p>
        </p:txBody>
      </p:sp>
      <p:sp>
        <p:nvSpPr>
          <p:cNvPr id="8" name="Rectangle 7">
            <a:extLst>
              <a:ext uri="{FF2B5EF4-FFF2-40B4-BE49-F238E27FC236}">
                <a16:creationId xmlns:a16="http://schemas.microsoft.com/office/drawing/2014/main" id="{F232C274-5EAF-2BCC-BE7B-C62B091AFAE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Print the date and time of each possible hour, for both zones, using the employee's locale.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example output on this slide, demonstrates what one possible hour would look like, and the dates formatted to the employee's locale.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Include the week day in the output, and the hour using am or pm, rather than a 24 hour format.</a:t>
            </a:r>
          </a:p>
          <a:p>
            <a:pPr algn="l">
              <a:spcAft>
                <a:spcPts val="5022"/>
              </a:spcAft>
            </a:pPr>
            <a:r>
              <a:rPr lang="en-US" sz="4000" dirty="0">
                <a:latin typeface="Consolas" panose="020B0609020204030204" pitchFamily="49" charset="0"/>
                <a:ea typeface="Open Sans" panose="020B0606030504020204" pitchFamily="34" charset="0"/>
                <a:cs typeface="Open Sans" panose="020B0606030504020204" pitchFamily="34" charset="0"/>
              </a:rPr>
              <a:t>Jane [America/</a:t>
            </a:r>
            <a:r>
              <a:rPr lang="en-US" sz="4000" dirty="0" err="1">
                <a:latin typeface="Consolas" panose="020B0609020204030204" pitchFamily="49" charset="0"/>
                <a:ea typeface="Open Sans" panose="020B0606030504020204" pitchFamily="34" charset="0"/>
                <a:cs typeface="Open Sans" panose="020B0606030504020204" pitchFamily="34" charset="0"/>
              </a:rPr>
              <a:t>New_York</a:t>
            </a:r>
            <a:r>
              <a:rPr lang="en-US" sz="4000" dirty="0">
                <a:latin typeface="Consolas" panose="020B0609020204030204" pitchFamily="49" charset="0"/>
                <a:ea typeface="Open Sans" panose="020B0606030504020204" pitchFamily="34" charset="0"/>
                <a:cs typeface="Open Sans" panose="020B0606030504020204" pitchFamily="34" charset="0"/>
              </a:rPr>
              <a:t>] : Wednesday, June 14, 2023, 5:00 PM &lt;---&gt; Joe [Australia/Sydney] : Thursday, 15 June 2023, 7:00 am</a:t>
            </a:r>
          </a:p>
        </p:txBody>
      </p:sp>
    </p:spTree>
    <p:extLst>
      <p:ext uri="{BB962C8B-B14F-4D97-AF65-F5344CB8AC3E}">
        <p14:creationId xmlns:p14="http://schemas.microsoft.com/office/powerpoint/2010/main" val="325148898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2AD1E-EF9F-3694-0862-0BE9D1F12F15}"/>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0F452017-54B9-CC85-CD6C-D351D32793EA}"/>
              </a:ext>
            </a:extLst>
          </p:cNvPr>
          <p:cNvSpPr/>
          <p:nvPr/>
        </p:nvSpPr>
        <p:spPr>
          <a:xfrm>
            <a:off x="952498" y="459786"/>
            <a:ext cx="169229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ResourceBundle class</a:t>
            </a:r>
          </a:p>
        </p:txBody>
      </p:sp>
      <p:sp>
        <p:nvSpPr>
          <p:cNvPr id="128" name="Shape 128">
            <a:extLst>
              <a:ext uri="{FF2B5EF4-FFF2-40B4-BE49-F238E27FC236}">
                <a16:creationId xmlns:a16="http://schemas.microsoft.com/office/drawing/2014/main" id="{47D40F15-1924-001B-27FC-6CC106D9A02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66C291BC-4039-F12F-7624-B0A34729197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02C52DD4-F3F4-56E8-2A29-88768E1153C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6069E08-E2C3-0EA2-3E0E-463B4BBAB230}"/>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0946CD49-78D5-AC0F-8630-986761B6149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is an abstract class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implement classes that extend this abstract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get an instance of a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by calling one of several static </a:t>
            </a:r>
            <a:r>
              <a:rPr lang="en-US" sz="6400" dirty="0" err="1">
                <a:latin typeface="Open Sans" panose="020B0606030504020204" pitchFamily="34" charset="0"/>
                <a:ea typeface="Open Sans" panose="020B0606030504020204" pitchFamily="34" charset="0"/>
                <a:cs typeface="Open Sans" panose="020B0606030504020204" pitchFamily="34" charset="0"/>
              </a:rPr>
              <a:t>getBundle</a:t>
            </a:r>
            <a:r>
              <a:rPr lang="en-US" sz="6400" dirty="0">
                <a:latin typeface="Open Sans" panose="020B0606030504020204" pitchFamily="34" charset="0"/>
                <a:ea typeface="Open Sans" panose="020B0606030504020204" pitchFamily="34" charset="0"/>
                <a:cs typeface="Open Sans" panose="020B0606030504020204" pitchFamily="34" charset="0"/>
              </a:rPr>
              <a:t> methods, on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latter approach is dependent on resource data, either stored in a series of files, or provided by a service.</a:t>
            </a:r>
          </a:p>
        </p:txBody>
      </p:sp>
    </p:spTree>
    <p:extLst>
      <p:ext uri="{BB962C8B-B14F-4D97-AF65-F5344CB8AC3E}">
        <p14:creationId xmlns:p14="http://schemas.microsoft.com/office/powerpoint/2010/main" val="380360713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D295E-95FC-27B4-D3B3-8854249D7C1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7326B11-B38F-6B4D-5F7F-720E4DC91557}"/>
              </a:ext>
            </a:extLst>
          </p:cNvPr>
          <p:cNvSpPr/>
          <p:nvPr/>
        </p:nvSpPr>
        <p:spPr>
          <a:xfrm>
            <a:off x="952498" y="459786"/>
            <a:ext cx="263934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 in a .properties file</a:t>
            </a:r>
          </a:p>
        </p:txBody>
      </p:sp>
      <p:sp>
        <p:nvSpPr>
          <p:cNvPr id="128" name="Shape 128">
            <a:extLst>
              <a:ext uri="{FF2B5EF4-FFF2-40B4-BE49-F238E27FC236}">
                <a16:creationId xmlns:a16="http://schemas.microsoft.com/office/drawing/2014/main" id="{5F0D52BA-7911-D9EE-9722-83902240695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7734E77-3EC8-1E04-CFDE-2073ED3AAE9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E59CE56-590C-7D8C-9433-DF222C2B235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BA67466-B3A7-084E-72F6-7C0FD52DED50}"/>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C811A6D5-DB0C-9E2B-0A8D-B6223FB79CE8}"/>
              </a:ext>
            </a:extLst>
          </p:cNvPr>
          <p:cNvSpPr/>
          <p:nvPr/>
        </p:nvSpPr>
        <p:spPr>
          <a:xfrm>
            <a:off x="952502" y="2644348"/>
            <a:ext cx="22401768" cy="1528695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Data that's customized is often textual, in the form of user messages, button labels or menu items, but may contain other elements such as images or audio components.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date, the most common method of supplying data for a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is using the properties file.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simple text file, containing key value pairs.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key is a string, a name to be used when the data is requested, and the value is also a single text literal.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properties file name includes a base name, called the bundle name and some part of the Locale identifier, and ends with the extension .properties.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I'm showing an example of a base </a:t>
            </a:r>
            <a:r>
              <a:rPr lang="en-US" sz="6400" dirty="0" err="1">
                <a:latin typeface="Open Sans" panose="020B0606030504020204" pitchFamily="34" charset="0"/>
                <a:ea typeface="Open Sans" panose="020B0606030504020204" pitchFamily="34" charset="0"/>
                <a:cs typeface="Open Sans" panose="020B0606030504020204" pitchFamily="34" charset="0"/>
              </a:rPr>
              <a:t>TextMessages</a:t>
            </a:r>
            <a:r>
              <a:rPr lang="en-US" sz="6400" dirty="0">
                <a:latin typeface="Open Sans" panose="020B0606030504020204" pitchFamily="34" charset="0"/>
                <a:ea typeface="Open Sans" panose="020B0606030504020204" pitchFamily="34" charset="0"/>
                <a:cs typeface="Open Sans" panose="020B0606030504020204" pitchFamily="34" charset="0"/>
              </a:rPr>
              <a:t> properties file.</a:t>
            </a:r>
          </a:p>
        </p:txBody>
      </p:sp>
      <p:pic>
        <p:nvPicPr>
          <p:cNvPr id="3" name="Picture 2">
            <a:extLst>
              <a:ext uri="{FF2B5EF4-FFF2-40B4-BE49-F238E27FC236}">
                <a16:creationId xmlns:a16="http://schemas.microsoft.com/office/drawing/2014/main" id="{F423CE69-7109-4B8F-80AC-3D95A381D0F5}"/>
              </a:ext>
            </a:extLst>
          </p:cNvPr>
          <p:cNvPicPr>
            <a:picLocks noChangeAspect="1"/>
          </p:cNvPicPr>
          <p:nvPr/>
        </p:nvPicPr>
        <p:blipFill>
          <a:blip r:embed="rId4"/>
          <a:stretch>
            <a:fillRect/>
          </a:stretch>
        </p:blipFill>
        <p:spPr>
          <a:xfrm>
            <a:off x="25362458" y="5950892"/>
            <a:ext cx="9508310" cy="7662153"/>
          </a:xfrm>
          <a:prstGeom prst="rect">
            <a:avLst/>
          </a:prstGeom>
        </p:spPr>
      </p:pic>
    </p:spTree>
    <p:extLst>
      <p:ext uri="{BB962C8B-B14F-4D97-AF65-F5344CB8AC3E}">
        <p14:creationId xmlns:p14="http://schemas.microsoft.com/office/powerpoint/2010/main" val="769550107"/>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3C5E9-DAF4-FF7F-D6B3-252970446B0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EDE3D402-BC6C-648D-77B0-9C260A8AD0A6}"/>
              </a:ext>
            </a:extLst>
          </p:cNvPr>
          <p:cNvSpPr/>
          <p:nvPr/>
        </p:nvSpPr>
        <p:spPr>
          <a:xfrm>
            <a:off x="952498" y="459786"/>
            <a:ext cx="1394772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a:t>
            </a:r>
          </a:p>
        </p:txBody>
      </p:sp>
      <p:sp>
        <p:nvSpPr>
          <p:cNvPr id="128" name="Shape 128">
            <a:extLst>
              <a:ext uri="{FF2B5EF4-FFF2-40B4-BE49-F238E27FC236}">
                <a16:creationId xmlns:a16="http://schemas.microsoft.com/office/drawing/2014/main" id="{E9F35326-969B-629E-A2E4-B6C3AB2CD7B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B94EA83-0570-720F-0C31-5403A1BE7A0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133F492-5754-8040-20B0-3E97227CD7C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916A0506-8019-8049-9489-ACBBE4735870}"/>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D0786268-3369-1782-6489-F5BBF0082A6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create additional properties files, to support other languages.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a bundle as a series of files that have the same base bundle name but are differentiated by Locale specifics.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need to support the </a:t>
            </a:r>
            <a:r>
              <a:rPr lang="en-US" sz="6400" dirty="0" err="1">
                <a:latin typeface="Open Sans" panose="020B0606030504020204" pitchFamily="34" charset="0"/>
                <a:ea typeface="Open Sans" panose="020B0606030504020204" pitchFamily="34" charset="0"/>
                <a:cs typeface="Open Sans" panose="020B0606030504020204" pitchFamily="34" charset="0"/>
              </a:rPr>
              <a:t>spanish</a:t>
            </a:r>
            <a:r>
              <a:rPr lang="en-US" sz="6400" dirty="0">
                <a:latin typeface="Open Sans" panose="020B0606030504020204" pitchFamily="34" charset="0"/>
                <a:ea typeface="Open Sans" panose="020B0606030504020204" pitchFamily="34" charset="0"/>
                <a:cs typeface="Open Sans" panose="020B0606030504020204" pitchFamily="34" charset="0"/>
              </a:rPr>
              <a:t> language for example, you would create a </a:t>
            </a:r>
            <a:r>
              <a:rPr lang="en-US" sz="6400" dirty="0" err="1">
                <a:latin typeface="Open Sans" panose="020B0606030504020204" pitchFamily="34" charset="0"/>
                <a:ea typeface="Open Sans" panose="020B0606030504020204" pitchFamily="34" charset="0"/>
                <a:cs typeface="Open Sans" panose="020B0606030504020204" pitchFamily="34" charset="0"/>
              </a:rPr>
              <a:t>TextMessages_es.properties</a:t>
            </a:r>
            <a:r>
              <a:rPr lang="en-US" sz="6400" dirty="0">
                <a:latin typeface="Open Sans" panose="020B0606030504020204" pitchFamily="34" charset="0"/>
                <a:ea typeface="Open Sans" panose="020B0606030504020204" pitchFamily="34" charset="0"/>
                <a:cs typeface="Open Sans" panose="020B0606030504020204" pitchFamily="34" charset="0"/>
              </a:rPr>
              <a:t> file, with </a:t>
            </a:r>
            <a:r>
              <a:rPr lang="en-US" sz="6400" dirty="0" err="1">
                <a:latin typeface="Open Sans" panose="020B0606030504020204" pitchFamily="34" charset="0"/>
                <a:ea typeface="Open Sans" panose="020B0606030504020204" pitchFamily="34" charset="0"/>
                <a:cs typeface="Open Sans" panose="020B0606030504020204" pitchFamily="34" charset="0"/>
              </a:rPr>
              <a:t>spanish</a:t>
            </a:r>
            <a:r>
              <a:rPr lang="en-US" sz="6400" dirty="0">
                <a:latin typeface="Open Sans" panose="020B0606030504020204" pitchFamily="34" charset="0"/>
                <a:ea typeface="Open Sans" panose="020B0606030504020204" pitchFamily="34" charset="0"/>
                <a:cs typeface="Open Sans" panose="020B0606030504020204" pitchFamily="34" charset="0"/>
              </a:rPr>
              <a:t> language text literals for yes, no, hello and so on.</a:t>
            </a:r>
          </a:p>
        </p:txBody>
      </p:sp>
    </p:spTree>
    <p:extLst>
      <p:ext uri="{BB962C8B-B14F-4D97-AF65-F5344CB8AC3E}">
        <p14:creationId xmlns:p14="http://schemas.microsoft.com/office/powerpoint/2010/main" val="3302526966"/>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446A0-7D5D-CF15-DFB0-DF96560DEDF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8A392CD1-AEFB-73EA-5D1B-B6847360DB57}"/>
              </a:ext>
            </a:extLst>
          </p:cNvPr>
          <p:cNvSpPr/>
          <p:nvPr/>
        </p:nvSpPr>
        <p:spPr>
          <a:xfrm>
            <a:off x="952498" y="459786"/>
            <a:ext cx="143068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a:t>
            </a:r>
          </a:p>
        </p:txBody>
      </p:sp>
      <p:sp>
        <p:nvSpPr>
          <p:cNvPr id="128" name="Shape 128">
            <a:extLst>
              <a:ext uri="{FF2B5EF4-FFF2-40B4-BE49-F238E27FC236}">
                <a16:creationId xmlns:a16="http://schemas.microsoft.com/office/drawing/2014/main" id="{50A917C4-219F-B339-6F76-4885B01C07C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1B577C70-B5D1-18B4-E639-B5BF0CEA42B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071F8C2-C62A-273E-910C-123B8DB6269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72825D82-53D6-2707-E3CC-E9C7BF17DC12}"/>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C5C44D47-3FBB-BD06-774F-A1E29B131FF9}"/>
              </a:ext>
            </a:extLst>
          </p:cNvPr>
          <p:cNvSpPr/>
          <p:nvPr/>
        </p:nvSpPr>
        <p:spPr>
          <a:xfrm>
            <a:off x="952502" y="2644348"/>
            <a:ext cx="22401768" cy="152869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show an example of this file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that the keys for both these properties files are in English, and are the same for both files.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Whatever language you choose for your keys is up to you, but they do need to be consistent across files, so that the key can be used to look up the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Of course, there are many language dialects, so you may need to also provide additional language variations for these, which can be done by including country, script and or a variant.</a:t>
            </a:r>
          </a:p>
        </p:txBody>
      </p:sp>
      <p:pic>
        <p:nvPicPr>
          <p:cNvPr id="4" name="Picture 3">
            <a:extLst>
              <a:ext uri="{FF2B5EF4-FFF2-40B4-BE49-F238E27FC236}">
                <a16:creationId xmlns:a16="http://schemas.microsoft.com/office/drawing/2014/main" id="{867889E3-8D5C-3939-8B0B-D23938F461CE}"/>
              </a:ext>
            </a:extLst>
          </p:cNvPr>
          <p:cNvPicPr>
            <a:picLocks noChangeAspect="1"/>
          </p:cNvPicPr>
          <p:nvPr/>
        </p:nvPicPr>
        <p:blipFill>
          <a:blip r:embed="rId4"/>
          <a:stretch>
            <a:fillRect/>
          </a:stretch>
        </p:blipFill>
        <p:spPr>
          <a:xfrm>
            <a:off x="25022432" y="6611619"/>
            <a:ext cx="10712736" cy="7350762"/>
          </a:xfrm>
          <a:prstGeom prst="rect">
            <a:avLst/>
          </a:prstGeom>
        </p:spPr>
      </p:pic>
    </p:spTree>
    <p:extLst>
      <p:ext uri="{BB962C8B-B14F-4D97-AF65-F5344CB8AC3E}">
        <p14:creationId xmlns:p14="http://schemas.microsoft.com/office/powerpoint/2010/main" val="1448893146"/>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EBE96-9F9A-E726-0415-471C3429828D}"/>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AB0BA87-31F2-E720-11DE-B7422879EE7A}"/>
              </a:ext>
            </a:extLst>
          </p:cNvPr>
          <p:cNvSpPr/>
          <p:nvPr/>
        </p:nvSpPr>
        <p:spPr>
          <a:xfrm>
            <a:off x="952498" y="459786"/>
            <a:ext cx="318885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matching process to locate the best bundle</a:t>
            </a:r>
          </a:p>
        </p:txBody>
      </p:sp>
      <p:sp>
        <p:nvSpPr>
          <p:cNvPr id="128" name="Shape 128">
            <a:extLst>
              <a:ext uri="{FF2B5EF4-FFF2-40B4-BE49-F238E27FC236}">
                <a16:creationId xmlns:a16="http://schemas.microsoft.com/office/drawing/2014/main" id="{8DD56049-8C4D-8937-892B-99EC67DC32E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C320456-A6B9-7683-B3A4-608EC2EF19C1}"/>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9B47E25-9917-F2F7-5603-4D33CE5ED21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620744E9-69C5-9C0C-BD9E-35E5EACF942B}"/>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40986E43-3132-0155-21B9-9BE0CF577B6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has specific rules for searching and matching one of these properties files, to a Locale.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rules can be found in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documentation.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include the link to this information.</a:t>
            </a:r>
          </a:p>
        </p:txBody>
      </p:sp>
      <p:graphicFrame>
        <p:nvGraphicFramePr>
          <p:cNvPr id="2" name="Table 1">
            <a:extLst>
              <a:ext uri="{FF2B5EF4-FFF2-40B4-BE49-F238E27FC236}">
                <a16:creationId xmlns:a16="http://schemas.microsoft.com/office/drawing/2014/main" id="{0DD026CC-2DDE-6784-4A27-108838A58E7A}"/>
              </a:ext>
            </a:extLst>
          </p:cNvPr>
          <p:cNvGraphicFramePr>
            <a:graphicFrameLocks noGrp="1"/>
          </p:cNvGraphicFramePr>
          <p:nvPr/>
        </p:nvGraphicFramePr>
        <p:xfrm>
          <a:off x="952499" y="9435160"/>
          <a:ext cx="34782670" cy="2187144"/>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218714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200" b="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https://docs.oracle.com/en/java/javase/17/docs/api/java.base/java/util/ResourceBundle.html#default_behavior</a:t>
                      </a:r>
                      <a:endParaRPr lang="en-US" sz="5200" b="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276590331"/>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E2A22-C3C0-3C47-8664-D09CEC65122E}"/>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77705F8-A507-6EBA-B9E0-C564EE92F8FC}"/>
              </a:ext>
            </a:extLst>
          </p:cNvPr>
          <p:cNvSpPr/>
          <p:nvPr/>
        </p:nvSpPr>
        <p:spPr>
          <a:xfrm>
            <a:off x="952498" y="459786"/>
            <a:ext cx="3188853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 alternatives to .properties files </a:t>
            </a:r>
          </a:p>
        </p:txBody>
      </p:sp>
      <p:sp>
        <p:nvSpPr>
          <p:cNvPr id="128" name="Shape 128">
            <a:extLst>
              <a:ext uri="{FF2B5EF4-FFF2-40B4-BE49-F238E27FC236}">
                <a16:creationId xmlns:a16="http://schemas.microsoft.com/office/drawing/2014/main" id="{A6619546-BAE7-2338-55A4-9D0B4F906FD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98D98A58-F7A9-DFE1-4758-0DEBD6EC657C}"/>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8B53C50-D717-6C6C-E5A8-13AE5E41B426}"/>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8390281-EBAE-FF6D-6BFD-E4BE519B2869}"/>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91739D92-EF58-B9FC-CAA5-3671676E9660}"/>
              </a:ext>
            </a:extLst>
          </p:cNvPr>
          <p:cNvSpPr/>
          <p:nvPr/>
        </p:nvSpPr>
        <p:spPr>
          <a:xfrm>
            <a:off x="952501" y="2520681"/>
            <a:ext cx="34782670" cy="1541062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You're not limited to using properties files for your internationalization support.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extend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or another related abstract class called the </a:t>
            </a:r>
            <a:r>
              <a:rPr lang="en-US" sz="6400" dirty="0" err="1">
                <a:latin typeface="Open Sans" panose="020B0606030504020204" pitchFamily="34" charset="0"/>
                <a:ea typeface="Open Sans" panose="020B0606030504020204" pitchFamily="34" charset="0"/>
                <a:cs typeface="Open Sans" panose="020B0606030504020204" pitchFamily="34" charset="0"/>
              </a:rPr>
              <a:t>ListResourceBundle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You'd have the subclasses house your data in code, or source it from another place.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other file formats, such as xml, with a little extra configuration, by extending both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ResourceBundle.Control</a:t>
            </a:r>
            <a:r>
              <a:rPr lang="en-US" sz="6400" dirty="0">
                <a:latin typeface="Open Sans" panose="020B0606030504020204" pitchFamily="34" charset="0"/>
                <a:ea typeface="Open Sans" panose="020B0606030504020204" pitchFamily="34" charset="0"/>
                <a:cs typeface="Open Sans" panose="020B0606030504020204" pitchFamily="34" charset="0"/>
              </a:rPr>
              <a:t> classes.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find instructions for this in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ResourceBundle.Control</a:t>
            </a:r>
            <a:r>
              <a:rPr lang="en-US" sz="6400" dirty="0">
                <a:latin typeface="Open Sans" panose="020B0606030504020204" pitchFamily="34" charset="0"/>
                <a:ea typeface="Open Sans" panose="020B0606030504020204" pitchFamily="34" charset="0"/>
                <a:cs typeface="Open Sans" panose="020B0606030504020204" pitchFamily="34" charset="0"/>
              </a:rPr>
              <a:t> API documentation, the link is displayed here.</a:t>
            </a:r>
            <a:br>
              <a:rPr lang="en-US" sz="6400" dirty="0">
                <a:latin typeface="Open Sans" panose="020B0606030504020204" pitchFamily="34" charset="0"/>
                <a:ea typeface="Open Sans" panose="020B0606030504020204" pitchFamily="34" charset="0"/>
                <a:cs typeface="Open Sans" panose="020B0606030504020204" pitchFamily="34" charset="0"/>
              </a:rPr>
            </a:br>
            <a:br>
              <a:rPr lang="en-US" sz="6400" dirty="0">
                <a:latin typeface="Open Sans" panose="020B0606030504020204" pitchFamily="34" charset="0"/>
                <a:ea typeface="Open Sans" panose="020B0606030504020204" pitchFamily="34" charset="0"/>
                <a:cs typeface="Open Sans" panose="020B0606030504020204" pitchFamily="34" charset="0"/>
              </a:rPr>
            </a:b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Alternately, you can make a call to a service provider.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mix and match any of these methods.</a:t>
            </a:r>
          </a:p>
        </p:txBody>
      </p:sp>
      <p:graphicFrame>
        <p:nvGraphicFramePr>
          <p:cNvPr id="2" name="Table 1">
            <a:extLst>
              <a:ext uri="{FF2B5EF4-FFF2-40B4-BE49-F238E27FC236}">
                <a16:creationId xmlns:a16="http://schemas.microsoft.com/office/drawing/2014/main" id="{8A9C488C-6A75-B389-E805-A3D24D48FA65}"/>
              </a:ext>
            </a:extLst>
          </p:cNvPr>
          <p:cNvGraphicFramePr>
            <a:graphicFrameLocks noGrp="1"/>
          </p:cNvGraphicFramePr>
          <p:nvPr/>
        </p:nvGraphicFramePr>
        <p:xfrm>
          <a:off x="952499" y="12722057"/>
          <a:ext cx="34782670" cy="1722991"/>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7229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https://docs.oracle.com/en/java/javase/17/docs/api/java.base/java/util/ResourceBundle.Control.html</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15630731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56086-8507-7681-32CB-78309B8BFCB6}"/>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227D8647-36BE-CF1E-FAA9-C8B6822305B0}"/>
              </a:ext>
            </a:extLst>
          </p:cNvPr>
          <p:cNvSpPr/>
          <p:nvPr/>
        </p:nvSpPr>
        <p:spPr>
          <a:xfrm>
            <a:off x="952498" y="459786"/>
            <a:ext cx="1321355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 Dice Rolling game </a:t>
            </a:r>
          </a:p>
        </p:txBody>
      </p:sp>
      <p:sp>
        <p:nvSpPr>
          <p:cNvPr id="128" name="Shape 128">
            <a:extLst>
              <a:ext uri="{FF2B5EF4-FFF2-40B4-BE49-F238E27FC236}">
                <a16:creationId xmlns:a16="http://schemas.microsoft.com/office/drawing/2014/main" id="{6D41F488-1134-9BEC-DB0B-6C30D1736B5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F76CCB8-77E0-254E-4686-CA864228FE68}"/>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38D9BB38-FA93-9457-4471-39C1057368C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2EC2EB9D-CD0E-142A-1AF6-5ED64D302240}"/>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Randomization Challenge (Rolling Dice)</a:t>
            </a:r>
          </a:p>
        </p:txBody>
      </p:sp>
      <p:sp>
        <p:nvSpPr>
          <p:cNvPr id="8" name="Rectangle 7">
            <a:extLst>
              <a:ext uri="{FF2B5EF4-FFF2-40B4-BE49-F238E27FC236}">
                <a16:creationId xmlns:a16="http://schemas.microsoft.com/office/drawing/2014/main" id="{3AEB98A5-40E3-5773-7EAA-9442D56481A6}"/>
              </a:ext>
            </a:extLst>
          </p:cNvPr>
          <p:cNvSpPr/>
          <p:nvPr/>
        </p:nvSpPr>
        <p:spPr>
          <a:xfrm>
            <a:off x="952501" y="2669059"/>
            <a:ext cx="34782670" cy="15262247"/>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I want you to start working on a dice rolling game, similar to an existing boxed game called Yahtzee, if you've ever played it.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objective of the game is to roll five dice, getting certain combinations of numbers, each scored differently.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player gets multiple tries to roll the dice, but after the first roll, players can select which dice they want to roll again.</a:t>
            </a:r>
          </a:p>
        </p:txBody>
      </p:sp>
      <p:pic>
        <p:nvPicPr>
          <p:cNvPr id="3" name="Picture 2">
            <a:extLst>
              <a:ext uri="{FF2B5EF4-FFF2-40B4-BE49-F238E27FC236}">
                <a16:creationId xmlns:a16="http://schemas.microsoft.com/office/drawing/2014/main" id="{9A602217-0FD9-53E0-B70F-CE67D02527DF}"/>
              </a:ext>
            </a:extLst>
          </p:cNvPr>
          <p:cNvPicPr>
            <a:picLocks noChangeAspect="1"/>
          </p:cNvPicPr>
          <p:nvPr/>
        </p:nvPicPr>
        <p:blipFill>
          <a:blip r:embed="rId4"/>
          <a:stretch>
            <a:fillRect/>
          </a:stretch>
        </p:blipFill>
        <p:spPr>
          <a:xfrm>
            <a:off x="952498" y="5134812"/>
            <a:ext cx="9241826" cy="6797326"/>
          </a:xfrm>
          <a:prstGeom prst="rect">
            <a:avLst/>
          </a:prstGeom>
        </p:spPr>
      </p:pic>
    </p:spTree>
    <p:extLst>
      <p:ext uri="{BB962C8B-B14F-4D97-AF65-F5344CB8AC3E}">
        <p14:creationId xmlns:p14="http://schemas.microsoft.com/office/powerpoint/2010/main" val="352622575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FEB7F-C3DB-0EDF-6FA5-6D070DADBB0A}"/>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6AAF1CA3-798E-9568-F14D-10DA8301A80D}"/>
              </a:ext>
            </a:extLst>
          </p:cNvPr>
          <p:cNvSpPr/>
          <p:nvPr/>
        </p:nvSpPr>
        <p:spPr>
          <a:xfrm>
            <a:off x="952498" y="459786"/>
            <a:ext cx="155988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Implementing the game</a:t>
            </a:r>
          </a:p>
        </p:txBody>
      </p:sp>
      <p:sp>
        <p:nvSpPr>
          <p:cNvPr id="128" name="Shape 128">
            <a:extLst>
              <a:ext uri="{FF2B5EF4-FFF2-40B4-BE49-F238E27FC236}">
                <a16:creationId xmlns:a16="http://schemas.microsoft.com/office/drawing/2014/main" id="{37E29194-F7D9-355B-B0BB-3281C42E6621}"/>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6A294485-1F98-F304-D60D-BC035DB54D6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480A0DA5-D96B-23F7-84A2-3A1BDB84409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06EAB12C-764D-CC29-6EC5-099FF28632DA}"/>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Randomization Challenge (Rolling Dice)</a:t>
            </a:r>
          </a:p>
        </p:txBody>
      </p:sp>
      <p:sp>
        <p:nvSpPr>
          <p:cNvPr id="8" name="Rectangle 7">
            <a:extLst>
              <a:ext uri="{FF2B5EF4-FFF2-40B4-BE49-F238E27FC236}">
                <a16:creationId xmlns:a16="http://schemas.microsoft.com/office/drawing/2014/main" id="{413F96A2-29E4-8EFD-DFF5-205369516743}"/>
              </a:ext>
            </a:extLst>
          </p:cNvPr>
          <p:cNvSpPr/>
          <p:nvPr/>
        </p:nvSpPr>
        <p:spPr>
          <a:xfrm>
            <a:off x="952501" y="4285904"/>
            <a:ext cx="34782670" cy="136454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use the </a:t>
            </a:r>
            <a:r>
              <a:rPr lang="en-US" sz="6400" b="1"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 method on Random to generate a finite stream, to create a list of 5 random Integers, all between 1 and 6.</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will be the dice for your first roll.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the Scanner with System.in to have the user enter one of the following entries: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player should press Enter to keep all the dice.  This will end the play in this first part of the challenge.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player should enter ALL, to re throw all five dice.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player should enter numbers, representing dice face values, for those individual dice to be rolled again.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Continue to loop, and throw the dice selected by the user, until the user presses enter.</a:t>
            </a:r>
          </a:p>
        </p:txBody>
      </p:sp>
    </p:spTree>
    <p:extLst>
      <p:ext uri="{BB962C8B-B14F-4D97-AF65-F5344CB8AC3E}">
        <p14:creationId xmlns:p14="http://schemas.microsoft.com/office/powerpoint/2010/main" val="367950027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AB585-5CA6-A208-C956-FE605A36AE68}"/>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65E9F920-FFB3-A78C-90EF-BFCCE3617F7C}"/>
              </a:ext>
            </a:extLst>
          </p:cNvPr>
          <p:cNvSpPr/>
          <p:nvPr/>
        </p:nvSpPr>
        <p:spPr>
          <a:xfrm>
            <a:off x="952498" y="459786"/>
            <a:ext cx="991297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Sample Output</a:t>
            </a:r>
          </a:p>
        </p:txBody>
      </p:sp>
      <p:sp>
        <p:nvSpPr>
          <p:cNvPr id="128" name="Shape 128">
            <a:extLst>
              <a:ext uri="{FF2B5EF4-FFF2-40B4-BE49-F238E27FC236}">
                <a16:creationId xmlns:a16="http://schemas.microsoft.com/office/drawing/2014/main" id="{00A0DF9C-8CDA-A4B2-D19F-BA8B4F2F660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F4038986-FCF0-DED9-C964-919DCA5C159E}"/>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EE1C3ADE-5275-9863-7CEC-C2F636DC25D2}"/>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768E7ED2-5855-C1E9-5367-6CD113DEA1AA}"/>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Randomization Challenge (Rolling Dice)</a:t>
            </a:r>
          </a:p>
        </p:txBody>
      </p:sp>
      <p:pic>
        <p:nvPicPr>
          <p:cNvPr id="3" name="Picture 2">
            <a:extLst>
              <a:ext uri="{FF2B5EF4-FFF2-40B4-BE49-F238E27FC236}">
                <a16:creationId xmlns:a16="http://schemas.microsoft.com/office/drawing/2014/main" id="{193C15D6-B92A-4945-CF57-8FA8DD369A64}"/>
              </a:ext>
            </a:extLst>
          </p:cNvPr>
          <p:cNvPicPr>
            <a:picLocks noChangeAspect="1"/>
          </p:cNvPicPr>
          <p:nvPr/>
        </p:nvPicPr>
        <p:blipFill>
          <a:blip r:embed="rId4"/>
          <a:stretch>
            <a:fillRect/>
          </a:stretch>
        </p:blipFill>
        <p:spPr>
          <a:xfrm>
            <a:off x="16808110" y="4511404"/>
            <a:ext cx="18927058" cy="11551192"/>
          </a:xfrm>
          <a:prstGeom prst="rect">
            <a:avLst/>
          </a:prstGeom>
        </p:spPr>
      </p:pic>
      <p:sp>
        <p:nvSpPr>
          <p:cNvPr id="4" name="Rectangle 3">
            <a:extLst>
              <a:ext uri="{FF2B5EF4-FFF2-40B4-BE49-F238E27FC236}">
                <a16:creationId xmlns:a16="http://schemas.microsoft.com/office/drawing/2014/main" id="{9DD1A563-891D-36C0-19CD-65E8E3410704}"/>
              </a:ext>
            </a:extLst>
          </p:cNvPr>
          <p:cNvSpPr/>
          <p:nvPr/>
        </p:nvSpPr>
        <p:spPr>
          <a:xfrm>
            <a:off x="952501" y="4285904"/>
            <a:ext cx="14963002"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Sample output is shown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system will roll the five dice, getting 5 random numbers from 1 to 6, and present these numbers to the player.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user will be prompted with the three options they have.</a:t>
            </a:r>
          </a:p>
        </p:txBody>
      </p:sp>
    </p:spTree>
    <p:extLst>
      <p:ext uri="{BB962C8B-B14F-4D97-AF65-F5344CB8AC3E}">
        <p14:creationId xmlns:p14="http://schemas.microsoft.com/office/powerpoint/2010/main" val="323263521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933</TotalTime>
  <Words>6634</Words>
  <Application>Microsoft Office PowerPoint</Application>
  <PresentationFormat>Custom</PresentationFormat>
  <Paragraphs>696</Paragraphs>
  <Slides>67</Slides>
  <Notes>67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Consolas</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192</cp:revision>
  <dcterms:modified xsi:type="dcterms:W3CDTF">2025-01-04T07:15:06Z</dcterms:modified>
</cp:coreProperties>
</file>