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1495" r:id="rId2"/>
    <p:sldId id="1496" r:id="rId3"/>
    <p:sldId id="1497" r:id="rId4"/>
    <p:sldId id="1498" r:id="rId5"/>
    <p:sldId id="1499" r:id="rId6"/>
    <p:sldId id="1500" r:id="rId7"/>
    <p:sldId id="1501" r:id="rId8"/>
    <p:sldId id="1502" r:id="rId9"/>
    <p:sldId id="1503" r:id="rId10"/>
    <p:sldId id="1504" r:id="rId11"/>
    <p:sldId id="1505" r:id="rId12"/>
    <p:sldId id="1506" r:id="rId13"/>
    <p:sldId id="1507" r:id="rId14"/>
    <p:sldId id="1508" r:id="rId15"/>
    <p:sldId id="1509" r:id="rId16"/>
    <p:sldId id="1510" r:id="rId17"/>
    <p:sldId id="1511" r:id="rId18"/>
    <p:sldId id="1512" r:id="rId19"/>
    <p:sldId id="1513" r:id="rId20"/>
    <p:sldId id="1514" r:id="rId21"/>
    <p:sldId id="1515" r:id="rId22"/>
    <p:sldId id="1516" r:id="rId23"/>
    <p:sldId id="1517" r:id="rId24"/>
    <p:sldId id="1518" r:id="rId25"/>
    <p:sldId id="1519" r:id="rId26"/>
    <p:sldId id="1520" r:id="rId27"/>
    <p:sldId id="1521" r:id="rId28"/>
    <p:sldId id="1522" r:id="rId29"/>
    <p:sldId id="1523" r:id="rId30"/>
    <p:sldId id="1524" r:id="rId31"/>
    <p:sldId id="1525" r:id="rId32"/>
    <p:sldId id="1526" r:id="rId33"/>
    <p:sldId id="1527" r:id="rId34"/>
    <p:sldId id="1528" r:id="rId35"/>
    <p:sldId id="1529" r:id="rId36"/>
    <p:sldId id="1530" r:id="rId37"/>
    <p:sldId id="1531" r:id="rId38"/>
    <p:sldId id="1532" r:id="rId39"/>
    <p:sldId id="1533" r:id="rId40"/>
    <p:sldId id="1534" r:id="rId41"/>
    <p:sldId id="1535" r:id="rId42"/>
    <p:sldId id="1536" r:id="rId43"/>
    <p:sldId id="1537" r:id="rId44"/>
    <p:sldId id="1538" r:id="rId45"/>
    <p:sldId id="1539" r:id="rId4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8F9"/>
    <a:srgbClr val="FFFF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6" d="100"/>
          <a:sy n="26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93708-5BB0-E448-BA7D-F65A740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A7D8C-A0CA-A007-50EA-257F0C3A6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3C197-07FF-19C9-B8F9-B7F641F77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86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2DA3-D03D-DA3F-708A-9CE92649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3A091-5D76-4828-18FA-F785DFD18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0483B-B2B7-5A5F-3AB7-0E169969B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7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FCC7-91F4-4F59-15A0-A58ED78E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D69E6-143A-BD54-0810-FFA73F411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C4AA4-DD33-6054-F753-C5B20CC6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E678-CEC3-F077-0AFE-6015270E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2D814-6762-8BD8-B6E5-68DEE49C4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9E2EE-617D-B46E-31C4-96C598380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1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8D34D-2766-D94F-0859-A04009E7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E5967-7C5B-B525-4036-B3C7CE784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C5B53-79E7-AE8A-52EB-5E80AF723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9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4966D-EB95-7A6B-268C-DDDA1D49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1F80-F759-C0B1-EF1F-3DEFA05FC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8346F-5059-5CEA-E7A7-B6B308B6D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9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90975-057F-415F-280A-BC8A197B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C030B-5607-295D-9568-1BBF44D7B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9A148-D848-5AB5-57F3-06E35613B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49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48B6-B490-B352-7D34-1EB9CFB6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A0C73-8EC4-522E-DD8E-C71DF7143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E0862-8EF7-EAC4-BCCD-ED82C267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7F06-E1EF-FFAD-93AF-DCD117AA5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D5F63-DFC5-1ED2-1F93-66989F2D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54518-856B-4BD2-7CCC-E87C79F9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40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D86F-FA74-CD18-9A3C-08AC6E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89D5A-8682-973C-5365-F05F2392E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ED4AA-909B-7E3B-5AAF-3815A56B5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36409-6812-857A-F58A-040DF911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1E4D8-F37E-9254-569E-8C1D8A386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CC161-58B5-AFC5-465D-F566EB33F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41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CC0C2-1E2D-1E31-C8D1-A92584769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A59D7-EAC3-C5F2-DE79-C5D7549B6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FF63E-1409-3F6D-6FA6-EB891B489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18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166C-68BC-A362-4AE3-2D5E37EA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B342-60B9-224A-6D6F-2EDCB0A57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CC7AB-CAE3-C7CB-480F-8C7921F5F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87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3E95-9B2B-077B-70DA-E1988A51A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73F54-68E9-F5ED-FC42-FC766735F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022CD-CBB7-DF34-8894-C61B69F5F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3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A173-416B-D736-4E31-AB9080A41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E16FD-8FC0-CECD-6798-4DFA325C7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AEF7E-F777-CEF4-F291-CC371B64E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9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5163-C75E-C132-DC81-FCCDEA4C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B93D1-ACE3-8DFB-85E7-FD6034401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1A4CE-720E-CB9D-3FAC-828BE425A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7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BA25-E377-2593-5F47-60853533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D6FA1-43DF-BDE7-8599-20BA6E7D3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966D5-FAF2-6319-4161-52B91820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5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54654-FB97-EED6-F26D-DE054D4D6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2091F-EA06-D51B-D11F-1BD1AFAF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0185C-0C1E-F566-DF4E-3D869B1B6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5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9A3C8-ED14-DD8A-6444-05C182C6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C1FFA-8689-DC43-7FAF-06D153312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34C87-5C69-F6FE-6EAE-D5BAF0C47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19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D90C-5F1B-D6B6-4A47-398C48A36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87F1A-7ABE-5FCA-FF9A-FBCF7E5B9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E53DD-F77F-397F-46D8-BD7AB6474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0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EF1D1-5ABD-56AF-2652-6A290D9C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70A7D-9584-0499-D548-EBBE9793D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8FF2E-DBBF-89DB-3D83-D10512828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61AAE-5C36-5F65-6F8B-267EC4E01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639B2-3970-CBEC-07F7-979CC4023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3AB15-5F26-8779-8A50-1CC00D68D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3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955F-BDCE-9D14-139F-FE3F5015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AE80D-F358-FAAE-CF9A-049C71AA3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58803-5F9F-BAF4-F8DB-544C266E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09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C93C-12DF-635E-6BBE-DBA70F32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62195-4765-F294-7079-F7EFDD5DB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D2553-10EA-E66C-0484-8879342D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6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34C92-97AE-633B-7722-5DF7699F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9E48A-88F4-0875-81B8-1C87F0350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7732F-AA2D-ECFF-35DA-D8C77B642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49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24A1-0B24-55BE-C64E-C3903A5B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43EDE-5869-CDC5-5FA5-A9E5E10EE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F5866-2F7D-40EE-6E94-95531DFCB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2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AA50-D084-FFCF-42C9-25DA911F5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58336-4CDC-3EE4-150F-E77F71125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873F9-14B5-81D3-CA82-DBA8E1B26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34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7FB7-C346-ADF0-769D-75D509E7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E0CCB-D0ED-9CC0-4788-680920244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19442-DBD2-C9B8-B589-682181C8E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202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2809-A531-A36C-FBA5-742782E8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B7DC-9307-C205-FC1B-79FD08448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5073D7-73D8-DF9E-06E0-903774689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94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6CD7-B7A5-276B-CB2E-582254CB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6B47A-561F-9F3D-5EA8-3043BC7CF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0DA4B-2DEA-04D2-A512-5348C3087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9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812BC-A817-E250-5AB6-5D65A3D36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300EB-7E7A-AC76-47CF-D3FD7926B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144B85-4BB3-00ED-F35D-51916B160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DFEB-A519-E3FD-8B0E-8FC5ED3F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6AB50-523F-D34E-14BF-448539BD5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62087-930F-DA6F-0D82-A520E85BB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F802-C259-9FAE-D498-244992C98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404A7-D29B-9477-0A1D-786EE0F97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57857-6D73-1E76-E73C-7C572446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08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0503-9E88-9C6B-3634-4A657085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99FDC-9E12-1992-16A0-4A608F0A1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288C3-DF2C-2075-4917-D5A8B3B93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3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473D-D618-9D3E-B262-4EE6E1836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AB644-4FBA-025D-2D74-16CC16D62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51653-607C-9D1D-C1F6-93528D3D2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1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8D08E-65BA-F2AB-2A2E-E856467C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26D4E-CD12-C4B6-64B4-0AFCA3CF4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12A30-291C-3986-F685-F249A3B2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97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441E-0CB4-6395-061D-82E9C759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8B238-64F0-6683-1AFD-CE385AA79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ADF63-4CFB-1160-BAAF-84C53C7B0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40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BE111-EC05-945C-78F9-030216D8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C6221-700C-45C9-5C74-514076E49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15D6-37D1-28E1-6C18-08E0501CE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3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F1D3-A8BA-B2A6-034F-91A960A2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F33202-1AF9-56C3-15A4-E42775D28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B415-D617-57B3-7002-F92FFE974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D057-61A2-28F7-31EA-72AEE2242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05EB3-BD67-8D51-DD5D-E3C684238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1B22D-D9FF-C6BB-5713-94C634DE5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70454-12DE-5F9D-274F-C3CFC69D7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DB833-5FBE-D7D7-B8F3-ED3FA7DA8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8CC8E-6012-FE61-C8F2-5AB9AB689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7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97085-CBE7-D5E0-2D06-34F5D893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93F7A-F4B4-9A4C-EA2E-DE2E662B7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681CD-980D-B7D3-F1DD-27DBEC8B7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8290-A0D1-7636-3EF3-7BE7A92DA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3C935-7A74-FC7E-E3E9-106824396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B3831-8334-3798-F91B-6A6358133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B428-C7BC-A678-D4A4-5EFE28F7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5166B-0F95-D693-66E5-A3ED379A1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0AC78-808F-2B66-FF56-6576781D9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2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7/docs/api/java.base/java/util/regex/Pattern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ntrinsicservices.atlassian.net/wiki/pages/createpage.action?spaceKey=OJ1R&amp;title=0-9&amp;linkCreation=true&amp;fromPageId=38445056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5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4" Type="http://schemas.openxmlformats.org/officeDocument/2006/relationships/hyperlink" Target="https://intrinsicservices.atlassian.net/wiki/pages/createpage.action?spaceKey=OJ1R&amp;title=abc&amp;linkCreation=true&amp;fromPageId=38445056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 want to introduce you to regular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are a way to describe a string or a pattern.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You’ve probably already used regular expressions, possibly without actually knowing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maybe you've had some experience with them in another programming language, or you've used them in an editor.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Perhaps you've even tried using them with IntelliJ's editor, which supports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also remember that some methods in the String class, accept a regular expression as a parameter.</a:t>
            </a:r>
          </a:p>
        </p:txBody>
      </p:sp>
    </p:spTree>
    <p:extLst>
      <p:ext uri="{BB962C8B-B14F-4D97-AF65-F5344CB8AC3E}">
        <p14:creationId xmlns:p14="http://schemas.microsoft.com/office/powerpoint/2010/main" val="419844096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C9AB-A777-2D61-0BB5-E03799C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AA99C17-3282-E59C-63C7-A26A3E5CF19B}"/>
              </a:ext>
            </a:extLst>
          </p:cNvPr>
          <p:cNvSpPr/>
          <p:nvPr/>
        </p:nvSpPr>
        <p:spPr>
          <a:xfrm>
            <a:off x="952498" y="459786"/>
            <a:ext cx="304698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 defined with square brackets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3E65A71-3664-EBD8-F603-8B0470161FA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84B0128-5EA8-FC63-812F-018BAB22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16DCD33-93B8-D1EA-FA95-CFC6F7B65C2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3CA4424-EF52-7A57-19E9-A15CAE17751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ACC677-AAB7-570B-D3E6-344FA6F3538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in square brackets may have a different meaning.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a period in square brackets will represent a literal period, and not a meta character to match any character. 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693C2-7C34-A918-5959-4A4E8C499143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6044967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1DE36-3D66-B665-7807-154D94075BE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11029248"/>
          <a:ext cx="34782668" cy="315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767">
                  <a:extLst>
                    <a:ext uri="{9D8B030D-6E8A-4147-A177-3AD203B41FA5}">
                      <a16:colId xmlns:a16="http://schemas.microsoft.com/office/drawing/2014/main" val="1660426090"/>
                    </a:ext>
                  </a:extLst>
                </a:gridCol>
                <a:gridCol w="327819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[.]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Means a single period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132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352D8-0FC2-9D49-58D2-AB60FD48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2751C11-CFA8-5938-AA0B-2292AFFA8519}"/>
              </a:ext>
            </a:extLst>
          </p:cNvPr>
          <p:cNvSpPr/>
          <p:nvPr/>
        </p:nvSpPr>
        <p:spPr>
          <a:xfrm>
            <a:off x="952498" y="459786"/>
            <a:ext cx="73674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DA73A49-6495-B3A6-E883-0357B78347E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221652E-8290-AE1C-699D-9508CA2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D8E6E19-029F-8365-C7CD-DA444FBE1BD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6EFB4F-CF94-BB7E-30CB-7B11095B27F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72463-4758-C64E-E0E4-72D201DD651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six different quantifiers you can use in your regular expressions.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20F814-D6A8-9BE5-8042-0ABF20F0A51C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179923"/>
          <a:ext cx="34782669" cy="874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2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0028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881816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8142529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Example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Examples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empty string, b, bb, 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one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b, bb, 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one time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colou?r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 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exactly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135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b{2,}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bb, bbb, bbbb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3756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m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but not more than m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b{3, 4}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9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711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69A3-BBD7-C9BF-44CE-CD05A245B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9AE5C0F-E747-F3E9-18A8-567EE5C56C4B}"/>
              </a:ext>
            </a:extLst>
          </p:cNvPr>
          <p:cNvSpPr/>
          <p:nvPr/>
        </p:nvSpPr>
        <p:spPr>
          <a:xfrm>
            <a:off x="952498" y="459786"/>
            <a:ext cx="128512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C941ACB-079B-3130-B040-753C72C8CA0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AB73C3F-C33A-0B3A-1485-0579441E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68FC72F-2495-E3AF-3167-7AB85EF510F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ACBFEA2-7048-83D3-7533-00BE7949BD3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3F44F-7822-0E4E-590F-794B73E10B8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common boundary matchers or anchors.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A260D-CE46-030B-1C94-4243FA1AB7E8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179923"/>
          <a:ext cx="34782669" cy="492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95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517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376087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10626237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metacharacter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Notes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start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"^."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end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".$"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last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word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"\\b"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word in a string.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1933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F356-46D4-B92E-9E31-306F4317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A44B39A-B0A2-116B-D3F5-1043BABDBBFC}"/>
              </a:ext>
            </a:extLst>
          </p:cNvPr>
          <p:cNvSpPr/>
          <p:nvPr/>
        </p:nvSpPr>
        <p:spPr>
          <a:xfrm>
            <a:off x="952498" y="459786"/>
            <a:ext cx="103345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F70FFFA-40D0-4C8D-37CF-02FE12ADBFAC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4F70755-875C-EF46-6551-8459ACD86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56582E3-6222-BB39-646E-CCDBECF6F9B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6DD5AB5-4B1F-DB14-E5D6-69EC9991BBB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B060B-E632-A18F-5379-96B9BBED172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for some mini regular expression's challenges.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almost always more than one way, to write a regular expression that will match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372210548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42E3-ED9C-1055-D0A4-E11F8B16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0C5B9B5-43BA-D636-653C-AB548A6F5418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1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318B5E6-9803-3112-0BB0-4268EA80A02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8BBBB51-DE5E-1D26-1F7E-6DB0678A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7E52F93-449C-5AF4-014D-4B9FEB5F390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34B80D5-FD09-0E5A-B913-57498C8E741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BE980-26AE-699B-A327-0C6B121A7031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a regular expression that matches the exact sentence "Hello, World!".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String to check if the input sentence matches this pattern.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only literal characters in the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12777659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7280-EB79-F1EE-CE58-3D7BD4D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62F5FC4-7EF0-683B-100B-37E46F912FCF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2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8ACC54A-70F4-B809-F039-B60F58F5C5B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C477E82-9C89-F08A-9652-B0350703B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36DC8E9-08D6-C634-250B-3C1CF099D5E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CA4FE45-1861-FB29-1BC4-51A44A0AAAC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Challenges - Regular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7E332-CF07-D3B8-1C25-58A0B6501EC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regular expression that matches a sentence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with an uppercase letter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followed by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zero or more lowercase letters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ending with a period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"The bike is red.", or, "I am a new student.", should match your regular expression.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sentences "</a:t>
            </a:r>
            <a:r>
              <a:rPr lang="en-US" sz="6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 World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." or "How are you?" should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verify the pattern on each of these examples.</a:t>
            </a:r>
          </a:p>
        </p:txBody>
      </p:sp>
    </p:spTree>
    <p:extLst>
      <p:ext uri="{BB962C8B-B14F-4D97-AF65-F5344CB8AC3E}">
        <p14:creationId xmlns:p14="http://schemas.microsoft.com/office/powerpoint/2010/main" val="400521920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9508-F05F-800B-ECF0-36EAF411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7930FC2-385F-C39D-CA0A-B8A8376BA1EE}"/>
              </a:ext>
            </a:extLst>
          </p:cNvPr>
          <p:cNvSpPr/>
          <p:nvPr/>
        </p:nvSpPr>
        <p:spPr>
          <a:xfrm>
            <a:off x="952498" y="459786"/>
            <a:ext cx="1082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Challenge 3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BEF28AD-5B76-68F0-4AEF-D4F8CF38FA0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8860788-6884-93F3-8664-D033B004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21FAE05-3CA0-BBAD-5D6A-CD8EAF922A5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CCDD726-8107-BB3E-2195-C0BF979FBB0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 </a:t>
            </a:r>
            <a:r>
              <a:rPr lang="en-US"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Challenges - Regular 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F081F-0356-0DF2-262D-7E0D0328A3FC}"/>
              </a:ext>
            </a:extLst>
          </p:cNvPr>
          <p:cNvSpPr/>
          <p:nvPr/>
        </p:nvSpPr>
        <p:spPr>
          <a:xfrm>
            <a:off x="952501" y="2554877"/>
            <a:ext cx="34782670" cy="15376429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I want you to modify the requirements to Challenge 2 slightly, matching sentences that end in different punctuation marks, but still maintaining the other criteria.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the sentence should start with a word beginning with a capital letter, followed by one or more words separated by spaces, and end with either an exclamation mark, question mark, or period.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punctuation marks within the sentence should be permitted, as are capital letters and abbreviations.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Modify your sentences to be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bike is red, and has flat tires.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love being a new L.P.A. student!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Hello, friends and family: Welcome!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are you, Mary?</a:t>
            </a:r>
          </a:p>
        </p:txBody>
      </p:sp>
    </p:spTree>
    <p:extLst>
      <p:ext uri="{BB962C8B-B14F-4D97-AF65-F5344CB8AC3E}">
        <p14:creationId xmlns:p14="http://schemas.microsoft.com/office/powerpoint/2010/main" val="231616908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2A9E-CD45-EE98-B257-8CB5F087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7CC0D11-64E0-B499-5626-01AD2D4053B4}"/>
              </a:ext>
            </a:extLst>
          </p:cNvPr>
          <p:cNvSpPr/>
          <p:nvPr/>
        </p:nvSpPr>
        <p:spPr>
          <a:xfrm>
            <a:off x="952498" y="459786"/>
            <a:ext cx="344212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it mean to Compile a Regular Expression?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E02A09C-0B96-A6B6-6BB1-B177AA50AEA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81AE67E-F239-9A39-F1EB-D3680532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CCEB520-5E80-E9A1-1BC6-C0092F5D55A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614AD1A-2A5D-A402-7753-35017330C08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32B27-7343-22F4-ACBE-CD36339973AB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containing the expression is passed to the compile method of a Pattern class, which returns a Pattern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string, the regular expression,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compiled into a 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Java's regular expression processor.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compilation process consists of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the string for syntactical correctness.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an internal representation consisting of a decision tree made up of nodes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decision points, derived from the various parts of the regular expression.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Optimizing the pattern, by simplifying the expression and eliminating redundancies. This process increases the efficiency of matching the expression to character sequences.</a:t>
            </a:r>
          </a:p>
        </p:txBody>
      </p:sp>
    </p:spTree>
    <p:extLst>
      <p:ext uri="{BB962C8B-B14F-4D97-AF65-F5344CB8AC3E}">
        <p14:creationId xmlns:p14="http://schemas.microsoft.com/office/powerpoint/2010/main" val="428464555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58F2-CAFA-B23F-B76A-CC52BC5E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0FAF203-0A9E-7607-DB1C-76C94C479CDE}"/>
              </a:ext>
            </a:extLst>
          </p:cNvPr>
          <p:cNvSpPr/>
          <p:nvPr/>
        </p:nvSpPr>
        <p:spPr>
          <a:xfrm>
            <a:off x="952498" y="459786"/>
            <a:ext cx="22725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the Pattern Instance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E75FCC-247F-F7B5-562D-909D4FAF6A0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2E4A6C4-F348-9498-AF29-19DAA92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A457482-B0C3-7E4F-2376-F96718A094D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8C6B419-304D-98F5-34C9-0CE7E572A33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611D6-FE4E-99A8-C99D-0637E160F89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compiling regular expressions into Pattern objects, you benefit from improved performance and code efficiency, on subsequent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compiled pattern can be reused across multiple matching operations, saving computational resources, and reducing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275691891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5E7F9-1DE7-7B04-7E79-83ABEA5E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906C7DF-FF47-8032-32A3-F9C54FC6F354}"/>
              </a:ext>
            </a:extLst>
          </p:cNvPr>
          <p:cNvSpPr/>
          <p:nvPr/>
        </p:nvSpPr>
        <p:spPr>
          <a:xfrm>
            <a:off x="952498" y="459786"/>
            <a:ext cx="16725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advantages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376D687-9FED-C3D7-0EDD-45319D87B37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0DC70E3-930B-2B9E-2D31-F9918E59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F88B8B7-E200-48A4-32D7-F50BA7E6AFC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6A815FC-07EE-7B89-FD8D-C2E9FCB8C24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4FD62-1821-321C-E249-D55CC1965B7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matching on the entire input, Matcher offers two other operations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matching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lookingAt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overloaded versions of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supports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 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granting access to the text within the group, which I haven't yet covered, but which I will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can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multiple match operations on different String inputs, meaning the pattern doesn't have to be recompiled.</a:t>
            </a:r>
          </a:p>
        </p:txBody>
      </p:sp>
    </p:spTree>
    <p:extLst>
      <p:ext uri="{BB962C8B-B14F-4D97-AF65-F5344CB8AC3E}">
        <p14:creationId xmlns:p14="http://schemas.microsoft.com/office/powerpoint/2010/main" val="40408295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9E8E-2C50-D350-3710-9AAAB0DF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9D821A3-5183-4EBA-6DD0-AF45223C7827}"/>
              </a:ext>
            </a:extLst>
          </p:cNvPr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9D02F04-74F6-E4EC-BE9F-5805970C3D2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A4827D7-8912-0351-89DC-C6D06E60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4B57E22-9E51-13BF-2D6B-6C9DA1DFB7E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7903DF-B941-DBDF-A588-AAD3572B533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822EB-70C4-3374-514E-FCF69E7AB08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as well as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all work with regular expressions.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expressions are often used to search strings for a specific pattern, or to validate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you may want to verify that a user has provided an email address using a valid email address format.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do this by checking the input against a regular expression pattern, that describes how an email address string should look.</a:t>
            </a:r>
          </a:p>
        </p:txBody>
      </p:sp>
    </p:spTree>
    <p:extLst>
      <p:ext uri="{BB962C8B-B14F-4D97-AF65-F5344CB8AC3E}">
        <p14:creationId xmlns:p14="http://schemas.microsoft.com/office/powerpoint/2010/main" val="254645114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91D5-EC30-2D0E-727E-CE52EF36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AD0CF8E-D594-9255-6356-BEB236999FD6}"/>
              </a:ext>
            </a:extLst>
          </p:cNvPr>
          <p:cNvSpPr/>
          <p:nvPr/>
        </p:nvSpPr>
        <p:spPr>
          <a:xfrm>
            <a:off x="952498" y="459786"/>
            <a:ext cx="185852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disadvantages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3C938B7-7FFC-6A1B-002B-2C6660D952F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014FED3-2A06-7361-26F2-126681C8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3D4A416-1577-6DC3-B0AA-CAFCC3F1B2F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52FEE41-6509-077A-4E7F-A06AB726009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16D1D-DD06-C8B2-3BD3-ED323A126ED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a Matcher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changes as operations are performed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Matcher class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thread safe.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means state may need to be reset, before a new String is evaluated.</a:t>
            </a:r>
          </a:p>
        </p:txBody>
      </p:sp>
    </p:spTree>
    <p:extLst>
      <p:ext uri="{BB962C8B-B14F-4D97-AF65-F5344CB8AC3E}">
        <p14:creationId xmlns:p14="http://schemas.microsoft.com/office/powerpoint/2010/main" val="368719934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DC78-906C-FC2C-27BB-879D2F3E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BE19089-0DEC-AAAE-E725-17C9583A2E9E}"/>
              </a:ext>
            </a:extLst>
          </p:cNvPr>
          <p:cNvSpPr/>
          <p:nvPr/>
        </p:nvSpPr>
        <p:spPr>
          <a:xfrm>
            <a:off x="952498" y="459786"/>
            <a:ext cx="274610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 and Reluctant Regular Expressions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966FC2B-EAA0-ECD2-9CFD-7E4B69D29BC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E3165AD-4C73-6FC9-9F86-F44EC89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547C4FC-8162-6F43-D602-A4A35B64560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97A770A-7E32-5DED-14D6-75FDAC574DA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51B53-841C-5CBC-2B57-D72CC22C379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.*, which is a greedy expression, matches any number of characters, including the empty string.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Reluctant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expressions, on the other hand,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 from the input text.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regular expression .*? matches any number of characters, but stops at the earliest successful point, where the overall pattern is matched.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type of regular expression is greedy.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? to be a quantifier modifier, making the regular expression reluctant.</a:t>
            </a:r>
          </a:p>
        </p:txBody>
      </p:sp>
    </p:spTree>
    <p:extLst>
      <p:ext uri="{BB962C8B-B14F-4D97-AF65-F5344CB8AC3E}">
        <p14:creationId xmlns:p14="http://schemas.microsoft.com/office/powerpoint/2010/main" val="424695410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6994-0F99-49F4-4F49-634D0A2B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F2EFC72-A370-4DDA-C48F-D6F2D81F6543}"/>
              </a:ext>
            </a:extLst>
          </p:cNvPr>
          <p:cNvSpPr/>
          <p:nvPr/>
        </p:nvSpPr>
        <p:spPr>
          <a:xfrm>
            <a:off x="952498" y="459786"/>
            <a:ext cx="189667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Matcher's matching methods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4FCD6E5-36F4-55EF-D40B-DEB28D45ADB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9423A1F-C04D-0C10-CE3E-640E9CD0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92E917E-E038-CCC7-7025-6FEBBAC5636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87ABA5-D167-1097-C119-AA4FE918D34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8E73B-1766-64A1-3FE8-D15FBF86E47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 them here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the regular expression was matched in some way to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E79C5D-728B-0D88-051A-77F14EF01878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7909869"/>
          <a:ext cx="34782667" cy="816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68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18698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49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Characteristics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entire string. Reluctant expressions may be greedy when used with this method.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400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lookingAt</a:t>
                      </a:r>
                      <a:r>
                        <a:rPr lang="en-PH" sz="5400" dirty="0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starting at the first character of string. It doesn't have to match the entire string.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Honors reluctant expressions.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37145"/>
                  </a:ext>
                </a:extLst>
              </a:tr>
              <a:tr h="199411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at the first character not previously matched. Requires reset if you want to start at beginning of string.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6095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find(int start)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Executes a reset, and starts at index passed to the method.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0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10204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6EE6-E88B-1AAE-7861-F7A78DF7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B45B2D6-CA84-DC5D-717F-0C5FBDB5F51A}"/>
              </a:ext>
            </a:extLst>
          </p:cNvPr>
          <p:cNvSpPr/>
          <p:nvPr/>
        </p:nvSpPr>
        <p:spPr>
          <a:xfrm>
            <a:off x="952498" y="459786"/>
            <a:ext cx="157639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 and Capturing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807B417-8920-6CCC-BF3D-43958F03F74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5443FAB-84C6-0FFA-8079-C91DB403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C581170-44D2-2E4B-276E-7B5A276E834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6F6314-63DB-F75A-F9DB-C8FA0784CDC8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4213C-E348-741F-E6E3-8037C388A969}"/>
              </a:ext>
            </a:extLst>
          </p:cNvPr>
          <p:cNvSpPr/>
          <p:nvPr/>
        </p:nvSpPr>
        <p:spPr>
          <a:xfrm>
            <a:off x="952501" y="2903842"/>
            <a:ext cx="34782670" cy="149893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identify targeted parts of a regular expression match, often because you want to do some additional processing on that sub expression.  A group is enclosed in parentheses.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match to the group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the text is stored for additional usage later.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access the matched groups, called capturing groups, of a regular expression match.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already be familiar with back references in some regular expressions, which are numeric references to captured groups.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named back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has methods that let us use both numeric and named references, to access the captured groups.</a:t>
            </a:r>
          </a:p>
        </p:txBody>
      </p:sp>
    </p:spTree>
    <p:extLst>
      <p:ext uri="{BB962C8B-B14F-4D97-AF65-F5344CB8AC3E}">
        <p14:creationId xmlns:p14="http://schemas.microsoft.com/office/powerpoint/2010/main" val="156605442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9DF9-0A6E-8ACA-06B2-3E8E713B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BA97168-7086-A07A-A52D-7639E03E7E2B}"/>
              </a:ext>
            </a:extLst>
          </p:cNvPr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8FD99B3-66EC-3E05-0BAF-47C6070DE6B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7504FD9-8212-612E-3659-4D14C885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35BC335-752D-FFA8-9E76-26EA47AD210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5DBB89E-86B7-8688-C233-2109970F321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9E3CA-BF24-9B27-A680-6E6E22D76B8A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implements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you can see has the end, group and start methods I reviewed with you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though, supports the overloaded version of these methods, which allow you to retrieve a capturing group by its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I am only showing a few of the methods on Matcher in this particular diagram.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AF40D6-9557-70EB-E0A4-E9E255E2C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990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72AC-81B8-DFA1-651F-A02414A3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034A333-762A-AD5C-8406-E8C8AC975962}"/>
              </a:ext>
            </a:extLst>
          </p:cNvPr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533C043-DAD2-0044-4F82-F5711AED29E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577559C-774C-7784-1BAC-B3A72353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1012CFB-3E59-F0C7-F2CD-98AE456DB02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FE7A2B9-DFEB-99BD-D4D0-8C2120DC433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DE3CC-776B-8498-B335-6CBAC9B42418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the results method, you'll get a stream of instances, types that also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declared on Matcher as a static nested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actual class isn't really important, you should just know you can use the methods shown here, declared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C75067-4A7D-2A6F-E5D3-2817C69ECC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861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65AA-3C2E-3280-4268-625F07D3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BE2EAEE-9947-C59D-9D73-94518B2F0354}"/>
              </a:ext>
            </a:extLst>
          </p:cNvPr>
          <p:cNvSpPr/>
          <p:nvPr/>
        </p:nvSpPr>
        <p:spPr>
          <a:xfrm>
            <a:off x="952498" y="459786"/>
            <a:ext cx="10738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References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8E37D8F-32E6-F336-9E65-6E20D8C495A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3782E0E-99A0-49E2-6AC1-45D48BF0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6A7C0B4-736A-6242-9C10-CE8FFE7EB7F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32861F9-E6E7-A56E-C31A-67540ED799D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6443A-F5AC-17E8-DD13-4AB98596BC33}"/>
              </a:ext>
            </a:extLst>
          </p:cNvPr>
          <p:cNvSpPr/>
          <p:nvPr/>
        </p:nvSpPr>
        <p:spPr>
          <a:xfrm>
            <a:off x="952500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back references to refer to the text, captured by these groups, in regular expressions, and also in the replacement methods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regular expression, a back reference is identified by a backslash and a number, which is the capturing group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replacement String in Java though, a back reference starts with a $, then a number, again the grouping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capturing group names in back references, replacing the index with the named group.</a:t>
            </a:r>
          </a:p>
        </p:txBody>
      </p:sp>
    </p:spTree>
    <p:extLst>
      <p:ext uri="{BB962C8B-B14F-4D97-AF65-F5344CB8AC3E}">
        <p14:creationId xmlns:p14="http://schemas.microsoft.com/office/powerpoint/2010/main" val="46975101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3B023-0B11-CE83-6F77-83B1BB650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5266FD4-6E9C-8D00-03C6-31B07F3D87D0}"/>
              </a:ext>
            </a:extLst>
          </p:cNvPr>
          <p:cNvSpPr/>
          <p:nvPr/>
        </p:nvSpPr>
        <p:spPr>
          <a:xfrm>
            <a:off x="952498" y="459786"/>
            <a:ext cx="135085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B6B1FD9-54AC-5C19-33F8-071475DBFBE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4E31E70-5B69-2D6A-607E-8148E580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B1C0700-E38B-2E12-3004-67B85959E1F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AF4D766-BCA0-57C4-8D91-9CB8BA4F26C8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11779-826E-14BD-291A-FFEBA23645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end this discussion on regular expressions, I want to swing back to the first two I showed you at the start of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had promised you'd understand these, or a lot of the parts, by the end of this section.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98C057-9BD3-C07E-1442-178DF72391CD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858058"/>
          <a:ext cx="34782667" cy="57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72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6963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0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</a:tblGrid>
              <a:tr h="11385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 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39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 [0-9]{3}-[0-9]{4}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8804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1&gt;)*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3790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8634-79E1-A671-D1C7-6EF8B8B1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E275332-4C02-E306-E43D-CC3AE16B23E1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D0D2C3-B527-3FA3-DE3C-EDFF6305B14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B326E4C-1B3C-9336-7579-5423C550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165E787-693F-70D3-2EB1-8286DA77FBD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E596910-AF66-5E5B-57D4-55ECECE0082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2A5F-B30A-4A62-24D4-233EC3B69F44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pattern starts with two backslashes before an opening parenthesis.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Hopefully you'll remember parentheses are used in regular expressions as a meta character, identifying groups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this case, I want a literal opening parentheses because I want to match a parentheses character in my string, so I need to escape it this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F0A97-B727-EE8C-B64E-4B62C7F3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484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8477-00AE-7390-03DF-12F0177E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3540540-D3D3-F56E-93A0-7DE548C4B737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6E8F3A7-65DC-E28D-0CCD-992D6619713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02DF9CD-9F01-94A5-647B-73FED2F0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FAE9910-D09D-7A5B-143D-8571A551497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E56CAAD-E1C0-E64F-4A06-57A439F7021D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5BBF7-2062-1558-8301-CFC7A8347038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I'm using a character class that defines a range, in this case the digits, zero through 9, because I only want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in curly braces is a quantifier that says I want three digits here, after the opening parentheses.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FFD1-9B44-1BA6-3B24-1EB714FF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57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3A17-BBAE-DEFD-C02F-E9E9B697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BF62498-BAE1-6664-0F61-31D8793EABDC}"/>
              </a:ext>
            </a:extLst>
          </p:cNvPr>
          <p:cNvSpPr/>
          <p:nvPr/>
        </p:nvSpPr>
        <p:spPr>
          <a:xfrm>
            <a:off x="952498" y="459786"/>
            <a:ext cx="2151871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Introduction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7CD7A4D-4F92-1625-DACF-E9F2883CAE9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F78CD52-5C44-5608-53E3-4B8BF1F2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34E64F5-BEAE-64BD-5969-50AEBE30DEB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BC7987A-DC23-12AB-4B77-925CF50CCA2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C41DB-295C-D4DB-42F5-6746D74CB6F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can also be very useful for parsing log files, to extract or search for specific types of information.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Anyone who's supported production applications probably has some experience  searching log files for a targeted user's session, when trying to track down a complaint, or problem.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 me encourage you not to skip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learn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expressions, you'll save time in the long run!</a:t>
            </a:r>
          </a:p>
        </p:txBody>
      </p:sp>
    </p:spTree>
    <p:extLst>
      <p:ext uri="{BB962C8B-B14F-4D97-AF65-F5344CB8AC3E}">
        <p14:creationId xmlns:p14="http://schemas.microsoft.com/office/powerpoint/2010/main" val="119807148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BE956-61E8-F13D-58A2-2FD8228F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9547760-FDE8-8A4A-8ACD-3DA87D713092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BD48586-B084-C78A-1CDC-A3DB55E269C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010B998-78BD-5ECE-5B29-6C78434F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A96D5CD-AA76-B349-64F6-46BA6A1568A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F1359AD-A1F2-D8D9-31D3-142E9D9AD648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5F66E-C8A6-536B-FAAA-74C3068A9C05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closing parentheses, and again, I need to escape it, for it to be used literally.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a space character after that, which is a literal space, so it won't include all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 it won't match on a tab for instance.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98F64-2E9B-7E47-32BC-B87A110A4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33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D494-4F02-8FA3-F8F2-134F3B2F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E160E06-D550-DBD3-CA13-12676D5072BB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1F72935-BA1A-B31E-2DA1-0393D311FBC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3DD8E33-D2F8-C1D1-9998-A16E35A9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F744FC3-791D-0CDF-C9E5-C2E729161AA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A19DC14-059A-3352-4FE4-3C61FD407F12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E30CE-8A1F-4107-0E9E-5DA5FE4E0A07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again have a character class in square brackets for the full range of digits, and that also has a quantifier meaning this has to be exactly 3 digits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dash, which doesn't need to be escaped in Java, and then again, digits, but ending in four digits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30185-334F-6C71-BA15-3B0AE09C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681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CE8BE-7EEF-D001-24F9-B241014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651E184-A9D1-FF08-5C4F-2A9CB4296C9F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7526934-81F7-E6E0-7F4B-5F337248B51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A4070B8-FA5B-B8BB-09CE-9B62BFB2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0A5C464-BD09-7812-AE78-4F3045430CF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C548984-682F-71F8-44E8-5E8B45D83E2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0A27E-74A4-7238-22CB-D96CA308EF20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character class, with an asterisk quantifier,  will match either a closing parentheses or a space, zero or many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DBDA0-B01A-5306-6534-8619A04B35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61616"/>
            <a:ext cx="31269261" cy="18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077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F738-F29E-3C9A-B3BC-5FAE6B3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22E4A60-C171-92B7-E495-6F5FE7DABCD6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1659885-431D-2F1C-65D2-23D2846CF1C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EA0C8E0-1EE6-6CE8-3E96-9AA1CF35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48E8DCD-3320-CC6B-6399-4B23D8ED5B0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0DB09C1-2016-9B3A-4F08-269403319A45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D4FA7-13E5-78EC-F7C8-8DD647869703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some common ranges, and some alternatives that mean the same or similar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zero through 9 range can be replaced with either a backslash d, or the backslash p, and Digit spelled out in curly braces.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DC0D25-1BCC-34EC-B860-510BD4AFBE2E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700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6CF0-737E-F6D0-AB7F-19A7DA33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1877E09-CD90-907F-9769-CB248C0E31EF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80D3FF9-356B-F638-B219-2DDF313259E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14D0228-6E67-BAA3-EFD6-6E18DA6A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C959949-B797-9827-29B8-364A3A161DB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A5B0561-5412-1550-272D-DAD39ED50697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66E20-3F50-B140-61E1-7AFA5EED0755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range with lowercase letters a to z, can be substituted with backslash p, and Lower spelled in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characters, you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java.lang.Character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similar predefined classes for upper case letters, and there is a combined class for US ASCII alphabetical letters.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453F36-3E92-A5CE-CD5A-EC4D1168C934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3897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1034-30E6-39F2-9262-C682479D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275FD3B-2E0F-F69D-5D8E-17559FD47242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059CDB6-54EC-61DA-5D56-4E93213E105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FC447F0-95C3-7252-0EF9-28F59F94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418416C-E045-DC4A-5E4B-3CA4C801796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0A41554-EF40-BD84-E044-1CAFCB26205E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3B8EB-2DB3-345C-9C48-476E655F38E5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Words are described by letters, digits and the underscore, as shown by the range.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Whitespace, as defined by backslash s, will match a literal space, a tab, a new line, and carriage returns, etc.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AB819A-3AB1-59B9-1BAC-A89F6B6DB9DE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45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B9BEC-9470-C4A7-9BD0-5EEBF421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252A7F8-78AD-7FC4-EFDF-CEBAF69D9FCE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BA92105-F702-556F-C419-F95A1144B47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16759D0-1746-951A-FD0C-176A6A82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9A996D3-AA83-721B-DB8F-1A743FB4E4D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5643A9A-435C-5B76-7D88-6A3BDFD36952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AB253-CFCB-1DDB-6EE7-F0C9315CFB60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expression starts with a left angle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angle bracket is a metacharacter when used if you're naming your group, but the regular expression processor is smart enough to check context, so I don't have to escape it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this regular expression will start matching when it finds the opening angle bracket of a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6231E-AE46-449E-6524-6FC502B9E7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1826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00828-9D0E-5CE4-D474-9EAEEC85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D468215-7400-9D97-7950-C2E03E4DAE01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E172767-30FD-62FC-C588-67FEA4F53A6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1A65D6A-C587-589D-99D9-BAE66D72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6805AEA-D990-10F9-AC1E-BC0D6AB0D61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F364949-1603-7D00-3DEF-AB63E1EC4EAB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56E6E-6F7B-FB38-29F2-A05BE0084C6C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there's a group defined, which is automatically indexed as group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group 0 is the entire matching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there's backslash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backslash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 + in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backslash w meta character means it's a word character.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followed by the plus quantifier, which means it will match at least one word character but could match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1B81-9BA1-B83F-9484-587919DE0F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504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68D2-B684-D69D-B3D4-1DE01EF46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3406DBB-8375-68B7-7753-5A21487E25A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73F644F-E72D-3070-82B6-79BD2D5298E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E5084B8-D0DF-A665-1DC5-215001AC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6D7147F-BC2B-08D0-D04A-0E15E6B0003E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10C4F6C-F802-1787-1A5D-64F91EAB13A3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30067-20A2-E684-F063-5D63E6DA7786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a character class in brackets, that starts with a carat.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carat in square brackets means to ignore the characters that follow, so in this case, a closing angle bracket will stop the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an asterisk, so any character that's not a closing angle bracket is going to match.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EF671-97BE-0609-BD00-B449284F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8865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3DFD-7974-A1DF-3521-FFB5BA9C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8B2E34B-3B52-3D2D-809B-691D54AF2F5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0240F2E-CA9D-FDAB-2D53-3EDE8A52B13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A9821C4-713D-6EC7-ACD2-1642C325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77B5056-EB01-7232-7589-F85312E4F23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E3A4E31-2115-1D20-C515-5D59BA6ED440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E6B3A-6CCA-B0D7-BB33-8E345F211582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the closing bracket for the tag.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will match tags that have no body, as well as tags that have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F4DB-F34D-C3D6-55E3-C570BC91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05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3CC15-38A9-BEE1-8449-F6A85408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0A46386-976C-0A27-E5C1-EB6D3806C081}"/>
              </a:ext>
            </a:extLst>
          </p:cNvPr>
          <p:cNvSpPr/>
          <p:nvPr/>
        </p:nvSpPr>
        <p:spPr>
          <a:xfrm>
            <a:off x="952498" y="459786"/>
            <a:ext cx="1893146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91037BE-560B-94E4-E9F5-06DFA719AFF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E3467AB-7CD8-072E-1332-4CA5FCEE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89D9223-1AAF-93FF-3BB0-62C5CDFF717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1D96507-B866-9978-CA3A-88DF6AFC160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1D956-F8CD-B186-3FAD-2CDEFDB99DC5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is simply text.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may contain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or character combinations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meaning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metacharacters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combinations are interpreted by a regular expression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processor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patterns you'll need, have already been written, and you'll find these with an internet search.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454111-54AA-9249-2BB4-EBC20603EF14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11533563"/>
          <a:ext cx="34782669" cy="601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34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27295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2566248">
                  <a:extLst>
                    <a:ext uri="{9D8B030D-6E8A-4147-A177-3AD203B41FA5}">
                      <a16:colId xmlns:a16="http://schemas.microsoft.com/office/drawing/2014/main" val="303340461"/>
                    </a:ext>
                  </a:extLst>
                </a:gridCol>
              </a:tblGrid>
              <a:tr h="1247028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</a:t>
                      </a:r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 of Match(es)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59401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[0-9]{3}-[0-9]{4}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7198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 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\\1</a:t>
                      </a:r>
                      <a:r>
                        <a:rPr lang="en-US" sz="5400" b="0" dirty="0">
                          <a:solidFill>
                            <a:schemeClr val="accent2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&gt;)*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40584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166-A6DC-7691-3EC9-688E0026C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2E40D99-543A-23D5-3C86-7E93BB8BAF3F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0AD4A17-093F-8FA2-BDFF-5119E7556E6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6666BE5-BFAA-AF5B-70E9-527CE9F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6A5CC90-51A4-6911-5EE5-FDD993B9475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1454A1E-B04F-E3A7-DFD3-4F0E3B04369D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FBD70-F18B-DC95-2FBB-AE4DDFF73B4C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group follows.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group's purpose is to capture the text that's contained between the opening and closing html tags.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expect this to be dot asterisk in parentheses, but there are some characters that we don't want to match on, so I'll again use a custom character class with a carat, so that any character that follows the carat will end the matching for this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characters are new lines or carriage returns, the opening and closing angle brackets and the backslash character.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2F96-45D7-EF05-36B5-0538404CD9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509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770-EEDE-57F0-03B6-966A7128E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4C8273E-5203-92CA-3B01-FCCDAD07A35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EA4C70F-47BC-E0C8-0FAB-C3FE3303ADD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52780C8-98AA-BD76-3466-672FFECE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48311E5-AB2B-AAF7-CBA3-2D1B4F2FA91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DEC9CF5-76E1-128D-78B9-F9F685BD22EF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65FBB-04A7-0738-D668-3E403526EAA2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breaks or carriage returns are called vertical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the opening angle bracket, the backslash and the closing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just means the code will match any character that's not one of these, and because I'm using the asterisk quantifier, this can be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A7549-6EAE-0B5A-7AA3-49720014C4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324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66EC6-B92B-DAC4-1AD7-29D8EE59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94E3442-5524-97B2-F94E-3852B819FFFA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EF05B67-C114-A24B-DCC6-387FBA92D3C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19542DF-E042-DE08-6AB2-B77533DE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B82EF89-AC9D-C255-FC3B-826E8B1D80B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355A418-DEA8-7A72-2041-82F0FA4022F7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002A3-E77B-44E6-DCFF-8EF8A2271EF7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group is really only a group because I want to use a quantifier for the entire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have the opening angle bracket and a backslash.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most html tags end, and then they're followed by the tag label, p, or h1 or whatever.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using a back reference to the first group.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ending label needs to match the opening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43EA-A73B-4172-D7CF-6FD6E0E5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7578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CAFC-7F21-4388-5452-53DF9077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7B9E1E0-256A-DB20-222E-839671A090E5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E9E441A-D353-DA9C-0F9F-1749C8A2532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DB1C194-C697-2DD3-A60A-AB4DE46B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0C65B7B-A7B0-6DE7-1AB8-B5BC286814D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74A3723-3C90-0D9D-B61F-04B8C9A4A8E9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8D862-7EC5-7419-F1A3-9F009F80795B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using a quantifier on this last group, meaning this could be omitted, as it will be in one of my examples, that uses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xhtml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tag, that includes a backslash before the closing bracket.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59F41-5A75-116A-FA80-2354636D46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702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56CC2-4385-B9C9-1DEA-64F42114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DF0F764-8C5A-816A-5929-79179108415A}"/>
              </a:ext>
            </a:extLst>
          </p:cNvPr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3539B50-D36F-8957-96AA-99DFBEF3934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984AE12-0B05-2B56-9AF8-7A845131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72C42A5-1F9C-530C-F93E-FF5F05766E4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7FE1FBF-7802-1BC7-6CFD-5EAA42B666C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DE937D-CA91-067B-5C44-9D02C5EBB9D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your goal is to write a program that uses regular expressions to validate email addresses, based on the predefined set of rules below.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email address should be formatted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username@domain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username part of the email address can contain alphanumeric characters, so lowercase a to z, upper case A to Z, digits 0 to 9, dots or periods, underscores, and hyphens or dashes (-).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domain part of the email address can contain alphanumeric characters and digits, as well as periods or dashes, such as xyz.com, or abc-xyz.org, but could also be xyz.edu.uk for example.</a:t>
            </a:r>
          </a:p>
        </p:txBody>
      </p:sp>
    </p:spTree>
    <p:extLst>
      <p:ext uri="{BB962C8B-B14F-4D97-AF65-F5344CB8AC3E}">
        <p14:creationId xmlns:p14="http://schemas.microsoft.com/office/powerpoint/2010/main" val="2981859020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DE07-2792-13D3-DDF9-6B6EDA28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E2667F2-2A85-BDF3-1AA1-8F24E48B89FE}"/>
              </a:ext>
            </a:extLst>
          </p:cNvPr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6661EFD-1D1A-443C-FFB4-35B13356F77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1718EDC-96C0-4A4D-022E-A211784F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3457495-473D-5C12-C039-9A88964C7D6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B3618AE-FADE-567F-EA6B-DC42CEF1C20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5C47E-99B7-7F63-8021-C6F4C94E05CB}"/>
              </a:ext>
            </a:extLst>
          </p:cNvPr>
          <p:cNvSpPr/>
          <p:nvPr/>
        </p:nvSpPr>
        <p:spPr>
          <a:xfrm>
            <a:off x="952501" y="2401616"/>
            <a:ext cx="34782670" cy="807265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program should: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regular expressions and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compile the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Matcher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match the entered email address against the compiled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valid email addresses, display the username and the domain name, using one of the group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examples shown here, or ones of your own invention, to test your code.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776E73-3D88-9380-FD43-6A08A37F9ECB}"/>
              </a:ext>
            </a:extLst>
          </p:cNvPr>
          <p:cNvGraphicFramePr>
            <a:graphicFrameLocks noGrp="1"/>
          </p:cNvGraphicFramePr>
          <p:nvPr/>
        </p:nvGraphicFramePr>
        <p:xfrm>
          <a:off x="11421036" y="10753483"/>
          <a:ext cx="13733928" cy="705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5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3513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85686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Examples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Examples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john.boy@invalid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8294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jane.doe-smith@valid.co.uk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bob!@</a:t>
                      </a: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36356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jane_Doe1976@valid.co.uk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elaineinvalid1983@.com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2939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bob-1964@valid.net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david@invalid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25274"/>
                  </a:ext>
                </a:extLst>
              </a:tr>
              <a:tr h="10723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elaine@valid-test.com.au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29139"/>
                  </a:ext>
                </a:extLst>
              </a:tr>
              <a:tr h="92577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david@valid.io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9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2443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2CC0-B456-30A5-2AC4-87340B83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EC96909-346C-A12A-7714-8830C460D0FC}"/>
              </a:ext>
            </a:extLst>
          </p:cNvPr>
          <p:cNvSpPr/>
          <p:nvPr/>
        </p:nvSpPr>
        <p:spPr>
          <a:xfrm>
            <a:off x="952498" y="459786"/>
            <a:ext cx="128480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3CB2305-C386-37D7-8876-C4AA6D3D3A2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4008D71-6616-AFD5-3091-DE5C5E71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401800F-DBEF-1543-87DB-513E5B2B2DA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CB43280-16DA-7454-B775-938D0A58DE1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AB58F7-AB60-8C11-305D-9D63E457C726}"/>
              </a:ext>
            </a:extLst>
          </p:cNvPr>
          <p:cNvSpPr/>
          <p:nvPr/>
        </p:nvSpPr>
        <p:spPr>
          <a:xfrm>
            <a:off x="952501" y="4285903"/>
            <a:ext cx="34782670" cy="138403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big time-savers!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always have to write a lot of looping and parsing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 regular expression to do this work, with just a couple of lines of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really good reasons to use regular expressions.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Verify something is formatted correctly.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matching occurrences of patterns in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 matching occurrences from text.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your text by a pattern.</a:t>
            </a:r>
          </a:p>
        </p:txBody>
      </p:sp>
    </p:spTree>
    <p:extLst>
      <p:ext uri="{BB962C8B-B14F-4D97-AF65-F5344CB8AC3E}">
        <p14:creationId xmlns:p14="http://schemas.microsoft.com/office/powerpoint/2010/main" val="28956123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14B37-65B6-E999-1C36-25831850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EE1C825-5061-34D1-4D68-48AC29B24521}"/>
              </a:ext>
            </a:extLst>
          </p:cNvPr>
          <p:cNvSpPr/>
          <p:nvPr/>
        </p:nvSpPr>
        <p:spPr>
          <a:xfrm>
            <a:off x="952498" y="459786"/>
            <a:ext cx="257762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Ways to use Regular Expressions in Java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A6010E5-F067-C14B-C9D8-19ACE0292DD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685D3DF-47D5-8DF5-B887-B40CD423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BF589791-286D-4C63-FC9D-314AA0F9080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4A581F9-2D24-ADB7-09CC-3A58429AADB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A8A185-BA76-496A-6556-A1E57064CC3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classes with methods that take regular expression strings or patterns as parameters.  A few of these are: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Scanner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DateTimeFormatter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special classes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java.util.regex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to help you implement your own functionality.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58479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26E0-5773-2D0C-EC84-1CDD58C9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D9B5828-D195-7B0E-06DD-0E18B948C7E8}"/>
              </a:ext>
            </a:extLst>
          </p:cNvPr>
          <p:cNvSpPr/>
          <p:nvPr/>
        </p:nvSpPr>
        <p:spPr>
          <a:xfrm>
            <a:off x="952498" y="459786"/>
            <a:ext cx="308658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String's methods which use regular expressions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632C57B-FCC8-84C2-DA4B-926E99429F0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BD2C9A4-01EC-7045-4348-BF971B58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426040C-F6EB-BEA4-D317-C942AF27046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7C031B2-D4E6-F1A4-DE51-720BB29D964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Regular Expression?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6DD69-3629-4A2F-1DD3-32BB0C2A52F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can all be used with a String literal that doesn't have any of the special character sequences.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become very powerful though, when you pass regular expression patterns to them.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3B3015-48C2-CABA-44B9-224EFBD5A74E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799556"/>
          <a:ext cx="27122053" cy="701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96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20509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763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Result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boolean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matches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u="none" strike="noStrike" dirty="0" err="1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replaceAll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 </a:t>
                      </a:r>
                      <a:r>
                        <a:rPr lang="en-US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5859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replaceFirst(String regex, String replacement)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53015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en-PH" sz="4400" u="none" strike="noStrike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en-PH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13141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String[]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(</a:t>
                      </a:r>
                      <a:r>
                        <a:rPr lang="sv-SE" sz="4400" u="none" strike="noStrike" dirty="0">
                          <a:solidFill>
                            <a:schemeClr val="accent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String</a:t>
                      </a:r>
                      <a:r>
                        <a:rPr lang="sv-SE" sz="4400" dirty="0">
                          <a:solidFill>
                            <a:schemeClr val="tx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regex, int limit)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2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7334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E6292-A62A-9FAA-C6A0-A6F29044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B0ED684-588D-86D2-3C6B-BCB6E6D0A431}"/>
              </a:ext>
            </a:extLst>
          </p:cNvPr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F831E2C-54F4-4E32-4A27-6EB26F84B2B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6D8E861-E74C-9A1A-3AA3-BD44C650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95E6E1B-3A07-46A3-F6DD-3C94A9215E9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4DC2D32-1F06-0AE9-8552-B91F3EF7083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CAF67-D83A-B174-0913-0D4504771F61}"/>
              </a:ext>
            </a:extLst>
          </p:cNvPr>
          <p:cNvSpPr/>
          <p:nvPr/>
        </p:nvSpPr>
        <p:spPr>
          <a:xfrm>
            <a:off x="952501" y="2706130"/>
            <a:ext cx="34782670" cy="15225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can be made up of combinations of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have no additional meaning and are a one to one match. If you specify the literal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code will match on the first occurrence of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in your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Some of these are predefined, others you can define yourself. The period is an example of a predefined character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metacharacters identify the number of occurrences of a character class or literal, required to make a match. I used the asterisk, but there are several others I'll review shortly.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anchors. These specify the position in the text. For example, at the start of the text or the 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identify and allow for the capturing of subexpressions. More on this later.</a:t>
            </a:r>
          </a:p>
        </p:txBody>
      </p:sp>
    </p:spTree>
    <p:extLst>
      <p:ext uri="{BB962C8B-B14F-4D97-AF65-F5344CB8AC3E}">
        <p14:creationId xmlns:p14="http://schemas.microsoft.com/office/powerpoint/2010/main" val="12441123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928D5-4957-AAD5-F2EF-D6E8D28A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3A61194-F610-1532-5A61-7F8682569DA6}"/>
              </a:ext>
            </a:extLst>
          </p:cNvPr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8F77C21-0A93-A3F2-E537-D03454F1229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9B6A95F-363B-C477-CB0A-74C247C4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D32712B-D2CB-26F4-C090-1436C66ABCE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32F813F-1EF8-7525-F8CE-6752C01ED6B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3336B-FAAF-7DE4-EB25-3FB5DE5A83B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on this slide displays some common metacharacters that fall into these categories.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these examples and more by looking at Java's Pattern Class API.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B581ED-CDB7-7876-4729-20FCE4E8105F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7117307"/>
          <a:ext cx="34782668" cy="58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28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46938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936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 Classes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pl-PL" sz="5400" b="0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 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a-g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A-Z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0-9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[^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</a:t>
                      </a: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pl-PL" sz="5400" b="1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\d  \s \w</a:t>
                      </a:r>
                      <a:endParaRPr lang="pl-PL" sz="5400" b="0" i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   +  ?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83116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Boundary matchers (or anchors)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  $   \b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3733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Groups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971B0-E626-D438-80BD-26784EC3F07A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15794448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https://docs.oracle.com/en/java/javase/17/docs/api/java.base/java/util/regex/Pattern.html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9127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4574</Words>
  <Application>Microsoft Office PowerPoint</Application>
  <PresentationFormat>Custom</PresentationFormat>
  <Paragraphs>504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Helvetica</vt:lpstr>
      <vt:lpstr>Helvetica Light</vt:lpstr>
      <vt:lpstr>Helvetica Neue</vt:lpstr>
      <vt:lpstr>Open Sans</vt:lpstr>
      <vt:lpstr>Roboto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Vargas, Antonio</cp:lastModifiedBy>
  <cp:revision>193</cp:revision>
  <dcterms:modified xsi:type="dcterms:W3CDTF">2025-01-04T07:19:10Z</dcterms:modified>
</cp:coreProperties>
</file>