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504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9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7F04-A561-4734-842A-C43F5AAC6C7E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6BCF-37C2-4B7D-8576-B05704F07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73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7F04-A561-4734-842A-C43F5AAC6C7E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6BCF-37C2-4B7D-8576-B05704F07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33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7F04-A561-4734-842A-C43F5AAC6C7E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6BCF-37C2-4B7D-8576-B05704F07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36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7F04-A561-4734-842A-C43F5AAC6C7E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6BCF-37C2-4B7D-8576-B05704F07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92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7F04-A561-4734-842A-C43F5AAC6C7E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6BCF-37C2-4B7D-8576-B05704F07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20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7F04-A561-4734-842A-C43F5AAC6C7E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6BCF-37C2-4B7D-8576-B05704F07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66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7F04-A561-4734-842A-C43F5AAC6C7E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6BCF-37C2-4B7D-8576-B05704F07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70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7F04-A561-4734-842A-C43F5AAC6C7E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6BCF-37C2-4B7D-8576-B05704F07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0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7F04-A561-4734-842A-C43F5AAC6C7E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6BCF-37C2-4B7D-8576-B05704F07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08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7F04-A561-4734-842A-C43F5AAC6C7E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6BCF-37C2-4B7D-8576-B05704F07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67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7F04-A561-4734-842A-C43F5AAC6C7E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6BCF-37C2-4B7D-8576-B05704F07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3533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07F04-A561-4734-842A-C43F5AAC6C7E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46BCF-37C2-4B7D-8576-B05704F07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34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Relationship Id="rId8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4.png"  /><Relationship Id="rId4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jpeg"  /><Relationship Id="rId3" Type="http://schemas.openxmlformats.org/officeDocument/2006/relationships/image" Target="../media/image12.jpeg"  /><Relationship Id="rId4" Type="http://schemas.openxmlformats.org/officeDocument/2006/relationships/image" Target="../media/image13.jpeg"  /><Relationship Id="rId5" Type="http://schemas.openxmlformats.org/officeDocument/2006/relationships/image" Target="../media/image14.jpeg"  /><Relationship Id="rId6" Type="http://schemas.openxmlformats.org/officeDocument/2006/relationships/image" Target="../media/image1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8767" y="1445187"/>
            <a:ext cx="85278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2022</a:t>
            </a:r>
          </a:p>
          <a:p>
            <a:r>
              <a:rPr lang="ko-KR" altLang="en-US" sz="3600" b="1" dirty="0" smtClean="0"/>
              <a:t>전공핵심설계 </a:t>
            </a:r>
            <a:r>
              <a:rPr lang="en-US" altLang="ko-KR" sz="3600" b="1" dirty="0" smtClean="0"/>
              <a:t>Capstone design [11</a:t>
            </a:r>
            <a:r>
              <a:rPr lang="ko-KR" altLang="en-US" sz="3600" b="1" dirty="0" smtClean="0"/>
              <a:t>반</a:t>
            </a:r>
            <a:r>
              <a:rPr lang="en-US" altLang="ko-KR" sz="3600" b="1" dirty="0" smtClean="0"/>
              <a:t>]</a:t>
            </a:r>
            <a:endParaRPr lang="ko-KR" alt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68767" y="3346605"/>
            <a:ext cx="2855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조원 이름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이동건</a:t>
            </a:r>
            <a:r>
              <a:rPr lang="en-US" altLang="ko-KR" sz="2400" b="1" dirty="0" smtClean="0"/>
              <a:t> 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68767" y="4365581"/>
            <a:ext cx="2746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조원 이름 </a:t>
            </a:r>
            <a:r>
              <a:rPr lang="en-US" altLang="ko-KR" sz="2400" b="1" dirty="0" smtClean="0"/>
              <a:t>: </a:t>
            </a:r>
            <a:r>
              <a:rPr lang="ko-KR" altLang="en-US" sz="2400" b="1" dirty="0" err="1" smtClean="0"/>
              <a:t>이도규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68767" y="5426712"/>
            <a:ext cx="2855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조원 이름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이근재</a:t>
            </a:r>
            <a:r>
              <a:rPr lang="en-US" altLang="ko-KR" sz="2400" b="1" dirty="0" smtClean="0"/>
              <a:t>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08583227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4278" y="497597"/>
            <a:ext cx="10081574" cy="5672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/>
              <a:t>전공핵심설계를 통해 습득한 지식이 뭐가 있을까 </a:t>
            </a:r>
            <a:r>
              <a:rPr lang="en-US" altLang="ko-KR" sz="2400" b="1"/>
              <a:t>?</a:t>
            </a:r>
            <a:endParaRPr lang="en-US" altLang="ko-KR" sz="2400" b="1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아두이노 작동방법및 프로그래밍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전동실린더의 작동 방법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납땜방법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정전식 터치 센서를 이용한 제어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나사를 이용한 물건 고정 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양방향 </a:t>
            </a:r>
            <a:r>
              <a:rPr lang="en-US" altLang="ko-KR"/>
              <a:t>DC</a:t>
            </a:r>
            <a:r>
              <a:rPr lang="ko-KR" altLang="en-US"/>
              <a:t>모터 컨트롤러 사용법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7.</a:t>
            </a:r>
            <a:r>
              <a:rPr lang="ko-KR" altLang="en-US"/>
              <a:t>배터리를 이용한 아두이노 작동 방법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8.</a:t>
            </a:r>
            <a:r>
              <a:rPr lang="ko-KR" altLang="en-US"/>
              <a:t>전선 튜브를 이용한 전선 마무리처리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9.</a:t>
            </a:r>
            <a:r>
              <a:rPr lang="ko-KR" altLang="en-US"/>
              <a:t> 회로 연결과 구현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23701">
            <a:off x="450897" y="340527"/>
            <a:ext cx="11293192" cy="5848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/>
              <a:t>전공핵심설계를 과제를 수행한 여러분들의 소감</a:t>
            </a:r>
            <a:endParaRPr lang="ko-KR" altLang="en-US" sz="2400" b="1"/>
          </a:p>
          <a:p>
            <a:pPr lvl="0">
              <a:defRPr/>
            </a:pPr>
            <a:endParaRPr lang="ko-KR" altLang="en-US" sz="2400" b="1"/>
          </a:p>
          <a:p>
            <a:pPr lvl="0">
              <a:defRPr/>
            </a:pPr>
            <a:r>
              <a:rPr lang="en-US" altLang="ko-KR" b="1"/>
              <a:t>1.</a:t>
            </a:r>
            <a:r>
              <a:rPr lang="ko-KR" altLang="en-US" b="1"/>
              <a:t>수업시간에 배우던 내용을 직접 해보면서 실전 감각을 키울 수 있는 좋은 기회였던 것 같고</a:t>
            </a:r>
            <a:endParaRPr lang="ko-KR" altLang="en-US" b="1"/>
          </a:p>
          <a:p>
            <a:pPr lvl="0">
              <a:defRPr/>
            </a:pPr>
            <a:r>
              <a:rPr lang="ko-KR" altLang="en-US" b="1"/>
              <a:t>  직접 어떤걸 만들지 구상하면서 모든게 준비되있는걸 만드는 것보다 훨씬 어렵다는 것을 느꼈고</a:t>
            </a:r>
            <a:endParaRPr lang="ko-KR" altLang="en-US" b="1"/>
          </a:p>
          <a:p>
            <a:pPr lvl="0">
              <a:defRPr/>
            </a:pPr>
            <a:r>
              <a:rPr lang="ko-KR" altLang="en-US" b="1"/>
              <a:t>  처음에 만들때 세세한 부분까지 확실히 준비하는것이 중요하다고 느꼈다</a:t>
            </a:r>
            <a:endParaRPr lang="ko-KR" altLang="en-US" b="1"/>
          </a:p>
          <a:p>
            <a:pPr lvl="0">
              <a:defRPr/>
            </a:pPr>
            <a:r>
              <a:rPr lang="ko-KR" altLang="en-US" b="1"/>
              <a:t>  </a:t>
            </a:r>
            <a:endParaRPr lang="ko-KR" altLang="en-US" b="1"/>
          </a:p>
          <a:p>
            <a:pPr lvl="0">
              <a:defRPr/>
            </a:pPr>
            <a:endParaRPr lang="en-US" altLang="ko-KR" b="1"/>
          </a:p>
          <a:p>
            <a:pPr lvl="0">
              <a:defRPr/>
            </a:pPr>
            <a:r>
              <a:rPr lang="en-US" altLang="ko-KR" b="1"/>
              <a:t>2.</a:t>
            </a:r>
            <a:r>
              <a:rPr lang="ko-KR" altLang="en-US" b="1"/>
              <a:t>구상한 이미지대로 구현하기가 생각보다 어려웠고 그 괴리에서 발생한 문제를 해결하는 데 많은 시간이 필요했다</a:t>
            </a:r>
            <a:r>
              <a:rPr lang="en-US" altLang="ko-KR" b="1"/>
              <a:t>.</a:t>
            </a:r>
            <a:endParaRPr lang="en-US" altLang="ko-KR" b="1"/>
          </a:p>
          <a:p>
            <a:pPr lvl="0">
              <a:defRPr/>
            </a:pPr>
            <a:endParaRPr lang="en-US" altLang="ko-KR" b="1"/>
          </a:p>
          <a:p>
            <a:pPr lvl="0">
              <a:defRPr/>
            </a:pPr>
            <a:endParaRPr lang="en-US" altLang="ko-KR" b="1"/>
          </a:p>
          <a:p>
            <a:pPr lvl="0">
              <a:defRPr/>
            </a:pPr>
            <a:r>
              <a:rPr lang="en-US" altLang="ko-KR" b="1"/>
              <a:t>3.</a:t>
            </a:r>
            <a:r>
              <a:rPr lang="ko-KR" altLang="en-US" b="1"/>
              <a:t>이제까지 배운 내용을 바탕으로 실제로 작품을 제작하는 데 신기했고 다른 친구가 느낌과 비슷하게 문제를 해결하는 데 골치가 매우 아팠지만 결과적으로 작품을 성공적으로 제작해서 매우 기뻤습니다</a:t>
            </a:r>
            <a:r>
              <a:rPr lang="en-US" altLang="ko-KR" b="1"/>
              <a:t>.</a:t>
            </a:r>
            <a:endParaRPr lang="en-US" altLang="ko-KR" b="1"/>
          </a:p>
          <a:p>
            <a:pPr lvl="0">
              <a:defRPr/>
            </a:pPr>
            <a:endParaRPr lang="en-US" altLang="ko-KR" b="1"/>
          </a:p>
          <a:p>
            <a:pPr lvl="0">
              <a:defRPr/>
            </a:pPr>
            <a:endParaRPr lang="en-US" altLang="ko-KR" b="1"/>
          </a:p>
          <a:p>
            <a:pPr lvl="0">
              <a:defRPr/>
            </a:pPr>
            <a:endParaRPr lang="ko-KR" altLang="en-US" sz="2400" b="1"/>
          </a:p>
          <a:p>
            <a:pPr lvl="0">
              <a:defRPr/>
            </a:pPr>
            <a:endParaRPr lang="ko-KR" altLang="en-US" sz="2400" b="1"/>
          </a:p>
          <a:p>
            <a:pPr lvl="0">
              <a:defRPr/>
            </a:pPr>
            <a:endParaRPr lang="ko-KR" altLang="en-US" sz="2400" b="1"/>
          </a:p>
          <a:p>
            <a:pPr lvl="0">
              <a:defRPr/>
            </a:pPr>
            <a:endParaRPr lang="ko-KR" alt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3047" y="634816"/>
            <a:ext cx="5302918" cy="4491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/>
              <a:t>여러분 수행한 과제를 소개 해 주세요</a:t>
            </a:r>
            <a:endParaRPr lang="ko-KR" altLang="en-US" sz="2400" b="1"/>
          </a:p>
        </p:txBody>
      </p:sp>
      <p:sp>
        <p:nvSpPr>
          <p:cNvPr id="3" name="TextBox 2"/>
          <p:cNvSpPr txBox="1"/>
          <p:nvPr/>
        </p:nvSpPr>
        <p:spPr>
          <a:xfrm>
            <a:off x="514170" y="1783197"/>
            <a:ext cx="10209816" cy="910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/>
              <a:t>배경</a:t>
            </a:r>
            <a:r>
              <a:rPr lang="en-US" altLang="ko-KR" b="1"/>
              <a:t>:</a:t>
            </a:r>
            <a:r>
              <a:rPr lang="ko-KR" altLang="en-US" b="1"/>
              <a:t> 뉴스와 드라마에서 유모차가 언덕에서 스스로 굴러가서 차에 치워 아기가 사망하여 어머니분이 힘들어 하시는 모습을 보면서 저런 사건을 없으면 좋겠다라는 생각이 들어서 작품을 제작하게되었습니다</a:t>
            </a:r>
            <a:r>
              <a:rPr lang="en-US" altLang="ko-KR" b="1"/>
              <a:t>.</a:t>
            </a:r>
            <a:endParaRPr lang="en-US" altLang="ko-KR" b="1"/>
          </a:p>
        </p:txBody>
      </p:sp>
      <p:sp>
        <p:nvSpPr>
          <p:cNvPr id="4" name="TextBox 3"/>
          <p:cNvSpPr txBox="1"/>
          <p:nvPr/>
        </p:nvSpPr>
        <p:spPr>
          <a:xfrm>
            <a:off x="485306" y="5610763"/>
            <a:ext cx="10710120" cy="641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/>
              <a:t>개요</a:t>
            </a:r>
            <a:r>
              <a:rPr lang="en-US" altLang="ko-KR" b="1"/>
              <a:t>:</a:t>
            </a:r>
            <a:r>
              <a:rPr lang="ko-KR" altLang="en-US" b="1"/>
              <a:t> 터치센서의 입력으로 전동 실린더가 브레이크역활을 하는 유모차 오토 홀드</a:t>
            </a:r>
            <a:endParaRPr lang="ko-KR" altLang="en-US" b="1"/>
          </a:p>
          <a:p>
            <a:pPr lvl="0">
              <a:defRPr/>
            </a:pPr>
            <a:endParaRPr lang="ko-KR" altLang="en-US" b="1"/>
          </a:p>
        </p:txBody>
      </p:sp>
      <p:sp>
        <p:nvSpPr>
          <p:cNvPr id="5" name=""/>
          <p:cNvSpPr txBox="1"/>
          <p:nvPr/>
        </p:nvSpPr>
        <p:spPr>
          <a:xfrm>
            <a:off x="736983" y="1283469"/>
            <a:ext cx="7812425" cy="36293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/>
              <a:t>작품명</a:t>
            </a:r>
            <a:r>
              <a:rPr lang="en-US" altLang="ko-KR" b="1"/>
              <a:t>:</a:t>
            </a:r>
            <a:r>
              <a:rPr lang="ko-KR" altLang="en-US" b="1"/>
              <a:t> 유모차 오토 홀딩 </a:t>
            </a:r>
            <a:endParaRPr lang="ko-KR" altLang="en-US" b="1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31216" y="2626743"/>
            <a:ext cx="4106600" cy="2884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6094" y="491288"/>
            <a:ext cx="5302918" cy="4497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/>
              <a:t>여러분 수행한 과제를 소개 해 주세요</a:t>
            </a:r>
            <a:endParaRPr lang="ko-KR" altLang="en-US" sz="2400" b="1"/>
          </a:p>
        </p:txBody>
      </p:sp>
      <p:sp>
        <p:nvSpPr>
          <p:cNvPr id="3" name="TextBox 2"/>
          <p:cNvSpPr txBox="1"/>
          <p:nvPr/>
        </p:nvSpPr>
        <p:spPr>
          <a:xfrm>
            <a:off x="621654" y="974796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/>
              <a:t>핵심기술</a:t>
            </a:r>
            <a:endParaRPr lang="ko-KR" altLang="en-US" b="1"/>
          </a:p>
        </p:txBody>
      </p:sp>
      <p:sp>
        <p:nvSpPr>
          <p:cNvPr id="99" name="TextBox 11"/>
          <p:cNvSpPr txBox="1"/>
          <p:nvPr/>
        </p:nvSpPr>
        <p:spPr>
          <a:xfrm>
            <a:off x="3608948" y="1214139"/>
            <a:ext cx="1103203" cy="3662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아두이노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0" name="TextBox 13"/>
          <p:cNvSpPr txBox="1"/>
          <p:nvPr/>
        </p:nvSpPr>
        <p:spPr>
          <a:xfrm>
            <a:off x="9904293" y="4380434"/>
            <a:ext cx="1334181" cy="366460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전동실린더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1" name="TextBox 17"/>
          <p:cNvSpPr txBox="1"/>
          <p:nvPr/>
        </p:nvSpPr>
        <p:spPr>
          <a:xfrm>
            <a:off x="168916" y="1906907"/>
            <a:ext cx="2547232" cy="36766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3.7V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충전식 배터리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2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92093" y="1657854"/>
            <a:ext cx="2142506" cy="1587613"/>
          </a:xfrm>
          <a:prstGeom prst="rect">
            <a:avLst/>
          </a:prstGeom>
        </p:spPr>
      </p:pic>
      <p:pic>
        <p:nvPicPr>
          <p:cNvPr id="103" name="그림 2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64916" y="1648334"/>
            <a:ext cx="1562917" cy="1437683"/>
          </a:xfrm>
          <a:prstGeom prst="rect">
            <a:avLst/>
          </a:prstGeom>
        </p:spPr>
      </p:pic>
      <p:pic>
        <p:nvPicPr>
          <p:cNvPr id="104" name="그림 2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220584" y="4878222"/>
            <a:ext cx="2697852" cy="1523325"/>
          </a:xfrm>
          <a:prstGeom prst="rect">
            <a:avLst/>
          </a:prstGeom>
        </p:spPr>
      </p:pic>
      <p:sp>
        <p:nvSpPr>
          <p:cNvPr id="105" name="오른쪽 화살표 26"/>
          <p:cNvSpPr/>
          <p:nvPr/>
        </p:nvSpPr>
        <p:spPr>
          <a:xfrm>
            <a:off x="5393596" y="2229195"/>
            <a:ext cx="871320" cy="55959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9595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7" name="오른쪽 화살표 34"/>
          <p:cNvSpPr/>
          <p:nvPr/>
        </p:nvSpPr>
        <p:spPr>
          <a:xfrm>
            <a:off x="2375889" y="2290787"/>
            <a:ext cx="802047" cy="55959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9595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8" name="TextBox 16"/>
          <p:cNvSpPr txBox="1"/>
          <p:nvPr/>
        </p:nvSpPr>
        <p:spPr>
          <a:xfrm>
            <a:off x="6096000" y="1425901"/>
            <a:ext cx="1953840" cy="36734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정전식 터치 센서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9" name="오른쪽 화살표 46"/>
          <p:cNvSpPr/>
          <p:nvPr/>
        </p:nvSpPr>
        <p:spPr>
          <a:xfrm>
            <a:off x="5119589" y="5265333"/>
            <a:ext cx="871320" cy="55959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9595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1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91667" y="4457411"/>
            <a:ext cx="1810149" cy="1514557"/>
          </a:xfrm>
          <a:prstGeom prst="rect">
            <a:avLst/>
          </a:prstGeom>
        </p:spPr>
      </p:pic>
      <p:pic>
        <p:nvPicPr>
          <p:cNvPr id="11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264916" y="4598688"/>
            <a:ext cx="1894675" cy="1575770"/>
          </a:xfrm>
          <a:prstGeom prst="rect">
            <a:avLst/>
          </a:prstGeom>
        </p:spPr>
      </p:pic>
      <p:sp>
        <p:nvSpPr>
          <p:cNvPr id="112" name="TextBox 16"/>
          <p:cNvSpPr txBox="1"/>
          <p:nvPr/>
        </p:nvSpPr>
        <p:spPr>
          <a:xfrm>
            <a:off x="3249634" y="5979994"/>
            <a:ext cx="1953841" cy="64314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모터 드라이브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3" name="TextBox 16"/>
          <p:cNvSpPr txBox="1"/>
          <p:nvPr/>
        </p:nvSpPr>
        <p:spPr>
          <a:xfrm>
            <a:off x="6264916" y="6267769"/>
            <a:ext cx="1953840" cy="36748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DC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모터 컨트롤러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5" name="오른쪽 화살표 46"/>
          <p:cNvSpPr/>
          <p:nvPr/>
        </p:nvSpPr>
        <p:spPr>
          <a:xfrm>
            <a:off x="8462074" y="5208652"/>
            <a:ext cx="871320" cy="55959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9595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8" name=""/>
          <p:cNvSpPr/>
          <p:nvPr/>
        </p:nvSpPr>
        <p:spPr>
          <a:xfrm>
            <a:off x="3714042" y="3560736"/>
            <a:ext cx="822020" cy="743733"/>
          </a:xfrm>
          <a:prstGeom prst="plus">
            <a:avLst>
              <a:gd name="adj" fmla="val 36718"/>
            </a:avLst>
          </a:prstGeom>
          <a:solidFill>
            <a:schemeClr val="accen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11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64635" y="2283465"/>
            <a:ext cx="1841095" cy="692012"/>
          </a:xfrm>
          <a:prstGeom prst="rect">
            <a:avLst/>
          </a:prstGeom>
        </p:spPr>
      </p:pic>
      <p:sp>
        <p:nvSpPr>
          <p:cNvPr id="120" name="TextBox 17"/>
          <p:cNvSpPr txBox="1"/>
          <p:nvPr/>
        </p:nvSpPr>
        <p:spPr>
          <a:xfrm>
            <a:off x="5990908" y="3429000"/>
            <a:ext cx="2547232" cy="367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3.7V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충전식 배터리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21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264916" y="3792510"/>
            <a:ext cx="1841095" cy="692012"/>
          </a:xfrm>
          <a:prstGeom prst="rect">
            <a:avLst/>
          </a:prstGeom>
        </p:spPr>
      </p:pic>
      <p:sp>
        <p:nvSpPr>
          <p:cNvPr id="122" name="오른쪽 화살표 46"/>
          <p:cNvSpPr/>
          <p:nvPr/>
        </p:nvSpPr>
        <p:spPr>
          <a:xfrm rot="5478980">
            <a:off x="6804488" y="4468616"/>
            <a:ext cx="598584" cy="61806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9595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3047" y="634816"/>
            <a:ext cx="5302918" cy="4491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/>
              <a:t>여러분 수행한 과제를 소개 해 주세요</a:t>
            </a:r>
            <a:endParaRPr lang="ko-KR" altLang="en-US" sz="2400" b="1"/>
          </a:p>
        </p:txBody>
      </p:sp>
      <p:sp>
        <p:nvSpPr>
          <p:cNvPr id="3" name="TextBox 2"/>
          <p:cNvSpPr txBox="1"/>
          <p:nvPr/>
        </p:nvSpPr>
        <p:spPr>
          <a:xfrm>
            <a:off x="634702" y="1393192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/>
              <a:t>핵심기술</a:t>
            </a:r>
            <a:endParaRPr lang="ko-KR" altLang="en-US" b="1"/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92509" y="2214256"/>
            <a:ext cx="5066120" cy="3984589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8221" y="2302281"/>
            <a:ext cx="4009927" cy="3709971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402168" y="1495819"/>
            <a:ext cx="1677265" cy="2430990"/>
          </a:xfrm>
          <a:prstGeom prst="rect">
            <a:avLst/>
          </a:prstGeom>
        </p:spPr>
      </p:pic>
      <p:sp>
        <p:nvSpPr>
          <p:cNvPr id="28" name="TextBox 16"/>
          <p:cNvSpPr txBox="1"/>
          <p:nvPr/>
        </p:nvSpPr>
        <p:spPr>
          <a:xfrm>
            <a:off x="3912363" y="1002763"/>
            <a:ext cx="5380789" cy="643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DC</a:t>
            </a:r>
            <a:r>
              <a:rPr lang="ko-KR" altLang="en-US"/>
              <a:t>모터 드라이브</a:t>
            </a:r>
            <a:r>
              <a:rPr lang="en-US" altLang="ko-KR"/>
              <a:t>-&gt;</a:t>
            </a:r>
            <a:r>
              <a:rPr lang="ko-KR" altLang="en-US"/>
              <a:t>양방향 </a:t>
            </a:r>
            <a:r>
              <a:rPr lang="en-US" altLang="ko-KR"/>
              <a:t>DC</a:t>
            </a:r>
            <a:r>
              <a:rPr lang="ko-KR" altLang="en-US"/>
              <a:t>모터 컨트롤러</a:t>
            </a:r>
            <a:endParaRPr lang="ko-KR" altLang="en-US"/>
          </a:p>
          <a:p>
            <a:pPr>
              <a:defRPr/>
            </a:pPr>
            <a:endParaRPr lang="en-US" altLang="ko-KR"/>
          </a:p>
        </p:txBody>
      </p:sp>
      <p:cxnSp>
        <p:nvCxnSpPr>
          <p:cNvPr id="30" name=""/>
          <p:cNvCxnSpPr/>
          <p:nvPr/>
        </p:nvCxnSpPr>
        <p:spPr>
          <a:xfrm rot="16200000" flipH="1">
            <a:off x="7741227" y="2710296"/>
            <a:ext cx="3654136" cy="1489361"/>
          </a:xfrm>
          <a:prstGeom prst="bentConnector3">
            <a:avLst>
              <a:gd name="adj1" fmla="val 78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"/>
          <p:cNvCxnSpPr/>
          <p:nvPr/>
        </p:nvCxnSpPr>
        <p:spPr>
          <a:xfrm>
            <a:off x="3344740" y="4066442"/>
            <a:ext cx="6466009" cy="2468572"/>
          </a:xfrm>
          <a:prstGeom prst="bentConnector3">
            <a:avLst>
              <a:gd name="adj1" fmla="val 30927"/>
            </a:avLst>
          </a:prstGeom>
          <a:ln w="57150">
            <a:solidFill>
              <a:schemeClr val="dk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/>
          <p:nvPr/>
        </p:nvCxnSpPr>
        <p:spPr>
          <a:xfrm rot="16200000" flipH="1">
            <a:off x="7826517" y="2449226"/>
            <a:ext cx="2544907" cy="1970803"/>
          </a:xfrm>
          <a:prstGeom prst="bentConnector3">
            <a:avLst>
              <a:gd name="adj1" fmla="val 846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/>
          <p:nvPr/>
        </p:nvCxnSpPr>
        <p:spPr>
          <a:xfrm flipV="1">
            <a:off x="3396029" y="2188152"/>
            <a:ext cx="4708882" cy="1511944"/>
          </a:xfrm>
          <a:prstGeom prst="bentConnector3">
            <a:avLst>
              <a:gd name="adj1" fmla="val 52559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"/>
          <p:cNvCxnSpPr/>
          <p:nvPr/>
        </p:nvCxnSpPr>
        <p:spPr>
          <a:xfrm rot="16200000" flipH="1">
            <a:off x="9014620" y="5593266"/>
            <a:ext cx="1349955" cy="150"/>
          </a:xfrm>
          <a:prstGeom prst="bentConnector3">
            <a:avLst>
              <a:gd name="adj1" fmla="val 50000"/>
            </a:avLst>
          </a:prstGeom>
          <a:ln w="57150">
            <a:solidFill>
              <a:srgbClr val="1e7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/>
          <p:nvPr/>
        </p:nvCxnSpPr>
        <p:spPr>
          <a:xfrm flipV="1">
            <a:off x="3396029" y="1636567"/>
            <a:ext cx="5410265" cy="1880355"/>
          </a:xfrm>
          <a:prstGeom prst="bentConnector3">
            <a:avLst>
              <a:gd name="adj1" fmla="val 36175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/>
          <p:nvPr/>
        </p:nvCxnSpPr>
        <p:spPr>
          <a:xfrm rot="5400000" flipH="1" flipV="1">
            <a:off x="8102725" y="4751656"/>
            <a:ext cx="2401165" cy="1188066"/>
          </a:xfrm>
          <a:prstGeom prst="bentConnector3">
            <a:avLst>
              <a:gd name="adj1" fmla="val 334"/>
            </a:avLst>
          </a:prstGeom>
          <a:ln w="57150">
            <a:solidFill>
              <a:schemeClr val="dk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"/>
          <p:cNvCxnSpPr/>
          <p:nvPr/>
        </p:nvCxnSpPr>
        <p:spPr>
          <a:xfrm>
            <a:off x="3381375" y="3890596"/>
            <a:ext cx="6299489" cy="2324032"/>
          </a:xfrm>
          <a:prstGeom prst="bentConnector3">
            <a:avLst>
              <a:gd name="adj1" fmla="val 39631"/>
            </a:avLst>
          </a:prstGeom>
          <a:ln w="57150">
            <a:solidFill>
              <a:srgbClr val="1e7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"/>
          <p:cNvCxnSpPr/>
          <p:nvPr/>
        </p:nvCxnSpPr>
        <p:spPr>
          <a:xfrm flipV="1">
            <a:off x="9334500" y="4167187"/>
            <a:ext cx="555623" cy="0"/>
          </a:xfrm>
          <a:prstGeom prst="bentConnector3">
            <a:avLst>
              <a:gd name="adj1" fmla="val 50000"/>
            </a:avLst>
          </a:prstGeom>
          <a:ln w="57150">
            <a:solidFill>
              <a:schemeClr val="dk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"/>
          <p:cNvCxnSpPr/>
          <p:nvPr/>
        </p:nvCxnSpPr>
        <p:spPr>
          <a:xfrm>
            <a:off x="9318624" y="4691062"/>
            <a:ext cx="785813" cy="0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"/>
          <p:cNvCxnSpPr/>
          <p:nvPr/>
        </p:nvCxnSpPr>
        <p:spPr>
          <a:xfrm>
            <a:off x="9326562" y="5222874"/>
            <a:ext cx="960437" cy="7937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"/>
          <p:cNvCxnSpPr/>
          <p:nvPr/>
        </p:nvCxnSpPr>
        <p:spPr>
          <a:xfrm rot="10800000">
            <a:off x="9302748" y="4945062"/>
            <a:ext cx="396887" cy="14"/>
          </a:xfrm>
          <a:prstGeom prst="bentConnector3">
            <a:avLst>
              <a:gd name="adj1" fmla="val 50000"/>
            </a:avLst>
          </a:prstGeom>
          <a:ln w="57150">
            <a:solidFill>
              <a:srgbClr val="1e7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6094" y="491288"/>
            <a:ext cx="5302918" cy="4497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/>
              <a:t>여러분 수행한 과제를 소개 해 주세요</a:t>
            </a:r>
            <a:endParaRPr lang="ko-KR" altLang="en-US" sz="2400" b="1"/>
          </a:p>
        </p:txBody>
      </p:sp>
      <p:sp>
        <p:nvSpPr>
          <p:cNvPr id="3" name="TextBox 2"/>
          <p:cNvSpPr txBox="1"/>
          <p:nvPr/>
        </p:nvSpPr>
        <p:spPr>
          <a:xfrm>
            <a:off x="621654" y="974796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/>
              <a:t>핵심기술</a:t>
            </a:r>
            <a:endParaRPr lang="ko-KR" altLang="en-US" b="1"/>
          </a:p>
        </p:txBody>
      </p:sp>
      <p:pic>
        <p:nvPicPr>
          <p:cNvPr id="1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56689" y="2338000"/>
            <a:ext cx="4009927" cy="3709971"/>
          </a:xfrm>
          <a:prstGeom prst="rect">
            <a:avLst/>
          </a:prstGeom>
        </p:spPr>
      </p:pic>
      <p:sp>
        <p:nvSpPr>
          <p:cNvPr id="124" name="TextBox 16"/>
          <p:cNvSpPr txBox="1"/>
          <p:nvPr/>
        </p:nvSpPr>
        <p:spPr>
          <a:xfrm>
            <a:off x="2686016" y="1562356"/>
            <a:ext cx="7109580" cy="636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3.7V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충전식 배터리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-&gt;</a:t>
            </a:r>
            <a:r>
              <a:rPr lang="ko-KR" altLang="en-US"/>
              <a:t>양방향 </a:t>
            </a:r>
            <a:r>
              <a:rPr lang="en-US" altLang="ko-KR"/>
              <a:t>DC</a:t>
            </a:r>
            <a:r>
              <a:rPr lang="ko-KR" altLang="en-US"/>
              <a:t>모터 컨트롤러</a:t>
            </a:r>
            <a:r>
              <a:rPr lang="en-US" altLang="ko-KR"/>
              <a:t>-&gt;</a:t>
            </a:r>
            <a:r>
              <a:rPr lang="ko-KR" altLang="en-US"/>
              <a:t>전동실린더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125" name="TextBox 13"/>
          <p:cNvSpPr txBox="1"/>
          <p:nvPr/>
        </p:nvSpPr>
        <p:spPr>
          <a:xfrm>
            <a:off x="9776724" y="3429000"/>
            <a:ext cx="1335141" cy="366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전동실린더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26" name="그림 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358076" y="3914114"/>
            <a:ext cx="2697852" cy="1523325"/>
          </a:xfrm>
          <a:prstGeom prst="rect">
            <a:avLst/>
          </a:prstGeom>
        </p:spPr>
      </p:pic>
      <p:cxnSp>
        <p:nvCxnSpPr>
          <p:cNvPr id="129" name=""/>
          <p:cNvCxnSpPr>
            <a:endCxn id="142" idx="1"/>
          </p:cNvCxnSpPr>
          <p:nvPr/>
        </p:nvCxnSpPr>
        <p:spPr>
          <a:xfrm>
            <a:off x="6374946" y="4776108"/>
            <a:ext cx="2805794" cy="271459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"/>
          <p:cNvCxnSpPr/>
          <p:nvPr/>
        </p:nvCxnSpPr>
        <p:spPr>
          <a:xfrm>
            <a:off x="884464" y="4245428"/>
            <a:ext cx="3792308" cy="288472"/>
          </a:xfrm>
          <a:prstGeom prst="bentConnector3">
            <a:avLst>
              <a:gd name="adj1" fmla="val 82767"/>
            </a:avLst>
          </a:prstGeom>
          <a:ln w="571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"/>
          <p:cNvCxnSpPr>
            <a:stCxn id="135" idx="3"/>
          </p:cNvCxnSpPr>
          <p:nvPr/>
        </p:nvCxnSpPr>
        <p:spPr>
          <a:xfrm>
            <a:off x="3136446" y="4623026"/>
            <a:ext cx="1458686" cy="155801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7"/>
          <p:cNvSpPr txBox="1"/>
          <p:nvPr/>
        </p:nvSpPr>
        <p:spPr>
          <a:xfrm>
            <a:off x="969871" y="3429000"/>
            <a:ext cx="2547232" cy="367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3.7V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충전식 배터리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3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56844" y="4384420"/>
            <a:ext cx="1243766" cy="467494"/>
          </a:xfrm>
          <a:prstGeom prst="rect">
            <a:avLst/>
          </a:prstGeom>
        </p:spPr>
      </p:pic>
      <p:sp>
        <p:nvSpPr>
          <p:cNvPr id="135" name=""/>
          <p:cNvSpPr/>
          <p:nvPr/>
        </p:nvSpPr>
        <p:spPr>
          <a:xfrm>
            <a:off x="2741839" y="4429124"/>
            <a:ext cx="394607" cy="387803"/>
          </a:xfrm>
          <a:prstGeom prst="plus">
            <a:avLst>
              <a:gd name="adj" fmla="val 343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36" name=""/>
          <p:cNvSpPr/>
          <p:nvPr/>
        </p:nvSpPr>
        <p:spPr>
          <a:xfrm>
            <a:off x="1224642" y="4537982"/>
            <a:ext cx="326571" cy="11566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138" name=""/>
          <p:cNvCxnSpPr>
            <a:endCxn id="136" idx="1"/>
          </p:cNvCxnSpPr>
          <p:nvPr/>
        </p:nvCxnSpPr>
        <p:spPr>
          <a:xfrm rot="16200000" flipH="1">
            <a:off x="882763" y="4253933"/>
            <a:ext cx="343580" cy="340178"/>
          </a:xfrm>
          <a:prstGeom prst="bentConnector2">
            <a:avLst/>
          </a:prstGeom>
          <a:ln w="571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"/>
          <p:cNvCxnSpPr>
            <a:endCxn id="140" idx="1"/>
          </p:cNvCxnSpPr>
          <p:nvPr/>
        </p:nvCxnSpPr>
        <p:spPr>
          <a:xfrm flipV="1">
            <a:off x="6388554" y="4374014"/>
            <a:ext cx="2846615" cy="129949"/>
          </a:xfrm>
          <a:prstGeom prst="bentConnector3">
            <a:avLst>
              <a:gd name="adj1" fmla="val 50000"/>
            </a:avLst>
          </a:prstGeom>
          <a:ln w="571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"/>
          <p:cNvSpPr/>
          <p:nvPr/>
        </p:nvSpPr>
        <p:spPr>
          <a:xfrm>
            <a:off x="9235169" y="4316184"/>
            <a:ext cx="326571" cy="11566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2" name=""/>
          <p:cNvSpPr/>
          <p:nvPr/>
        </p:nvSpPr>
        <p:spPr>
          <a:xfrm>
            <a:off x="9180741" y="4853665"/>
            <a:ext cx="394607" cy="387803"/>
          </a:xfrm>
          <a:prstGeom prst="plus">
            <a:avLst>
              <a:gd name="adj" fmla="val 343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"/>
          <p:cNvGrpSpPr/>
          <p:nvPr/>
        </p:nvGrpSpPr>
        <p:grpSpPr>
          <a:xfrm rot="0">
            <a:off x="6416618" y="5417861"/>
            <a:ext cx="520847" cy="465661"/>
            <a:chOff x="7843284" y="4437296"/>
            <a:chExt cx="1544785" cy="1408240"/>
          </a:xfrm>
        </p:grpSpPr>
        <p:sp>
          <p:nvSpPr>
            <p:cNvPr id="262" name="직사각형 46"/>
            <p:cNvSpPr/>
            <p:nvPr/>
          </p:nvSpPr>
          <p:spPr>
            <a:xfrm rot="16120785">
              <a:off x="7645452" y="4960301"/>
              <a:ext cx="552688" cy="109586"/>
            </a:xfrm>
            <a:prstGeom prst="rect">
              <a:avLst/>
            </a:prstGeom>
            <a:solidFill>
              <a:srgbClr val="d1d1d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3" name="직사각형 46"/>
            <p:cNvSpPr/>
            <p:nvPr/>
          </p:nvSpPr>
          <p:spPr>
            <a:xfrm rot="10761881">
              <a:off x="7843284" y="4641722"/>
              <a:ext cx="1539355" cy="84700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4" name="직사각형 46"/>
            <p:cNvSpPr/>
            <p:nvPr/>
          </p:nvSpPr>
          <p:spPr>
            <a:xfrm rot="16120785">
              <a:off x="9056932" y="4938460"/>
              <a:ext cx="552688" cy="109586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5" name="직사각형 46"/>
            <p:cNvSpPr/>
            <p:nvPr/>
          </p:nvSpPr>
          <p:spPr>
            <a:xfrm rot="10761881">
              <a:off x="7856663" y="5227935"/>
              <a:ext cx="1521645" cy="104546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6" name="순서도: 직접 액세스 저장소 11"/>
            <p:cNvSpPr/>
            <p:nvPr/>
          </p:nvSpPr>
          <p:spPr>
            <a:xfrm rot="10791716">
              <a:off x="7977238" y="4771885"/>
              <a:ext cx="1330981" cy="1073651"/>
            </a:xfrm>
            <a:prstGeom prst="flowChartMagneticDrum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7" name="직사각형 46"/>
            <p:cNvSpPr/>
            <p:nvPr/>
          </p:nvSpPr>
          <p:spPr>
            <a:xfrm rot="16120785">
              <a:off x="8491314" y="4526718"/>
              <a:ext cx="258347" cy="134561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8" name="직사각형 46"/>
            <p:cNvSpPr/>
            <p:nvPr/>
          </p:nvSpPr>
          <p:spPr>
            <a:xfrm rot="16120785">
              <a:off x="8570943" y="4319454"/>
              <a:ext cx="126078" cy="361762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54" name=""/>
          <p:cNvGrpSpPr/>
          <p:nvPr/>
        </p:nvGrpSpPr>
        <p:grpSpPr>
          <a:xfrm rot="0">
            <a:off x="5421119" y="5383586"/>
            <a:ext cx="474327" cy="490831"/>
            <a:chOff x="5088596" y="5415052"/>
            <a:chExt cx="474327" cy="490831"/>
          </a:xfrm>
        </p:grpSpPr>
        <p:sp>
          <p:nvSpPr>
            <p:cNvPr id="255" name="직사각형 46"/>
            <p:cNvSpPr/>
            <p:nvPr/>
          </p:nvSpPr>
          <p:spPr>
            <a:xfrm rot="16120785">
              <a:off x="5020710" y="5612148"/>
              <a:ext cx="184161" cy="33642"/>
            </a:xfrm>
            <a:prstGeom prst="rect">
              <a:avLst/>
            </a:prstGeom>
            <a:solidFill>
              <a:srgbClr val="d1d1d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6" name="직사각형 46"/>
            <p:cNvSpPr/>
            <p:nvPr/>
          </p:nvSpPr>
          <p:spPr>
            <a:xfrm rot="10761881">
              <a:off x="5088596" y="5504754"/>
              <a:ext cx="472569" cy="28223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7" name="직사각형 46"/>
            <p:cNvSpPr/>
            <p:nvPr/>
          </p:nvSpPr>
          <p:spPr>
            <a:xfrm rot="16120785">
              <a:off x="5454021" y="5605269"/>
              <a:ext cx="184161" cy="33642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8" name="직사각형 46"/>
            <p:cNvSpPr/>
            <p:nvPr/>
          </p:nvSpPr>
          <p:spPr>
            <a:xfrm rot="10761881">
              <a:off x="5092872" y="5700085"/>
              <a:ext cx="467133" cy="34836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9" name="직사각형 46"/>
            <p:cNvSpPr/>
            <p:nvPr/>
          </p:nvSpPr>
          <p:spPr>
            <a:xfrm rot="16120785">
              <a:off x="5282369" y="5443275"/>
              <a:ext cx="111087" cy="54642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0" name="순서도: 직접 액세스 저장소 11"/>
            <p:cNvSpPr/>
            <p:nvPr/>
          </p:nvSpPr>
          <p:spPr>
            <a:xfrm rot="10791716">
              <a:off x="5129896" y="5548131"/>
              <a:ext cx="408600" cy="357752"/>
            </a:xfrm>
            <a:prstGeom prst="flowChartMagneticDrum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26094" y="491288"/>
            <a:ext cx="5302918" cy="4497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/>
              <a:t>여러분 수행한 과제를 소개 해 주세요</a:t>
            </a:r>
            <a:endParaRPr lang="ko-KR" altLang="en-US" sz="2400" b="1"/>
          </a:p>
        </p:txBody>
      </p:sp>
      <p:sp>
        <p:nvSpPr>
          <p:cNvPr id="3" name="TextBox 2"/>
          <p:cNvSpPr txBox="1"/>
          <p:nvPr/>
        </p:nvSpPr>
        <p:spPr>
          <a:xfrm>
            <a:off x="621654" y="974796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/>
              <a:t>핵심기술</a:t>
            </a:r>
            <a:endParaRPr lang="ko-KR" altLang="en-US" b="1"/>
          </a:p>
        </p:txBody>
      </p:sp>
      <p:sp>
        <p:nvSpPr>
          <p:cNvPr id="187" name="직사각형 47"/>
          <p:cNvSpPr/>
          <p:nvPr/>
        </p:nvSpPr>
        <p:spPr>
          <a:xfrm rot="16176606">
            <a:off x="4207566" y="4619199"/>
            <a:ext cx="1398578" cy="17784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43" name=""/>
          <p:cNvGrpSpPr/>
          <p:nvPr/>
        </p:nvGrpSpPr>
        <p:grpSpPr>
          <a:xfrm rot="0">
            <a:off x="5987993" y="5417860"/>
            <a:ext cx="520847" cy="465660"/>
            <a:chOff x="7843284" y="4437296"/>
            <a:chExt cx="1544785" cy="1408238"/>
          </a:xfrm>
        </p:grpSpPr>
        <p:sp>
          <p:nvSpPr>
            <p:cNvPr id="235" name="직사각형 46"/>
            <p:cNvSpPr/>
            <p:nvPr/>
          </p:nvSpPr>
          <p:spPr>
            <a:xfrm rot="16120785">
              <a:off x="7645452" y="4960301"/>
              <a:ext cx="552688" cy="109586"/>
            </a:xfrm>
            <a:prstGeom prst="rect">
              <a:avLst/>
            </a:prstGeom>
            <a:solidFill>
              <a:srgbClr val="d1d1d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6" name="직사각형 46"/>
            <p:cNvSpPr/>
            <p:nvPr/>
          </p:nvSpPr>
          <p:spPr>
            <a:xfrm rot="10761881">
              <a:off x="7843284" y="4641722"/>
              <a:ext cx="1539355" cy="84700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7" name="직사각형 46"/>
            <p:cNvSpPr/>
            <p:nvPr/>
          </p:nvSpPr>
          <p:spPr>
            <a:xfrm rot="16120785">
              <a:off x="9056932" y="4938460"/>
              <a:ext cx="552688" cy="109586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8" name="직사각형 46"/>
            <p:cNvSpPr/>
            <p:nvPr/>
          </p:nvSpPr>
          <p:spPr>
            <a:xfrm rot="10761881">
              <a:off x="7856663" y="5227935"/>
              <a:ext cx="1521645" cy="104546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9" name="순서도: 직접 액세스 저장소 11"/>
            <p:cNvSpPr/>
            <p:nvPr/>
          </p:nvSpPr>
          <p:spPr>
            <a:xfrm rot="10791716">
              <a:off x="7977238" y="4771885"/>
              <a:ext cx="1330981" cy="1073651"/>
            </a:xfrm>
            <a:prstGeom prst="flowChartMagneticDrum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1" name="직사각형 46"/>
            <p:cNvSpPr/>
            <p:nvPr/>
          </p:nvSpPr>
          <p:spPr>
            <a:xfrm rot="16120785">
              <a:off x="8491314" y="4526718"/>
              <a:ext cx="258347" cy="134561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2" name="직사각형 46"/>
            <p:cNvSpPr/>
            <p:nvPr/>
          </p:nvSpPr>
          <p:spPr>
            <a:xfrm rot="16120785">
              <a:off x="8570943" y="4319454"/>
              <a:ext cx="126078" cy="361762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69" name=""/>
          <p:cNvGrpSpPr/>
          <p:nvPr/>
        </p:nvGrpSpPr>
        <p:grpSpPr>
          <a:xfrm rot="0">
            <a:off x="5075838" y="5383586"/>
            <a:ext cx="474327" cy="490831"/>
            <a:chOff x="5088596" y="5415052"/>
            <a:chExt cx="474327" cy="490831"/>
          </a:xfrm>
        </p:grpSpPr>
        <p:sp>
          <p:nvSpPr>
            <p:cNvPr id="270" name="직사각형 46"/>
            <p:cNvSpPr/>
            <p:nvPr/>
          </p:nvSpPr>
          <p:spPr>
            <a:xfrm rot="16120785">
              <a:off x="5020710" y="5612148"/>
              <a:ext cx="184161" cy="33642"/>
            </a:xfrm>
            <a:prstGeom prst="rect">
              <a:avLst/>
            </a:prstGeom>
            <a:solidFill>
              <a:srgbClr val="d1d1d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1" name="직사각형 46"/>
            <p:cNvSpPr/>
            <p:nvPr/>
          </p:nvSpPr>
          <p:spPr>
            <a:xfrm rot="10761881">
              <a:off x="5088596" y="5504754"/>
              <a:ext cx="472569" cy="28223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2" name="직사각형 46"/>
            <p:cNvSpPr/>
            <p:nvPr/>
          </p:nvSpPr>
          <p:spPr>
            <a:xfrm rot="16120785">
              <a:off x="5454021" y="5605269"/>
              <a:ext cx="184161" cy="33642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3" name="직사각형 46"/>
            <p:cNvSpPr/>
            <p:nvPr/>
          </p:nvSpPr>
          <p:spPr>
            <a:xfrm rot="10761881">
              <a:off x="5092872" y="5700085"/>
              <a:ext cx="467133" cy="34836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4" name="직사각형 46"/>
            <p:cNvSpPr/>
            <p:nvPr/>
          </p:nvSpPr>
          <p:spPr>
            <a:xfrm rot="16120785">
              <a:off x="5282369" y="5443275"/>
              <a:ext cx="111087" cy="54642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5" name="순서도: 직접 액세스 저장소 11"/>
            <p:cNvSpPr/>
            <p:nvPr/>
          </p:nvSpPr>
          <p:spPr>
            <a:xfrm rot="10791716">
              <a:off x="5129896" y="5548131"/>
              <a:ext cx="408600" cy="357752"/>
            </a:xfrm>
            <a:prstGeom prst="flowChartMagneticDrum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86" name="직사각형 46"/>
          <p:cNvSpPr/>
          <p:nvPr/>
        </p:nvSpPr>
        <p:spPr>
          <a:xfrm>
            <a:off x="5006608" y="5251388"/>
            <a:ext cx="1928562" cy="16202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6" name=""/>
          <p:cNvSpPr txBox="1"/>
          <p:nvPr/>
        </p:nvSpPr>
        <p:spPr>
          <a:xfrm>
            <a:off x="4197802" y="6286497"/>
            <a:ext cx="1550126" cy="3654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고정용바퀴</a:t>
            </a:r>
            <a:endParaRPr lang="ko-KR" altLang="en-US"/>
          </a:p>
        </p:txBody>
      </p:sp>
      <p:sp>
        <p:nvSpPr>
          <p:cNvPr id="277" name=""/>
          <p:cNvSpPr txBox="1"/>
          <p:nvPr/>
        </p:nvSpPr>
        <p:spPr>
          <a:xfrm>
            <a:off x="6493328" y="6282413"/>
            <a:ext cx="1550126" cy="364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회전용바퀴</a:t>
            </a:r>
            <a:endParaRPr lang="ko-KR" altLang="en-US"/>
          </a:p>
        </p:txBody>
      </p:sp>
      <p:cxnSp>
        <p:nvCxnSpPr>
          <p:cNvPr id="278" name=""/>
          <p:cNvCxnSpPr>
            <a:stCxn id="275" idx="0"/>
            <a:endCxn id="276" idx="0"/>
          </p:cNvCxnSpPr>
          <p:nvPr/>
        </p:nvCxnSpPr>
        <p:spPr>
          <a:xfrm rot="5400000">
            <a:off x="4941327" y="5905955"/>
            <a:ext cx="412080" cy="349004"/>
          </a:xfrm>
          <a:prstGeom prst="line">
            <a:avLst/>
          </a:prstGeom>
          <a:ln w="38100">
            <a:solidFill>
              <a:srgbClr val="1e7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"/>
          <p:cNvCxnSpPr>
            <a:stCxn id="260" idx="0"/>
            <a:endCxn id="276" idx="0"/>
          </p:cNvCxnSpPr>
          <p:nvPr/>
        </p:nvCxnSpPr>
        <p:spPr>
          <a:xfrm rot="10800000" flipV="1">
            <a:off x="4972865" y="5874417"/>
            <a:ext cx="694285" cy="412080"/>
          </a:xfrm>
          <a:prstGeom prst="line">
            <a:avLst/>
          </a:prstGeom>
          <a:ln w="38100">
            <a:solidFill>
              <a:srgbClr val="1e7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"/>
          <p:cNvCxnSpPr>
            <a:stCxn id="266" idx="0"/>
            <a:endCxn id="277" idx="1"/>
          </p:cNvCxnSpPr>
          <p:nvPr/>
        </p:nvCxnSpPr>
        <p:spPr>
          <a:xfrm rot="5400000">
            <a:off x="6299481" y="6077369"/>
            <a:ext cx="580957" cy="193261"/>
          </a:xfrm>
          <a:prstGeom prst="line">
            <a:avLst/>
          </a:prstGeom>
          <a:ln w="38100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"/>
          <p:cNvCxnSpPr>
            <a:stCxn id="277" idx="1"/>
            <a:endCxn id="239" idx="0"/>
          </p:cNvCxnSpPr>
          <p:nvPr/>
        </p:nvCxnSpPr>
        <p:spPr>
          <a:xfrm rot="16200000" flipV="1">
            <a:off x="6085168" y="6056318"/>
            <a:ext cx="580957" cy="235363"/>
          </a:xfrm>
          <a:prstGeom prst="line">
            <a:avLst/>
          </a:prstGeom>
          <a:ln w="38100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3" name=""/>
          <p:cNvGrpSpPr/>
          <p:nvPr/>
        </p:nvGrpSpPr>
        <p:grpSpPr>
          <a:xfrm rot="0">
            <a:off x="5089071" y="4688738"/>
            <a:ext cx="320344" cy="822192"/>
            <a:chOff x="5862637" y="2327899"/>
            <a:chExt cx="851023" cy="2543495"/>
          </a:xfrm>
          <a:solidFill>
            <a:srgbClr val="595959"/>
          </a:solidFill>
        </p:grpSpPr>
        <p:sp>
          <p:nvSpPr>
            <p:cNvPr id="307" name="직사각형 15"/>
            <p:cNvSpPr/>
            <p:nvPr/>
          </p:nvSpPr>
          <p:spPr>
            <a:xfrm rot="16165269">
              <a:off x="5769072" y="2428812"/>
              <a:ext cx="653856" cy="4667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308" name=""/>
            <p:cNvGrpSpPr/>
            <p:nvPr/>
          </p:nvGrpSpPr>
          <p:grpSpPr>
            <a:xfrm rot="16166096">
              <a:off x="5208550" y="3366284"/>
              <a:ext cx="2543495" cy="466725"/>
              <a:chOff x="4936171" y="967126"/>
              <a:chExt cx="2543495" cy="466725"/>
            </a:xfrm>
            <a:grpFill/>
          </p:grpSpPr>
          <p:sp>
            <p:nvSpPr>
              <p:cNvPr id="309" name="TextBox 20"/>
              <p:cNvSpPr txBox="1"/>
              <p:nvPr/>
            </p:nvSpPr>
            <p:spPr>
              <a:xfrm>
                <a:off x="6614000" y="1071347"/>
                <a:ext cx="337148" cy="36004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10" name="직사각형 14"/>
              <p:cNvSpPr/>
              <p:nvPr/>
            </p:nvSpPr>
            <p:spPr>
              <a:xfrm>
                <a:off x="5734984" y="967126"/>
                <a:ext cx="1744682" cy="4667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2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11" name="직사각형 16"/>
              <p:cNvSpPr/>
              <p:nvPr/>
            </p:nvSpPr>
            <p:spPr>
              <a:xfrm flipV="1">
                <a:off x="4936171" y="1091506"/>
                <a:ext cx="1709316" cy="1714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2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grpSp>
        <p:nvGrpSpPr>
          <p:cNvPr id="320" name=""/>
          <p:cNvGrpSpPr/>
          <p:nvPr/>
        </p:nvGrpSpPr>
        <p:grpSpPr>
          <a:xfrm rot="0">
            <a:off x="5449660" y="4688738"/>
            <a:ext cx="320344" cy="822192"/>
            <a:chOff x="5862637" y="2327899"/>
            <a:chExt cx="851023" cy="2543495"/>
          </a:xfrm>
          <a:solidFill>
            <a:srgbClr val="595959"/>
          </a:solidFill>
        </p:grpSpPr>
        <p:sp>
          <p:nvSpPr>
            <p:cNvPr id="321" name="직사각형 15"/>
            <p:cNvSpPr/>
            <p:nvPr/>
          </p:nvSpPr>
          <p:spPr>
            <a:xfrm rot="16165269">
              <a:off x="5769072" y="2428812"/>
              <a:ext cx="653856" cy="4667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322" name=""/>
            <p:cNvGrpSpPr/>
            <p:nvPr/>
          </p:nvGrpSpPr>
          <p:grpSpPr>
            <a:xfrm rot="16166096">
              <a:off x="5208550" y="3366284"/>
              <a:ext cx="2543495" cy="466725"/>
              <a:chOff x="4936171" y="967126"/>
              <a:chExt cx="2543495" cy="466725"/>
            </a:xfrm>
            <a:grpFill/>
          </p:grpSpPr>
          <p:sp>
            <p:nvSpPr>
              <p:cNvPr id="323" name="TextBox 20"/>
              <p:cNvSpPr txBox="1"/>
              <p:nvPr/>
            </p:nvSpPr>
            <p:spPr>
              <a:xfrm>
                <a:off x="6614000" y="1071347"/>
                <a:ext cx="337148" cy="36004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24" name="직사각형 14"/>
              <p:cNvSpPr/>
              <p:nvPr/>
            </p:nvSpPr>
            <p:spPr>
              <a:xfrm>
                <a:off x="5734984" y="967126"/>
                <a:ext cx="1744682" cy="4667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2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25" name="직사각형 16"/>
              <p:cNvSpPr/>
              <p:nvPr/>
            </p:nvSpPr>
            <p:spPr>
              <a:xfrm flipV="1">
                <a:off x="4936171" y="1091506"/>
                <a:ext cx="1709316" cy="1714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2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sp>
        <p:nvSpPr>
          <p:cNvPr id="327" name="TextBox 16"/>
          <p:cNvSpPr txBox="1"/>
          <p:nvPr/>
        </p:nvSpPr>
        <p:spPr>
          <a:xfrm>
            <a:off x="3846869" y="1768663"/>
            <a:ext cx="1953840" cy="367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정전식 터치 센서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8" name="원통 72"/>
          <p:cNvSpPr/>
          <p:nvPr/>
        </p:nvSpPr>
        <p:spPr>
          <a:xfrm rot="6538">
            <a:off x="4648839" y="2621377"/>
            <a:ext cx="164480" cy="2304671"/>
          </a:xfrm>
          <a:prstGeom prst="can">
            <a:avLst>
              <a:gd name="adj" fmla="val 25000"/>
            </a:avLst>
          </a:prstGeom>
          <a:solidFill>
            <a:srgbClr val="a6a6a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9" name="원통 73"/>
          <p:cNvSpPr/>
          <p:nvPr/>
        </p:nvSpPr>
        <p:spPr>
          <a:xfrm rot="13707995">
            <a:off x="4601134" y="1903311"/>
            <a:ext cx="192988" cy="1374288"/>
          </a:xfrm>
          <a:prstGeom prst="can">
            <a:avLst>
              <a:gd name="adj" fmla="val 25000"/>
            </a:avLst>
          </a:prstGeom>
          <a:solidFill>
            <a:srgbClr val="a6a6a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26" name="그림 20"/>
          <p:cNvPicPr>
            <a:picLocks noChangeAspect="1"/>
          </p:cNvPicPr>
          <p:nvPr/>
        </p:nvPicPr>
        <p:blipFill rotWithShape="1">
          <a:blip r:embed="rId2"/>
          <a:srcRect l="14740" t="23570" r="17340" b="1890"/>
          <a:stretch>
            <a:fillRect/>
          </a:stretch>
        </p:blipFill>
        <p:spPr>
          <a:xfrm>
            <a:off x="4492948" y="2413469"/>
            <a:ext cx="426324" cy="430455"/>
          </a:xfrm>
          <a:prstGeom prst="rect">
            <a:avLst/>
          </a:prstGeom>
        </p:spPr>
      </p:pic>
      <p:sp>
        <p:nvSpPr>
          <p:cNvPr id="329" name="TextBox 16"/>
          <p:cNvSpPr txBox="1"/>
          <p:nvPr/>
        </p:nvSpPr>
        <p:spPr>
          <a:xfrm>
            <a:off x="5523270" y="4059858"/>
            <a:ext cx="1434295" cy="367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전동 실린더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30" name=""/>
          <p:cNvCxnSpPr>
            <a:stCxn id="329" idx="2"/>
          </p:cNvCxnSpPr>
          <p:nvPr/>
        </p:nvCxnSpPr>
        <p:spPr>
          <a:xfrm rot="5400000">
            <a:off x="5762446" y="4457708"/>
            <a:ext cx="508460" cy="447488"/>
          </a:xfrm>
          <a:prstGeom prst="line">
            <a:avLst/>
          </a:prstGeom>
          <a:ln w="38100">
            <a:solidFill>
              <a:srgbClr val="cea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"/>
          <p:cNvCxnSpPr>
            <a:stCxn id="329" idx="2"/>
            <a:endCxn id="310" idx="3"/>
          </p:cNvCxnSpPr>
          <p:nvPr/>
        </p:nvCxnSpPr>
        <p:spPr>
          <a:xfrm rot="10800000" flipV="1">
            <a:off x="5317518" y="4427220"/>
            <a:ext cx="922899" cy="261538"/>
          </a:xfrm>
          <a:prstGeom prst="line">
            <a:avLst/>
          </a:prstGeom>
          <a:ln w="38100">
            <a:solidFill>
              <a:srgbClr val="cea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6094" y="491288"/>
            <a:ext cx="5302918" cy="4497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/>
              <a:t>여러분 수행한 과제를 소개 해 주세요</a:t>
            </a:r>
            <a:endParaRPr lang="ko-KR" altLang="en-US" sz="2400" b="1"/>
          </a:p>
        </p:txBody>
      </p:sp>
      <p:sp>
        <p:nvSpPr>
          <p:cNvPr id="3" name="TextBox 2"/>
          <p:cNvSpPr txBox="1"/>
          <p:nvPr/>
        </p:nvSpPr>
        <p:spPr>
          <a:xfrm>
            <a:off x="621654" y="974796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/>
              <a:t>핵심기술</a:t>
            </a:r>
            <a:endParaRPr lang="ko-KR" altLang="en-US" b="1"/>
          </a:p>
        </p:txBody>
      </p:sp>
      <p:grpSp>
        <p:nvGrpSpPr>
          <p:cNvPr id="259" name=""/>
          <p:cNvGrpSpPr/>
          <p:nvPr/>
        </p:nvGrpSpPr>
        <p:grpSpPr>
          <a:xfrm rot="0">
            <a:off x="4664556" y="4353216"/>
            <a:ext cx="629686" cy="709386"/>
            <a:chOff x="7843284" y="4437296"/>
            <a:chExt cx="1544785" cy="1408238"/>
          </a:xfrm>
        </p:grpSpPr>
        <p:sp>
          <p:nvSpPr>
            <p:cNvPr id="260" name="직사각형 46"/>
            <p:cNvSpPr/>
            <p:nvPr/>
          </p:nvSpPr>
          <p:spPr>
            <a:xfrm rot="16120785">
              <a:off x="7645452" y="4960301"/>
              <a:ext cx="552688" cy="109586"/>
            </a:xfrm>
            <a:prstGeom prst="rect">
              <a:avLst/>
            </a:prstGeom>
            <a:solidFill>
              <a:srgbClr val="d1d1d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1" name="직사각형 46"/>
            <p:cNvSpPr/>
            <p:nvPr/>
          </p:nvSpPr>
          <p:spPr>
            <a:xfrm rot="10761881">
              <a:off x="7843284" y="4641722"/>
              <a:ext cx="1539355" cy="84700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2" name="직사각형 46"/>
            <p:cNvSpPr/>
            <p:nvPr/>
          </p:nvSpPr>
          <p:spPr>
            <a:xfrm rot="16120785">
              <a:off x="9056932" y="4938460"/>
              <a:ext cx="552688" cy="109586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3" name="직사각형 46"/>
            <p:cNvSpPr/>
            <p:nvPr/>
          </p:nvSpPr>
          <p:spPr>
            <a:xfrm rot="10761881">
              <a:off x="7856663" y="5227935"/>
              <a:ext cx="1521645" cy="104546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4" name="순서도: 직접 액세스 저장소 11"/>
            <p:cNvSpPr/>
            <p:nvPr/>
          </p:nvSpPr>
          <p:spPr>
            <a:xfrm rot="10791716">
              <a:off x="7977237" y="4771882"/>
              <a:ext cx="1330981" cy="1073651"/>
            </a:xfrm>
            <a:prstGeom prst="flowChartMagneticDrum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5" name="직사각형 46"/>
            <p:cNvSpPr/>
            <p:nvPr/>
          </p:nvSpPr>
          <p:spPr>
            <a:xfrm rot="16120785">
              <a:off x="8491314" y="4526718"/>
              <a:ext cx="258347" cy="134561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6" name="직사각형 46"/>
            <p:cNvSpPr/>
            <p:nvPr/>
          </p:nvSpPr>
          <p:spPr>
            <a:xfrm rot="16120785">
              <a:off x="8570943" y="4319454"/>
              <a:ext cx="126078" cy="361762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26" name=""/>
          <p:cNvGrpSpPr/>
          <p:nvPr/>
        </p:nvGrpSpPr>
        <p:grpSpPr>
          <a:xfrm rot="0">
            <a:off x="4038916" y="5031886"/>
            <a:ext cx="686836" cy="709386"/>
            <a:chOff x="7843284" y="4437296"/>
            <a:chExt cx="1544785" cy="1408238"/>
          </a:xfrm>
        </p:grpSpPr>
        <p:sp>
          <p:nvSpPr>
            <p:cNvPr id="227" name="직사각형 46"/>
            <p:cNvSpPr/>
            <p:nvPr/>
          </p:nvSpPr>
          <p:spPr>
            <a:xfrm rot="16120785">
              <a:off x="7645452" y="4960301"/>
              <a:ext cx="552688" cy="109586"/>
            </a:xfrm>
            <a:prstGeom prst="rect">
              <a:avLst/>
            </a:prstGeom>
            <a:solidFill>
              <a:srgbClr val="d1d1d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8" name="직사각형 46"/>
            <p:cNvSpPr/>
            <p:nvPr/>
          </p:nvSpPr>
          <p:spPr>
            <a:xfrm rot="10761881">
              <a:off x="7843284" y="4641722"/>
              <a:ext cx="1539355" cy="84700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9" name="직사각형 46"/>
            <p:cNvSpPr/>
            <p:nvPr/>
          </p:nvSpPr>
          <p:spPr>
            <a:xfrm rot="16120785">
              <a:off x="9056932" y="4938460"/>
              <a:ext cx="552688" cy="109586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0" name="직사각형 46"/>
            <p:cNvSpPr/>
            <p:nvPr/>
          </p:nvSpPr>
          <p:spPr>
            <a:xfrm rot="10761881">
              <a:off x="7856663" y="5227935"/>
              <a:ext cx="1521645" cy="104546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1" name="순서도: 직접 액세스 저장소 11"/>
            <p:cNvSpPr/>
            <p:nvPr/>
          </p:nvSpPr>
          <p:spPr>
            <a:xfrm rot="10791716">
              <a:off x="7977237" y="4771882"/>
              <a:ext cx="1330981" cy="1073651"/>
            </a:xfrm>
            <a:prstGeom prst="flowChartMagneticDrum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2" name="직사각형 46"/>
            <p:cNvSpPr/>
            <p:nvPr/>
          </p:nvSpPr>
          <p:spPr>
            <a:xfrm rot="16120785">
              <a:off x="8491314" y="4526718"/>
              <a:ext cx="258347" cy="134561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3" name="직사각형 46"/>
            <p:cNvSpPr/>
            <p:nvPr/>
          </p:nvSpPr>
          <p:spPr>
            <a:xfrm rot="16120785">
              <a:off x="8570943" y="4319454"/>
              <a:ext cx="126078" cy="361762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10" name=""/>
          <p:cNvGrpSpPr/>
          <p:nvPr/>
        </p:nvGrpSpPr>
        <p:grpSpPr>
          <a:xfrm rot="0">
            <a:off x="2628090" y="4411002"/>
            <a:ext cx="704671" cy="592984"/>
            <a:chOff x="3014237" y="4752311"/>
            <a:chExt cx="1623963" cy="1698921"/>
          </a:xfrm>
        </p:grpSpPr>
        <p:sp>
          <p:nvSpPr>
            <p:cNvPr id="211" name="직사각형 46"/>
            <p:cNvSpPr/>
            <p:nvPr/>
          </p:nvSpPr>
          <p:spPr>
            <a:xfrm rot="16157856">
              <a:off x="2703327" y="5210850"/>
              <a:ext cx="779817" cy="115456"/>
            </a:xfrm>
            <a:prstGeom prst="rect">
              <a:avLst/>
            </a:prstGeom>
            <a:solidFill>
              <a:srgbClr val="d1d1d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2" name="직사각형 46"/>
            <p:cNvSpPr/>
            <p:nvPr/>
          </p:nvSpPr>
          <p:spPr>
            <a:xfrm rot="10798953">
              <a:off x="3014237" y="4752311"/>
              <a:ext cx="1621799" cy="119509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3" name="직사각형 46"/>
            <p:cNvSpPr/>
            <p:nvPr/>
          </p:nvSpPr>
          <p:spPr>
            <a:xfrm rot="16157856">
              <a:off x="4190564" y="5201511"/>
              <a:ext cx="779817" cy="115456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4" name="직사각형 46"/>
            <p:cNvSpPr/>
            <p:nvPr/>
          </p:nvSpPr>
          <p:spPr>
            <a:xfrm rot="10798953">
              <a:off x="3021560" y="5579449"/>
              <a:ext cx="1603141" cy="147510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5" name="순서도: 직접 액세스 저장소 11"/>
            <p:cNvSpPr/>
            <p:nvPr/>
          </p:nvSpPr>
          <p:spPr>
            <a:xfrm rot="10828790">
              <a:off x="3148267" y="4936361"/>
              <a:ext cx="1402265" cy="1514872"/>
            </a:xfrm>
            <a:prstGeom prst="flowChartMagneticDrum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09" name=""/>
          <p:cNvGrpSpPr/>
          <p:nvPr/>
        </p:nvGrpSpPr>
        <p:grpSpPr>
          <a:xfrm rot="0">
            <a:off x="1947447" y="5177209"/>
            <a:ext cx="704671" cy="592984"/>
            <a:chOff x="3014237" y="4752311"/>
            <a:chExt cx="1623963" cy="1698921"/>
          </a:xfrm>
        </p:grpSpPr>
        <p:sp>
          <p:nvSpPr>
            <p:cNvPr id="145" name="직사각형 46"/>
            <p:cNvSpPr/>
            <p:nvPr/>
          </p:nvSpPr>
          <p:spPr>
            <a:xfrm rot="16157856">
              <a:off x="2703327" y="5210850"/>
              <a:ext cx="779817" cy="115456"/>
            </a:xfrm>
            <a:prstGeom prst="rect">
              <a:avLst/>
            </a:prstGeom>
            <a:solidFill>
              <a:srgbClr val="d1d1d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6" name="직사각형 46"/>
            <p:cNvSpPr/>
            <p:nvPr/>
          </p:nvSpPr>
          <p:spPr>
            <a:xfrm rot="10798953">
              <a:off x="3014237" y="4752311"/>
              <a:ext cx="1621799" cy="119509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7" name="직사각형 46"/>
            <p:cNvSpPr/>
            <p:nvPr/>
          </p:nvSpPr>
          <p:spPr>
            <a:xfrm rot="16157856">
              <a:off x="4190564" y="5201511"/>
              <a:ext cx="779817" cy="115456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8" name="직사각형 46"/>
            <p:cNvSpPr/>
            <p:nvPr/>
          </p:nvSpPr>
          <p:spPr>
            <a:xfrm rot="10798953">
              <a:off x="3021560" y="5579449"/>
              <a:ext cx="1603141" cy="147510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9" name="순서도: 직접 액세스 저장소 11"/>
            <p:cNvSpPr/>
            <p:nvPr/>
          </p:nvSpPr>
          <p:spPr>
            <a:xfrm rot="10828790">
              <a:off x="3148266" y="4936360"/>
              <a:ext cx="1402265" cy="1514872"/>
            </a:xfrm>
            <a:prstGeom prst="flowChartMagneticDrum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08" name=""/>
          <p:cNvSpPr/>
          <p:nvPr/>
        </p:nvSpPr>
        <p:spPr>
          <a:xfrm>
            <a:off x="1573057" y="4178496"/>
            <a:ext cx="4094318" cy="1049424"/>
          </a:xfrm>
          <a:prstGeom prst="parallelogram">
            <a:avLst>
              <a:gd name="adj" fmla="val 25000"/>
            </a:avLst>
          </a:prstGeom>
          <a:solidFill>
            <a:srgbClr val="a0b4e6">
              <a:alpha val="73000"/>
            </a:srgbClr>
          </a:solidFill>
          <a:ln>
            <a:solidFill>
              <a:srgbClr val="6182d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17" name=""/>
          <p:cNvSpPr/>
          <p:nvPr/>
        </p:nvSpPr>
        <p:spPr>
          <a:xfrm>
            <a:off x="2171198" y="4945142"/>
            <a:ext cx="281882" cy="226223"/>
          </a:xfrm>
          <a:prstGeom prst="ellipse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90" name="직사각형 15"/>
          <p:cNvSpPr/>
          <p:nvPr/>
        </p:nvSpPr>
        <p:spPr>
          <a:xfrm rot="16165269">
            <a:off x="1893043" y="3726286"/>
            <a:ext cx="300726" cy="34550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2" name="TextBox 20"/>
          <p:cNvSpPr txBox="1"/>
          <p:nvPr/>
        </p:nvSpPr>
        <p:spPr>
          <a:xfrm rot="16166096">
            <a:off x="2285412" y="3932283"/>
            <a:ext cx="155063" cy="26653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93" name="직사각형 14"/>
          <p:cNvSpPr/>
          <p:nvPr/>
        </p:nvSpPr>
        <p:spPr>
          <a:xfrm rot="16166096">
            <a:off x="1924861" y="3973766"/>
            <a:ext cx="802427" cy="34550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4" name="직사각형 16"/>
          <p:cNvSpPr/>
          <p:nvPr/>
        </p:nvSpPr>
        <p:spPr>
          <a:xfrm rot="16166096" flipV="1">
            <a:off x="1776656" y="4602979"/>
            <a:ext cx="1063153" cy="11552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8" name=""/>
          <p:cNvSpPr/>
          <p:nvPr/>
        </p:nvSpPr>
        <p:spPr>
          <a:xfrm>
            <a:off x="2858717" y="4178496"/>
            <a:ext cx="275007" cy="226223"/>
          </a:xfrm>
          <a:prstGeom prst="ellipse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5" name=""/>
          <p:cNvSpPr/>
          <p:nvPr/>
        </p:nvSpPr>
        <p:spPr>
          <a:xfrm>
            <a:off x="1304924" y="2686051"/>
            <a:ext cx="495013" cy="2551296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c0cde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grpSp>
        <p:nvGrpSpPr>
          <p:cNvPr id="361" name=""/>
          <p:cNvGrpSpPr/>
          <p:nvPr/>
        </p:nvGrpSpPr>
        <p:grpSpPr>
          <a:xfrm rot="0">
            <a:off x="7805529" y="3146940"/>
            <a:ext cx="600768" cy="875845"/>
            <a:chOff x="7822847" y="3217056"/>
            <a:chExt cx="600768" cy="875845"/>
          </a:xfrm>
        </p:grpSpPr>
        <p:sp>
          <p:nvSpPr>
            <p:cNvPr id="352" name="직사각형 15"/>
            <p:cNvSpPr/>
            <p:nvPr/>
          </p:nvSpPr>
          <p:spPr>
            <a:xfrm rot="16165269">
              <a:off x="7845771" y="3197320"/>
              <a:ext cx="284572" cy="330421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4" name="TextBox 20"/>
            <p:cNvSpPr txBox="1"/>
            <p:nvPr/>
          </p:nvSpPr>
          <p:spPr>
            <a:xfrm rot="16166096">
              <a:off x="8220304" y="3392646"/>
              <a:ext cx="146734" cy="254896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55" name="직사각형 14"/>
            <p:cNvSpPr/>
            <p:nvPr/>
          </p:nvSpPr>
          <p:spPr>
            <a:xfrm rot="16166096">
              <a:off x="7878742" y="3431507"/>
              <a:ext cx="759323" cy="330421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6" name="직사각형 16"/>
            <p:cNvSpPr/>
            <p:nvPr/>
          </p:nvSpPr>
          <p:spPr>
            <a:xfrm rot="16166096" flipV="1">
              <a:off x="7992502" y="3771326"/>
              <a:ext cx="512688" cy="130463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57" name=""/>
          <p:cNvSpPr/>
          <p:nvPr/>
        </p:nvSpPr>
        <p:spPr>
          <a:xfrm>
            <a:off x="6562725" y="2686051"/>
            <a:ext cx="495013" cy="2551296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c0cde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58" name="TextBox 2"/>
          <p:cNvSpPr txBox="1"/>
          <p:nvPr/>
        </p:nvSpPr>
        <p:spPr>
          <a:xfrm>
            <a:off x="2974329" y="2117796"/>
            <a:ext cx="164148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/>
              <a:t>터치가 없을시</a:t>
            </a:r>
            <a:endParaRPr lang="ko-KR" altLang="en-US" b="1"/>
          </a:p>
        </p:txBody>
      </p:sp>
      <p:sp>
        <p:nvSpPr>
          <p:cNvPr id="360" name="TextBox 2"/>
          <p:cNvSpPr txBox="1"/>
          <p:nvPr/>
        </p:nvSpPr>
        <p:spPr>
          <a:xfrm>
            <a:off x="7184378" y="2117796"/>
            <a:ext cx="3175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/>
              <a:t>터치로 인한 브레이크 해제시</a:t>
            </a:r>
            <a:endParaRPr lang="ko-KR" altLang="en-US" b="1"/>
          </a:p>
        </p:txBody>
      </p:sp>
      <p:grpSp>
        <p:nvGrpSpPr>
          <p:cNvPr id="362" name=""/>
          <p:cNvGrpSpPr/>
          <p:nvPr/>
        </p:nvGrpSpPr>
        <p:grpSpPr>
          <a:xfrm rot="0">
            <a:off x="7129747" y="3783236"/>
            <a:ext cx="600768" cy="875845"/>
            <a:chOff x="7822847" y="3217056"/>
            <a:chExt cx="600768" cy="875845"/>
          </a:xfrm>
        </p:grpSpPr>
        <p:sp>
          <p:nvSpPr>
            <p:cNvPr id="363" name="직사각형 15"/>
            <p:cNvSpPr/>
            <p:nvPr/>
          </p:nvSpPr>
          <p:spPr>
            <a:xfrm rot="16165269">
              <a:off x="7845771" y="3197320"/>
              <a:ext cx="284572" cy="330421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4" name="TextBox 20"/>
            <p:cNvSpPr txBox="1"/>
            <p:nvPr/>
          </p:nvSpPr>
          <p:spPr>
            <a:xfrm rot="16166096">
              <a:off x="8220304" y="3392646"/>
              <a:ext cx="146734" cy="254896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65" name="직사각형 14"/>
            <p:cNvSpPr/>
            <p:nvPr/>
          </p:nvSpPr>
          <p:spPr>
            <a:xfrm rot="16166096">
              <a:off x="7878742" y="3431507"/>
              <a:ext cx="759323" cy="330421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6" name="직사각형 16"/>
            <p:cNvSpPr/>
            <p:nvPr/>
          </p:nvSpPr>
          <p:spPr>
            <a:xfrm rot="16166096" flipV="1">
              <a:off x="7992502" y="3771326"/>
              <a:ext cx="512688" cy="130463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70" name="직사각형 15"/>
          <p:cNvSpPr/>
          <p:nvPr/>
        </p:nvSpPr>
        <p:spPr>
          <a:xfrm rot="16165269">
            <a:off x="2582306" y="2995459"/>
            <a:ext cx="300726" cy="34550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1" name="TextBox 20"/>
          <p:cNvSpPr txBox="1"/>
          <p:nvPr/>
        </p:nvSpPr>
        <p:spPr>
          <a:xfrm rot="16166096">
            <a:off x="2974675" y="3201456"/>
            <a:ext cx="155063" cy="26653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72" name="직사각형 14"/>
          <p:cNvSpPr/>
          <p:nvPr/>
        </p:nvSpPr>
        <p:spPr>
          <a:xfrm rot="16166096">
            <a:off x="2614124" y="3242939"/>
            <a:ext cx="802427" cy="34550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3" name="직사각형 16"/>
          <p:cNvSpPr/>
          <p:nvPr/>
        </p:nvSpPr>
        <p:spPr>
          <a:xfrm rot="16166096" flipV="1">
            <a:off x="2465919" y="3872152"/>
            <a:ext cx="1063153" cy="11552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74" name=""/>
          <p:cNvGrpSpPr/>
          <p:nvPr/>
        </p:nvGrpSpPr>
        <p:grpSpPr>
          <a:xfrm rot="0">
            <a:off x="9941406" y="4353216"/>
            <a:ext cx="629686" cy="709386"/>
            <a:chOff x="7843284" y="4437296"/>
            <a:chExt cx="1544785" cy="1408238"/>
          </a:xfrm>
        </p:grpSpPr>
        <p:sp>
          <p:nvSpPr>
            <p:cNvPr id="375" name="직사각형 46"/>
            <p:cNvSpPr/>
            <p:nvPr/>
          </p:nvSpPr>
          <p:spPr>
            <a:xfrm rot="16120785">
              <a:off x="7645452" y="4960301"/>
              <a:ext cx="552688" cy="109586"/>
            </a:xfrm>
            <a:prstGeom prst="rect">
              <a:avLst/>
            </a:prstGeom>
            <a:solidFill>
              <a:srgbClr val="d1d1d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6" name="직사각형 46"/>
            <p:cNvSpPr/>
            <p:nvPr/>
          </p:nvSpPr>
          <p:spPr>
            <a:xfrm rot="10761881">
              <a:off x="7843284" y="4641722"/>
              <a:ext cx="1539355" cy="84700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7" name="직사각형 46"/>
            <p:cNvSpPr/>
            <p:nvPr/>
          </p:nvSpPr>
          <p:spPr>
            <a:xfrm rot="16120785">
              <a:off x="9056932" y="4938460"/>
              <a:ext cx="552688" cy="109586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8" name="직사각형 46"/>
            <p:cNvSpPr/>
            <p:nvPr/>
          </p:nvSpPr>
          <p:spPr>
            <a:xfrm rot="10761881">
              <a:off x="7856663" y="5227935"/>
              <a:ext cx="1521645" cy="104546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9" name="순서도: 직접 액세스 저장소 11"/>
            <p:cNvSpPr/>
            <p:nvPr/>
          </p:nvSpPr>
          <p:spPr>
            <a:xfrm rot="10791716">
              <a:off x="7977237" y="4771882"/>
              <a:ext cx="1330981" cy="1073651"/>
            </a:xfrm>
            <a:prstGeom prst="flowChartMagneticDrum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0" name="직사각형 46"/>
            <p:cNvSpPr/>
            <p:nvPr/>
          </p:nvSpPr>
          <p:spPr>
            <a:xfrm rot="16120785">
              <a:off x="8491314" y="4526718"/>
              <a:ext cx="258347" cy="134561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1" name="직사각형 46"/>
            <p:cNvSpPr/>
            <p:nvPr/>
          </p:nvSpPr>
          <p:spPr>
            <a:xfrm rot="16120785">
              <a:off x="8570943" y="4319454"/>
              <a:ext cx="126078" cy="361762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82" name=""/>
          <p:cNvGrpSpPr/>
          <p:nvPr/>
        </p:nvGrpSpPr>
        <p:grpSpPr>
          <a:xfrm rot="0">
            <a:off x="9315766" y="5031886"/>
            <a:ext cx="686836" cy="709386"/>
            <a:chOff x="7843284" y="4437296"/>
            <a:chExt cx="1544785" cy="1408238"/>
          </a:xfrm>
        </p:grpSpPr>
        <p:sp>
          <p:nvSpPr>
            <p:cNvPr id="383" name="직사각형 46"/>
            <p:cNvSpPr/>
            <p:nvPr/>
          </p:nvSpPr>
          <p:spPr>
            <a:xfrm rot="16120785">
              <a:off x="7645452" y="4960301"/>
              <a:ext cx="552688" cy="109586"/>
            </a:xfrm>
            <a:prstGeom prst="rect">
              <a:avLst/>
            </a:prstGeom>
            <a:solidFill>
              <a:srgbClr val="d1d1d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4" name="직사각형 46"/>
            <p:cNvSpPr/>
            <p:nvPr/>
          </p:nvSpPr>
          <p:spPr>
            <a:xfrm rot="10761881">
              <a:off x="7843284" y="4641722"/>
              <a:ext cx="1539355" cy="84700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5" name="직사각형 46"/>
            <p:cNvSpPr/>
            <p:nvPr/>
          </p:nvSpPr>
          <p:spPr>
            <a:xfrm rot="16120785">
              <a:off x="9056932" y="4938460"/>
              <a:ext cx="552688" cy="109586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6" name="직사각형 46"/>
            <p:cNvSpPr/>
            <p:nvPr/>
          </p:nvSpPr>
          <p:spPr>
            <a:xfrm rot="10761881">
              <a:off x="7856663" y="5227935"/>
              <a:ext cx="1521645" cy="104546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7" name="순서도: 직접 액세스 저장소 11"/>
            <p:cNvSpPr/>
            <p:nvPr/>
          </p:nvSpPr>
          <p:spPr>
            <a:xfrm rot="10791716">
              <a:off x="7977237" y="4771882"/>
              <a:ext cx="1330981" cy="1073651"/>
            </a:xfrm>
            <a:prstGeom prst="flowChartMagneticDrum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8" name="직사각형 46"/>
            <p:cNvSpPr/>
            <p:nvPr/>
          </p:nvSpPr>
          <p:spPr>
            <a:xfrm rot="16120785">
              <a:off x="8491314" y="4526718"/>
              <a:ext cx="258347" cy="134561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9" name="직사각형 46"/>
            <p:cNvSpPr/>
            <p:nvPr/>
          </p:nvSpPr>
          <p:spPr>
            <a:xfrm rot="16120785">
              <a:off x="8570943" y="4319454"/>
              <a:ext cx="126078" cy="361762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90" name=""/>
          <p:cNvGrpSpPr/>
          <p:nvPr/>
        </p:nvGrpSpPr>
        <p:grpSpPr>
          <a:xfrm rot="0">
            <a:off x="7904941" y="4411002"/>
            <a:ext cx="704671" cy="592984"/>
            <a:chOff x="3014237" y="4752311"/>
            <a:chExt cx="1623963" cy="1698921"/>
          </a:xfrm>
        </p:grpSpPr>
        <p:sp>
          <p:nvSpPr>
            <p:cNvPr id="391" name="직사각형 46"/>
            <p:cNvSpPr/>
            <p:nvPr/>
          </p:nvSpPr>
          <p:spPr>
            <a:xfrm rot="16157856">
              <a:off x="2703327" y="5210850"/>
              <a:ext cx="779817" cy="115456"/>
            </a:xfrm>
            <a:prstGeom prst="rect">
              <a:avLst/>
            </a:prstGeom>
            <a:solidFill>
              <a:srgbClr val="d1d1d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2" name="직사각형 46"/>
            <p:cNvSpPr/>
            <p:nvPr/>
          </p:nvSpPr>
          <p:spPr>
            <a:xfrm rot="10798953">
              <a:off x="3014237" y="4752311"/>
              <a:ext cx="1621799" cy="119509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3" name="직사각형 46"/>
            <p:cNvSpPr/>
            <p:nvPr/>
          </p:nvSpPr>
          <p:spPr>
            <a:xfrm rot="16157856">
              <a:off x="4190564" y="5201511"/>
              <a:ext cx="779817" cy="115456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4" name="직사각형 46"/>
            <p:cNvSpPr/>
            <p:nvPr/>
          </p:nvSpPr>
          <p:spPr>
            <a:xfrm rot="10798953">
              <a:off x="3021560" y="5579449"/>
              <a:ext cx="1603141" cy="147510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5" name="순서도: 직접 액세스 저장소 11"/>
            <p:cNvSpPr/>
            <p:nvPr/>
          </p:nvSpPr>
          <p:spPr>
            <a:xfrm rot="10828790">
              <a:off x="3148267" y="4936361"/>
              <a:ext cx="1402265" cy="1514872"/>
            </a:xfrm>
            <a:prstGeom prst="flowChartMagneticDrum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96" name=""/>
          <p:cNvGrpSpPr/>
          <p:nvPr/>
        </p:nvGrpSpPr>
        <p:grpSpPr>
          <a:xfrm rot="0">
            <a:off x="7224297" y="5177209"/>
            <a:ext cx="704671" cy="592984"/>
            <a:chOff x="3014237" y="4752311"/>
            <a:chExt cx="1623963" cy="1698921"/>
          </a:xfrm>
        </p:grpSpPr>
        <p:sp>
          <p:nvSpPr>
            <p:cNvPr id="397" name="직사각형 46"/>
            <p:cNvSpPr/>
            <p:nvPr/>
          </p:nvSpPr>
          <p:spPr>
            <a:xfrm rot="16157856">
              <a:off x="2703327" y="5210850"/>
              <a:ext cx="779817" cy="115456"/>
            </a:xfrm>
            <a:prstGeom prst="rect">
              <a:avLst/>
            </a:prstGeom>
            <a:solidFill>
              <a:srgbClr val="d1d1d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8" name="직사각형 46"/>
            <p:cNvSpPr/>
            <p:nvPr/>
          </p:nvSpPr>
          <p:spPr>
            <a:xfrm rot="10798953">
              <a:off x="3014237" y="4752311"/>
              <a:ext cx="1621799" cy="119509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9" name="직사각형 46"/>
            <p:cNvSpPr/>
            <p:nvPr/>
          </p:nvSpPr>
          <p:spPr>
            <a:xfrm rot="16157856">
              <a:off x="4190564" y="5201511"/>
              <a:ext cx="779817" cy="115456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00" name="직사각형 46"/>
            <p:cNvSpPr/>
            <p:nvPr/>
          </p:nvSpPr>
          <p:spPr>
            <a:xfrm rot="10798953">
              <a:off x="3021560" y="5579449"/>
              <a:ext cx="1603141" cy="147510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01" name="순서도: 직접 액세스 저장소 11"/>
            <p:cNvSpPr/>
            <p:nvPr/>
          </p:nvSpPr>
          <p:spPr>
            <a:xfrm rot="10828790">
              <a:off x="3148266" y="4936360"/>
              <a:ext cx="1402265" cy="1514872"/>
            </a:xfrm>
            <a:prstGeom prst="flowChartMagneticDrum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02" name=""/>
          <p:cNvSpPr/>
          <p:nvPr/>
        </p:nvSpPr>
        <p:spPr>
          <a:xfrm>
            <a:off x="6849907" y="4178496"/>
            <a:ext cx="4094318" cy="1049424"/>
          </a:xfrm>
          <a:prstGeom prst="parallelogram">
            <a:avLst>
              <a:gd name="adj" fmla="val 25000"/>
            </a:avLst>
          </a:prstGeom>
          <a:solidFill>
            <a:srgbClr val="a0b4e6">
              <a:alpha val="73000"/>
            </a:srgbClr>
          </a:solidFill>
          <a:ln>
            <a:solidFill>
              <a:srgbClr val="6182d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03" name=""/>
          <p:cNvSpPr/>
          <p:nvPr/>
        </p:nvSpPr>
        <p:spPr>
          <a:xfrm>
            <a:off x="8135567" y="4178496"/>
            <a:ext cx="275007" cy="226223"/>
          </a:xfrm>
          <a:prstGeom prst="ellipse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8" name=""/>
          <p:cNvSpPr/>
          <p:nvPr/>
        </p:nvSpPr>
        <p:spPr>
          <a:xfrm>
            <a:off x="7441304" y="4937204"/>
            <a:ext cx="281882" cy="226223"/>
          </a:xfrm>
          <a:prstGeom prst="ellipse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3047" y="634816"/>
            <a:ext cx="5302918" cy="4491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/>
              <a:t>여러분 수행한 과제를 소개 해 주세요</a:t>
            </a:r>
            <a:endParaRPr lang="ko-KR" altLang="en-US" sz="2400" b="1"/>
          </a:p>
        </p:txBody>
      </p:sp>
      <p:sp>
        <p:nvSpPr>
          <p:cNvPr id="3" name="TextBox 2"/>
          <p:cNvSpPr txBox="1"/>
          <p:nvPr/>
        </p:nvSpPr>
        <p:spPr>
          <a:xfrm>
            <a:off x="589363" y="1299946"/>
            <a:ext cx="1721402" cy="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/>
              <a:t>과제 수행 사진</a:t>
            </a:r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663564" y="4291522"/>
            <a:ext cx="119028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/>
              <a:t>완성 사진</a:t>
            </a:r>
            <a:endParaRPr lang="ko-KR" altLang="en-US" b="1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16519" y="1272240"/>
            <a:ext cx="2090280" cy="278704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11590" y="1339736"/>
            <a:ext cx="2100067" cy="2800089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71750" y="4146744"/>
            <a:ext cx="2649200" cy="2583115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828896" y="1203853"/>
            <a:ext cx="2225145" cy="304800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442229" y="1354337"/>
            <a:ext cx="2183062" cy="25221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0016" y="558717"/>
            <a:ext cx="8232474" cy="4490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/>
              <a:t>과제의 처음 </a:t>
            </a:r>
            <a:r>
              <a:rPr lang="en-US" altLang="ko-KR" sz="2400" b="1"/>
              <a:t>Idea</a:t>
            </a:r>
            <a:r>
              <a:rPr lang="ko-KR" altLang="en-US" sz="2400" b="1"/>
              <a:t>도출과 최종완성 변화사항을 알려 주세요</a:t>
            </a:r>
            <a:r>
              <a:rPr lang="en-US" altLang="ko-KR" sz="2400" b="1"/>
              <a:t>.</a:t>
            </a:r>
            <a:endParaRPr lang="ko-KR" altLang="en-US" sz="2400" b="1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886085" y="1575700"/>
          <a:ext cx="8480424" cy="511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0212"/>
                <a:gridCol w="4240212"/>
              </a:tblGrid>
              <a:tr h="650432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400"/>
                        <a:t>초안</a:t>
                      </a:r>
                      <a:r>
                        <a:rPr lang="en-US" altLang="ko-KR" sz="2400"/>
                        <a:t>(9</a:t>
                      </a:r>
                      <a:r>
                        <a:rPr lang="ko-KR" altLang="en-US" sz="2400"/>
                        <a:t>월</a:t>
                      </a:r>
                      <a:r>
                        <a:rPr lang="en-US" altLang="ko-KR" sz="2400"/>
                        <a:t>)</a:t>
                      </a:r>
                      <a:endParaRPr lang="ko-KR" altLang="en-US" sz="2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400"/>
                        <a:t>완성</a:t>
                      </a:r>
                      <a:r>
                        <a:rPr lang="en-US" altLang="ko-KR" sz="2400"/>
                        <a:t>(12</a:t>
                      </a:r>
                      <a:r>
                        <a:rPr lang="ko-KR" altLang="en-US" sz="2400"/>
                        <a:t>월</a:t>
                      </a:r>
                      <a:r>
                        <a:rPr lang="en-US" altLang="ko-KR" sz="2400"/>
                        <a:t>)</a:t>
                      </a:r>
                      <a:endParaRPr lang="ko-KR" altLang="en-US" sz="2400"/>
                    </a:p>
                  </a:txBody>
                  <a:tcPr marL="91440" marR="91440"/>
                </a:tc>
              </a:tr>
              <a:tr h="446283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en-US" altLang="ko-KR" sz="2200"/>
                    </a:p>
                    <a:p>
                      <a:pPr latinLnBrk="1">
                        <a:defRPr/>
                      </a:pPr>
                      <a:r>
                        <a:rPr lang="ko-KR" altLang="en-US" sz="2200"/>
                        <a:t>아두이노로 정전식 터치센서</a:t>
                      </a:r>
                      <a:r>
                        <a:rPr lang="en-US" altLang="ko-KR" sz="2200"/>
                        <a:t>, </a:t>
                      </a:r>
                      <a:r>
                        <a:rPr lang="ko-KR" altLang="en-US" sz="2200"/>
                        <a:t>전동실린더를 작동시키고 정전식 터치센서를 사용해  전동실린더를</a:t>
                      </a:r>
                      <a:r>
                        <a:rPr lang="ko-KR" altLang="en-US" sz="2200" baseline="0"/>
                        <a:t> 제어하고 전동실린더가 </a:t>
                      </a:r>
                      <a:r>
                        <a:rPr lang="ko-KR" altLang="en-US" sz="2200" b="1" baseline="0">
                          <a:solidFill>
                            <a:srgbClr val="c00000"/>
                          </a:solidFill>
                        </a:rPr>
                        <a:t>유압</a:t>
                      </a:r>
                      <a:r>
                        <a:rPr lang="ko-KR" altLang="en-US" sz="2200" baseline="0"/>
                        <a:t>식으로 브레이크를 걸어주어 터치가 되면 브레이크를 해제하고 터치가 안되고 있으면 브레이크를 걸어준다</a:t>
                      </a:r>
                      <a:r>
                        <a:rPr lang="en-US" altLang="ko-KR" sz="2200" baseline="0"/>
                        <a:t>.</a:t>
                      </a:r>
                      <a:endParaRPr lang="en-US" altLang="ko-KR" sz="2200" baseline="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en-US" altLang="ko-KR" sz="2200"/>
                    </a:p>
                    <a:p>
                      <a:pPr latinLnBrk="1">
                        <a:defRPr/>
                      </a:pPr>
                      <a:r>
                        <a:rPr lang="ko-KR" altLang="en-US" sz="2200"/>
                        <a:t>아두이노로 정전식 터치센서</a:t>
                      </a:r>
                      <a:r>
                        <a:rPr lang="en-US" altLang="ko-KR" sz="2200"/>
                        <a:t>, </a:t>
                      </a:r>
                      <a:r>
                        <a:rPr lang="ko-KR" altLang="en-US" sz="2200"/>
                        <a:t>전동실린더를 작동시키고 정전식 터치센서를 사용해  전동실린더를</a:t>
                      </a:r>
                      <a:r>
                        <a:rPr lang="ko-KR" altLang="en-US" sz="2200" baseline="0"/>
                        <a:t> 제어하고 전동실린더가 </a:t>
                      </a:r>
                      <a:r>
                        <a:rPr lang="ko-KR" altLang="en-US" sz="2200" b="1" baseline="0">
                          <a:solidFill>
                            <a:srgbClr val="c00000"/>
                          </a:solidFill>
                        </a:rPr>
                        <a:t>바퀴에 직접 </a:t>
                      </a:r>
                      <a:r>
                        <a:rPr lang="ko-KR" altLang="en-US" sz="2200" baseline="0"/>
                        <a:t>브레이크를 걸어주어 터치가 되면 브레이크를 해제하고 터치가 안되고 있으면 브레이크를 걸어준다</a:t>
                      </a:r>
                      <a:endParaRPr lang="ko-KR" altLang="en-US" sz="2200" baseline="0"/>
                    </a:p>
                    <a:p>
                      <a:pPr latinLnBrk="1">
                        <a:defRPr/>
                      </a:pPr>
                      <a:endParaRPr lang="ko-KR" altLang="en-US" sz="2200" baseline="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" name="오른쪽 화살표 3"/>
          <p:cNvSpPr/>
          <p:nvPr/>
        </p:nvSpPr>
        <p:spPr>
          <a:xfrm>
            <a:off x="5935493" y="3317132"/>
            <a:ext cx="263864" cy="172179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346</ep:Words>
  <ep:PresentationFormat>와이드스크린</ep:PresentationFormat>
  <ep:Paragraphs>86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PowerPoint 프레젠테이션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2021-06-06T23:44:27.000</dcterms:created>
  <dc:creator>Microsoft 계정</dc:creator>
  <cp:lastModifiedBy>이근재</cp:lastModifiedBy>
  <dcterms:modified xsi:type="dcterms:W3CDTF">2022-12-14T04:26:03.916</dcterms:modified>
  <cp:revision>39</cp:revision>
  <dc:title>PowerPoint 프레젠테이션</dc:title>
  <cp:version>1000.0000.01</cp:version>
</cp:coreProperties>
</file>