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4" r:id="rId5"/>
    <p:sldMasterId id="2147483674" r:id="rId6"/>
    <p:sldMasterId id="2147483686" r:id="rId7"/>
    <p:sldMasterId id="2147483701" r:id="rId8"/>
    <p:sldMasterId id="2147483713" r:id="rId9"/>
    <p:sldMasterId id="2147483698" r:id="rId10"/>
  </p:sldMasterIdLst>
  <p:notesMasterIdLst>
    <p:notesMasterId r:id="rId12"/>
  </p:notesMasterIdLst>
  <p:sldIdLst>
    <p:sldId id="27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zler, William" initials="MW" lastIdx="1" clrIdx="0">
    <p:extLst>
      <p:ext uri="{19B8F6BF-5375-455C-9EA6-DF929625EA0E}">
        <p15:presenceInfo xmlns:p15="http://schemas.microsoft.com/office/powerpoint/2012/main" userId="S::216138@NTTDATA.COM::e6690501-9ef7-4dee-b274-05587a975b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48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36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ott, Piers (HC/SC)" userId="fcc8f003-1556-4d4c-a38d-00b62ca8433d" providerId="ADAL" clId="{DC21B6F9-12BC-484E-9B3E-1DB0B578F76E}"/>
    <pc:docChg chg="modSld">
      <pc:chgData name="Hollott, Piers (HC/SC)" userId="fcc8f003-1556-4d4c-a38d-00b62ca8433d" providerId="ADAL" clId="{DC21B6F9-12BC-484E-9B3E-1DB0B578F76E}" dt="2023-06-05T15:20:39.619" v="42" actId="20577"/>
      <pc:docMkLst>
        <pc:docMk/>
      </pc:docMkLst>
      <pc:sldChg chg="modSp mod">
        <pc:chgData name="Hollott, Piers (HC/SC)" userId="fcc8f003-1556-4d4c-a38d-00b62ca8433d" providerId="ADAL" clId="{DC21B6F9-12BC-484E-9B3E-1DB0B578F76E}" dt="2023-06-05T15:20:39.619" v="42" actId="20577"/>
        <pc:sldMkLst>
          <pc:docMk/>
          <pc:sldMk cId="694759853" sldId="271"/>
        </pc:sldMkLst>
        <pc:spChg chg="mod">
          <ac:chgData name="Hollott, Piers (HC/SC)" userId="fcc8f003-1556-4d4c-a38d-00b62ca8433d" providerId="ADAL" clId="{DC21B6F9-12BC-484E-9B3E-1DB0B578F76E}" dt="2023-06-05T15:20:39.619" v="42" actId="20577"/>
          <ac:spMkLst>
            <pc:docMk/>
            <pc:sldMk cId="694759853" sldId="271"/>
            <ac:spMk id="22" creationId="{A17D284B-488D-44E2-BA74-E049B2EE39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D19CD-8052-4352-90EB-11BB703943D6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ED44F-9712-4E17-AD63-FC9962B9D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2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ED44F-9712-4E17-AD63-FC9962B9D4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A (White B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-1400"/>
            <a:ext cx="12192119" cy="47258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>
              <a:latin typeface="HGPGothicE" charset="-128"/>
              <a:ea typeface="HGPGothicE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/>
              <a:t>&lt;MM/DD/YYYY&gt;</a:t>
            </a:r>
            <a:br>
              <a:rPr lang="en-US" altLang="ja-JP"/>
            </a:br>
            <a:r>
              <a:rPr lang="en-US" altLang="ja-JP"/>
              <a:t>&lt;NTT DATA, Inc.&gt;</a:t>
            </a:r>
            <a:br>
              <a:rPr lang="en-US" altLang="ja-JP"/>
            </a:br>
            <a:r>
              <a:rPr lang="en-US" altLang="ja-JP"/>
              <a:t>&lt;XXXXXXXXXXXX&gt;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/>
              <a:t>[Title]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3C8BAF-CD2F-48D5-AFFF-51A20BD31040}"/>
              </a:ext>
            </a:extLst>
          </p:cNvPr>
          <p:cNvSpPr txBox="1"/>
          <p:nvPr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2020 NTT DATA, Inc. All rights reserved.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2AEB1-8896-406F-9B09-D99121BAF5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8800" y="421200"/>
            <a:ext cx="2362466" cy="78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64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9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6D96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1768400-4ED5-426B-8A05-828B88D5AD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C4E59A7-29AB-413D-999E-CE16C2494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413C5E06-0469-405F-A18F-168B3D8F33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4DD840-BBD0-42CF-AA51-B2D658DB29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632463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Purple Tinted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719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CEB6827B-27D3-4140-A44C-F6D5F63B2F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7C339E-F549-4195-B2AF-6498D38ED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C791DC71-8C84-4120-89B3-ABFAFD8E3D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B760E1B-4F8A-478E-807E-2E72332393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3537628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E209CA9E-EA71-4D07-95CE-EA78E13E3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[Agenda]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143000"/>
            <a:ext cx="8229600" cy="5257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93CD1FC-848D-4FBD-B222-AB1FF81F9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5603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046D4B9-1B5E-4C59-9152-A25FEA8BF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00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>
          <p15:clr>
            <a:srgbClr val="FBAE40"/>
          </p15:clr>
        </p15:guide>
        <p15:guide id="2" pos="3840">
          <p15:clr>
            <a:srgbClr val="FBAE40"/>
          </p15:clr>
        </p15:guide>
        <p15:guide id="3" pos="144">
          <p15:clr>
            <a:srgbClr val="FBAE40"/>
          </p15:clr>
        </p15:guide>
        <p15:guide id="4" pos="7536">
          <p15:clr>
            <a:srgbClr val="FBAE40"/>
          </p15:clr>
        </p15:guide>
        <p15:guide id="5" orient="horz" pos="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A09D-4386-4027-B225-F549DC0B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66800"/>
            <a:ext cx="1173479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169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>
          <p15:clr>
            <a:srgbClr val="FBAE40"/>
          </p15:clr>
        </p15:guide>
        <p15:guide id="2" pos="144">
          <p15:clr>
            <a:srgbClr val="FBAE40"/>
          </p15:clr>
        </p15:guide>
        <p15:guide id="3" pos="7536">
          <p15:clr>
            <a:srgbClr val="FBAE40"/>
          </p15:clr>
        </p15:guide>
        <p15:guide id="4" orient="horz" pos="144">
          <p15:clr>
            <a:srgbClr val="FBAE40"/>
          </p15:clr>
        </p15:guide>
        <p15:guide id="6" pos="3840">
          <p15:clr>
            <a:srgbClr val="FBAE40"/>
          </p15:clr>
        </p15:guide>
        <p15:guide id="7" orient="horz" pos="3840">
          <p15:clr>
            <a:srgbClr val="FBAE40"/>
          </p15:clr>
        </p15:guide>
        <p15:guide id="8" orient="horz" pos="2256">
          <p15:clr>
            <a:srgbClr val="FBAE40"/>
          </p15:clr>
        </p15:guide>
        <p15:guide id="9" orient="horz" pos="6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6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>
          <p15:clr>
            <a:srgbClr val="FBAE40"/>
          </p15:clr>
        </p15:guide>
        <p15:guide id="2" pos="144">
          <p15:clr>
            <a:srgbClr val="FBAE40"/>
          </p15:clr>
        </p15:guide>
        <p15:guide id="3" pos="7536">
          <p15:clr>
            <a:srgbClr val="FBAE40"/>
          </p15:clr>
        </p15:guide>
        <p15:guide id="4" orient="horz" pos="672">
          <p15:clr>
            <a:srgbClr val="FBAE40"/>
          </p15:clr>
        </p15:guide>
        <p15:guide id="5" orient="horz" pos="144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pos="3840">
          <p15:clr>
            <a:srgbClr val="FBAE40"/>
          </p15:clr>
        </p15:guide>
        <p15:guide id="8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/>
          <p:nvPr userDrawn="1"/>
        </p:nvCxnSpPr>
        <p:spPr>
          <a:xfrm>
            <a:off x="4184986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/>
          <p:nvPr userDrawn="1"/>
        </p:nvCxnSpPr>
        <p:spPr>
          <a:xfrm>
            <a:off x="8007007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16C34B-1F98-482E-9707-9104D28E0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D42E8D99-ACDC-4B18-BB03-6B2FDEC2F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B707C5-9432-42A5-AF05-9DC709A2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58842B-A662-4100-A167-60B0C97821D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79220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0AEB42-84B1-4A48-AC27-91C814F36F7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01242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7907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256">
          <p15:clr>
            <a:srgbClr val="FBAE40"/>
          </p15:clr>
        </p15:guide>
        <p15:guide id="3" orient="horz" pos="144">
          <p15:clr>
            <a:srgbClr val="FBAE40"/>
          </p15:clr>
        </p15:guide>
        <p15:guide id="4" orient="horz" pos="480">
          <p15:clr>
            <a:srgbClr val="FBAE40"/>
          </p15:clr>
        </p15:guide>
        <p15:guide id="5" orient="horz" pos="672">
          <p15:clr>
            <a:srgbClr val="FBAE40"/>
          </p15:clr>
        </p15:guide>
        <p15:guide id="6" pos="144">
          <p15:clr>
            <a:srgbClr val="FBAE40"/>
          </p15:clr>
        </p15:guide>
        <p15:guide id="7" pos="7536">
          <p15:clr>
            <a:srgbClr val="FBAE40"/>
          </p15:clr>
        </p15:guide>
        <p15:guide id="8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539768" y="2763043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539768" y="4399756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026" y="1219200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2026" y="2855913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42026" y="4492627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65562C-9532-42CA-8773-230E46F36A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A8F8661-4F4A-4873-B6AD-B80E3F5C2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3708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256">
          <p15:clr>
            <a:srgbClr val="FBAE40"/>
          </p15:clr>
        </p15:guide>
        <p15:guide id="3" orient="horz" pos="480">
          <p15:clr>
            <a:srgbClr val="FBAE40"/>
          </p15:clr>
        </p15:guide>
        <p15:guide id="4" orient="horz" pos="144">
          <p15:clr>
            <a:srgbClr val="FBAE40"/>
          </p15:clr>
        </p15:guide>
        <p15:guide id="5" orient="horz" pos="672">
          <p15:clr>
            <a:srgbClr val="FBAE40"/>
          </p15:clr>
        </p15:guide>
        <p15:guide id="6" orient="horz" pos="3840">
          <p15:clr>
            <a:srgbClr val="FBAE40"/>
          </p15:clr>
        </p15:guide>
        <p15:guide id="7" pos="144">
          <p15:clr>
            <a:srgbClr val="FBAE40"/>
          </p15:clr>
        </p15:guide>
        <p15:guide id="8" pos="75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CE89E-B0BB-4DB0-B64E-C47E9E1129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372FC32-76FC-4A0B-BE6A-7BF0D18AE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38125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809137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pos="144">
          <p15:clr>
            <a:srgbClr val="FBAE40"/>
          </p15:clr>
        </p15:guide>
        <p15:guide id="4" pos="7536">
          <p15:clr>
            <a:srgbClr val="FBAE40"/>
          </p15:clr>
        </p15:guide>
        <p15:guide id="5" orient="horz" pos="912">
          <p15:clr>
            <a:srgbClr val="FBAE40"/>
          </p15:clr>
        </p15:guide>
        <p15:guide id="6" orient="horz" pos="2352">
          <p15:clr>
            <a:srgbClr val="FBAE40"/>
          </p15:clr>
        </p15:guide>
        <p15:guide id="7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764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1142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9624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A12A54-C04E-4D3E-A356-18832C413E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75224CC-0348-4098-8942-204F9E67E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220547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480">
          <p15:clr>
            <a:srgbClr val="FBAE40"/>
          </p15:clr>
        </p15:guide>
        <p15:guide id="3" orient="horz" pos="144">
          <p15:clr>
            <a:srgbClr val="FBAE40"/>
          </p15:clr>
        </p15:guide>
        <p15:guide id="4" pos="144">
          <p15:clr>
            <a:srgbClr val="FBAE40"/>
          </p15:clr>
        </p15:guide>
        <p15:guide id="5" pos="7536">
          <p15:clr>
            <a:srgbClr val="FBAE40"/>
          </p15:clr>
        </p15:guide>
        <p15:guide id="6" orient="horz" pos="22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200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066800"/>
            <a:ext cx="10972800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47BE6-3BD8-4958-B41B-C016D80DD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04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>
          <p15:clr>
            <a:srgbClr val="FBAE40"/>
          </p15:clr>
        </p15:guide>
        <p15:guide id="2" pos="3840">
          <p15:clr>
            <a:srgbClr val="FBAE40"/>
          </p15:clr>
        </p15:guide>
        <p15:guide id="3" pos="144">
          <p15:clr>
            <a:srgbClr val="FBAE40"/>
          </p15:clr>
        </p15:guide>
        <p15:guide id="4" pos="75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I - Human Blue Closing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C81CB-B857-43DB-A5F9-7A9A19A321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6825" y="2829025"/>
            <a:ext cx="3657600" cy="12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65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E33CB52-140F-43B8-9740-0B9705DE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48215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44">
          <p15:clr>
            <a:srgbClr val="FBAE40"/>
          </p15:clr>
        </p15:guide>
        <p15:guide id="3" pos="753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034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A3AB6-365F-458D-8ADF-AF1ABAE3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8D4509B-79EF-4773-9AA3-D9B05AB2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23869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672">
          <p15:clr>
            <a:srgbClr val="FBAE40"/>
          </p15:clr>
        </p15:guide>
        <p15:guide id="3" pos="7536">
          <p15:clr>
            <a:srgbClr val="FBAE40"/>
          </p15:clr>
        </p15:guide>
        <p15:guide id="4" pos="1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9DA52-4E40-491D-BA4C-899F8CA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1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 - BH-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pic>
        <p:nvPicPr>
          <p:cNvPr id="10" name="図 10">
            <a:extLst>
              <a:ext uri="{FF2B5EF4-FFF2-40B4-BE49-F238E27FC236}">
                <a16:creationId xmlns:a16="http://schemas.microsoft.com/office/drawing/2014/main" id="{C6761C72-18F0-4682-90BB-27D129D201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326" y="6504431"/>
            <a:ext cx="1159714" cy="2952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9485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uman Agenda Slide - BH-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pic>
        <p:nvPicPr>
          <p:cNvPr id="12" name="図 3">
            <a:extLst>
              <a:ext uri="{FF2B5EF4-FFF2-40B4-BE49-F238E27FC236}">
                <a16:creationId xmlns:a16="http://schemas.microsoft.com/office/drawing/2014/main" id="{6A91EFEF-4ABC-4A88-9D26-F6674C3D64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015658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28442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B7479A09-D742-461B-BED2-A52664F870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94298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90284019-FD0E-4AB6-8B2F-3A9072E63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6664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7488">
          <p15:clr>
            <a:srgbClr val="FBAE40"/>
          </p15:clr>
        </p15:guide>
        <p15:guide id="4" pos="19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79F1BA78-59F2-4F7D-8790-467B9A7D633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7652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912">
          <p15:clr>
            <a:srgbClr val="FBAE40"/>
          </p15:clr>
        </p15:guide>
        <p15:guide id="5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228876D0-7CCC-4E9A-AE95-55C6F94D7B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2469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Human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D060813-35FD-49A2-8E36-AEA23C17F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6DFEA91-6D5D-4821-BB70-31F926CD2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10" name="図 3">
            <a:extLst>
              <a:ext uri="{FF2B5EF4-FFF2-40B4-BE49-F238E27FC236}">
                <a16:creationId xmlns:a16="http://schemas.microsoft.com/office/drawing/2014/main" id="{78CDFFFE-8A2F-4C29-8DA0-25F65EDE81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AEFB69-85BA-4D0C-BFA2-34ABA6779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2141698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08AA2E2B-7F96-4FA7-964D-5288D6B027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4100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/>
              <a:t>[Title]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406AB31A-4B01-4B05-84CA-2C3EB52CE3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46074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4344DC-891A-4E2F-B8CA-459B67834B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92909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7” x ‘ 4.5” @ 96dpi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graphicFrame>
        <p:nvGraphicFramePr>
          <p:cNvPr id="8" name="Body Copy">
            <a:extLst>
              <a:ext uri="{FF2B5EF4-FFF2-40B4-BE49-F238E27FC236}">
                <a16:creationId xmlns:a16="http://schemas.microsoft.com/office/drawing/2014/main" id="{97B60F81-633F-4646-AA98-205101671A2A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4419600" y="185571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20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2000" b="0" kern="120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b="0" kern="120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4403474F-4C11-4C2F-9EC3-2AA63BBDF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b="1" dirty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Generic Description of Client (Title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E2D38-5330-481A-8A2D-27515EAB6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9600" y="1295400"/>
            <a:ext cx="7467600" cy="4572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60955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2pPr>
            <a:lvl3pPr marL="1219109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marL="1828662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 marL="2438216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Subhead (Sentence case, no punctuation)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834197-400F-446C-8C06-80562BDF75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/>
              <a:t>Example: The client needed to boost operational efficiency, flexibility and agility so it could continuously respond to customer demand.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09CAB2B-0D59-4F3A-8262-32034F757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0" indent="0" fontAlgn="base">
              <a:spcBef>
                <a:spcPct val="0"/>
              </a:spcBef>
              <a:spcAft>
                <a:spcPct val="0"/>
              </a:spcAft>
              <a:buNone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The client partners with </a:t>
            </a:r>
            <a:b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</a:b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NTT DATA to manage IT infrastructure services — covering data </a:t>
            </a:r>
            <a:r>
              <a:rPr kumimoji="1" lang="en-US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center</a:t>
            </a:r>
            <a:r>
              <a:rPr kumimoji="1" lang="en-GB" sz="105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 and help desk operations, security, servers, networking and messaging — so staff can focus on the core business.</a:t>
            </a:r>
            <a:endParaRPr lang="en-US" sz="105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4C75FEB-4BF0-4940-9459-71F22DCD8A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2341245"/>
            <a:ext cx="2359152" cy="3886200"/>
          </a:xfrm>
          <a:prstGeom prst="rect">
            <a:avLst/>
          </a:prstGeom>
        </p:spPr>
        <p:txBody>
          <a:bodyPr lIns="0"/>
          <a:lstStyle>
            <a:lvl1pPr marL="227013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444444"/>
                </a:solidFill>
                <a:ea typeface="Museo Sans For Dell" pitchFamily="2" charset="0"/>
              </a:rPr>
              <a:t>Bullets</a:t>
            </a:r>
            <a:endParaRPr kumimoji="1" lang="en-US" sz="1050">
              <a:solidFill>
                <a:srgbClr val="444444"/>
              </a:solidFill>
              <a:ea typeface="Museo Sans For Dell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9600" y="4876800"/>
            <a:ext cx="7467600" cy="1060839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-- Remove Before Presenting -- For the Development of “Success Stories” Only (unnamed case studies or unnamed use cases)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600530A0-131C-4DA3-A0A2-15661948B7F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0407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F6A4-4D4C-4A61-9386-1227FB2D6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242C9-042D-4DB3-A303-DB19F5B22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BEE23-B2A3-41E1-B30B-8265975E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D1F4-8F87-4BC6-90CD-58AB638F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5DC8-B73C-44A6-9A9A-4316A43F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716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43BD-1AF4-482A-908C-FF8930FA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C33E-2A3B-417F-9504-C63260C5C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CB0D-4B2F-4FFA-A14F-4427D574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A4ED-7235-4DB3-ABDF-D66B7B39F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BB52-43C8-4F8A-93E6-984C70AB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207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804B-9AB9-4314-A19F-6E363FA1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3607D-3B4F-4309-AFF4-7F5F01F4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D858-DB23-4C2F-AA79-84E219F1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9232-0FBA-4903-85CE-4F264C4F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A44B-E0FD-488E-B2B1-F4C83D73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58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DC21-C64B-4BA4-9601-C172CFE5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11A9-F6B5-4964-AF63-8CF77CC0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57B79-F141-4797-8357-A2314E4C1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F656-83A9-4408-A3CF-9BB371BD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CED0-A585-4656-94F4-5E84B2FD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D9B9D-FE05-4DFE-A685-58FB855A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101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66A1-D922-40F4-9930-9E692193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4FD86-8770-48D4-B111-9C88CFEE6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CFF17-AD51-426C-BBDA-2C2557311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E85D5-1A7A-4584-B1BF-35C085CC2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115BF-C37E-4A74-861F-13E57E870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3CCD3-93D9-4939-BC69-DAD81D76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D6EC3-601E-4DBC-8C7E-B60AF40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C668F-F605-4531-8C55-F3EE0B3B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62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1692-6886-47F1-9ED0-1F87B96A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25A6A-4734-4EAE-8D8E-54B64125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18D39-569B-4EAE-8C6F-28D3FA46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31AB0-4F00-45B1-BD83-6F4C5DB9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Smart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B15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94F3CAE-F017-42CE-84B2-45CA72900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88D7D23-6380-4790-9407-F2DB1009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C48ADF2E-6B40-408C-A5D6-15E9564E3F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ED1E5A-B740-4A27-9D93-3496F12EAD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845368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92">
          <p15:clr>
            <a:srgbClr val="FBAE40"/>
          </p15:clr>
        </p15:guide>
        <p15:guide id="3" pos="74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FD1C4-B397-4C42-A145-D5C4114E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4ED05-CD39-483B-A423-FD92F2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6EF14-721B-49DE-AAF1-2AB4F08F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75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33378-08B6-4E4E-83F0-6C59B3AC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C2A8-CF88-4046-AC07-E599F0FE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A3EA5-35AF-4CBC-BBAE-BB56E67BD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7B17F-72D7-4453-A60E-8EE240BC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720CE-72E6-4536-9CDE-F39779C1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F04AD-6190-48DF-BA06-512E3C79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74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CA8C-21FB-4F32-ABC3-FA7B20FB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28407-D57A-44B4-8AB1-D67A441A8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DB388-C1A2-490F-8980-98EE290C9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AA4FC-540D-4C3C-AD40-449F87AA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A754-3A40-4547-9F77-0ACF540B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50F87-74FF-42D7-B21D-6B652FF0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62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11F7-479A-4D7C-869C-23126DC1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9D970-7749-48FD-9B32-51716C3E7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7488-6931-425D-95B2-D4AE72B7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3FFA-5D33-4CA4-8C33-F383C6E9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AF72-9ABD-484E-B1BE-5213AC1A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819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37BBE-A31C-48D5-BA1F-EA7EC90A7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F2699-58A0-4D62-9A8D-0184C5F36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D73C-C7FD-4361-813D-D83018FB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9E04-9337-4610-B2DC-897A585F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5A61-A942-4A38-AB7C-B54F136A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8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D52A-3BD0-4185-B52B-142F59FF8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9F7CF-4052-4B49-8E80-977D1562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58052-56F4-41CA-8F99-056BE139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96E7D-F5AF-424D-86CC-78F738C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779D-FE7A-4138-B1C2-4467D132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285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7B79-66E1-4246-A5AC-3737B2C9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3339-AE18-4521-9D51-487A8993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C08B-2A68-473C-83F3-8E8C5180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CCC4E-E129-4D40-8F6A-C5F9AF3D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9F44-4139-4E61-B04E-378D1548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088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02E4-E105-4CE8-B9BF-3BDFCF6C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C7527-4728-4EAB-ABEC-AA219A97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B5DD6-8F2A-490D-9EA0-872E0A23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2A625-CD64-438F-92F1-84AD11EC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FDDD-580F-441F-8E4B-DCB15DC5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17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8BB6-2004-4D34-80A8-C140BD45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FC6F-7585-4F8B-B1FE-F630B5497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F1286-B659-447E-BAE5-AFCBE2D17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DF6C6-E83D-45B2-9F9E-C8F880EA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D6B5A-2FE6-4630-9F2B-6CCCF2FB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BE72F-075C-480A-8884-79F91772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832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B4B2-C613-4ACC-8880-369BE959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6BB14-179C-4B55-8AF0-FE743FBAC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9C9E0-D10C-4309-BB75-D664BA4A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B2C95-391D-42B2-AD81-CD533F17B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D3B0A-758E-44B2-9478-E3DEF219D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6C9E7-C47C-42D3-B666-83527226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78FC6-909D-4323-A577-9A1F17A7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36E70-A171-4CA9-B308-E810617D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6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Smar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06E9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7CA1AC40-D53C-4673-9DC3-B02402F974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CDF98F7-BF4B-495B-85C0-8FAC45DA4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06188DEE-51DF-415F-8479-CBF2FFBD2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8203C1-F66F-4CD4-A085-98D0ECF26A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1048122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>
          <p15:clr>
            <a:srgbClr val="FBAE40"/>
          </p15:clr>
        </p15:guide>
        <p15:guide id="2" pos="7488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479A-35B1-4E70-9CA8-18AC9592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EC2B7-2536-4074-978E-95E8E528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9936-5C1F-4D91-B86E-DECDAB3F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759E9-BD35-44EE-AE33-06E724E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550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103DC-C08E-4C04-B633-E3FAAF2F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A84FB-3D64-4F6D-82CB-B1B90EA2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87A83-EF8F-44A3-AA2D-5E5A7381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17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E53D-7284-4FB2-AD3E-700267CD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C735-4192-43E5-9D51-CAB2165D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3001-B05F-4EC0-A0BB-DF9DC9F3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86F9C-3F5B-4B9E-B5CF-81B48B4C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B36F1-5A8B-4EBB-8F4A-68B637BB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BE1A-3B50-44E7-AFB0-2781F9D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7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1525-54F4-46C9-AD40-08C27907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8DA83-3FC0-43B2-B7F9-290817538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E899A-C793-4DD5-BCB7-EBF84D668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438F-7CD0-475B-815D-0005B2D9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AF8FF-B716-4015-B352-D06DAACE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DBCD8-73F1-4CCD-A281-E3BCBB0D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59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B9CC-AF12-44A2-8070-F81B3179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30E68-5B13-4225-A7A2-D5A4805C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DCF4-F5C0-48F5-A234-75CA018A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F0211-6AAB-45A3-B4BA-C6CB7E44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C02A-C390-4BDC-8318-A368B0DC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02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409DC-6BD6-4FF0-984B-3208D43F4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165FC-1335-4F6D-80CF-E0E292544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9F66-7510-4FC3-A14D-D452CFDF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C280-2753-4600-9A09-37F4A17F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EF09-EBC9-4B4D-B128-A604A617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637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503752"/>
            <a:ext cx="1178351" cy="296174"/>
          </a:xfrm>
          <a:prstGeom prst="rect">
            <a:avLst/>
          </a:prstGeom>
        </p:spPr>
      </p:pic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1524000" y="673768"/>
            <a:ext cx="9144000" cy="549843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1EDD12F-E7E9-46F4-A0A2-8EA6B7B479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3781934-54E2-4A85-90B7-6C4D9224A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0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70DC4F-2996-4CBA-9314-DA8DDC617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/>
            </a:lvl1pPr>
          </a:lstStyle>
          <a:p>
            <a:r>
              <a:rPr lang="en-US"/>
              <a:t>Select Image </a:t>
            </a:r>
            <a:br>
              <a:rPr lang="en-US"/>
            </a:br>
            <a:r>
              <a:rPr lang="en-US"/>
              <a:t>(1280x720px @ 96dpi)</a:t>
            </a:r>
          </a:p>
        </p:txBody>
      </p:sp>
    </p:spTree>
    <p:extLst>
      <p:ext uri="{BB962C8B-B14F-4D97-AF65-F5344CB8AC3E}">
        <p14:creationId xmlns:p14="http://schemas.microsoft.com/office/powerpoint/2010/main" val="11039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Gra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D0EEDBC-CCE6-42CB-B62A-0733D7F4F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06D9256-69F4-4846-8406-BC377285E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4194A56C-BE4C-44C4-92AE-B1205BF772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8A7FD6-9D39-40A8-B4A5-64479B40DF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89290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- Drk Gra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DEA6EBC-A12E-4A80-B3DF-0F9E86F817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84F0463-89F9-4D4B-B255-1EFE739F2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4969F7E9-1E51-4ACB-A8E0-BDF4DA91E5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299AA9-FFE3-4ECF-B834-64F0717EAF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226855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Delightful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C89D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B0AC0B0-C192-4BA3-B44C-35558091D7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1A26B08-9158-4967-B8A3-A95F4ABF9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079F8908-4FD7-4C3F-B18B-70140286CC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444E9A-BCF2-4F85-8931-4AC8301996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1954758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FFFFF"/>
          </p15:clr>
        </p15:guide>
        <p15:guide id="2" pos="7488">
          <p15:clr>
            <a:srgbClr val="FFFFFF"/>
          </p15:clr>
        </p15:guide>
        <p15:guide id="3" pos="192">
          <p15:clr>
            <a:srgbClr val="FFFF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Dynamic Re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E3A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40E93BA-DD1A-4CA5-906B-7605D43725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C9EC8F5-2F55-4C9F-90DE-8D9761994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pic>
        <p:nvPicPr>
          <p:cNvPr id="9" name="図 3">
            <a:extLst>
              <a:ext uri="{FF2B5EF4-FFF2-40B4-BE49-F238E27FC236}">
                <a16:creationId xmlns:a16="http://schemas.microsoft.com/office/drawing/2014/main" id="{4BDA54ED-1083-4D63-954F-BB890D62E1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2D50C-217A-4E68-9AFC-24E027388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[Middle Title Page]</a:t>
            </a:r>
          </a:p>
        </p:txBody>
      </p:sp>
    </p:spTree>
    <p:extLst>
      <p:ext uri="{BB962C8B-B14F-4D97-AF65-F5344CB8AC3E}">
        <p14:creationId xmlns:p14="http://schemas.microsoft.com/office/powerpoint/2010/main" val="33071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fld id="{F87D9F45-3DF7-4C9F-B7D2-67220F80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6481775"/>
            <a:ext cx="1178351" cy="296174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/>
              <a:t>© 2020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20" y="80513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28A69-BA14-4333-8CE4-4147C503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02103-0CB6-421C-BF0B-A9EE6856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E24FC-A7D1-4D9C-A08D-DE4D1E350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E532-3AEA-422E-AEA3-94B8C2E212ED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F601-FC67-4415-9858-D0432BBF4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BDA6-86ED-4CE1-B91A-E9EDA613E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EE88-DE23-4EAF-9E8E-1546EB24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53FD8-8B3D-42B3-8362-419558BB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5FB09-041F-49E6-B28A-778181AFB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0AF0-0CB8-4DDF-A33D-1053D9072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D039-8509-4363-AC03-CB97AC1A8AB1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F5B-9A15-46B4-BAF2-AE49161BE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6407-5541-4B1A-82FC-B0A596AE7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C699-919D-464B-A8E5-493B25AE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2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1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3">
            <a:extLst>
              <a:ext uri="{FF2B5EF4-FFF2-40B4-BE49-F238E27FC236}">
                <a16:creationId xmlns:a16="http://schemas.microsoft.com/office/drawing/2014/main" id="{6C74F091-1C78-4B10-9608-06B21B71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950" y="1138609"/>
            <a:ext cx="7796069" cy="2743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</p:spPr>
        <p:txBody>
          <a:bodyPr lIns="27000" tIns="27000" rIns="27000" bIns="27000" anchor="ctr"/>
          <a:lstStyle/>
          <a:p>
            <a:pPr lvl="0" algn="just" defTabSz="685800" fontAlgn="base">
              <a:spcBef>
                <a:spcPts val="150"/>
              </a:spcBef>
              <a:spcAft>
                <a:spcPts val="150"/>
              </a:spcAft>
              <a:buClr>
                <a:srgbClr val="004A96"/>
              </a:buClr>
              <a:defRPr/>
            </a:pPr>
            <a:r>
              <a:rPr lang="en-US" sz="1200" b="1" kern="0" dirty="0">
                <a:solidFill>
                  <a:srgbClr val="000000"/>
                </a:solidFill>
                <a:latin typeface="+mj-lt"/>
                <a:ea typeface="Arial" charset="0"/>
                <a:cs typeface="Calibri" panose="020F0502020204030204" pitchFamily="34" charset="0"/>
              </a:rPr>
              <a:t>PROFESSIONAL BIOGRAPHY</a:t>
            </a:r>
            <a:endParaRPr lang="en-US" sz="1200" kern="0" dirty="0">
              <a:solidFill>
                <a:srgbClr val="000000"/>
              </a:solidFill>
              <a:latin typeface="+mj-lt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51E2D68-8DD7-4139-B183-70CF80E4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98" y="504874"/>
            <a:ext cx="11668432" cy="60240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+mj-lt"/>
                <a:cs typeface="Calibri" panose="020F0502020204030204" pitchFamily="34" charset="0"/>
              </a:rPr>
              <a:t>Piers Hollott </a:t>
            </a:r>
            <a:r>
              <a:rPr lang="en-US" sz="1800" dirty="0">
                <a:latin typeface="+mj-lt"/>
                <a:cs typeface="Calibri" panose="020F0502020204030204" pitchFamily="34" charset="0"/>
              </a:rPr>
              <a:t>|</a:t>
            </a:r>
            <a:r>
              <a:rPr lang="en-US" sz="1800" i="1" dirty="0">
                <a:latin typeface="+mj-lt"/>
                <a:cs typeface="Calibri" panose="020F0502020204030204" pitchFamily="34" charset="0"/>
              </a:rPr>
              <a:t> Software Development Specialist Advisor, Health Consultants</a:t>
            </a:r>
            <a:br>
              <a:rPr lang="en-US" sz="1800" b="1" dirty="0">
                <a:latin typeface="+mj-lt"/>
                <a:cs typeface="Calibri" panose="020F0502020204030204" pitchFamily="34" charset="0"/>
              </a:rPr>
            </a:br>
            <a:r>
              <a:rPr lang="en-US" sz="1600" i="1" dirty="0">
                <a:latin typeface="+mj-lt"/>
                <a:cs typeface="Calibri" panose="020F0502020204030204" pitchFamily="34" charset="0"/>
              </a:rPr>
              <a:t>Victoria, BC, Canada</a:t>
            </a:r>
          </a:p>
        </p:txBody>
      </p:sp>
      <p:sp>
        <p:nvSpPr>
          <p:cNvPr id="10" name="Rectangle 143">
            <a:extLst>
              <a:ext uri="{FF2B5EF4-FFF2-40B4-BE49-F238E27FC236}">
                <a16:creationId xmlns:a16="http://schemas.microsoft.com/office/drawing/2014/main" id="{8DB34BBB-7FD3-478C-BCB1-12FB0D1D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950" y="2336395"/>
            <a:ext cx="7796069" cy="2743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</p:spPr>
        <p:txBody>
          <a:bodyPr lIns="27000" tIns="27000" rIns="27000" bIns="27000" anchor="ctr"/>
          <a:lstStyle/>
          <a:p>
            <a:pPr marL="0" marR="0" lvl="0" indent="0" algn="just" defTabSz="68580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004A96"/>
              </a:buClr>
              <a:buSzTx/>
              <a:buFontTx/>
              <a:buNone/>
              <a:tabLst/>
              <a:defRPr/>
            </a:pPr>
            <a:r>
              <a:rPr kumimoji="0" lang="en-US" sz="1200" b="1" kern="0" dirty="0">
                <a:solidFill>
                  <a:srgbClr val="000000"/>
                </a:solidFill>
                <a:latin typeface="+mj-lt"/>
                <a:ea typeface="Arial" charset="0"/>
                <a:cs typeface="Calibri" panose="020F0502020204030204" pitchFamily="34" charset="0"/>
              </a:rPr>
              <a:t>KEY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Arial" charset="0"/>
                <a:cs typeface="Calibri" panose="020F0502020204030204" pitchFamily="34" charset="0"/>
              </a:rPr>
              <a:t> EXPERIENCES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9F8CBEAC-EE41-4182-94D7-E4124AAE8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50" y="2596254"/>
            <a:ext cx="787098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2075" indent="-920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>
                <a:effectLst/>
                <a:latin typeface="+mj-lt"/>
                <a:ea typeface="Times New Roman" panose="02020603050405020304" pitchFamily="18" charset="0"/>
              </a:rPr>
              <a:t>Lead Architect | Health Canada – Health Products and Food Bureau 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71450" lvl="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Designed and developed key components for an enterprise content management system for Product Monograph and Regulatory documents, supporting transition from PDF- and Word-based publishing to use of HL7 standards and accessible HTML.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Developed stylesheets and transforms for presentation of XML Product Monographs using WET-BOEW compliant HTML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Designed and developed Consumer mobile application for Consumer Health Product Information using React Native.</a:t>
            </a:r>
          </a:p>
          <a:p>
            <a:pPr marL="0" indent="0" eaLnBrk="1" hangingPunct="1">
              <a:defRPr/>
            </a:pPr>
            <a:endParaRPr lang="en-US" sz="1000" b="1" i="1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>
                <a:effectLst/>
                <a:latin typeface="+mj-lt"/>
                <a:ea typeface="Times New Roman" panose="02020603050405020304" pitchFamily="18" charset="0"/>
              </a:rPr>
              <a:t>Technical Architect | BC Provincial Laboratory Information System (PLIS)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71450" marR="0" lvl="0" indent="-171450" eaLnBrk="1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Provided leadership on the PLIS technical team based on expertise with HL7v3 messaging standards and the pan-Canadian EHR landscape, including software design, code review, authoring architectural approach and client deliverable documents.</a:t>
            </a:r>
          </a:p>
          <a:p>
            <a:pPr marL="171450" marR="0" lvl="0" indent="-17145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Liaising with various teams involved in operations, scope &amp; release management, integration with HIAL, CareConnect and Panorama.</a:t>
            </a:r>
          </a:p>
          <a:p>
            <a:pPr marL="171450" marR="0" lvl="0" indent="-17145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Support for Operations involving diagnosis of issues in Production and other environments, based on analysis of HL7 messages, system thread dumps, Log and Audit data, developing performance dashboards.</a:t>
            </a:r>
          </a:p>
          <a:p>
            <a:pPr marL="0" lvl="0" indent="0" eaLnBrk="1" hangingPunct="1">
              <a:defRPr/>
            </a:pPr>
            <a:endParaRPr lang="en-US" sz="1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>
                <a:latin typeface="+mj-lt"/>
                <a:ea typeface="Times New Roman" panose="02020603050405020304" pitchFamily="18" charset="0"/>
              </a:rPr>
              <a:t>Health Architect </a:t>
            </a:r>
            <a:r>
              <a:rPr lang="en-US" sz="1000" b="1" i="1" dirty="0">
                <a:effectLst/>
                <a:latin typeface="+mj-lt"/>
                <a:ea typeface="Times New Roman" panose="02020603050405020304" pitchFamily="18" charset="0"/>
              </a:rPr>
              <a:t>| BC Ministry of Health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Provided guidance on PRIME and </a:t>
            </a:r>
            <a:r>
              <a:rPr kumimoji="0" lang="en-US" sz="1000" dirty="0" err="1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PharmaNet</a:t>
            </a:r>
            <a:r>
              <a:rPr kumimoji="0"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 projects, based on experience with enterprise healthcare integration and development.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Contributed to Health sector-wide Log/Audit and Identity Management architecture discussions. </a:t>
            </a:r>
          </a:p>
          <a:p>
            <a:pPr marL="0" lvl="0" indent="0" eaLnBrk="1" hangingPunct="1">
              <a:defRPr/>
            </a:pPr>
            <a:endParaRPr kumimoji="0" lang="en-US" sz="1000" dirty="0">
              <a:solidFill>
                <a:srgbClr val="000000"/>
              </a:solidFill>
              <a:latin typeface="+mj-lt"/>
              <a:cs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b="1" i="1" dirty="0">
                <a:effectLst/>
                <a:latin typeface="+mj-lt"/>
                <a:ea typeface="Times New Roman" panose="02020603050405020304" pitchFamily="18" charset="0"/>
              </a:rPr>
              <a:t>Application Architect | BC Maritime Employers Association</a:t>
            </a:r>
            <a:endParaRPr lang="en-US" sz="12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71450" lvl="0" indent="-171450" eaLnBrk="1" hangingPunct="1">
              <a:buFont typeface="Arial" panose="020B0604020202020204" pitchFamily="34" charset="0"/>
              <a:buChar char="•"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Development of key application components for the Island Dispatch System and Employee application</a:t>
            </a:r>
            <a:r>
              <a:rPr kumimoji="0"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pPr marL="171450" lvl="0" indent="-171450" eaLnBrk="1" hangingPunct="1">
              <a:buFont typeface="Arial" panose="020B0604020202020204" pitchFamily="34" charset="0"/>
              <a:buChar char="•"/>
              <a:defRPr/>
            </a:pPr>
            <a:r>
              <a:rPr kumimoji="0" lang="en-US" sz="1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Contributed user experience design elements to these applications. </a:t>
            </a:r>
          </a:p>
          <a:p>
            <a:pPr marL="171450" lvl="0" indent="-171450" eaLnBrk="1" hangingPunct="1">
              <a:buFont typeface="Arial" panose="020B0604020202020204" pitchFamily="34" charset="0"/>
              <a:buChar char="•"/>
              <a:defRPr/>
            </a:pPr>
            <a:r>
              <a:rPr kumimoji="0" lang="en-US" sz="1000" dirty="0">
                <a:solidFill>
                  <a:srgbClr val="000000"/>
                </a:solidFill>
                <a:latin typeface="+mj-lt"/>
                <a:cs typeface="Calibri" panose="020F0502020204030204" pitchFamily="34" charset="0"/>
              </a:rPr>
              <a:t>Mentored colleagues in client-side architectural patterns and use of frameworks like Angular, Bootstrap and Kendo UI.</a:t>
            </a:r>
            <a:endParaRPr kumimoji="0" lang="en-US" sz="1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CB266775-1D3A-4B7B-A4AF-8BED3CFBB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950" y="1444263"/>
            <a:ext cx="779606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2075" indent="-920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defTabSz="685800">
              <a:buClr>
                <a:prstClr val="black"/>
              </a:buClr>
            </a:pPr>
            <a:r>
              <a:rPr lang="en-US" sz="10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This Consultant has extensive experience architecting, developing, and delivering superior information technology solutions. His experience has been in Healthcare, Software Design, and Technical Leadership, with specialization in HL7 Standards, Client-side Application Architecture, and the XML technology stack including XSLT and XQuery. He has also contributed technical articles to IBM </a:t>
            </a:r>
            <a:r>
              <a:rPr lang="en-US" sz="1000" dirty="0" err="1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developerWorks</a:t>
            </a:r>
            <a:r>
              <a:rPr lang="en-US" sz="1000" dirty="0">
                <a:solidFill>
                  <a:srgbClr val="000000"/>
                </a:solidFill>
                <a:latin typeface="+mn-lt"/>
                <a:cs typeface="Calibri" panose="020F0502020204030204" pitchFamily="34" charset="0"/>
              </a:rPr>
              <a:t> and teaches Health Information Systems Procurement through the University of Victoria Health Informatics School. </a:t>
            </a:r>
          </a:p>
        </p:txBody>
      </p:sp>
      <p:sp>
        <p:nvSpPr>
          <p:cNvPr id="20" name="Rectangle 143">
            <a:extLst>
              <a:ext uri="{FF2B5EF4-FFF2-40B4-BE49-F238E27FC236}">
                <a16:creationId xmlns:a16="http://schemas.microsoft.com/office/drawing/2014/main" id="{31E2143A-B069-4105-9B32-B7C931AC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98" y="1138609"/>
            <a:ext cx="3290427" cy="27432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905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</p:spPr>
        <p:txBody>
          <a:bodyPr lIns="27000" tIns="27000" rIns="27000" bIns="27000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Arial" charset="0"/>
                <a:cs typeface="Calibri" panose="020F0502020204030204" pitchFamily="34" charset="0"/>
              </a:rPr>
              <a:t>SKILLS 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7D284B-488D-44E2-BA74-E049B2EE39D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414798" y="1444263"/>
            <a:ext cx="3571238" cy="41321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67500" tIns="67500" rIns="40500" bIns="40500"/>
          <a:lstStyle/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Industry &amp; Domain Expertise:</a:t>
            </a:r>
          </a:p>
          <a:p>
            <a:pPr marL="171450" marR="0" lvl="0" indent="-9144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Healthcare Industry</a:t>
            </a:r>
          </a:p>
          <a:p>
            <a:pPr marL="171450" marR="0" lvl="0" indent="-9144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Non-clinical </a:t>
            </a:r>
            <a:r>
              <a:rPr lang="en-US" sz="1000" kern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Health Registries</a:t>
            </a:r>
            <a:endParaRPr lang="en-US" sz="1000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  <a:p>
            <a:pPr marL="171450" marR="0" lvl="0" indent="-9144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Pharmacovigilance</a:t>
            </a:r>
          </a:p>
          <a:p>
            <a:pPr marL="171450" marR="0" lvl="0" indent="-9144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Laboratory Systems</a:t>
            </a:r>
          </a:p>
          <a:p>
            <a:pPr marL="171450" marR="0" lvl="0" indent="-9144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HL7 Standards (v2, v3, CDA and FHIR)</a:t>
            </a: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00" b="1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Skills:</a:t>
            </a:r>
          </a:p>
          <a:p>
            <a:pPr marL="171450" lvl="0" indent="-91440" defTabSz="68580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XSLT/XQuery/XPath</a:t>
            </a:r>
          </a:p>
          <a:p>
            <a:pPr marL="171450" lvl="0" indent="-91440" defTabSz="68580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Java/Spring Architecture</a:t>
            </a:r>
          </a:p>
          <a:p>
            <a:pPr marL="171450" lvl="0" indent="-91440" defTabSz="68580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JavaScript</a:t>
            </a:r>
          </a:p>
          <a:p>
            <a:pPr marL="171450" lvl="0" indent="-91440" defTabSz="68580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XML Databases</a:t>
            </a:r>
          </a:p>
          <a:p>
            <a:pPr marL="171450" lvl="0" indent="-91440" defTabSz="68580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Angular</a:t>
            </a:r>
          </a:p>
          <a:p>
            <a:pPr marL="171450" lvl="0" indent="-91440" defTabSz="685800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React Native</a:t>
            </a:r>
          </a:p>
          <a:p>
            <a:pPr marL="171450" marR="0" lvl="0" indent="-1714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00" b="1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00" b="1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Tools &amp; Certifications:</a:t>
            </a:r>
          </a:p>
          <a:p>
            <a:pPr marL="171450" marR="0" lvl="0" indent="-1714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050" b="1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050" b="1" kern="0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  <a:p>
            <a:pPr marR="0" lvl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050" b="1" kern="0" dirty="0">
                <a:solidFill>
                  <a:prstClr val="black"/>
                </a:solidFill>
                <a:latin typeface="+mj-lt"/>
                <a:cs typeface="Calibri" panose="020F0502020204030204" pitchFamily="34" charset="0"/>
              </a:rPr>
              <a:t> 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Calibri" panose="020F0502020204030204" pitchFamily="34" charset="0"/>
            </a:endParaRPr>
          </a:p>
          <a:p>
            <a:pPr marL="85725" marR="0" lvl="0" indent="-85725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59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9_StibWkuRrCTEQWJsDQ"/>
</p:tagLst>
</file>

<file path=ppt/theme/theme1.xml><?xml version="1.0" encoding="utf-8"?>
<a:theme xmlns:a="http://schemas.openxmlformats.org/drawingml/2006/main" name="Title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noFill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BC081E8-E3C8-4979-9037-C4A996131E21}" vid="{2B0EA676-0A6E-4838-A6AF-47001BD0DE58}"/>
    </a:ext>
  </a:extLst>
</a:theme>
</file>

<file path=ppt/theme/theme2.xml><?xml version="1.0" encoding="utf-8"?>
<a:theme xmlns:a="http://schemas.openxmlformats.org/drawingml/2006/main" name="Divider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BC081E8-E3C8-4979-9037-C4A996131E21}" vid="{05713FF3-4307-439C-84F9-2C2A6C11F33B}"/>
    </a:ext>
  </a:extLst>
</a:theme>
</file>

<file path=ppt/theme/theme3.xml><?xml version="1.0" encoding="utf-8"?>
<a:theme xmlns:a="http://schemas.openxmlformats.org/drawingml/2006/main" name="Branded Footer - Human (BF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BC081E8-E3C8-4979-9037-C4A996131E21}" vid="{2C99A8DD-1500-4450-9854-E2378497CD8C}"/>
    </a:ext>
  </a:extLst>
</a:theme>
</file>

<file path=ppt/theme/theme4.xml><?xml version="1.0" encoding="utf-8"?>
<a:theme xmlns:a="http://schemas.openxmlformats.org/drawingml/2006/main" name="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BC081E8-E3C8-4979-9037-C4A996131E21}" vid="{799BF7C0-4AA3-4A33-9DA1-1BCC9F86C4CC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isc. Layout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BC081E8-E3C8-4979-9037-C4A996131E21}" vid="{3F763309-6B6D-4EAF-A5A3-F8AEB4A339D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6ae071-fb34-4b5f-bf6b-4fb295a94e44">
      <UserInfo>
        <DisplayName>Torres, Lazaro</DisplayName>
        <AccountId>16</AccountId>
        <AccountType/>
      </UserInfo>
    </SharedWithUsers>
    <TaxCatchAll xmlns="88277476-d7b8-4914-a8c1-9da81a4263ec" xsi:nil="true"/>
    <lcf76f155ced4ddcb4097134ff3c332f xmlns="6ab554e5-7842-45ee-9c20-358dc6d9a339">
      <Terms xmlns="http://schemas.microsoft.com/office/infopath/2007/PartnerControls"/>
    </lcf76f155ced4ddcb4097134ff3c332f>
    <Alignment xmlns="6ab554e5-7842-45ee-9c20-358dc6d9a339" xsi:nil="true"/>
    <ETSoftAlignment xmlns="6ab554e5-7842-45ee-9c20-358dc6d9a33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BF6B2F6459B64B82975AAFB00743A3" ma:contentTypeVersion="19" ma:contentTypeDescription="Create a new document." ma:contentTypeScope="" ma:versionID="fadb5544dc51b48130d45c3c730f1667">
  <xsd:schema xmlns:xsd="http://www.w3.org/2001/XMLSchema" xmlns:xs="http://www.w3.org/2001/XMLSchema" xmlns:p="http://schemas.microsoft.com/office/2006/metadata/properties" xmlns:ns2="cc6ae071-fb34-4b5f-bf6b-4fb295a94e44" xmlns:ns3="6ab554e5-7842-45ee-9c20-358dc6d9a339" xmlns:ns4="88277476-d7b8-4914-a8c1-9da81a4263ec" targetNamespace="http://schemas.microsoft.com/office/2006/metadata/properties" ma:root="true" ma:fieldsID="a3c6dc47e97bc221e216d58feee1eb44" ns2:_="" ns3:_="" ns4:_="">
    <xsd:import namespace="cc6ae071-fb34-4b5f-bf6b-4fb295a94e44"/>
    <xsd:import namespace="6ab554e5-7842-45ee-9c20-358dc6d9a339"/>
    <xsd:import namespace="88277476-d7b8-4914-a8c1-9da81a4263e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ETSoftAlignment" minOccurs="0"/>
                <xsd:element ref="ns3:Align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ae071-fb34-4b5f-bf6b-4fb295a94e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b554e5-7842-45ee-9c20-358dc6d9a3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6ec8287-7dca-4284-bf64-ff5b888be5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ETSoftAlignment" ma:index="23" nillable="true" ma:displayName="ET Soft Alignment" ma:format="Dropdown" ma:internalName="ETSoftAlignment">
      <xsd:simpleType>
        <xsd:restriction base="dms:Choice">
          <xsd:enumeration value="FSI"/>
          <xsd:enumeration value="MFG"/>
          <xsd:enumeration value="PROV"/>
          <xsd:enumeration value="HPLS"/>
          <xsd:enumeration value="CI"/>
          <xsd:enumeration value="n/a - past 1 year"/>
        </xsd:restriction>
      </xsd:simpleType>
    </xsd:element>
    <xsd:element name="Alignment" ma:index="24" nillable="true" ma:displayName="Practice Alignment" ma:description="CDTS Practice Alignment" ma:format="Dropdown" ma:internalName="Alignment">
      <xsd:simpleType>
        <xsd:union memberTypes="dms:Text">
          <xsd:simpleType>
            <xsd:restriction base="dms:Choice">
              <xsd:enumeration value="NEXT"/>
              <xsd:enumeration value="Emerging Talent"/>
              <xsd:enumeration value="FLEX"/>
              <xsd:enumeration value="Consulting"/>
              <xsd:enumeration value="SAP"/>
              <xsd:enumeration value="Salesforce"/>
              <xsd:enumeration value="Cloud"/>
              <xsd:enumeration value="App Mod"/>
              <xsd:enumeration value="CX"/>
              <xsd:enumeration value="Mod App"/>
              <xsd:enumeration value="Nexient"/>
              <xsd:enumeration value="Pega"/>
              <xsd:enumeration value="ServiceNOW"/>
              <xsd:enumeration value="Data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77476-d7b8-4914-a8c1-9da81a4263ec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7e22e533-5fa2-44f4-9cca-255f467a8960}" ma:internalName="TaxCatchAll" ma:showField="CatchAllData" ma:web="cc6ae071-fb34-4b5f-bf6b-4fb295a94e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945B6-0C3E-4020-859D-19D6671E1849}">
  <ds:schemaRefs>
    <ds:schemaRef ds:uri="http://purl.org/dc/dcmitype/"/>
    <ds:schemaRef ds:uri="http://www.w3.org/XML/1998/namespace"/>
    <ds:schemaRef ds:uri="http://schemas.microsoft.com/office/2006/metadata/properties"/>
    <ds:schemaRef ds:uri="cc6ae071-fb34-4b5f-bf6b-4fb295a94e44"/>
    <ds:schemaRef ds:uri="6ab554e5-7842-45ee-9c20-358dc6d9a339"/>
    <ds:schemaRef ds:uri="http://purl.org/dc/terms/"/>
    <ds:schemaRef ds:uri="http://schemas.microsoft.com/office/2006/documentManagement/types"/>
    <ds:schemaRef ds:uri="88277476-d7b8-4914-a8c1-9da81a4263ec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D9F66AB-E0EC-4168-8713-7AF6FF3FA3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97F9BC-43D1-4DA8-A03B-D9ADA2CB7D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ae071-fb34-4b5f-bf6b-4fb295a94e44"/>
    <ds:schemaRef ds:uri="6ab554e5-7842-45ee-9c20-358dc6d9a339"/>
    <ds:schemaRef ds:uri="88277476-d7b8-4914-a8c1-9da81a4263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 Corporate Overview</Template>
  <TotalTime>12838</TotalTime>
  <Words>403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HGPGothicE</vt:lpstr>
      <vt:lpstr>MS PGothic</vt:lpstr>
      <vt:lpstr>Arial</vt:lpstr>
      <vt:lpstr>Calibri</vt:lpstr>
      <vt:lpstr>Calibri Light</vt:lpstr>
      <vt:lpstr>Title Slides</vt:lpstr>
      <vt:lpstr>Divider Slides</vt:lpstr>
      <vt:lpstr>Branded Footer - Human (BF-H)</vt:lpstr>
      <vt:lpstr>Branded Header - Human (BH-H)</vt:lpstr>
      <vt:lpstr>Custom Design</vt:lpstr>
      <vt:lpstr>1_Custom Design</vt:lpstr>
      <vt:lpstr>Misc. Layouts</vt:lpstr>
      <vt:lpstr>Piers Hollott | Software Development Specialist Advisor, Health Consultants Victoria, BC, Canada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Batesville Casket</dc:title>
  <dc:creator>Grych, Alec</dc:creator>
  <cp:lastModifiedBy>Hollott, Piers (HC/SC)</cp:lastModifiedBy>
  <cp:revision>34</cp:revision>
  <dcterms:created xsi:type="dcterms:W3CDTF">2020-11-20T17:19:20Z</dcterms:created>
  <dcterms:modified xsi:type="dcterms:W3CDTF">2023-06-05T15:20:48Z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0x0101003FBF6B2F6459B64B82975AAFB00743A3</vt:lpwstr>
  </property>
</Properties>
</file>