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48" y="1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4134E-1618-4D33-895B-FD3B0159F845}" type="datetimeFigureOut">
              <a:rPr lang="en-CA" smtClean="0"/>
              <a:t>2023-02-27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EEBE3-EACF-4B01-951C-547686DB8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43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A861-A8AC-474B-9D29-9D3F842A7926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7415-2379-FF40-ADE4-640C97D2E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A861-A8AC-474B-9D29-9D3F842A7926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7415-2379-FF40-ADE4-640C97D2E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A861-A8AC-474B-9D29-9D3F842A7926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7415-2379-FF40-ADE4-640C97D2E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A861-A8AC-474B-9D29-9D3F842A7926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7415-2379-FF40-ADE4-640C97D2E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A861-A8AC-474B-9D29-9D3F842A7926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7415-2379-FF40-ADE4-640C97D2E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A861-A8AC-474B-9D29-9D3F842A7926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7415-2379-FF40-ADE4-640C97D2E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A861-A8AC-474B-9D29-9D3F842A7926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7415-2379-FF40-ADE4-640C97D2E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A861-A8AC-474B-9D29-9D3F842A7926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7415-2379-FF40-ADE4-640C97D2E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A861-A8AC-474B-9D29-9D3F842A7926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7415-2379-FF40-ADE4-640C97D2E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A861-A8AC-474B-9D29-9D3F842A7926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7415-2379-FF40-ADE4-640C97D2E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A861-A8AC-474B-9D29-9D3F842A7926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7415-2379-FF40-ADE4-640C97D2E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C5A861-A8AC-474B-9D29-9D3F842A7926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2447415-2379-FF40-ADE4-640C97D2E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8517"/>
            <a:ext cx="7848600" cy="21603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789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8: Indigenous Politics and Settler Colonialism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Simon Carroll</a:t>
            </a:r>
          </a:p>
          <a:p>
            <a:endParaRPr lang="en-US" dirty="0"/>
          </a:p>
          <a:p>
            <a:r>
              <a:rPr lang="en-US" dirty="0" smtClean="0"/>
              <a:t>MAC D116</a:t>
            </a:r>
            <a:r>
              <a:rPr lang="en-US" dirty="0" smtClean="0"/>
              <a:t>, March 6, 2023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882" y="1138518"/>
            <a:ext cx="736898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</a:rPr>
              <a:t>SJS 100: </a:t>
            </a:r>
            <a:r>
              <a:rPr lang="en-CA" sz="4400" b="1" dirty="0" smtClean="0">
                <a:solidFill>
                  <a:schemeClr val="tx2"/>
                </a:solidFill>
              </a:rPr>
              <a:t>Introduction to Theories of Social Justice</a:t>
            </a: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2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Settler Colonialism?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Wolfe: “Whatever </a:t>
            </a:r>
            <a:r>
              <a:rPr lang="en-US" dirty="0"/>
              <a:t>settlers may </a:t>
            </a:r>
            <a:r>
              <a:rPr lang="en-US" dirty="0" smtClean="0"/>
              <a:t>say—and </a:t>
            </a:r>
            <a:r>
              <a:rPr lang="en-US" dirty="0"/>
              <a:t>they generally have a lot to say—the primary motive for elimination is </a:t>
            </a:r>
            <a:r>
              <a:rPr lang="en-US" dirty="0" smtClean="0"/>
              <a:t>not race </a:t>
            </a:r>
            <a:r>
              <a:rPr lang="en-US" dirty="0"/>
              <a:t>(or religion, ethnicity, grade of civilization, etc.) but access to territory. </a:t>
            </a:r>
            <a:r>
              <a:rPr lang="en-US" dirty="0" smtClean="0"/>
              <a:t>Territoriality </a:t>
            </a:r>
            <a:r>
              <a:rPr lang="en-US" dirty="0"/>
              <a:t>is settler colonialism’s specific, irreducible element</a:t>
            </a:r>
            <a:r>
              <a:rPr lang="en-US" dirty="0" smtClean="0"/>
              <a:t>.” (Wolfe, 2006, p. 388).</a:t>
            </a:r>
          </a:p>
          <a:p>
            <a:r>
              <a:rPr lang="en-US" dirty="0" smtClean="0"/>
              <a:t>What is the ‘logic of elimination’?</a:t>
            </a:r>
          </a:p>
          <a:p>
            <a:r>
              <a:rPr lang="en-US" dirty="0" smtClean="0"/>
              <a:t>Why is it that settler colonial societies sometimes symbolically promote indigenous culture? How does this fit in with the logic of elimination?</a:t>
            </a:r>
          </a:p>
          <a:p>
            <a:r>
              <a:rPr lang="en-US" dirty="0" smtClean="0"/>
              <a:t>Settler colonialism vs. Occupational colonialism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0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Canada as a Settler Colonial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1" dirty="0" smtClean="0"/>
              <a:t>Five waves of settlement</a:t>
            </a:r>
            <a:r>
              <a:rPr lang="en-CA" dirty="0" smtClean="0"/>
              <a:t>:</a:t>
            </a:r>
          </a:p>
          <a:p>
            <a:r>
              <a:rPr lang="en-CA" i="1" dirty="0" smtClean="0"/>
              <a:t>First Wave (1500s-1812):</a:t>
            </a:r>
          </a:p>
          <a:p>
            <a:pPr lvl="1"/>
            <a:r>
              <a:rPr lang="en-CA" dirty="0" smtClean="0"/>
              <a:t>French colonial settlers in New France (17</a:t>
            </a:r>
            <a:r>
              <a:rPr lang="en-CA" baseline="30000" dirty="0" smtClean="0"/>
              <a:t>th</a:t>
            </a:r>
            <a:r>
              <a:rPr lang="en-CA" dirty="0" smtClean="0"/>
              <a:t> Century)</a:t>
            </a:r>
          </a:p>
          <a:p>
            <a:pPr lvl="1"/>
            <a:r>
              <a:rPr lang="en-CA" dirty="0" smtClean="0"/>
              <a:t>English settlers in the conquered territory of Canada post-1759 (Wolfe defeats </a:t>
            </a:r>
            <a:r>
              <a:rPr lang="en-CA" dirty="0" err="1" smtClean="0"/>
              <a:t>Montcalme</a:t>
            </a:r>
            <a:r>
              <a:rPr lang="en-CA" dirty="0" smtClean="0"/>
              <a:t>), eventually demanding a separate administration called Upper Canada (to become Ontario). </a:t>
            </a:r>
          </a:p>
          <a:p>
            <a:pPr lvl="1"/>
            <a:r>
              <a:rPr lang="en-CA" dirty="0" smtClean="0"/>
              <a:t>Large influx of ‘loyalist’ American-English post 1776.</a:t>
            </a:r>
          </a:p>
          <a:p>
            <a:r>
              <a:rPr lang="en-CA" i="1" dirty="0" smtClean="0"/>
              <a:t>Second Wave (1812-1851):</a:t>
            </a:r>
          </a:p>
          <a:p>
            <a:pPr lvl="1"/>
            <a:r>
              <a:rPr lang="en-CA" dirty="0" smtClean="0"/>
              <a:t>Mainly Irish, English and Scottish settlers, encouraged by the British Crown to offset the possible second invasion by the United States after the War of 1812.</a:t>
            </a:r>
          </a:p>
          <a:p>
            <a:r>
              <a:rPr lang="en-CA" i="1" dirty="0" smtClean="0"/>
              <a:t>Third Wave (1890-1920):</a:t>
            </a:r>
          </a:p>
          <a:p>
            <a:pPr lvl="1"/>
            <a:r>
              <a:rPr lang="en-CA" dirty="0"/>
              <a:t>Mainly Continental Europeans, especially </a:t>
            </a:r>
            <a:r>
              <a:rPr lang="en-CA" dirty="0" smtClean="0"/>
              <a:t>Southern </a:t>
            </a:r>
            <a:r>
              <a:rPr lang="en-CA" dirty="0"/>
              <a:t>and </a:t>
            </a:r>
            <a:r>
              <a:rPr lang="en-CA" dirty="0" smtClean="0"/>
              <a:t>Eastern Europe.</a:t>
            </a:r>
            <a:endParaRPr lang="en-CA" i="1" dirty="0" smtClean="0"/>
          </a:p>
          <a:p>
            <a:r>
              <a:rPr lang="en-CA" i="1" dirty="0" smtClean="0"/>
              <a:t>Fourth Wave (1940-1960s):</a:t>
            </a:r>
          </a:p>
          <a:p>
            <a:pPr lvl="1"/>
            <a:r>
              <a:rPr lang="en-CA" dirty="0" smtClean="0"/>
              <a:t>Italians, Portuguese, Ukrainians</a:t>
            </a:r>
          </a:p>
          <a:p>
            <a:r>
              <a:rPr lang="en-CA" i="1" dirty="0" smtClean="0"/>
              <a:t>Fifth Wave (1970-present):</a:t>
            </a:r>
          </a:p>
          <a:p>
            <a:pPr lvl="1"/>
            <a:r>
              <a:rPr lang="en-CA" dirty="0" smtClean="0"/>
              <a:t>Mainly non-European countries, forming the rapid expansion of visible minorities as a proportion of the Canadian population.</a:t>
            </a:r>
          </a:p>
        </p:txBody>
      </p:sp>
    </p:spTree>
    <p:extLst>
      <p:ext uri="{BB962C8B-B14F-4D97-AF65-F5344CB8AC3E}">
        <p14:creationId xmlns:p14="http://schemas.microsoft.com/office/powerpoint/2010/main" val="144986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Settler Colonialism in Canada cont.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Always a combination of Merchants, looking to make a profit on resource extraction, and landless laborers and farmers given the opportunity to flee various oppressive circumstances in Europe first, and then later other parts of the world.</a:t>
            </a:r>
          </a:p>
          <a:p>
            <a:r>
              <a:rPr lang="en-CA" dirty="0" smtClean="0"/>
              <a:t>The ideology of ‘</a:t>
            </a:r>
            <a:r>
              <a:rPr lang="en-CA" dirty="0" err="1" smtClean="0"/>
              <a:t>productivism</a:t>
            </a:r>
            <a:r>
              <a:rPr lang="en-CA" dirty="0" smtClean="0"/>
              <a:t>’ was a central theme for many of the pioneer settlers, </a:t>
            </a:r>
            <a:r>
              <a:rPr lang="en-CA" dirty="0" smtClean="0"/>
              <a:t>and </a:t>
            </a:r>
            <a:r>
              <a:rPr lang="en-CA" dirty="0" smtClean="0"/>
              <a:t>this forms part of the ideology of dismissal and rejection of </a:t>
            </a:r>
            <a:r>
              <a:rPr lang="en-CA" dirty="0"/>
              <a:t>I</a:t>
            </a:r>
            <a:r>
              <a:rPr lang="en-CA" dirty="0" smtClean="0"/>
              <a:t>ndigenous </a:t>
            </a:r>
            <a:r>
              <a:rPr lang="en-CA" dirty="0" smtClean="0"/>
              <a:t>claims for justice and restitution.</a:t>
            </a:r>
          </a:p>
          <a:p>
            <a:r>
              <a:rPr lang="en-CA" dirty="0" smtClean="0"/>
              <a:t>Important to understand that although settler colonialism does leave a ‘legacy’ to its victims (based on previously inflicted trauma), it just as significantly, leaves a real material legacy of wealth and power to contemporary settler inheritors.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267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Indigenous children in care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5" y="2041451"/>
            <a:ext cx="7859587" cy="4093535"/>
          </a:xfrm>
        </p:spPr>
      </p:pic>
    </p:spTree>
    <p:extLst>
      <p:ext uri="{BB962C8B-B14F-4D97-AF65-F5344CB8AC3E}">
        <p14:creationId xmlns:p14="http://schemas.microsoft.com/office/powerpoint/2010/main" val="3543928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102927</TotalTime>
  <Words>412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Clarity</vt:lpstr>
      <vt:lpstr>         </vt:lpstr>
      <vt:lpstr>What is Settler Colonialism?</vt:lpstr>
      <vt:lpstr>Canada as a Settler Colonial Project</vt:lpstr>
      <vt:lpstr>Settler Colonialism in Canada cont.</vt:lpstr>
      <vt:lpstr>Indigenous children in care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 376 A02</dc:title>
  <dc:creator>Simon Carroll</dc:creator>
  <cp:lastModifiedBy>Simon Carroll</cp:lastModifiedBy>
  <cp:revision>222</cp:revision>
  <dcterms:created xsi:type="dcterms:W3CDTF">2013-01-14T22:27:30Z</dcterms:created>
  <dcterms:modified xsi:type="dcterms:W3CDTF">2023-03-06T19:00:12Z</dcterms:modified>
</cp:coreProperties>
</file>