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2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6FA57-4DE7-442E-AD5E-8CA9EB83808A}" type="datetimeFigureOut">
              <a:rPr lang="en-CA" smtClean="0"/>
              <a:t>2021-07-12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2A98D-C1B3-4620-85B3-5DD14B0942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8379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02-15-1540-PPT-HC-EN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fld id="{EF595452-2E03-4010-B131-9B370622CEE9}" type="datetime1">
              <a:rPr lang="en-CA" smtClean="0"/>
              <a:t>2021-07-12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E4748-5953-4B4A-9E5E-00D843A7A0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113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fld id="{EA4F1E3D-029C-49CB-9F84-18797BD48481}" type="datetime1">
              <a:rPr lang="en-CA" smtClean="0"/>
              <a:t>2021-07-12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E4748-5953-4B4A-9E5E-00D843A7A0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9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fld id="{CE2C83FD-691E-402A-A699-1617A05E8285}" type="datetime1">
              <a:rPr lang="en-CA" smtClean="0"/>
              <a:t>2021-07-12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E4748-5953-4B4A-9E5E-00D843A7A0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02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6" y="190831"/>
            <a:ext cx="11442700" cy="58839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86" y="962109"/>
            <a:ext cx="11442700" cy="5073567"/>
          </a:xfrm>
        </p:spPr>
        <p:txBody>
          <a:bodyPr>
            <a:noAutofit/>
          </a:bodyPr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fld id="{2BE52F55-7AB4-44C5-A551-9DED27D07055}" type="datetime1">
              <a:rPr lang="en-CA" smtClean="0"/>
              <a:t>2021-07-12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E4748-5953-4B4A-9E5E-00D843A7A0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73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fld id="{EA5EAE4F-E23C-4BAF-A8F8-24E26F036B12}" type="datetime1">
              <a:rPr lang="en-CA" smtClean="0"/>
              <a:t>2021-07-12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E4748-5953-4B4A-9E5E-00D843A7A0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855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fld id="{9387D9AA-3D7C-4DCE-8CE2-4CA495093D26}" type="datetime1">
              <a:rPr lang="en-CA" smtClean="0"/>
              <a:t>2021-07-12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E4748-5953-4B4A-9E5E-00D843A7A0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489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fld id="{3A53BA91-4DCC-4645-B4C6-DE26E3AA62CA}" type="datetime1">
              <a:rPr lang="en-CA" smtClean="0"/>
              <a:t>2021-07-12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E4748-5953-4B4A-9E5E-00D843A7A0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085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fld id="{2C9B6664-BEA7-4287-B63F-C33C7596C171}" type="datetime1">
              <a:rPr lang="en-CA" smtClean="0"/>
              <a:t>2021-07-12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E4748-5953-4B4A-9E5E-00D843A7A0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56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fld id="{C38DC544-9D30-4D36-9E45-CDF50ED8B57F}" type="datetime1">
              <a:rPr lang="en-CA" smtClean="0"/>
              <a:t>2021-07-12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E4748-5953-4B4A-9E5E-00D843A7A0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84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fld id="{8A345145-0266-40E5-BC38-F052B30A66BC}" type="datetime1">
              <a:rPr lang="en-CA" smtClean="0"/>
              <a:t>2021-07-12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E4748-5953-4B4A-9E5E-00D843A7A0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87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fld id="{9AC85A2C-36BB-4834-99AA-A30DBE67DBF8}" type="datetime1">
              <a:rPr lang="en-CA" smtClean="0"/>
              <a:t>2021-07-12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E4748-5953-4B4A-9E5E-00D843A7A0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09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02-15-1540-PPT-HC-EN-02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78886" y="274641"/>
            <a:ext cx="11442700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78886" y="1139825"/>
            <a:ext cx="114427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33153" y="6437316"/>
            <a:ext cx="757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A1E4748-5953-4B4A-9E5E-00D843A7A0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495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189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4F0D1E"/>
          </a:solidFill>
          <a:latin typeface="+mj-lt"/>
          <a:ea typeface="ＭＳ Ｐゴシック" charset="0"/>
          <a:cs typeface="ＭＳ Ｐゴシック" charset="0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891" indent="-342891" algn="l" defTabSz="457189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000" kern="1200">
          <a:solidFill>
            <a:srgbClr val="404040"/>
          </a:solidFill>
          <a:latin typeface="+mn-lt"/>
          <a:ea typeface="ＭＳ Ｐゴシック" charset="0"/>
          <a:cs typeface="ＭＳ Ｐゴシック" charset="0"/>
        </a:defRPr>
      </a:lvl1pPr>
      <a:lvl2pPr marL="742932" indent="-285744" algn="l" defTabSz="457189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rgbClr val="404040"/>
          </a:solidFill>
          <a:latin typeface="+mn-lt"/>
          <a:ea typeface="ＭＳ Ｐゴシック" charset="0"/>
          <a:cs typeface="+mn-cs"/>
        </a:defRPr>
      </a:lvl2pPr>
      <a:lvl3pPr marL="1142971" indent="-228594" algn="l" defTabSz="457189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rgbClr val="404040"/>
          </a:solidFill>
          <a:latin typeface="+mn-lt"/>
          <a:ea typeface="ＭＳ Ｐゴシック" charset="0"/>
          <a:cs typeface="+mn-cs"/>
        </a:defRPr>
      </a:lvl3pPr>
      <a:lvl4pPr marL="1600160" indent="-228594" algn="l" defTabSz="457189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404040"/>
          </a:solidFill>
          <a:latin typeface="+mn-lt"/>
          <a:ea typeface="ＭＳ Ｐゴシック" charset="0"/>
          <a:cs typeface="+mn-cs"/>
        </a:defRPr>
      </a:lvl4pPr>
      <a:lvl5pPr marL="2057349" indent="-228594" algn="l" defTabSz="457189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rgbClr val="404040"/>
          </a:solidFill>
          <a:latin typeface="+mn-lt"/>
          <a:ea typeface="ＭＳ Ｐゴシック" charset="0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XML PM Version Management Program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4748-5953-4B4A-9E5E-00D843A7A00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209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Scope</a:t>
            </a:r>
            <a:endParaRPr lang="en-CA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Style sheet</a:t>
            </a:r>
          </a:p>
          <a:p>
            <a:r>
              <a:rPr lang="en-CA" sz="2800" dirty="0" smtClean="0"/>
              <a:t>Validation rules</a:t>
            </a:r>
          </a:p>
          <a:p>
            <a:r>
              <a:rPr lang="en-CA" sz="2800" dirty="0" smtClean="0"/>
              <a:t>Specification (i.e., guidance, data model, requirements and schema)</a:t>
            </a:r>
            <a:endParaRPr lang="en-CA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047566" y="2877669"/>
            <a:ext cx="2460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v</a:t>
            </a:r>
            <a:r>
              <a:rPr lang="en-CA" sz="6000" dirty="0" smtClean="0"/>
              <a:t>1.0.0</a:t>
            </a:r>
            <a:endParaRPr lang="en-CA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1304367" y="4797840"/>
            <a:ext cx="2272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Major Release</a:t>
            </a:r>
            <a:endParaRPr lang="en-CA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235825" y="4797840"/>
            <a:ext cx="2272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Minor Release</a:t>
            </a:r>
            <a:endParaRPr lang="en-CA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059706" y="4797840"/>
            <a:ext cx="268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Revision Release</a:t>
            </a:r>
            <a:endParaRPr lang="en-CA" sz="2400" dirty="0"/>
          </a:p>
        </p:txBody>
      </p:sp>
      <p:sp>
        <p:nvSpPr>
          <p:cNvPr id="12" name="Left Brace 11"/>
          <p:cNvSpPr/>
          <p:nvPr/>
        </p:nvSpPr>
        <p:spPr>
          <a:xfrm rot="16200000">
            <a:off x="5201412" y="3685071"/>
            <a:ext cx="341380" cy="43703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Left Brace 12"/>
          <p:cNvSpPr/>
          <p:nvPr/>
        </p:nvSpPr>
        <p:spPr>
          <a:xfrm rot="16200000">
            <a:off x="5878807" y="3685071"/>
            <a:ext cx="341380" cy="43703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Left Brace 13"/>
          <p:cNvSpPr/>
          <p:nvPr/>
        </p:nvSpPr>
        <p:spPr>
          <a:xfrm rot="16200000">
            <a:off x="4588452" y="3685071"/>
            <a:ext cx="341380" cy="43703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Elbow Connector 15"/>
          <p:cNvCxnSpPr>
            <a:stCxn id="14" idx="1"/>
            <a:endCxn id="9" idx="0"/>
          </p:cNvCxnSpPr>
          <p:nvPr/>
        </p:nvCxnSpPr>
        <p:spPr>
          <a:xfrm rot="5400000">
            <a:off x="3238111" y="3276809"/>
            <a:ext cx="723564" cy="231849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2" idx="1"/>
            <a:endCxn id="10" idx="0"/>
          </p:cNvCxnSpPr>
          <p:nvPr/>
        </p:nvCxnSpPr>
        <p:spPr>
          <a:xfrm rot="5400000">
            <a:off x="5010320" y="4436058"/>
            <a:ext cx="723564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3" idx="1"/>
            <a:endCxn id="11" idx="0"/>
          </p:cNvCxnSpPr>
          <p:nvPr/>
        </p:nvCxnSpPr>
        <p:spPr>
          <a:xfrm rot="16200000" flipH="1">
            <a:off x="6863849" y="3259923"/>
            <a:ext cx="723564" cy="235226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4748-5953-4B4A-9E5E-00D843A7A00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826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Release Types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503745"/>
              </p:ext>
            </p:extLst>
          </p:nvPr>
        </p:nvGraphicFramePr>
        <p:xfrm>
          <a:off x="378886" y="779229"/>
          <a:ext cx="11442701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45">
                  <a:extLst>
                    <a:ext uri="{9D8B030D-6E8A-4147-A177-3AD203B41FA5}">
                      <a16:colId xmlns:a16="http://schemas.microsoft.com/office/drawing/2014/main" val="3096871597"/>
                    </a:ext>
                  </a:extLst>
                </a:gridCol>
                <a:gridCol w="1341117">
                  <a:extLst>
                    <a:ext uri="{9D8B030D-6E8A-4147-A177-3AD203B41FA5}">
                      <a16:colId xmlns:a16="http://schemas.microsoft.com/office/drawing/2014/main" val="1986692416"/>
                    </a:ext>
                  </a:extLst>
                </a:gridCol>
                <a:gridCol w="7207623">
                  <a:extLst>
                    <a:ext uri="{9D8B030D-6E8A-4147-A177-3AD203B41FA5}">
                      <a16:colId xmlns:a16="http://schemas.microsoft.com/office/drawing/2014/main" val="92827861"/>
                    </a:ext>
                  </a:extLst>
                </a:gridCol>
                <a:gridCol w="2543116">
                  <a:extLst>
                    <a:ext uri="{9D8B030D-6E8A-4147-A177-3AD203B41FA5}">
                      <a16:colId xmlns:a16="http://schemas.microsoft.com/office/drawing/2014/main" val="2177270263"/>
                    </a:ext>
                  </a:extLst>
                </a:gridCol>
              </a:tblGrid>
              <a:tr h="382667">
                <a:tc gridSpan="2">
                  <a:txBody>
                    <a:bodyPr/>
                    <a:lstStyle/>
                    <a:p>
                      <a:r>
                        <a:rPr lang="en-CA" dirty="0" smtClean="0"/>
                        <a:t>Change Type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Description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Lead time before change is mandatory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298179"/>
                  </a:ext>
                </a:extLst>
              </a:tr>
              <a:tr h="548219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Major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457189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 or more breaking changes;</a:t>
                      </a:r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previously conformant applications are no longer conformant</a:t>
                      </a:r>
                    </a:p>
                    <a:p>
                      <a:pPr marL="285750" lvl="0" indent="-285750" algn="l" defTabSz="457189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Major impact on tooling and automation </a:t>
                      </a:r>
                    </a:p>
                    <a:p>
                      <a:pPr marL="285750" lvl="0" indent="-285750" algn="l" defTabSz="457189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Announced and published for public comment in advance</a:t>
                      </a:r>
                    </a:p>
                    <a:p>
                      <a:pPr marL="285750" lvl="0" indent="-285750" algn="l" defTabSz="457189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Increments up by one after implementation</a:t>
                      </a:r>
                    </a:p>
                    <a:p>
                      <a:pPr marL="285750" lvl="0" indent="-285750" algn="l" defTabSz="457189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Updated guidance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3-6 months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13091"/>
                  </a:ext>
                </a:extLst>
              </a:tr>
              <a:tr h="382667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Minor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457189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 or more substantive changes; creates new capabilities but existing applications are still conformant</a:t>
                      </a:r>
                    </a:p>
                    <a:p>
                      <a:pPr marL="285750" marR="0" lvl="0" indent="-28575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Minor impact on tooling and automation</a:t>
                      </a:r>
                    </a:p>
                    <a:p>
                      <a:pPr marL="285750" marR="0" lvl="0" indent="-28575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Announced in advance</a:t>
                      </a:r>
                    </a:p>
                    <a:p>
                      <a:pPr marL="285750" lvl="0" indent="-285750" algn="l" defTabSz="457189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Resets to 0 after major version changes</a:t>
                      </a:r>
                    </a:p>
                    <a:p>
                      <a:pPr marL="285750" lvl="0" indent="-285750" algn="l" defTabSz="457189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Updated guidance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1-3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months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221055"/>
                  </a:ext>
                </a:extLst>
              </a:tr>
              <a:tr h="382667"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Revision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 smtClean="0"/>
                        <a:t>One or more minor configuration changes; should not cause any impact on conformant applications.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 smtClean="0"/>
                        <a:t>No impact on tooling and</a:t>
                      </a:r>
                      <a:r>
                        <a:rPr lang="en-CA" baseline="0" dirty="0" smtClean="0"/>
                        <a:t> automation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baseline="0" dirty="0" smtClean="0"/>
                        <a:t>Announced after the fact</a:t>
                      </a:r>
                      <a:endParaRPr lang="en-CA" dirty="0" smtClean="0"/>
                    </a:p>
                    <a:p>
                      <a:pPr marL="285750" marR="0" lvl="0" indent="-28575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dirty="0" smtClean="0"/>
                        <a:t>Resets to 0 after minor version changes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&lt;1 month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460820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4748-5953-4B4A-9E5E-00D843A7A00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36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Examples of changes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209350"/>
              </p:ext>
            </p:extLst>
          </p:nvPr>
        </p:nvGraphicFramePr>
        <p:xfrm>
          <a:off x="378884" y="975558"/>
          <a:ext cx="11442701" cy="2851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791">
                  <a:extLst>
                    <a:ext uri="{9D8B030D-6E8A-4147-A177-3AD203B41FA5}">
                      <a16:colId xmlns:a16="http://schemas.microsoft.com/office/drawing/2014/main" val="3096871597"/>
                    </a:ext>
                  </a:extLst>
                </a:gridCol>
                <a:gridCol w="1312960">
                  <a:extLst>
                    <a:ext uri="{9D8B030D-6E8A-4147-A177-3AD203B41FA5}">
                      <a16:colId xmlns:a16="http://schemas.microsoft.com/office/drawing/2014/main" val="1986692416"/>
                    </a:ext>
                  </a:extLst>
                </a:gridCol>
                <a:gridCol w="9696950">
                  <a:extLst>
                    <a:ext uri="{9D8B030D-6E8A-4147-A177-3AD203B41FA5}">
                      <a16:colId xmlns:a16="http://schemas.microsoft.com/office/drawing/2014/main" val="92827861"/>
                    </a:ext>
                  </a:extLst>
                </a:gridCol>
              </a:tblGrid>
              <a:tr h="382667">
                <a:tc gridSpan="2">
                  <a:txBody>
                    <a:bodyPr/>
                    <a:lstStyle/>
                    <a:p>
                      <a:r>
                        <a:rPr lang="en-CA" dirty="0" smtClean="0"/>
                        <a:t>Change Type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Examples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298179"/>
                  </a:ext>
                </a:extLst>
              </a:tr>
              <a:tr h="548219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Major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457189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Schema change</a:t>
                      </a:r>
                    </a:p>
                    <a:p>
                      <a:pPr marL="285750" lvl="0" indent="-285750" algn="l" defTabSz="457189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 new concepts</a:t>
                      </a:r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e.g., shelf life and storage conditions</a:t>
                      </a:r>
                      <a:r>
                        <a:rPr lang="en-CA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or structured indication)</a:t>
                      </a:r>
                      <a:endParaRPr lang="en-CA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13091"/>
                  </a:ext>
                </a:extLst>
              </a:tr>
              <a:tr h="382667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Minor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457189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or modify validation rules for pre-existing content (i.e., no change to the XML or specification)</a:t>
                      </a:r>
                    </a:p>
                    <a:p>
                      <a:pPr marL="285750" lvl="0" indent="-285750" algn="l" defTabSz="457189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adding new characteristics</a:t>
                      </a:r>
                    </a:p>
                    <a:p>
                      <a:pPr marL="285750" lvl="0" indent="-285750" algn="l" defTabSz="457189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supporting additional ingredient class codes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221055"/>
                  </a:ext>
                </a:extLst>
              </a:tr>
              <a:tr h="382667"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Revision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 smtClean="0"/>
                        <a:t>Correct typos in standardized column headings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 smtClean="0"/>
                        <a:t>Correct style sheet presentation errors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460820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4748-5953-4B4A-9E5E-00D843A7A00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207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C" id="{A34E6744-0C44-428F-A1E7-68B6B43267C0}" vid="{BFDA7D90-789F-4DEC-978C-D14ECDACFB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</Template>
  <TotalTime>110</TotalTime>
  <Words>226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ＭＳ Ｐゴシック</vt:lpstr>
      <vt:lpstr>Arial</vt:lpstr>
      <vt:lpstr>Calibri</vt:lpstr>
      <vt:lpstr>HC</vt:lpstr>
      <vt:lpstr>XML PM Version Management Program</vt:lpstr>
      <vt:lpstr>Scope</vt:lpstr>
      <vt:lpstr>Release Types</vt:lpstr>
      <vt:lpstr>Examples of changes</vt:lpstr>
    </vt:vector>
  </TitlesOfParts>
  <Company>Health Canada - Santé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PM Version Management Program</dc:title>
  <dc:creator>Craig Anderson</dc:creator>
  <cp:lastModifiedBy>Piers Hollott</cp:lastModifiedBy>
  <cp:revision>13</cp:revision>
  <dcterms:created xsi:type="dcterms:W3CDTF">2020-04-15T19:33:01Z</dcterms:created>
  <dcterms:modified xsi:type="dcterms:W3CDTF">2021-07-12T22:51:24Z</dcterms:modified>
</cp:coreProperties>
</file>