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327" r:id="rId3"/>
    <p:sldId id="328" r:id="rId4"/>
    <p:sldId id="329" r:id="rId5"/>
    <p:sldId id="326" r:id="rId6"/>
    <p:sldId id="301" r:id="rId7"/>
    <p:sldId id="302" r:id="rId8"/>
    <p:sldId id="330" r:id="rId9"/>
    <p:sldId id="319" r:id="rId10"/>
    <p:sldId id="303" r:id="rId11"/>
    <p:sldId id="331" r:id="rId12"/>
    <p:sldId id="332" r:id="rId13"/>
    <p:sldId id="333" r:id="rId14"/>
    <p:sldId id="307" r:id="rId15"/>
    <p:sldId id="308" r:id="rId16"/>
    <p:sldId id="309" r:id="rId17"/>
    <p:sldId id="310" r:id="rId18"/>
    <p:sldId id="334" r:id="rId19"/>
    <p:sldId id="320" r:id="rId20"/>
    <p:sldId id="311" r:id="rId21"/>
    <p:sldId id="321" r:id="rId22"/>
    <p:sldId id="312" r:id="rId23"/>
    <p:sldId id="313" r:id="rId24"/>
    <p:sldId id="336" r:id="rId25"/>
    <p:sldId id="322" r:id="rId26"/>
    <p:sldId id="314" r:id="rId27"/>
    <p:sldId id="335" r:id="rId28"/>
    <p:sldId id="315" r:id="rId29"/>
    <p:sldId id="324" r:id="rId30"/>
    <p:sldId id="325" r:id="rId31"/>
    <p:sldId id="316" r:id="rId32"/>
    <p:sldId id="323" r:id="rId33"/>
    <p:sldId id="337" r:id="rId3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490092"/>
    <a:srgbClr val="5600AC"/>
    <a:srgbClr val="6600CC"/>
    <a:srgbClr val="800080"/>
    <a:srgbClr val="9900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010" autoAdjust="0"/>
  </p:normalViewPr>
  <p:slideViewPr>
    <p:cSldViewPr snapToGrid="0" snapToObjects="1">
      <p:cViewPr varScale="1">
        <p:scale>
          <a:sx n="62" d="100"/>
          <a:sy n="62" d="100"/>
        </p:scale>
        <p:origin x="30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64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4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7A005-4983-4493-92B1-24584FC41BA5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8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64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4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BB5D0-1616-4173-B44A-F98CEEA1D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1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BB5D0-1616-4173-B44A-F98CEEA1D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3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5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792F-31EE-C344-A2D6-ED544E6AF3F4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E74-70D2-8C43-ADAD-6EB1AA575FD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new templat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stanford.edu/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0"/>
          <a:stretch/>
        </p:blipFill>
        <p:spPr bwMode="auto">
          <a:xfrm>
            <a:off x="38100" y="6166803"/>
            <a:ext cx="2971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6"/>
          <p:cNvSpPr txBox="1"/>
          <p:nvPr/>
        </p:nvSpPr>
        <p:spPr>
          <a:xfrm>
            <a:off x="-12880" y="1894114"/>
            <a:ext cx="915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/>
            </a:lvl1pPr>
          </a:lstStyle>
          <a:p>
            <a:r>
              <a:rPr lang="en-US" sz="3600" dirty="0" smtClean="0"/>
              <a:t>THE DOUBLE PIVOT SIMPLEX METHOD</a:t>
            </a:r>
            <a:endParaRPr lang="en-US" sz="3600" dirty="0"/>
          </a:p>
        </p:txBody>
      </p:sp>
      <p:sp>
        <p:nvSpPr>
          <p:cNvPr id="10" name="CaixaDeTexto 7"/>
          <p:cNvSpPr txBox="1"/>
          <p:nvPr/>
        </p:nvSpPr>
        <p:spPr>
          <a:xfrm>
            <a:off x="-12881" y="3718628"/>
            <a:ext cx="91568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TODD EASTON and FABIO VITOR</a:t>
            </a:r>
          </a:p>
          <a:p>
            <a:pPr algn="ctr"/>
            <a:r>
              <a:rPr lang="en-US" sz="2000" dirty="0" smtClean="0"/>
              <a:t>Department of Industrial and Manufacturing Systems Engineering</a:t>
            </a:r>
          </a:p>
          <a:p>
            <a:pPr algn="ctr"/>
            <a:r>
              <a:rPr lang="en-US" sz="2000" dirty="0" smtClean="0"/>
              <a:t>Kansas State University</a:t>
            </a:r>
          </a:p>
          <a:p>
            <a:pPr algn="ctr"/>
            <a:r>
              <a:rPr lang="en-US" sz="2000" dirty="0" smtClean="0"/>
              <a:t>teaston@ksu.edu, fabioftv@ksu.edu</a:t>
            </a:r>
          </a:p>
        </p:txBody>
      </p:sp>
      <p:sp>
        <p:nvSpPr>
          <p:cNvPr id="11" name="CaixaDeTexto 3"/>
          <p:cNvSpPr txBox="1"/>
          <p:nvPr/>
        </p:nvSpPr>
        <p:spPr>
          <a:xfrm>
            <a:off x="7439025" y="6287730"/>
            <a:ext cx="16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APRIL 25, 2016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0"/>
          <a:stretch/>
        </p:blipFill>
        <p:spPr bwMode="auto">
          <a:xfrm>
            <a:off x="38100" y="6166803"/>
            <a:ext cx="2971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3"/>
          <p:cNvSpPr txBox="1"/>
          <p:nvPr/>
        </p:nvSpPr>
        <p:spPr>
          <a:xfrm>
            <a:off x="-1" y="165559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DOUBLE PIVOT SIMPLEX METHOD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0" y="794726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Calculate a “slope” or angle parameter for each constraint</a:t>
            </a:r>
            <a:endParaRPr lang="en-US" sz="2800" b="1" u="sng" dirty="0"/>
          </a:p>
        </p:txBody>
      </p:sp>
      <p:sp>
        <p:nvSpPr>
          <p:cNvPr id="10" name="CaixaDeTexto 3"/>
          <p:cNvSpPr txBox="1"/>
          <p:nvPr/>
        </p:nvSpPr>
        <p:spPr>
          <a:xfrm>
            <a:off x="7439025" y="6287730"/>
            <a:ext cx="16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APRIL 25, 2016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" y="1577781"/>
            <a:ext cx="8676332" cy="45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0"/>
          <a:stretch/>
        </p:blipFill>
        <p:spPr bwMode="auto">
          <a:xfrm>
            <a:off x="38100" y="6166803"/>
            <a:ext cx="2971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3"/>
          <p:cNvSpPr txBox="1"/>
          <p:nvPr/>
        </p:nvSpPr>
        <p:spPr>
          <a:xfrm>
            <a:off x="-1" y="165559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DOUBLE PIVOT SIMPLEX METHOD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0" y="794726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THE SLOPE ALGORITHM</a:t>
            </a:r>
          </a:p>
        </p:txBody>
      </p:sp>
      <p:sp>
        <p:nvSpPr>
          <p:cNvPr id="10" name="CaixaDeTexto 3"/>
          <p:cNvSpPr txBox="1"/>
          <p:nvPr/>
        </p:nvSpPr>
        <p:spPr>
          <a:xfrm>
            <a:off x="7439025" y="6287730"/>
            <a:ext cx="16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APRIL 25, 2016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8" y="2725331"/>
            <a:ext cx="8832842" cy="1913160"/>
          </a:xfrm>
          <a:prstGeom prst="rect">
            <a:avLst/>
          </a:prstGeom>
        </p:spPr>
      </p:pic>
      <p:sp>
        <p:nvSpPr>
          <p:cNvPr id="9" name="CaixaDeTexto 4"/>
          <p:cNvSpPr txBox="1"/>
          <p:nvPr/>
        </p:nvSpPr>
        <p:spPr>
          <a:xfrm>
            <a:off x="-91719" y="143059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800" b="1" dirty="0" smtClean="0">
                <a:solidFill>
                  <a:srgbClr val="7030A0"/>
                </a:solidFill>
              </a:rPr>
              <a:t>   Theorem </a:t>
            </a:r>
            <a:r>
              <a:rPr lang="en-US" sz="2800" b="1" dirty="0" smtClean="0">
                <a:solidFill>
                  <a:srgbClr val="7030A0"/>
                </a:solidFill>
              </a:rPr>
              <a:t>for an unbounded SA2LP</a:t>
            </a:r>
          </a:p>
        </p:txBody>
      </p:sp>
    </p:spTree>
    <p:extLst>
      <p:ext uri="{BB962C8B-B14F-4D97-AF65-F5344CB8AC3E}">
        <p14:creationId xmlns:p14="http://schemas.microsoft.com/office/powerpoint/2010/main" val="331804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0"/>
          <a:stretch/>
        </p:blipFill>
        <p:spPr bwMode="auto">
          <a:xfrm>
            <a:off x="38100" y="6166803"/>
            <a:ext cx="2971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3"/>
          <p:cNvSpPr txBox="1"/>
          <p:nvPr/>
        </p:nvSpPr>
        <p:spPr>
          <a:xfrm>
            <a:off x="-1" y="165559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DOUBLE PIVOT SIMPLEX METHOD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0" y="794726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THE SLOPE ALGORITHM</a:t>
            </a:r>
          </a:p>
        </p:txBody>
      </p:sp>
      <p:sp>
        <p:nvSpPr>
          <p:cNvPr id="10" name="CaixaDeTexto 3"/>
          <p:cNvSpPr txBox="1"/>
          <p:nvPr/>
        </p:nvSpPr>
        <p:spPr>
          <a:xfrm>
            <a:off x="7439025" y="6287730"/>
            <a:ext cx="16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APRIL 25, 2016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49" y="3690387"/>
            <a:ext cx="8664722" cy="11305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49" y="2028610"/>
            <a:ext cx="8664722" cy="1154709"/>
          </a:xfrm>
          <a:prstGeom prst="rect">
            <a:avLst/>
          </a:prstGeom>
        </p:spPr>
      </p:pic>
      <p:sp>
        <p:nvSpPr>
          <p:cNvPr id="11" name="CaixaDeTexto 4"/>
          <p:cNvSpPr txBox="1"/>
          <p:nvPr/>
        </p:nvSpPr>
        <p:spPr>
          <a:xfrm>
            <a:off x="246579" y="141907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400" b="1" dirty="0" smtClean="0">
                <a:solidFill>
                  <a:srgbClr val="7030A0"/>
                </a:solidFill>
              </a:rPr>
              <a:t>Theorem/Corollary to check for infeasibility</a:t>
            </a:r>
          </a:p>
        </p:txBody>
      </p:sp>
    </p:spTree>
    <p:extLst>
      <p:ext uri="{BB962C8B-B14F-4D97-AF65-F5344CB8AC3E}">
        <p14:creationId xmlns:p14="http://schemas.microsoft.com/office/powerpoint/2010/main" val="412054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0"/>
          <a:stretch/>
        </p:blipFill>
        <p:spPr bwMode="auto">
          <a:xfrm>
            <a:off x="38100" y="6166803"/>
            <a:ext cx="2971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3"/>
          <p:cNvSpPr txBox="1"/>
          <p:nvPr/>
        </p:nvSpPr>
        <p:spPr>
          <a:xfrm>
            <a:off x="-1" y="165559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DOUBLE PIVOT SIMPLEX METHOD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0" y="794726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THE SLOPE ALGORITHM</a:t>
            </a:r>
          </a:p>
        </p:txBody>
      </p:sp>
      <p:sp>
        <p:nvSpPr>
          <p:cNvPr id="10" name="CaixaDeTexto 3"/>
          <p:cNvSpPr txBox="1"/>
          <p:nvPr/>
        </p:nvSpPr>
        <p:spPr>
          <a:xfrm>
            <a:off x="7439025" y="6287730"/>
            <a:ext cx="16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APRIL 25, 2016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27" y="2117093"/>
            <a:ext cx="8690231" cy="2053089"/>
          </a:xfrm>
          <a:prstGeom prst="rect">
            <a:avLst/>
          </a:prstGeom>
        </p:spPr>
      </p:pic>
      <p:sp>
        <p:nvSpPr>
          <p:cNvPr id="11" name="CaixaDeTexto 4"/>
          <p:cNvSpPr txBox="1"/>
          <p:nvPr/>
        </p:nvSpPr>
        <p:spPr>
          <a:xfrm>
            <a:off x="267128" y="151746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400" b="1" dirty="0" smtClean="0">
                <a:solidFill>
                  <a:srgbClr val="7030A0"/>
                </a:solidFill>
              </a:rPr>
              <a:t>Theorem for the optimal solution to a bounded SA2LP</a:t>
            </a:r>
          </a:p>
        </p:txBody>
      </p:sp>
    </p:spTree>
    <p:extLst>
      <p:ext uri="{BB962C8B-B14F-4D97-AF65-F5344CB8AC3E}">
        <p14:creationId xmlns:p14="http://schemas.microsoft.com/office/powerpoint/2010/main" val="276545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0"/>
          <a:stretch/>
        </p:blipFill>
        <p:spPr bwMode="auto">
          <a:xfrm>
            <a:off x="38100" y="6166803"/>
            <a:ext cx="2971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3"/>
          <p:cNvSpPr txBox="1"/>
          <p:nvPr/>
        </p:nvSpPr>
        <p:spPr>
          <a:xfrm>
            <a:off x="-1" y="165559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DOUBLE PIVOT SIMPLEX METHOD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0" y="794726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THE SLOPE ALGORITHM</a:t>
            </a:r>
          </a:p>
        </p:txBody>
      </p:sp>
      <p:sp>
        <p:nvSpPr>
          <p:cNvPr id="10" name="CaixaDeTexto 3"/>
          <p:cNvSpPr txBox="1"/>
          <p:nvPr/>
        </p:nvSpPr>
        <p:spPr>
          <a:xfrm>
            <a:off x="7439025" y="6287730"/>
            <a:ext cx="16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APRIL 25, 2016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1" y="1610449"/>
            <a:ext cx="8961120" cy="1741783"/>
          </a:xfrm>
          <a:prstGeom prst="rect">
            <a:avLst/>
          </a:prstGeom>
        </p:spPr>
      </p:pic>
      <p:sp>
        <p:nvSpPr>
          <p:cNvPr id="9" name="CaixaDeTexto 16"/>
          <p:cNvSpPr txBox="1"/>
          <p:nvPr/>
        </p:nvSpPr>
        <p:spPr>
          <a:xfrm>
            <a:off x="19994" y="4011897"/>
            <a:ext cx="3180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Running Time (Initialization):</a:t>
            </a:r>
            <a:endParaRPr lang="en-US" sz="2000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469" y="4057081"/>
            <a:ext cx="1025716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0"/>
          <a:stretch/>
        </p:blipFill>
        <p:spPr bwMode="auto">
          <a:xfrm>
            <a:off x="38100" y="6166803"/>
            <a:ext cx="2971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3"/>
          <p:cNvSpPr txBox="1"/>
          <p:nvPr/>
        </p:nvSpPr>
        <p:spPr>
          <a:xfrm>
            <a:off x="-1" y="165559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DOUBLE PIVOT SIMPLEX METHOD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38100" y="627311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THE SLOPE ALGORITHM</a:t>
            </a:r>
          </a:p>
        </p:txBody>
      </p:sp>
      <p:sp>
        <p:nvSpPr>
          <p:cNvPr id="10" name="CaixaDeTexto 3"/>
          <p:cNvSpPr txBox="1"/>
          <p:nvPr/>
        </p:nvSpPr>
        <p:spPr>
          <a:xfrm>
            <a:off x="7439025" y="6287730"/>
            <a:ext cx="16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APRIL 25, 2016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6" y="1150531"/>
            <a:ext cx="7664573" cy="49692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949" y="1504093"/>
            <a:ext cx="646460" cy="365760"/>
          </a:xfrm>
          <a:prstGeom prst="rect">
            <a:avLst/>
          </a:prstGeom>
        </p:spPr>
      </p:pic>
      <p:sp>
        <p:nvSpPr>
          <p:cNvPr id="9" name="CaixaDeTexto 16"/>
          <p:cNvSpPr txBox="1"/>
          <p:nvPr/>
        </p:nvSpPr>
        <p:spPr>
          <a:xfrm>
            <a:off x="5560712" y="1476934"/>
            <a:ext cx="2961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Running Time (Main Step):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88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0"/>
          <a:stretch/>
        </p:blipFill>
        <p:spPr bwMode="auto">
          <a:xfrm>
            <a:off x="38100" y="6166803"/>
            <a:ext cx="2971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3"/>
          <p:cNvSpPr txBox="1"/>
          <p:nvPr/>
        </p:nvSpPr>
        <p:spPr>
          <a:xfrm>
            <a:off x="-1" y="165559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DOUBLE PIVOT SIMPLEX METHOD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0" y="794726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THE SLOPE ALGORITHM</a:t>
            </a:r>
          </a:p>
        </p:txBody>
      </p:sp>
      <p:sp>
        <p:nvSpPr>
          <p:cNvPr id="10" name="CaixaDeTexto 3"/>
          <p:cNvSpPr txBox="1"/>
          <p:nvPr/>
        </p:nvSpPr>
        <p:spPr>
          <a:xfrm>
            <a:off x="7439025" y="6287730"/>
            <a:ext cx="16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APRIL 25, 2016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0" y="1613833"/>
            <a:ext cx="7357909" cy="1240978"/>
          </a:xfrm>
          <a:prstGeom prst="rect">
            <a:avLst/>
          </a:prstGeom>
        </p:spPr>
      </p:pic>
      <p:sp>
        <p:nvSpPr>
          <p:cNvPr id="12" name="CaixaDeTexto 16"/>
          <p:cNvSpPr txBox="1"/>
          <p:nvPr/>
        </p:nvSpPr>
        <p:spPr>
          <a:xfrm>
            <a:off x="19994" y="3233299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Running Time (Output):</a:t>
            </a:r>
            <a:endParaRPr lang="en-US" sz="2000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953" y="3268597"/>
            <a:ext cx="636104" cy="365760"/>
          </a:xfrm>
          <a:prstGeom prst="rect">
            <a:avLst/>
          </a:prstGeom>
        </p:spPr>
      </p:pic>
      <p:sp>
        <p:nvSpPr>
          <p:cNvPr id="14" name="CaixaDeTexto 16"/>
          <p:cNvSpPr txBox="1"/>
          <p:nvPr/>
        </p:nvSpPr>
        <p:spPr>
          <a:xfrm>
            <a:off x="19994" y="4011897"/>
            <a:ext cx="4017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Running Time (The Slope Algorithm):</a:t>
            </a:r>
            <a:endParaRPr lang="en-US" sz="2000" dirty="0">
              <a:solidFill>
                <a:srgbClr val="7030A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193" y="4057081"/>
            <a:ext cx="1025716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962" y="733328"/>
            <a:ext cx="4381879" cy="530902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0"/>
          <a:stretch/>
        </p:blipFill>
        <p:spPr bwMode="auto">
          <a:xfrm>
            <a:off x="38100" y="6166803"/>
            <a:ext cx="2971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3"/>
          <p:cNvSpPr txBox="1"/>
          <p:nvPr/>
        </p:nvSpPr>
        <p:spPr>
          <a:xfrm>
            <a:off x="-1" y="165559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DOUBLE PIVOT SIMPLEX METHOD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0" y="794726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THE SLOPE </a:t>
            </a:r>
            <a:r>
              <a:rPr lang="en-US" sz="2800" b="1" u="sng" dirty="0" smtClean="0"/>
              <a:t>ALGORITHM (EXAMPLE)</a:t>
            </a:r>
            <a:endParaRPr lang="en-US" sz="2800" b="1" u="sng" dirty="0"/>
          </a:p>
        </p:txBody>
      </p:sp>
      <p:sp>
        <p:nvSpPr>
          <p:cNvPr id="10" name="CaixaDeTexto 3"/>
          <p:cNvSpPr txBox="1"/>
          <p:nvPr/>
        </p:nvSpPr>
        <p:spPr>
          <a:xfrm>
            <a:off x="7439025" y="6287730"/>
            <a:ext cx="16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APRIL 25, 2016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54736" b="39654"/>
          <a:stretch/>
        </p:blipFill>
        <p:spPr>
          <a:xfrm>
            <a:off x="65258" y="1562392"/>
            <a:ext cx="4362903" cy="317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Pivot Simplex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feasible BV and select Q </a:t>
            </a:r>
            <a:r>
              <a:rPr lang="en-US" dirty="0" smtClean="0">
                <a:sym typeface="Symbol" panose="05050102010706020507" pitchFamily="18" charset="2"/>
              </a:rPr>
              <a:t> NBV with at least one negative reduced cost</a:t>
            </a:r>
          </a:p>
          <a:p>
            <a:r>
              <a:rPr lang="en-US" dirty="0" smtClean="0">
                <a:sym typeface="Symbol" panose="05050102010706020507" pitchFamily="18" charset="2"/>
              </a:rPr>
              <a:t>Create a multiple pivot linear program (MPLP)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 	Maximize (</a:t>
            </a:r>
            <a:r>
              <a:rPr lang="en-US" dirty="0" err="1" smtClean="0">
                <a:sym typeface="Symbol" panose="05050102010706020507" pitchFamily="18" charset="2"/>
              </a:rPr>
              <a:t>c</a:t>
            </a:r>
            <a:r>
              <a:rPr lang="en-US" baseline="-25000" dirty="0" err="1" smtClean="0">
                <a:sym typeface="Symbol" panose="05050102010706020507" pitchFamily="18" charset="2"/>
              </a:rPr>
              <a:t>BV</a:t>
            </a:r>
            <a:r>
              <a:rPr lang="en-US" baseline="30000" dirty="0" err="1" smtClean="0"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A</a:t>
            </a:r>
            <a:r>
              <a:rPr lang="en-US" baseline="-25000" dirty="0" smtClean="0">
                <a:sym typeface="Symbol" panose="05050102010706020507" pitchFamily="18" charset="2"/>
              </a:rPr>
              <a:t>.BV</a:t>
            </a:r>
            <a:r>
              <a:rPr lang="en-US" baseline="30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A</a:t>
            </a:r>
            <a:r>
              <a:rPr lang="en-US" baseline="-25000" dirty="0" smtClean="0">
                <a:sym typeface="Symbol" panose="05050102010706020507" pitchFamily="18" charset="2"/>
              </a:rPr>
              <a:t>.Q</a:t>
            </a:r>
            <a:r>
              <a:rPr lang="en-US" dirty="0" smtClean="0">
                <a:sym typeface="Symbol" panose="05050102010706020507" pitchFamily="18" charset="2"/>
              </a:rPr>
              <a:t>-c</a:t>
            </a:r>
            <a:r>
              <a:rPr lang="en-US" baseline="-25000" dirty="0" smtClean="0">
                <a:sym typeface="Symbol" panose="05050102010706020507" pitchFamily="18" charset="2"/>
              </a:rPr>
              <a:t>Q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r>
              <a:rPr lang="en-US" dirty="0" err="1" smtClean="0">
                <a:sym typeface="Symbol" panose="05050102010706020507" pitchFamily="18" charset="2"/>
              </a:rPr>
              <a:t>x</a:t>
            </a:r>
            <a:r>
              <a:rPr lang="en-US" baseline="-25000" dirty="0" err="1" smtClean="0">
                <a:sym typeface="Symbol" panose="05050102010706020507" pitchFamily="18" charset="2"/>
              </a:rPr>
              <a:t>Q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     Subject to A</a:t>
            </a:r>
            <a:r>
              <a:rPr lang="en-US" baseline="-25000" dirty="0" smtClean="0">
                <a:sym typeface="Symbol" panose="05050102010706020507" pitchFamily="18" charset="2"/>
              </a:rPr>
              <a:t>.BV</a:t>
            </a:r>
            <a:r>
              <a:rPr lang="en-US" baseline="30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A</a:t>
            </a:r>
            <a:r>
              <a:rPr lang="en-US" baseline="-25000" dirty="0" smtClean="0">
                <a:sym typeface="Symbol" panose="05050102010706020507" pitchFamily="18" charset="2"/>
              </a:rPr>
              <a:t>.Q</a:t>
            </a:r>
            <a:r>
              <a:rPr lang="en-US" dirty="0" smtClean="0">
                <a:sym typeface="Symbol" panose="05050102010706020507" pitchFamily="18" charset="2"/>
              </a:rPr>
              <a:t>x</a:t>
            </a:r>
            <a:r>
              <a:rPr lang="en-US" baseline="-25000" dirty="0" smtClean="0">
                <a:sym typeface="Symbol" panose="05050102010706020507" pitchFamily="18" charset="2"/>
              </a:rPr>
              <a:t>Q</a:t>
            </a:r>
            <a:r>
              <a:rPr lang="en-US" dirty="0" smtClean="0">
                <a:sym typeface="Symbol" panose="05050102010706020507" pitchFamily="18" charset="2"/>
              </a:rPr>
              <a:t>+I </a:t>
            </a:r>
            <a:r>
              <a:rPr lang="en-US" dirty="0" err="1" smtClean="0">
                <a:sym typeface="Symbol" panose="05050102010706020507" pitchFamily="18" charset="2"/>
              </a:rPr>
              <a:t>x</a:t>
            </a:r>
            <a:r>
              <a:rPr lang="en-US" baseline="-25000" dirty="0" err="1" smtClean="0">
                <a:sym typeface="Symbol" panose="05050102010706020507" pitchFamily="18" charset="2"/>
              </a:rPr>
              <a:t>BV</a:t>
            </a:r>
            <a:r>
              <a:rPr lang="en-US" baseline="-25000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= b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				</a:t>
            </a:r>
            <a:r>
              <a:rPr lang="en-US" dirty="0" err="1" smtClean="0">
                <a:sym typeface="Symbol" panose="05050102010706020507" pitchFamily="18" charset="2"/>
              </a:rPr>
              <a:t>x</a:t>
            </a:r>
            <a:r>
              <a:rPr lang="en-US" baseline="-25000" dirty="0" err="1" smtClean="0">
                <a:sym typeface="Symbol" panose="05050102010706020507" pitchFamily="18" charset="2"/>
              </a:rPr>
              <a:t>QBV</a:t>
            </a:r>
            <a:r>
              <a:rPr lang="en-US" baseline="-25000" dirty="0" smtClean="0">
                <a:sym typeface="Symbol" panose="05050102010706020507" pitchFamily="18" charset="2"/>
              </a:rPr>
              <a:t> </a:t>
            </a:r>
            <a:r>
              <a:rPr lang="en-US" dirty="0" smtClean="0"/>
              <a:t>≥ 0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Replace BV with the optimal basis of MPLP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74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0"/>
          <a:stretch/>
        </p:blipFill>
        <p:spPr bwMode="auto">
          <a:xfrm>
            <a:off x="38100" y="6166803"/>
            <a:ext cx="2971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3"/>
          <p:cNvSpPr txBox="1"/>
          <p:nvPr/>
        </p:nvSpPr>
        <p:spPr>
          <a:xfrm>
            <a:off x="-1" y="165559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DOUBLE PIVOT SIMPLEX METHOD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0" y="794726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THE </a:t>
            </a:r>
            <a:r>
              <a:rPr lang="en-US" sz="2800" b="1" u="sng" dirty="0" smtClean="0"/>
              <a:t>DOUBLE PIVOT SIMPLEX METHOD</a:t>
            </a:r>
            <a:endParaRPr lang="en-US" sz="2800" b="1" u="sng" dirty="0"/>
          </a:p>
        </p:txBody>
      </p:sp>
      <p:sp>
        <p:nvSpPr>
          <p:cNvPr id="10" name="CaixaDeTexto 3"/>
          <p:cNvSpPr txBox="1"/>
          <p:nvPr/>
        </p:nvSpPr>
        <p:spPr>
          <a:xfrm>
            <a:off x="7439025" y="6287730"/>
            <a:ext cx="16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APRIL 25, 2016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0" y="2091002"/>
            <a:ext cx="9007784" cy="2118939"/>
          </a:xfrm>
          <a:prstGeom prst="rect">
            <a:avLst/>
          </a:prstGeom>
        </p:spPr>
      </p:pic>
      <p:sp>
        <p:nvSpPr>
          <p:cNvPr id="11" name="CaixaDeTexto 4"/>
          <p:cNvSpPr txBox="1"/>
          <p:nvPr/>
        </p:nvSpPr>
        <p:spPr>
          <a:xfrm>
            <a:off x="74361" y="14748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Theorem for the optimal basis of an SS2LP</a:t>
            </a:r>
          </a:p>
        </p:txBody>
      </p:sp>
    </p:spTree>
    <p:extLst>
      <p:ext uri="{BB962C8B-B14F-4D97-AF65-F5344CB8AC3E}">
        <p14:creationId xmlns:p14="http://schemas.microsoft.com/office/powerpoint/2010/main" val="20319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Significance and history</a:t>
            </a:r>
          </a:p>
          <a:p>
            <a:r>
              <a:rPr lang="en-US" dirty="0" smtClean="0"/>
              <a:t>Simplex </a:t>
            </a:r>
            <a:r>
              <a:rPr lang="en-US" dirty="0" smtClean="0"/>
              <a:t>Method and </a:t>
            </a:r>
            <a:r>
              <a:rPr lang="en-US" dirty="0" smtClean="0"/>
              <a:t>classic pivots</a:t>
            </a:r>
          </a:p>
          <a:p>
            <a:r>
              <a:rPr lang="en-US" dirty="0" smtClean="0"/>
              <a:t>Solving two variable problems with the </a:t>
            </a:r>
            <a:r>
              <a:rPr lang="en-US" dirty="0" smtClean="0"/>
              <a:t>Slope </a:t>
            </a:r>
            <a:r>
              <a:rPr lang="en-US" dirty="0"/>
              <a:t>A</a:t>
            </a:r>
            <a:r>
              <a:rPr lang="en-US" dirty="0" smtClean="0"/>
              <a:t>lgorithm</a:t>
            </a:r>
            <a:endParaRPr lang="en-US" dirty="0" smtClean="0"/>
          </a:p>
          <a:p>
            <a:r>
              <a:rPr lang="en-US" dirty="0" smtClean="0"/>
              <a:t>Multiple Pivot Framework</a:t>
            </a:r>
          </a:p>
          <a:p>
            <a:r>
              <a:rPr lang="en-US" dirty="0" smtClean="0"/>
              <a:t>Double Pivot Simplex Method</a:t>
            </a:r>
          </a:p>
          <a:p>
            <a:r>
              <a:rPr lang="en-US" dirty="0" smtClean="0"/>
              <a:t>Degeneracy</a:t>
            </a:r>
          </a:p>
          <a:p>
            <a:r>
              <a:rPr lang="en-US" dirty="0" smtClean="0"/>
              <a:t>Computational Study</a:t>
            </a:r>
          </a:p>
          <a:p>
            <a:r>
              <a:rPr lang="en-US" dirty="0" smtClean="0"/>
              <a:t>Conclusions and future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45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0"/>
          <a:stretch/>
        </p:blipFill>
        <p:spPr bwMode="auto">
          <a:xfrm>
            <a:off x="38100" y="6166803"/>
            <a:ext cx="2971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3"/>
          <p:cNvSpPr txBox="1"/>
          <p:nvPr/>
        </p:nvSpPr>
        <p:spPr>
          <a:xfrm>
            <a:off x="-1" y="165559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DOUBLE PIVOT SIMPLEX METHOD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0" y="794726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THE DOUBLE PIVOT SIMPLEX METHOD</a:t>
            </a:r>
          </a:p>
        </p:txBody>
      </p:sp>
      <p:sp>
        <p:nvSpPr>
          <p:cNvPr id="10" name="CaixaDeTexto 3"/>
          <p:cNvSpPr txBox="1"/>
          <p:nvPr/>
        </p:nvSpPr>
        <p:spPr>
          <a:xfrm>
            <a:off x="7439025" y="6287730"/>
            <a:ext cx="16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APRIL 25, 2016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46603"/>
          <a:stretch/>
        </p:blipFill>
        <p:spPr>
          <a:xfrm>
            <a:off x="-23756" y="1317946"/>
            <a:ext cx="9191510" cy="48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0"/>
          <a:stretch/>
        </p:blipFill>
        <p:spPr bwMode="auto">
          <a:xfrm>
            <a:off x="38100" y="6166803"/>
            <a:ext cx="2971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3"/>
          <p:cNvSpPr txBox="1"/>
          <p:nvPr/>
        </p:nvSpPr>
        <p:spPr>
          <a:xfrm>
            <a:off x="-1" y="165559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DOUBLE PIVOT SIMPLEX METHOD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0" y="794726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THE DOUBLE PIVOT SIMPLEX METHOD</a:t>
            </a:r>
          </a:p>
        </p:txBody>
      </p:sp>
      <p:sp>
        <p:nvSpPr>
          <p:cNvPr id="10" name="CaixaDeTexto 3"/>
          <p:cNvSpPr txBox="1"/>
          <p:nvPr/>
        </p:nvSpPr>
        <p:spPr>
          <a:xfrm>
            <a:off x="7439025" y="6287730"/>
            <a:ext cx="16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APRIL 25, 2016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4662"/>
          <a:stretch/>
        </p:blipFill>
        <p:spPr>
          <a:xfrm>
            <a:off x="97082" y="1541569"/>
            <a:ext cx="8696325" cy="3895280"/>
          </a:xfrm>
          <a:prstGeom prst="rect">
            <a:avLst/>
          </a:prstGeom>
        </p:spPr>
      </p:pic>
      <p:sp>
        <p:nvSpPr>
          <p:cNvPr id="8" name="CaixaDeTexto 16"/>
          <p:cNvSpPr txBox="1"/>
          <p:nvPr/>
        </p:nvSpPr>
        <p:spPr>
          <a:xfrm>
            <a:off x="19994" y="5632469"/>
            <a:ext cx="5567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Running Time (The Double Pivot Simplex Method):</a:t>
            </a: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132" y="5632469"/>
            <a:ext cx="2236979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0"/>
          <a:stretch/>
        </p:blipFill>
        <p:spPr bwMode="auto">
          <a:xfrm>
            <a:off x="38100" y="6166803"/>
            <a:ext cx="2971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3"/>
          <p:cNvSpPr txBox="1"/>
          <p:nvPr/>
        </p:nvSpPr>
        <p:spPr>
          <a:xfrm>
            <a:off x="-1" y="165559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DOUBLE PIVOT SIMPLEX METHOD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0" y="794726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THE DOUBLE PIVOT SIMPLEX </a:t>
            </a:r>
            <a:r>
              <a:rPr lang="en-US" sz="2800" b="1" u="sng" dirty="0" smtClean="0"/>
              <a:t>METHOD (EXAMPLE)</a:t>
            </a:r>
            <a:endParaRPr lang="en-US" sz="2800" b="1" u="sng" dirty="0"/>
          </a:p>
        </p:txBody>
      </p:sp>
      <p:sp>
        <p:nvSpPr>
          <p:cNvPr id="10" name="CaixaDeTexto 3"/>
          <p:cNvSpPr txBox="1"/>
          <p:nvPr/>
        </p:nvSpPr>
        <p:spPr>
          <a:xfrm>
            <a:off x="7439025" y="6287730"/>
            <a:ext cx="16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APRIL 25, 2016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8" y="1503911"/>
            <a:ext cx="51816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8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0"/>
          <a:stretch/>
        </p:blipFill>
        <p:spPr bwMode="auto">
          <a:xfrm>
            <a:off x="38100" y="6166803"/>
            <a:ext cx="2971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3"/>
          <p:cNvSpPr txBox="1"/>
          <p:nvPr/>
        </p:nvSpPr>
        <p:spPr>
          <a:xfrm>
            <a:off x="-1" y="165559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DOUBLE PIVOT SIMPLEX METHOD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0" y="794726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THE DOUBLE PIVOT SIMPLEX METHOD (EXAMPLE)</a:t>
            </a:r>
          </a:p>
        </p:txBody>
      </p:sp>
      <p:sp>
        <p:nvSpPr>
          <p:cNvPr id="10" name="CaixaDeTexto 3"/>
          <p:cNvSpPr txBox="1"/>
          <p:nvPr/>
        </p:nvSpPr>
        <p:spPr>
          <a:xfrm>
            <a:off x="7439025" y="6287730"/>
            <a:ext cx="16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APRIL 25, 2016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68" y="1518968"/>
            <a:ext cx="8020097" cy="445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DPSM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Simplex Method requires 4 iterations, not two.</a:t>
            </a:r>
          </a:p>
          <a:p>
            <a:r>
              <a:rPr lang="en-US" dirty="0" smtClean="0"/>
              <a:t>DPSM has same theoretical running time as The Simplex Method</a:t>
            </a:r>
          </a:p>
          <a:p>
            <a:r>
              <a:rPr lang="en-US" dirty="0" smtClean="0"/>
              <a:t>DPSM will improve the objective function by at least as much as The Simplex Method</a:t>
            </a:r>
          </a:p>
          <a:p>
            <a:r>
              <a:rPr lang="en-US" dirty="0" smtClean="0"/>
              <a:t>Calculate the relative benefit per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00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0"/>
          <a:stretch/>
        </p:blipFill>
        <p:spPr bwMode="auto">
          <a:xfrm>
            <a:off x="38100" y="6166803"/>
            <a:ext cx="2971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3"/>
          <p:cNvSpPr txBox="1"/>
          <p:nvPr/>
        </p:nvSpPr>
        <p:spPr>
          <a:xfrm>
            <a:off x="-1" y="165559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DOUBLE PIVOT SIMPLEX METHOD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0" y="794726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THE DOUBLE PIVOT SIMPLEX METHOD AND DEGENERACY</a:t>
            </a:r>
            <a:endParaRPr lang="en-US" sz="2800" b="1" u="sng" dirty="0"/>
          </a:p>
        </p:txBody>
      </p:sp>
      <p:sp>
        <p:nvSpPr>
          <p:cNvPr id="10" name="CaixaDeTexto 3"/>
          <p:cNvSpPr txBox="1"/>
          <p:nvPr/>
        </p:nvSpPr>
        <p:spPr>
          <a:xfrm>
            <a:off x="7439025" y="6287730"/>
            <a:ext cx="16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APRIL 25, 2016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aixaDeTexto 4"/>
          <p:cNvSpPr txBox="1"/>
          <p:nvPr/>
        </p:nvSpPr>
        <p:spPr>
          <a:xfrm>
            <a:off x="0" y="1408648"/>
            <a:ext cx="91440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800" b="1" dirty="0" smtClean="0"/>
              <a:t>Degeneracy occurs when an SLP has at least one basic variable equals </a:t>
            </a:r>
            <a:r>
              <a:rPr lang="en-US" sz="2800" b="1" dirty="0" smtClean="0"/>
              <a:t>0</a:t>
            </a:r>
          </a:p>
          <a:p>
            <a:pPr marL="285750" indent="-285750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800" b="1" dirty="0" smtClean="0"/>
              <a:t>Degeneracy </a:t>
            </a:r>
            <a:r>
              <a:rPr lang="en-US" sz="2800" b="1" dirty="0" smtClean="0"/>
              <a:t>may force the Simplex Method </a:t>
            </a:r>
            <a:r>
              <a:rPr lang="en-US" sz="2800" b="1" dirty="0" smtClean="0"/>
              <a:t>to </a:t>
            </a:r>
            <a:r>
              <a:rPr lang="en-US" sz="2800" b="1" dirty="0" smtClean="0"/>
              <a:t>perform extra operations, pivoting at the same point</a:t>
            </a:r>
          </a:p>
          <a:p>
            <a:pPr marL="285750" indent="-285750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800" b="1" dirty="0" smtClean="0"/>
              <a:t>Degeneracy may force the Simplex Method to cycle, which prohibits termination</a:t>
            </a:r>
          </a:p>
          <a:p>
            <a:pPr marL="285750" indent="-285750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800" b="1" dirty="0" smtClean="0"/>
              <a:t>Implementing the Slope Algorithm instead of the ratio test in a simplex framework diminishes some of the issues caused by degeneracy</a:t>
            </a:r>
          </a:p>
        </p:txBody>
      </p:sp>
    </p:spTree>
    <p:extLst>
      <p:ext uri="{BB962C8B-B14F-4D97-AF65-F5344CB8AC3E}">
        <p14:creationId xmlns:p14="http://schemas.microsoft.com/office/powerpoint/2010/main" val="31152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0"/>
          <a:stretch/>
        </p:blipFill>
        <p:spPr bwMode="auto">
          <a:xfrm>
            <a:off x="38100" y="6166803"/>
            <a:ext cx="2971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3"/>
          <p:cNvSpPr txBox="1"/>
          <p:nvPr/>
        </p:nvSpPr>
        <p:spPr>
          <a:xfrm>
            <a:off x="-1" y="165559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DOUBLE PIVOT SIMPLEX METHOD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0" y="794726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DEGENERACY (EXAMPLE)</a:t>
            </a:r>
            <a:endParaRPr lang="en-US" sz="2800" b="1" u="sng" dirty="0"/>
          </a:p>
        </p:txBody>
      </p:sp>
      <p:sp>
        <p:nvSpPr>
          <p:cNvPr id="10" name="CaixaDeTexto 3"/>
          <p:cNvSpPr txBox="1"/>
          <p:nvPr/>
        </p:nvSpPr>
        <p:spPr>
          <a:xfrm>
            <a:off x="7439025" y="6287730"/>
            <a:ext cx="16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APRIL 25, 2016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7" y="1615865"/>
            <a:ext cx="4445881" cy="35172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178" y="1614805"/>
            <a:ext cx="4480904" cy="43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4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Degeneracy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Simplex Method finds the basis that corresponds to constraints 5 and 6.  It has the optimal point but still needs to pivot.</a:t>
            </a:r>
          </a:p>
          <a:p>
            <a:r>
              <a:rPr lang="en-US" dirty="0" smtClean="0"/>
              <a:t>The Simplex Method cycles on 11 classical problems (</a:t>
            </a:r>
            <a:r>
              <a:rPr lang="en-US" dirty="0" err="1" smtClean="0"/>
              <a:t>Gass</a:t>
            </a:r>
            <a:r>
              <a:rPr lang="en-US" dirty="0" smtClean="0"/>
              <a:t> and </a:t>
            </a:r>
            <a:r>
              <a:rPr lang="en-US" dirty="0" err="1" smtClean="0"/>
              <a:t>Vinjamuri</a:t>
            </a:r>
            <a:r>
              <a:rPr lang="en-US" dirty="0" smtClean="0"/>
              <a:t> 2004).</a:t>
            </a:r>
          </a:p>
          <a:p>
            <a:r>
              <a:rPr lang="en-US" dirty="0" smtClean="0"/>
              <a:t>DPSM doesn’t cycle on any of these instances</a:t>
            </a:r>
          </a:p>
          <a:p>
            <a:r>
              <a:rPr lang="en-US" dirty="0" smtClean="0"/>
              <a:t>DPSM can still be degenerate and may cycle</a:t>
            </a:r>
          </a:p>
        </p:txBody>
      </p:sp>
    </p:spTree>
    <p:extLst>
      <p:ext uri="{BB962C8B-B14F-4D97-AF65-F5344CB8AC3E}">
        <p14:creationId xmlns:p14="http://schemas.microsoft.com/office/powerpoint/2010/main" val="3452787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0"/>
          <a:stretch/>
        </p:blipFill>
        <p:spPr bwMode="auto">
          <a:xfrm>
            <a:off x="38100" y="6166803"/>
            <a:ext cx="2971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3"/>
          <p:cNvSpPr txBox="1"/>
          <p:nvPr/>
        </p:nvSpPr>
        <p:spPr>
          <a:xfrm>
            <a:off x="-1" y="165559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DOUBLE PIVOT SIMPLEX METHOD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1" y="709494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COMPUTATIONAL STUDY</a:t>
            </a:r>
            <a:endParaRPr lang="en-US" sz="2800" b="1" u="sng" dirty="0"/>
          </a:p>
        </p:txBody>
      </p:sp>
      <p:sp>
        <p:nvSpPr>
          <p:cNvPr id="10" name="CaixaDeTexto 3"/>
          <p:cNvSpPr txBox="1"/>
          <p:nvPr/>
        </p:nvSpPr>
        <p:spPr>
          <a:xfrm>
            <a:off x="7439025" y="6287730"/>
            <a:ext cx="16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APRIL 25, 2016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aixaDeTexto 4"/>
          <p:cNvSpPr txBox="1"/>
          <p:nvPr/>
        </p:nvSpPr>
        <p:spPr>
          <a:xfrm>
            <a:off x="1" y="1313656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b="1" dirty="0" smtClean="0"/>
              <a:t>Random Dense Linear Programs</a:t>
            </a:r>
          </a:p>
          <a:p>
            <a:pPr marL="796925" indent="-342900" algn="just">
              <a:buFont typeface="Wingdings" panose="05000000000000000000" pitchFamily="2" charset="2"/>
              <a:buChar char="§"/>
            </a:pPr>
            <a:r>
              <a:rPr lang="en-US" sz="2000" b="1" dirty="0" smtClean="0"/>
              <a:t>Number of pivots decreased by </a:t>
            </a:r>
            <a:r>
              <a:rPr lang="en-US" sz="2000" b="1" dirty="0" smtClean="0">
                <a:solidFill>
                  <a:srgbClr val="7030A0"/>
                </a:solidFill>
              </a:rPr>
              <a:t>17.3%</a:t>
            </a:r>
            <a:r>
              <a:rPr lang="en-US" sz="2000" b="1" dirty="0" smtClean="0"/>
              <a:t> and solution time by </a:t>
            </a:r>
            <a:r>
              <a:rPr lang="en-US" sz="2000" b="1" dirty="0" smtClean="0">
                <a:solidFill>
                  <a:srgbClr val="7030A0"/>
                </a:solidFill>
              </a:rPr>
              <a:t>17.2%</a:t>
            </a:r>
            <a:r>
              <a:rPr lang="en-US" sz="2000" b="1" dirty="0" smtClean="0"/>
              <a:t>, on average;</a:t>
            </a:r>
          </a:p>
          <a:p>
            <a:pPr marL="796925" indent="-342900" algn="just">
              <a:buFont typeface="Wingdings" panose="05000000000000000000" pitchFamily="2" charset="2"/>
              <a:buChar char="§"/>
            </a:pPr>
            <a:r>
              <a:rPr lang="en-US" sz="2000" b="1" dirty="0" smtClean="0"/>
              <a:t>Relative Improvement for Double Pivots with two entering variables: </a:t>
            </a:r>
            <a:r>
              <a:rPr lang="en-US" sz="2000" b="1" dirty="0" smtClean="0">
                <a:solidFill>
                  <a:srgbClr val="7030A0"/>
                </a:solidFill>
              </a:rPr>
              <a:t>472.5%</a:t>
            </a:r>
            <a:r>
              <a:rPr lang="en-US" sz="2000" b="1" dirty="0" smtClean="0"/>
              <a:t>;</a:t>
            </a:r>
          </a:p>
          <a:p>
            <a:pPr marL="796925" indent="-342900" algn="just">
              <a:buFont typeface="Wingdings" panose="05000000000000000000" pitchFamily="2" charset="2"/>
              <a:buChar char="§"/>
            </a:pPr>
            <a:r>
              <a:rPr lang="en-US" sz="2000" b="1" dirty="0" smtClean="0"/>
              <a:t>Relative Improvement for Double Pivots with only one single variable entering (second most negative reduced cost): </a:t>
            </a:r>
            <a:r>
              <a:rPr lang="en-US" sz="2000" b="1" dirty="0" smtClean="0">
                <a:solidFill>
                  <a:srgbClr val="7030A0"/>
                </a:solidFill>
              </a:rPr>
              <a:t>134.8%</a:t>
            </a:r>
            <a:r>
              <a:rPr lang="en-US" sz="2000" b="1" dirty="0" smtClean="0"/>
              <a:t>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65" y="3295157"/>
            <a:ext cx="7045128" cy="281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6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0"/>
          <a:stretch/>
        </p:blipFill>
        <p:spPr bwMode="auto">
          <a:xfrm>
            <a:off x="38100" y="6166803"/>
            <a:ext cx="2971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3"/>
          <p:cNvSpPr txBox="1"/>
          <p:nvPr/>
        </p:nvSpPr>
        <p:spPr>
          <a:xfrm>
            <a:off x="-1" y="165559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DOUBLE PIVOT SIMPLEX METHOD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0" y="794726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COMPUTATIONAL STUDY</a:t>
            </a:r>
            <a:endParaRPr lang="en-US" sz="2800" b="1" u="sng" dirty="0"/>
          </a:p>
        </p:txBody>
      </p:sp>
      <p:sp>
        <p:nvSpPr>
          <p:cNvPr id="10" name="CaixaDeTexto 3"/>
          <p:cNvSpPr txBox="1"/>
          <p:nvPr/>
        </p:nvSpPr>
        <p:spPr>
          <a:xfrm>
            <a:off x="7439025" y="6287730"/>
            <a:ext cx="16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APRIL 25, 2016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aixaDeTexto 4"/>
          <p:cNvSpPr txBox="1"/>
          <p:nvPr/>
        </p:nvSpPr>
        <p:spPr>
          <a:xfrm>
            <a:off x="0" y="1408648"/>
            <a:ext cx="91440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/>
              <a:t>Sparse Random Linear Programs</a:t>
            </a:r>
          </a:p>
          <a:p>
            <a:pPr marL="796925" indent="-342900" algn="just">
              <a:buFont typeface="Wingdings" panose="05000000000000000000" pitchFamily="2" charset="2"/>
              <a:buChar char="§"/>
            </a:pPr>
            <a:r>
              <a:rPr lang="en-US" sz="2400" b="1" dirty="0"/>
              <a:t>Number of pivots decreased by </a:t>
            </a:r>
            <a:r>
              <a:rPr lang="en-US" sz="2400" b="1" dirty="0" smtClean="0">
                <a:solidFill>
                  <a:srgbClr val="7030A0"/>
                </a:solidFill>
              </a:rPr>
              <a:t>29.4%</a:t>
            </a:r>
            <a:r>
              <a:rPr lang="en-US" sz="2400" b="1" dirty="0" smtClean="0"/>
              <a:t> </a:t>
            </a:r>
            <a:r>
              <a:rPr lang="en-US" sz="2400" b="1" dirty="0"/>
              <a:t>and solution time by </a:t>
            </a:r>
            <a:r>
              <a:rPr lang="en-US" sz="2400" b="1" dirty="0" smtClean="0">
                <a:solidFill>
                  <a:srgbClr val="7030A0"/>
                </a:solidFill>
              </a:rPr>
              <a:t>29.3%</a:t>
            </a:r>
            <a:r>
              <a:rPr lang="en-US" sz="2400" b="1" dirty="0" smtClean="0"/>
              <a:t>, </a:t>
            </a:r>
            <a:r>
              <a:rPr lang="en-US" sz="2400" b="1" dirty="0"/>
              <a:t>on average;</a:t>
            </a:r>
          </a:p>
          <a:p>
            <a:pPr marL="796925" indent="-342900" algn="just">
              <a:buFont typeface="Wingdings" panose="05000000000000000000" pitchFamily="2" charset="2"/>
              <a:buChar char="§"/>
            </a:pPr>
            <a:r>
              <a:rPr lang="en-US" sz="2400" b="1" dirty="0"/>
              <a:t>Relative Improvement for Double Pivots with two entering variables: </a:t>
            </a:r>
            <a:r>
              <a:rPr lang="en-US" sz="2400" b="1" dirty="0" smtClean="0">
                <a:solidFill>
                  <a:srgbClr val="7030A0"/>
                </a:solidFill>
              </a:rPr>
              <a:t>635.1%</a:t>
            </a:r>
            <a:r>
              <a:rPr lang="en-US" sz="2400" b="1" dirty="0" smtClean="0"/>
              <a:t>;</a:t>
            </a:r>
            <a:endParaRPr lang="en-US" sz="2400" b="1" dirty="0"/>
          </a:p>
          <a:p>
            <a:pPr marL="796925" indent="-342900" algn="just">
              <a:buFont typeface="Wingdings" panose="05000000000000000000" pitchFamily="2" charset="2"/>
              <a:buChar char="§"/>
            </a:pPr>
            <a:r>
              <a:rPr lang="en-US" sz="2400" b="1" dirty="0"/>
              <a:t>Relative Improvement for Double Pivots with only one single variable entering (second most negative reduced cost): </a:t>
            </a:r>
            <a:r>
              <a:rPr lang="en-US" sz="2400" b="1" dirty="0" smtClean="0">
                <a:solidFill>
                  <a:srgbClr val="7030A0"/>
                </a:solidFill>
              </a:rPr>
              <a:t>230.5%</a:t>
            </a:r>
            <a:r>
              <a:rPr lang="en-US" sz="2400" b="1" dirty="0" smtClean="0"/>
              <a:t>;</a:t>
            </a:r>
            <a:endParaRPr lang="en-US" sz="2400" b="1" dirty="0"/>
          </a:p>
          <a:p>
            <a:pPr marL="285750" indent="-285750" algn="just">
              <a:spcAft>
                <a:spcPts val="1800"/>
              </a:spcAft>
              <a:buFont typeface="Arial" pitchFamily="34" charset="0"/>
              <a:buChar char="•"/>
            </a:pPr>
            <a:endParaRPr lang="en-US" sz="1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2" y="4254143"/>
            <a:ext cx="4484567" cy="15428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774" y="4254143"/>
            <a:ext cx="4480560" cy="153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Solving LPs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1947 George </a:t>
            </a:r>
            <a:r>
              <a:rPr lang="en-US" dirty="0" err="1" smtClean="0"/>
              <a:t>Dantzig</a:t>
            </a:r>
            <a:r>
              <a:rPr lang="en-US" dirty="0" smtClean="0"/>
              <a:t> created the simplex method, which optimally solves linear programs</a:t>
            </a:r>
          </a:p>
          <a:p>
            <a:r>
              <a:rPr lang="en-US" dirty="0" smtClean="0"/>
              <a:t>1954 </a:t>
            </a:r>
            <a:r>
              <a:rPr lang="en-US" dirty="0" err="1" smtClean="0"/>
              <a:t>Dantzig</a:t>
            </a:r>
            <a:r>
              <a:rPr lang="en-US" dirty="0" smtClean="0"/>
              <a:t> and Orchard-Hays Revised Simplex Method</a:t>
            </a:r>
          </a:p>
          <a:p>
            <a:r>
              <a:rPr lang="en-US" dirty="0" smtClean="0"/>
              <a:t>1979 </a:t>
            </a:r>
            <a:r>
              <a:rPr lang="en-US" dirty="0" err="1" smtClean="0"/>
              <a:t>Khachiyan</a:t>
            </a:r>
            <a:r>
              <a:rPr lang="en-US" dirty="0" smtClean="0"/>
              <a:t> polynomial time ellipsoid algorithm</a:t>
            </a:r>
          </a:p>
          <a:p>
            <a:r>
              <a:rPr lang="en-US" dirty="0" smtClean="0"/>
              <a:t>1984 </a:t>
            </a:r>
            <a:r>
              <a:rPr lang="en-US" dirty="0" err="1" smtClean="0"/>
              <a:t>Karmarkar</a:t>
            </a:r>
            <a:r>
              <a:rPr lang="en-US" dirty="0" smtClean="0"/>
              <a:t> polynomial time algorithm</a:t>
            </a:r>
          </a:p>
          <a:p>
            <a:r>
              <a:rPr lang="en-US" dirty="0" smtClean="0"/>
              <a:t>Currently many interior point algorithms</a:t>
            </a:r>
          </a:p>
          <a:p>
            <a:r>
              <a:rPr lang="en-US" dirty="0" smtClean="0"/>
              <a:t>There exists a debate as to whether or not interior point algorithms are better than The Simplex Method.</a:t>
            </a:r>
          </a:p>
          <a:p>
            <a:r>
              <a:rPr lang="en-US" dirty="0" smtClean="0"/>
              <a:t>Can The Simplex Method be improved?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26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0"/>
          <a:stretch/>
        </p:blipFill>
        <p:spPr bwMode="auto">
          <a:xfrm>
            <a:off x="38100" y="6166803"/>
            <a:ext cx="2971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3"/>
          <p:cNvSpPr txBox="1"/>
          <p:nvPr/>
        </p:nvSpPr>
        <p:spPr>
          <a:xfrm>
            <a:off x="-1" y="165559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DOUBLE PIVOT SIMPLEX METHOD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0" y="794726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COMPUTATIONAL STUDY</a:t>
            </a:r>
            <a:endParaRPr lang="en-US" sz="2800" b="1" u="sng" dirty="0"/>
          </a:p>
        </p:txBody>
      </p:sp>
      <p:sp>
        <p:nvSpPr>
          <p:cNvPr id="10" name="CaixaDeTexto 3"/>
          <p:cNvSpPr txBox="1"/>
          <p:nvPr/>
        </p:nvSpPr>
        <p:spPr>
          <a:xfrm>
            <a:off x="7439025" y="6287730"/>
            <a:ext cx="16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APRIL 25, 2016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aixaDeTexto 4"/>
          <p:cNvSpPr txBox="1"/>
          <p:nvPr/>
        </p:nvSpPr>
        <p:spPr>
          <a:xfrm>
            <a:off x="-133564" y="1408648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b="1" dirty="0" smtClean="0"/>
              <a:t>Benchmark Instances (Linear Relaxation of Assignment Problem)</a:t>
            </a:r>
          </a:p>
          <a:p>
            <a:pPr marL="796925" indent="-342900" algn="just">
              <a:buFont typeface="Wingdings" panose="05000000000000000000" pitchFamily="2" charset="2"/>
              <a:buChar char="§"/>
            </a:pPr>
            <a:r>
              <a:rPr lang="en-US" sz="2000" b="1" dirty="0" smtClean="0"/>
              <a:t>Number </a:t>
            </a:r>
            <a:r>
              <a:rPr lang="en-US" sz="2000" b="1" dirty="0"/>
              <a:t>of pivots decreased by </a:t>
            </a:r>
            <a:r>
              <a:rPr lang="en-US" sz="2000" b="1" dirty="0" smtClean="0">
                <a:solidFill>
                  <a:srgbClr val="7030A0"/>
                </a:solidFill>
              </a:rPr>
              <a:t>44.2%</a:t>
            </a:r>
            <a:r>
              <a:rPr lang="en-US" sz="2000" b="1" dirty="0" smtClean="0"/>
              <a:t> </a:t>
            </a:r>
            <a:r>
              <a:rPr lang="en-US" sz="2000" b="1" dirty="0"/>
              <a:t>and solution time by </a:t>
            </a:r>
            <a:r>
              <a:rPr lang="en-US" sz="2000" b="1" dirty="0" smtClean="0">
                <a:solidFill>
                  <a:srgbClr val="7030A0"/>
                </a:solidFill>
              </a:rPr>
              <a:t>43.7%</a:t>
            </a:r>
            <a:r>
              <a:rPr lang="en-US" sz="2000" b="1" dirty="0" smtClean="0"/>
              <a:t>, </a:t>
            </a:r>
            <a:r>
              <a:rPr lang="en-US" sz="2000" b="1" dirty="0"/>
              <a:t>on </a:t>
            </a:r>
            <a:r>
              <a:rPr lang="en-US" sz="2000" b="1" dirty="0" smtClean="0"/>
              <a:t>average.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787" y="2668901"/>
            <a:ext cx="6284423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0"/>
          <a:stretch/>
        </p:blipFill>
        <p:spPr bwMode="auto">
          <a:xfrm>
            <a:off x="38100" y="6166803"/>
            <a:ext cx="2971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3"/>
          <p:cNvSpPr txBox="1"/>
          <p:nvPr/>
        </p:nvSpPr>
        <p:spPr>
          <a:xfrm>
            <a:off x="-1" y="165559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DOUBLE PIVOT SIMPLEX METHOD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0" y="710159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CONCLUSIONS</a:t>
            </a:r>
            <a:endParaRPr lang="en-US" sz="2800" b="1" u="sng" dirty="0"/>
          </a:p>
        </p:txBody>
      </p:sp>
      <p:sp>
        <p:nvSpPr>
          <p:cNvPr id="10" name="CaixaDeTexto 3"/>
          <p:cNvSpPr txBox="1"/>
          <p:nvPr/>
        </p:nvSpPr>
        <p:spPr>
          <a:xfrm>
            <a:off x="7439025" y="6287730"/>
            <a:ext cx="16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APRIL 25, 2016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aixaDeTexto 4"/>
          <p:cNvSpPr txBox="1"/>
          <p:nvPr/>
        </p:nvSpPr>
        <p:spPr>
          <a:xfrm>
            <a:off x="-9526" y="1110126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b="1" dirty="0" smtClean="0"/>
              <a:t>The Double Pivot Simplex Method is a significant advancement to one of the most famous and important algorithms in science;</a:t>
            </a:r>
          </a:p>
          <a:p>
            <a:pPr marL="285750" indent="-285750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b="1" dirty="0" smtClean="0"/>
              <a:t>An iteration of the Double Pivot Simplex Method has the same theoretical running time as an iteration of the Simplex Method;</a:t>
            </a:r>
          </a:p>
          <a:p>
            <a:pPr marL="285750" indent="-285750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b="1" dirty="0" smtClean="0"/>
              <a:t>The objective value improvement per iteration of a double pivot is as least as large as the improvement from a classic pivot;</a:t>
            </a:r>
          </a:p>
          <a:p>
            <a:pPr marL="285750" indent="-285750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b="1" dirty="0" smtClean="0"/>
              <a:t>The Double Pivot Simplex Method also diminishes some of the negative effects caused by degeneracy;</a:t>
            </a:r>
          </a:p>
          <a:p>
            <a:pPr marL="285750" indent="-285750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b="1" dirty="0" smtClean="0"/>
              <a:t>The Double Pivot Simplex Method decreases the number of pivots and solution time by approximately 20% and 30%, respectively, compared to the Simplex Method. </a:t>
            </a:r>
          </a:p>
        </p:txBody>
      </p:sp>
    </p:spTree>
    <p:extLst>
      <p:ext uri="{BB962C8B-B14F-4D97-AF65-F5344CB8AC3E}">
        <p14:creationId xmlns:p14="http://schemas.microsoft.com/office/powerpoint/2010/main" val="29004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0"/>
          <a:stretch/>
        </p:blipFill>
        <p:spPr bwMode="auto">
          <a:xfrm>
            <a:off x="38100" y="6166803"/>
            <a:ext cx="2971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3"/>
          <p:cNvSpPr txBox="1"/>
          <p:nvPr/>
        </p:nvSpPr>
        <p:spPr>
          <a:xfrm>
            <a:off x="-1" y="165559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DOUBLE PIVOT SIMPLEX METHOD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0" y="794726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FUTURE WORK</a:t>
            </a:r>
            <a:endParaRPr lang="en-US" sz="2800" b="1" u="sng" dirty="0"/>
          </a:p>
        </p:txBody>
      </p:sp>
      <p:sp>
        <p:nvSpPr>
          <p:cNvPr id="10" name="CaixaDeTexto 3"/>
          <p:cNvSpPr txBox="1"/>
          <p:nvPr/>
        </p:nvSpPr>
        <p:spPr>
          <a:xfrm>
            <a:off x="7439025" y="6287730"/>
            <a:ext cx="16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APRIL 25, 2016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aixaDeTexto 4"/>
          <p:cNvSpPr txBox="1"/>
          <p:nvPr/>
        </p:nvSpPr>
        <p:spPr>
          <a:xfrm>
            <a:off x="0" y="1408648"/>
            <a:ext cx="9144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b="1" dirty="0" smtClean="0"/>
              <a:t>Double Pivot Dual Simplex Method</a:t>
            </a:r>
          </a:p>
          <a:p>
            <a:pPr marL="285750" indent="-285750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b="1" dirty="0" smtClean="0"/>
              <a:t>Double Pivot Simplex Method with Upper Bounds</a:t>
            </a:r>
          </a:p>
          <a:p>
            <a:pPr marL="742950" lvl="1" indent="-285750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b="1" dirty="0" smtClean="0"/>
              <a:t>Branch and bound!</a:t>
            </a:r>
          </a:p>
          <a:p>
            <a:pPr marL="285750" indent="-285750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b="1" dirty="0" smtClean="0"/>
              <a:t>Triple (or more) pivot method</a:t>
            </a:r>
          </a:p>
          <a:p>
            <a:pPr marL="285750" indent="-285750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b="1" dirty="0" smtClean="0"/>
              <a:t>Improve interior point methods, nonlinear programming algorithms, and other optimization techniques through a two dimensional search algorithm.</a:t>
            </a:r>
          </a:p>
        </p:txBody>
      </p:sp>
    </p:spTree>
    <p:extLst>
      <p:ext uri="{BB962C8B-B14F-4D97-AF65-F5344CB8AC3E}">
        <p14:creationId xmlns:p14="http://schemas.microsoft.com/office/powerpoint/2010/main" val="3460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56" y="1006024"/>
            <a:ext cx="5815173" cy="393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 would like to thank George </a:t>
            </a:r>
            <a:r>
              <a:rPr lang="en-US" dirty="0" err="1" smtClean="0"/>
              <a:t>Dantzig</a:t>
            </a:r>
            <a:r>
              <a:rPr lang="en-US" dirty="0" smtClean="0"/>
              <a:t>.  He still inspires me to believe that everything can be improved.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Questions?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7690" y="1438380"/>
            <a:ext cx="2179098" cy="33122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74768" y="5140118"/>
            <a:ext cx="27483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http://news.stanford.edu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news/2006/june7/gifs/dantzig.jpg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5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Significance of Solving Linear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Kantorovich and Koopmans win 1975 Nobel Prize in </a:t>
            </a:r>
            <a:r>
              <a:rPr lang="en-US" dirty="0" smtClean="0"/>
              <a:t>Economics.</a:t>
            </a:r>
            <a:endParaRPr lang="en-US" dirty="0"/>
          </a:p>
          <a:p>
            <a:r>
              <a:rPr lang="en-US" dirty="0" smtClean="0"/>
              <a:t>Applications in transportation, manufacturing, medicine, finance, governmental policy, etc.</a:t>
            </a:r>
          </a:p>
          <a:p>
            <a:r>
              <a:rPr lang="en-US" dirty="0" smtClean="0"/>
              <a:t>Millions of linear programs (LP) are solved each day to help create a more efficient world.</a:t>
            </a:r>
          </a:p>
          <a:p>
            <a:r>
              <a:rPr lang="en-US" dirty="0" smtClean="0"/>
              <a:t>The Simplex Method is </a:t>
            </a:r>
            <a:r>
              <a:rPr lang="en-US" dirty="0"/>
              <a:t>recognized by the </a:t>
            </a:r>
            <a:r>
              <a:rPr lang="en-US" i="1" dirty="0"/>
              <a:t>Journal of Computing in Science &amp; Engineering </a:t>
            </a:r>
            <a:r>
              <a:rPr lang="en-US" dirty="0"/>
              <a:t>as one of the top 10 algorithms of the twentieth </a:t>
            </a:r>
            <a:r>
              <a:rPr lang="en-US" dirty="0" smtClean="0"/>
              <a:t>century.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5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1992 Take OR class at BYU</a:t>
            </a:r>
          </a:p>
          <a:p>
            <a:r>
              <a:rPr lang="en-US" dirty="0" smtClean="0"/>
              <a:t>1993 </a:t>
            </a:r>
            <a:r>
              <a:rPr lang="en-US" dirty="0" smtClean="0"/>
              <a:t>Master’s student at Stanford and </a:t>
            </a:r>
            <a:r>
              <a:rPr lang="en-US" dirty="0" err="1" smtClean="0"/>
              <a:t>Dantzig’s</a:t>
            </a:r>
            <a:r>
              <a:rPr lang="en-US" dirty="0" smtClean="0"/>
              <a:t> final Ph.D. LP lecture</a:t>
            </a:r>
          </a:p>
          <a:p>
            <a:r>
              <a:rPr lang="en-US" dirty="0" smtClean="0"/>
              <a:t>Fall 2011 </a:t>
            </a:r>
            <a:r>
              <a:rPr lang="en-US" dirty="0" smtClean="0"/>
              <a:t>graphical </a:t>
            </a:r>
            <a:r>
              <a:rPr lang="en-US" dirty="0" smtClean="0"/>
              <a:t>sensitivity analysis during IMSE 560 </a:t>
            </a:r>
          </a:p>
          <a:p>
            <a:r>
              <a:rPr lang="en-US" dirty="0" smtClean="0"/>
              <a:t>Summer 2014 teaching IMSE 680, gut instinct verified</a:t>
            </a:r>
          </a:p>
          <a:p>
            <a:r>
              <a:rPr lang="en-US" dirty="0" smtClean="0"/>
              <a:t>Summer 2015 Fabio started working on Double Pivot Simplex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0"/>
          <a:stretch/>
        </p:blipFill>
        <p:spPr bwMode="auto">
          <a:xfrm>
            <a:off x="38100" y="6166803"/>
            <a:ext cx="2971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3"/>
          <p:cNvSpPr txBox="1"/>
          <p:nvPr/>
        </p:nvSpPr>
        <p:spPr>
          <a:xfrm>
            <a:off x="-1" y="165559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DOUBLE PIVOT SIMPLEX METHOD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0" y="794726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LINEAR PROGRAMMING BASICS</a:t>
            </a:r>
            <a:endParaRPr lang="en-US" sz="2800" b="1" u="sng" dirty="0"/>
          </a:p>
        </p:txBody>
      </p:sp>
      <p:sp>
        <p:nvSpPr>
          <p:cNvPr id="10" name="CaixaDeTexto 3"/>
          <p:cNvSpPr txBox="1"/>
          <p:nvPr/>
        </p:nvSpPr>
        <p:spPr>
          <a:xfrm>
            <a:off x="7439025" y="6287730"/>
            <a:ext cx="16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APRIL 25, 2016</a:t>
            </a:r>
            <a:endParaRPr 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4"/>
              <p:cNvSpPr txBox="1"/>
              <p:nvPr/>
            </p:nvSpPr>
            <p:spPr>
              <a:xfrm>
                <a:off x="0" y="1408648"/>
                <a:ext cx="9144000" cy="1807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Aft>
                    <a:spcPts val="1800"/>
                  </a:spcAft>
                  <a:buFont typeface="Arial" pitchFamily="34" charset="0"/>
                  <a:buChar char="•"/>
                </a:pPr>
                <a:r>
                  <a:rPr lang="en-US" sz="2400" b="1" dirty="0" smtClean="0"/>
                  <a:t>Define a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linear program (LP)</a:t>
                </a:r>
                <a:r>
                  <a:rPr lang="en-US" sz="2400" b="1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 smtClean="0"/>
                  <a:t> variables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b="1" dirty="0" smtClean="0"/>
                  <a:t> constraints as:</a:t>
                </a:r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𝑴𝒂𝒙𝒊𝒎𝒊𝒛𝒆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𝑺𝒖𝒃𝒋𝒆𝒄𝒕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 smtClean="0"/>
              </a:p>
            </p:txBody>
          </p:sp>
        </mc:Choice>
        <mc:Fallback xmlns="">
          <p:sp>
            <p:nvSpPr>
              <p:cNvPr id="9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08648"/>
                <a:ext cx="9144000" cy="1807033"/>
              </a:xfrm>
              <a:prstGeom prst="rect">
                <a:avLst/>
              </a:prstGeom>
              <a:blipFill rotWithShape="0">
                <a:blip r:embed="rId3"/>
                <a:stretch>
                  <a:fillRect l="-867" t="-2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-2" y="3784107"/>
                <a:ext cx="9134475" cy="18070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spcAft>
                    <a:spcPts val="1800"/>
                  </a:spcAft>
                  <a:buFont typeface="Arial" pitchFamily="34" charset="0"/>
                  <a:buChar char="•"/>
                </a:pPr>
                <a:r>
                  <a:rPr lang="en-US" sz="2400" b="1" dirty="0" smtClean="0"/>
                  <a:t>Define a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standard linear program (SLP)</a:t>
                </a:r>
                <a:r>
                  <a:rPr lang="en-US" sz="2400" b="1" dirty="0" smtClean="0"/>
                  <a:t>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𝑴𝒂𝒙𝒊𝒎𝒊𝒛𝒆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𝑺𝒖𝒃𝒋𝒆𝒄𝒕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400" b="1" dirty="0"/>
              </a:p>
              <a:p>
                <a:r>
                  <a:rPr lang="en-US" sz="2400" b="1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784107"/>
                <a:ext cx="9134475" cy="1807033"/>
              </a:xfrm>
              <a:prstGeom prst="rect">
                <a:avLst/>
              </a:prstGeom>
              <a:blipFill rotWithShape="0">
                <a:blip r:embed="rId4"/>
                <a:stretch>
                  <a:fillRect l="-868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11" y="3182756"/>
            <a:ext cx="3474720" cy="2743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8626" y="3211800"/>
            <a:ext cx="708174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3998" y="5544682"/>
            <a:ext cx="1135380" cy="274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311" y="5529464"/>
            <a:ext cx="994410" cy="2743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9515" y="5529464"/>
            <a:ext cx="1523198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0"/>
          <a:stretch/>
        </p:blipFill>
        <p:spPr bwMode="auto">
          <a:xfrm>
            <a:off x="38100" y="6166803"/>
            <a:ext cx="2971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3"/>
          <p:cNvSpPr txBox="1"/>
          <p:nvPr/>
        </p:nvSpPr>
        <p:spPr>
          <a:xfrm>
            <a:off x="-1" y="165559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DOUBLE PIVOT SIMPLEX METHOD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-9525" y="794726"/>
            <a:ext cx="91439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THE SIMPLEX METHOD DEFINITONS</a:t>
            </a:r>
          </a:p>
          <a:p>
            <a:endParaRPr lang="en-US" sz="2800" b="1" u="sng" dirty="0"/>
          </a:p>
          <a:p>
            <a:r>
              <a:rPr lang="en-US" sz="2800" b="1" dirty="0" smtClean="0"/>
              <a:t>BV </a:t>
            </a:r>
            <a:r>
              <a:rPr lang="en-US" sz="2800" b="1" dirty="0" smtClean="0">
                <a:sym typeface="Symbol" panose="05050102010706020507" pitchFamily="18" charset="2"/>
              </a:rPr>
              <a:t></a:t>
            </a:r>
            <a:r>
              <a:rPr lang="en-US" sz="2800" b="1" dirty="0">
                <a:sym typeface="Symbol" panose="05050102010706020507" pitchFamily="18" charset="2"/>
              </a:rPr>
              <a:t> </a:t>
            </a:r>
            <a:r>
              <a:rPr lang="en-US" sz="2800" b="1" dirty="0" smtClean="0">
                <a:sym typeface="Symbol" panose="05050102010706020507" pitchFamily="18" charset="2"/>
              </a:rPr>
              <a:t>N’ is a basis if A</a:t>
            </a:r>
            <a:r>
              <a:rPr lang="en-US" sz="2800" b="1" baseline="-25000" dirty="0" smtClean="0">
                <a:sym typeface="Symbol" panose="05050102010706020507" pitchFamily="18" charset="2"/>
              </a:rPr>
              <a:t>.BV</a:t>
            </a:r>
            <a:r>
              <a:rPr lang="en-US" sz="2800" b="1" dirty="0" smtClean="0">
                <a:sym typeface="Symbol" panose="05050102010706020507" pitchFamily="18" charset="2"/>
              </a:rPr>
              <a:t> has rank r, </a:t>
            </a:r>
          </a:p>
          <a:p>
            <a:endParaRPr lang="en-US" sz="2800" b="1" dirty="0" smtClean="0">
              <a:sym typeface="Symbol" panose="05050102010706020507" pitchFamily="18" charset="2"/>
            </a:endParaRPr>
          </a:p>
          <a:p>
            <a:r>
              <a:rPr lang="en-US" sz="2800" b="1" dirty="0" smtClean="0">
                <a:sym typeface="Symbol" panose="05050102010706020507" pitchFamily="18" charset="2"/>
              </a:rPr>
              <a:t>NBV</a:t>
            </a:r>
            <a:r>
              <a:rPr lang="en-US" sz="2800" b="1" dirty="0" smtClean="0">
                <a:sym typeface="Symbol" panose="05050102010706020507" pitchFamily="18" charset="2"/>
              </a:rPr>
              <a:t>= N’\BV</a:t>
            </a:r>
          </a:p>
          <a:p>
            <a:endParaRPr lang="en-US" sz="2800" b="1" dirty="0" smtClean="0">
              <a:sym typeface="Symbol" panose="05050102010706020507" pitchFamily="18" charset="2"/>
            </a:endParaRPr>
          </a:p>
          <a:p>
            <a:r>
              <a:rPr lang="en-US" sz="2800" b="1" dirty="0" smtClean="0">
                <a:sym typeface="Symbol" panose="05050102010706020507" pitchFamily="18" charset="2"/>
              </a:rPr>
              <a:t>I</a:t>
            </a:r>
            <a:r>
              <a:rPr lang="en-US" sz="2800" b="1" dirty="0" smtClean="0">
                <a:sym typeface="Symbol" panose="05050102010706020507" pitchFamily="18" charset="2"/>
              </a:rPr>
              <a:t>f </a:t>
            </a:r>
            <a:r>
              <a:rPr lang="en-US" sz="2800" b="1" dirty="0" smtClean="0">
                <a:sym typeface="Symbol" panose="05050102010706020507" pitchFamily="18" charset="2"/>
              </a:rPr>
              <a:t>A</a:t>
            </a:r>
            <a:r>
              <a:rPr lang="en-US" sz="2800" b="1" baseline="-25000" dirty="0" smtClean="0">
                <a:sym typeface="Symbol" panose="05050102010706020507" pitchFamily="18" charset="2"/>
              </a:rPr>
              <a:t>.BV</a:t>
            </a:r>
            <a:r>
              <a:rPr lang="en-US" sz="2800" b="1" baseline="30000" dirty="0" smtClean="0">
                <a:sym typeface="Symbol" panose="05050102010706020507" pitchFamily="18" charset="2"/>
              </a:rPr>
              <a:t>-1</a:t>
            </a:r>
            <a:r>
              <a:rPr lang="en-US" sz="2800" b="1" dirty="0" smtClean="0"/>
              <a:t>b</a:t>
            </a:r>
            <a:r>
              <a:rPr lang="en-US" sz="2800" b="1" dirty="0"/>
              <a:t> </a:t>
            </a:r>
            <a:r>
              <a:rPr lang="en-US" sz="2800" b="1" dirty="0" smtClean="0"/>
              <a:t>≥0, then BV is a feasible basis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If </a:t>
            </a:r>
            <a:r>
              <a:rPr lang="en-US" sz="2800" b="1" dirty="0" err="1" smtClean="0">
                <a:sym typeface="Symbol" panose="05050102010706020507" pitchFamily="18" charset="2"/>
              </a:rPr>
              <a:t>c</a:t>
            </a:r>
            <a:r>
              <a:rPr lang="en-US" sz="2800" b="1" baseline="-25000" dirty="0" err="1" smtClean="0">
                <a:sym typeface="Symbol" panose="05050102010706020507" pitchFamily="18" charset="2"/>
              </a:rPr>
              <a:t>BV</a:t>
            </a:r>
            <a:r>
              <a:rPr lang="en-US" sz="2800" b="1" baseline="30000" dirty="0" err="1" smtClean="0">
                <a:sym typeface="Symbol" panose="05050102010706020507" pitchFamily="18" charset="2"/>
              </a:rPr>
              <a:t>T</a:t>
            </a:r>
            <a:r>
              <a:rPr lang="en-US" sz="2800" b="1" baseline="30000" dirty="0" smtClean="0">
                <a:sym typeface="Symbol" panose="05050102010706020507" pitchFamily="18" charset="2"/>
              </a:rPr>
              <a:t> </a:t>
            </a:r>
            <a:r>
              <a:rPr lang="en-US" sz="2800" b="1" dirty="0" smtClean="0">
                <a:sym typeface="Symbol" panose="05050102010706020507" pitchFamily="18" charset="2"/>
              </a:rPr>
              <a:t>A</a:t>
            </a:r>
            <a:r>
              <a:rPr lang="en-US" sz="2800" b="1" baseline="-25000" dirty="0" smtClean="0">
                <a:sym typeface="Symbol" panose="05050102010706020507" pitchFamily="18" charset="2"/>
              </a:rPr>
              <a:t>.BV</a:t>
            </a:r>
            <a:r>
              <a:rPr lang="en-US" sz="2800" b="1" baseline="30000" dirty="0" smtClean="0">
                <a:sym typeface="Symbol" panose="05050102010706020507" pitchFamily="18" charset="2"/>
              </a:rPr>
              <a:t>-1</a:t>
            </a:r>
            <a:r>
              <a:rPr lang="en-US" sz="2800" b="1" dirty="0" smtClean="0">
                <a:sym typeface="Symbol" panose="05050102010706020507" pitchFamily="18" charset="2"/>
              </a:rPr>
              <a:t>A</a:t>
            </a:r>
            <a:r>
              <a:rPr lang="en-US" sz="2800" b="1" baseline="-25000" dirty="0" smtClean="0">
                <a:sym typeface="Symbol" panose="05050102010706020507" pitchFamily="18" charset="2"/>
              </a:rPr>
              <a:t>.p</a:t>
            </a:r>
            <a:r>
              <a:rPr lang="en-US" sz="2800" b="1" dirty="0" smtClean="0">
                <a:sym typeface="Symbol" panose="05050102010706020507" pitchFamily="18" charset="2"/>
              </a:rPr>
              <a:t>-c</a:t>
            </a:r>
            <a:r>
              <a:rPr lang="en-US" sz="2800" b="1" baseline="-25000" dirty="0" smtClean="0">
                <a:sym typeface="Symbol" panose="05050102010706020507" pitchFamily="18" charset="2"/>
              </a:rPr>
              <a:t>p </a:t>
            </a:r>
            <a:r>
              <a:rPr lang="en-US" sz="2800" b="1" dirty="0"/>
              <a:t>≥</a:t>
            </a:r>
            <a:r>
              <a:rPr lang="en-US" sz="2800" b="1" dirty="0" smtClean="0"/>
              <a:t>0 for all p </a:t>
            </a:r>
            <a:r>
              <a:rPr lang="en-US" sz="2800" b="1" dirty="0" smtClean="0">
                <a:sym typeface="Symbol" panose="05050102010706020507" pitchFamily="18" charset="2"/>
              </a:rPr>
              <a:t> NBV</a:t>
            </a:r>
            <a:r>
              <a:rPr lang="en-US" sz="2800" b="1" dirty="0" smtClean="0">
                <a:sym typeface="Symbol" panose="05050102010706020507" pitchFamily="18" charset="2"/>
              </a:rPr>
              <a:t>, then BV is an optimal basis.</a:t>
            </a:r>
          </a:p>
          <a:p>
            <a:endParaRPr lang="en-US" sz="2800" b="1" dirty="0"/>
          </a:p>
        </p:txBody>
      </p:sp>
      <p:sp>
        <p:nvSpPr>
          <p:cNvPr id="10" name="CaixaDeTexto 3"/>
          <p:cNvSpPr txBox="1"/>
          <p:nvPr/>
        </p:nvSpPr>
        <p:spPr>
          <a:xfrm>
            <a:off x="7439025" y="6287730"/>
            <a:ext cx="16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APRIL 25, 2016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Simplex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feasible basis</a:t>
            </a:r>
          </a:p>
          <a:p>
            <a:r>
              <a:rPr lang="en-US" dirty="0" smtClean="0"/>
              <a:t>Select p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dirty="0" smtClean="0">
                <a:sym typeface="Symbol" panose="05050102010706020507" pitchFamily="18" charset="2"/>
              </a:rPr>
              <a:t>NBV such that </a:t>
            </a:r>
            <a:r>
              <a:rPr lang="en-US" dirty="0" err="1" smtClean="0">
                <a:sym typeface="Symbol" panose="05050102010706020507" pitchFamily="18" charset="2"/>
              </a:rPr>
              <a:t>c</a:t>
            </a:r>
            <a:r>
              <a:rPr lang="en-US" baseline="-25000" dirty="0" err="1" smtClean="0">
                <a:sym typeface="Symbol" panose="05050102010706020507" pitchFamily="18" charset="2"/>
              </a:rPr>
              <a:t>BV</a:t>
            </a:r>
            <a:r>
              <a:rPr lang="en-US" baseline="30000" dirty="0" err="1" smtClean="0"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baseline="-25000" dirty="0">
                <a:sym typeface="Symbol" panose="05050102010706020507" pitchFamily="18" charset="2"/>
              </a:rPr>
              <a:t>.BV</a:t>
            </a:r>
            <a:r>
              <a:rPr lang="en-US" baseline="30000" dirty="0">
                <a:sym typeface="Symbol" panose="05050102010706020507" pitchFamily="18" charset="2"/>
              </a:rPr>
              <a:t>-1</a:t>
            </a: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baseline="-25000" dirty="0">
                <a:sym typeface="Symbol" panose="05050102010706020507" pitchFamily="18" charset="2"/>
              </a:rPr>
              <a:t>.p</a:t>
            </a:r>
            <a:r>
              <a:rPr lang="en-US" dirty="0">
                <a:sym typeface="Symbol" panose="05050102010706020507" pitchFamily="18" charset="2"/>
              </a:rPr>
              <a:t>-c</a:t>
            </a:r>
            <a:r>
              <a:rPr lang="en-US" baseline="-25000" dirty="0">
                <a:sym typeface="Symbol" panose="05050102010706020507" pitchFamily="18" charset="2"/>
              </a:rPr>
              <a:t>p </a:t>
            </a:r>
            <a:r>
              <a:rPr lang="en-US" dirty="0" smtClean="0">
                <a:sym typeface="Symbol" panose="05050102010706020507" pitchFamily="18" charset="2"/>
              </a:rPr>
              <a:t>&lt;0, if none exists, then optimal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Select a row by the ratio test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Pivot (swap p with the basic variable from the row of the ratio test)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Repeat until an optimal basis is obtained or it is shown to be unbounded</a:t>
            </a:r>
          </a:p>
          <a:p>
            <a:pPr marL="0" indent="0">
              <a:buNone/>
            </a:pP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42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0"/>
          <a:stretch/>
        </p:blipFill>
        <p:spPr bwMode="auto">
          <a:xfrm>
            <a:off x="38100" y="6166803"/>
            <a:ext cx="2971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3"/>
          <p:cNvSpPr txBox="1"/>
          <p:nvPr/>
        </p:nvSpPr>
        <p:spPr>
          <a:xfrm>
            <a:off x="-1" y="165559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DOUBLE PIVOT SIMPLEX METHOD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0" y="794726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THE SLOPE ALGORITHM</a:t>
            </a:r>
            <a:endParaRPr lang="en-US" sz="2800" b="1" u="sng" dirty="0"/>
          </a:p>
        </p:txBody>
      </p:sp>
      <p:sp>
        <p:nvSpPr>
          <p:cNvPr id="10" name="CaixaDeTexto 3"/>
          <p:cNvSpPr txBox="1"/>
          <p:nvPr/>
        </p:nvSpPr>
        <p:spPr>
          <a:xfrm>
            <a:off x="7439025" y="6287730"/>
            <a:ext cx="16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APRIL 25, 2016</a:t>
            </a:r>
            <a:endParaRPr 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4"/>
              <p:cNvSpPr txBox="1"/>
              <p:nvPr/>
            </p:nvSpPr>
            <p:spPr>
              <a:xfrm>
                <a:off x="0" y="1408648"/>
                <a:ext cx="9144000" cy="1835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Aft>
                    <a:spcPts val="1800"/>
                  </a:spcAft>
                  <a:buFont typeface="Arial" pitchFamily="34" charset="0"/>
                  <a:buChar char="•"/>
                </a:pPr>
                <a:r>
                  <a:rPr lang="en-US" sz="2400" b="1" dirty="0" smtClean="0"/>
                  <a:t>Define a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simplex two variable linear program (S2LP)</a:t>
                </a:r>
                <a:r>
                  <a:rPr lang="en-US" sz="2400" b="1" dirty="0" smtClean="0"/>
                  <a:t> as:</a:t>
                </a:r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𝑴𝒂𝒙𝒊𝒎𝒊𝒛𝒆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𝑺𝒖𝒃𝒋𝒆𝒄𝒕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 smtClean="0"/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 smtClean="0"/>
              </a:p>
            </p:txBody>
          </p:sp>
        </mc:Choice>
        <mc:Fallback>
          <p:sp>
            <p:nvSpPr>
              <p:cNvPr id="8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08648"/>
                <a:ext cx="9144000" cy="1835502"/>
              </a:xfrm>
              <a:prstGeom prst="rect">
                <a:avLst/>
              </a:prstGeom>
              <a:blipFill rotWithShape="0">
                <a:blip r:embed="rId3"/>
                <a:stretch>
                  <a:fillRect l="-867" t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54712" y="2329953"/>
                <a:ext cx="20529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={1,2,…,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712" y="2329953"/>
                <a:ext cx="2052998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5638" r="-2077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4"/>
              <p:cNvSpPr txBox="1"/>
              <p:nvPr/>
            </p:nvSpPr>
            <p:spPr>
              <a:xfrm>
                <a:off x="4150" y="3482595"/>
                <a:ext cx="9144000" cy="3529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Aft>
                    <a:spcPts val="1800"/>
                  </a:spcAft>
                  <a:buFont typeface="Arial" pitchFamily="34" charset="0"/>
                  <a:buChar char="•"/>
                </a:pPr>
                <a:r>
                  <a:rPr lang="en-US" sz="2400" b="1" dirty="0" smtClean="0"/>
                  <a:t>Define a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slope algorithm two variable linear program (SA2LP)</a:t>
                </a:r>
                <a:r>
                  <a:rPr lang="en-US" sz="2400" b="1" dirty="0" smtClean="0"/>
                  <a:t> as:</a:t>
                </a:r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𝑴𝒂𝒙𝒊𝒎𝒊𝒛𝒆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𝑺𝒖𝒃𝒋𝒆𝒄𝒕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 smtClean="0"/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                           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                         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000" dirty="0"/>
              </a:p>
              <a:p>
                <a:endParaRPr lang="en-US" sz="2000" b="0" dirty="0" smtClean="0"/>
              </a:p>
              <a:p>
                <a:r>
                  <a:rPr lang="en-US" sz="2000" b="0" dirty="0" smtClean="0"/>
                  <a:t>                            </a:t>
                </a:r>
              </a:p>
            </p:txBody>
          </p:sp>
        </mc:Choice>
        <mc:Fallback>
          <p:sp>
            <p:nvSpPr>
              <p:cNvPr id="11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" y="3482595"/>
                <a:ext cx="9144000" cy="3529941"/>
              </a:xfrm>
              <a:prstGeom prst="rect">
                <a:avLst/>
              </a:prstGeom>
              <a:blipFill rotWithShape="0">
                <a:blip r:embed="rId5"/>
                <a:stretch>
                  <a:fillRect l="-933" t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54712" y="4356421"/>
                <a:ext cx="25602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={1,2,…,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712" y="4356421"/>
                <a:ext cx="2560253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4524" r="-166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90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1314</Words>
  <Application>Microsoft Office PowerPoint</Application>
  <PresentationFormat>On-screen Show (4:3)</PresentationFormat>
  <Paragraphs>195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Symbol</vt:lpstr>
      <vt:lpstr>Wingdings</vt:lpstr>
      <vt:lpstr>Office Theme</vt:lpstr>
      <vt:lpstr>PowerPoint Presentation</vt:lpstr>
      <vt:lpstr>Outline</vt:lpstr>
      <vt:lpstr>History of Solving LPs</vt:lpstr>
      <vt:lpstr>Significance of Solving Linear Programs</vt:lpstr>
      <vt:lpstr>Personal History</vt:lpstr>
      <vt:lpstr>PowerPoint Presentation</vt:lpstr>
      <vt:lpstr>PowerPoint Presentation</vt:lpstr>
      <vt:lpstr>The Simplex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Pivot Simplex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DPSM Benefits</vt:lpstr>
      <vt:lpstr>PowerPoint Presentation</vt:lpstr>
      <vt:lpstr>PowerPoint Presentation</vt:lpstr>
      <vt:lpstr>Degeneracy Benefits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would like to thank George Dantzig.  He still inspires me to believe that everything can be improved.   Questions? </vt:lpstr>
    </vt:vector>
  </TitlesOfParts>
  <Company>Kansas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Jeffery Morris</dc:creator>
  <cp:lastModifiedBy>Easton</cp:lastModifiedBy>
  <cp:revision>279</cp:revision>
  <cp:lastPrinted>2016-04-21T23:47:25Z</cp:lastPrinted>
  <dcterms:created xsi:type="dcterms:W3CDTF">2011-05-09T20:00:01Z</dcterms:created>
  <dcterms:modified xsi:type="dcterms:W3CDTF">2016-04-25T17:52:50Z</dcterms:modified>
</cp:coreProperties>
</file>