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38"/>
  </p:notesMasterIdLst>
  <p:sldIdLst>
    <p:sldId id="256" r:id="rId2"/>
    <p:sldId id="357" r:id="rId3"/>
    <p:sldId id="349" r:id="rId4"/>
    <p:sldId id="350" r:id="rId5"/>
    <p:sldId id="358" r:id="rId6"/>
    <p:sldId id="351" r:id="rId7"/>
    <p:sldId id="352" r:id="rId8"/>
    <p:sldId id="353" r:id="rId9"/>
    <p:sldId id="354" r:id="rId10"/>
    <p:sldId id="356" r:id="rId11"/>
    <p:sldId id="369" r:id="rId12"/>
    <p:sldId id="359" r:id="rId13"/>
    <p:sldId id="360" r:id="rId14"/>
    <p:sldId id="361" r:id="rId15"/>
    <p:sldId id="362" r:id="rId16"/>
    <p:sldId id="363" r:id="rId17"/>
    <p:sldId id="364" r:id="rId18"/>
    <p:sldId id="365" r:id="rId19"/>
    <p:sldId id="366" r:id="rId20"/>
    <p:sldId id="367" r:id="rId21"/>
    <p:sldId id="371" r:id="rId22"/>
    <p:sldId id="378" r:id="rId23"/>
    <p:sldId id="379" r:id="rId24"/>
    <p:sldId id="382" r:id="rId25"/>
    <p:sldId id="383" r:id="rId26"/>
    <p:sldId id="368" r:id="rId27"/>
    <p:sldId id="372" r:id="rId28"/>
    <p:sldId id="373" r:id="rId29"/>
    <p:sldId id="374" r:id="rId30"/>
    <p:sldId id="375" r:id="rId31"/>
    <p:sldId id="376" r:id="rId32"/>
    <p:sldId id="377" r:id="rId33"/>
    <p:sldId id="380" r:id="rId34"/>
    <p:sldId id="381" r:id="rId35"/>
    <p:sldId id="370" r:id="rId36"/>
    <p:sldId id="34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
          <p15:clr>
            <a:srgbClr val="A4A3A4"/>
          </p15:clr>
        </p15:guide>
        <p15:guide id="2" pos="34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00"/>
    <p:restoredTop sz="55387" autoAdjust="0"/>
  </p:normalViewPr>
  <p:slideViewPr>
    <p:cSldViewPr snapToGrid="0" snapToObjects="1">
      <p:cViewPr varScale="1">
        <p:scale>
          <a:sx n="66" d="100"/>
          <a:sy n="66" d="100"/>
        </p:scale>
        <p:origin x="1520" y="192"/>
      </p:cViewPr>
      <p:guideLst>
        <p:guide orient="horz" pos="510"/>
        <p:guide pos="345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AE286E-9F28-6741-8610-9BEE110680A5}" type="datetimeFigureOut">
              <a:rPr lang="en-US" smtClean="0"/>
              <a:t>9/23/16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044996-AC82-E94F-8AB5-A0DF814C394B}" type="slidenum">
              <a:rPr lang="en-US" smtClean="0"/>
              <a:t>‹#›</a:t>
            </a:fld>
            <a:endParaRPr lang="en-US" dirty="0"/>
          </a:p>
        </p:txBody>
      </p:sp>
    </p:spTree>
    <p:extLst>
      <p:ext uri="{BB962C8B-B14F-4D97-AF65-F5344CB8AC3E}">
        <p14:creationId xmlns:p14="http://schemas.microsoft.com/office/powerpoint/2010/main" val="13574731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1</a:t>
            </a:fld>
            <a:endParaRPr lang="en-US" dirty="0"/>
          </a:p>
        </p:txBody>
      </p:sp>
    </p:spTree>
    <p:extLst>
      <p:ext uri="{BB962C8B-B14F-4D97-AF65-F5344CB8AC3E}">
        <p14:creationId xmlns:p14="http://schemas.microsoft.com/office/powerpoint/2010/main" val="202218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19</a:t>
            </a:fld>
            <a:endParaRPr lang="en-US" dirty="0"/>
          </a:p>
        </p:txBody>
      </p:sp>
    </p:spTree>
    <p:extLst>
      <p:ext uri="{BB962C8B-B14F-4D97-AF65-F5344CB8AC3E}">
        <p14:creationId xmlns:p14="http://schemas.microsoft.com/office/powerpoint/2010/main" val="846913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 number of trials as</a:t>
            </a:r>
            <a:r>
              <a:rPr lang="en-US" baseline="0" dirty="0" smtClean="0"/>
              <a:t> a confidence slider.</a:t>
            </a:r>
          </a:p>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20</a:t>
            </a:fld>
            <a:endParaRPr lang="en-US" dirty="0"/>
          </a:p>
        </p:txBody>
      </p:sp>
    </p:spTree>
    <p:extLst>
      <p:ext uri="{BB962C8B-B14F-4D97-AF65-F5344CB8AC3E}">
        <p14:creationId xmlns:p14="http://schemas.microsoft.com/office/powerpoint/2010/main" val="840021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dirty="0" smtClean="0"/>
              <a:t>******************</a:t>
            </a:r>
          </a:p>
          <a:p>
            <a:r>
              <a:rPr lang="en-US" sz="4000" dirty="0" smtClean="0"/>
              <a:t>******************</a:t>
            </a:r>
          </a:p>
          <a:p>
            <a:endParaRPr lang="en-US" sz="4000" dirty="0" smtClean="0"/>
          </a:p>
          <a:p>
            <a:r>
              <a:rPr lang="en-US" sz="4000" dirty="0" smtClean="0"/>
              <a:t>Dive</a:t>
            </a:r>
            <a:r>
              <a:rPr lang="en-US" sz="4000" baseline="0" dirty="0" smtClean="0"/>
              <a:t> out to demo of Haskell </a:t>
            </a:r>
            <a:r>
              <a:rPr lang="en-US" sz="4000" baseline="0" dirty="0" err="1" smtClean="0"/>
              <a:t>QuickCheck</a:t>
            </a:r>
            <a:endParaRPr lang="en-US" sz="40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40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400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4000" dirty="0" smtClean="0"/>
              <a:t>******************</a:t>
            </a:r>
          </a:p>
          <a:p>
            <a:endParaRPr lang="en-US" sz="4000" baseline="0" dirty="0" smtClean="0"/>
          </a:p>
          <a:p>
            <a:endParaRPr lang="en-US" sz="4000" baseline="0" dirty="0" smtClean="0"/>
          </a:p>
          <a:p>
            <a:endParaRPr lang="en-US" sz="4000" dirty="0" smtClean="0"/>
          </a:p>
        </p:txBody>
      </p:sp>
      <p:sp>
        <p:nvSpPr>
          <p:cNvPr id="4" name="Slide Number Placeholder 3"/>
          <p:cNvSpPr>
            <a:spLocks noGrp="1"/>
          </p:cNvSpPr>
          <p:nvPr>
            <p:ph type="sldNum" sz="quarter" idx="10"/>
          </p:nvPr>
        </p:nvSpPr>
        <p:spPr/>
        <p:txBody>
          <a:bodyPr/>
          <a:lstStyle/>
          <a:p>
            <a:fld id="{A2044996-AC82-E94F-8AB5-A0DF814C394B}" type="slidenum">
              <a:rPr lang="en-US" smtClean="0"/>
              <a:t>21</a:t>
            </a:fld>
            <a:endParaRPr lang="en-US" dirty="0"/>
          </a:p>
        </p:txBody>
      </p:sp>
    </p:spTree>
    <p:extLst>
      <p:ext uri="{BB962C8B-B14F-4D97-AF65-F5344CB8AC3E}">
        <p14:creationId xmlns:p14="http://schemas.microsoft.com/office/powerpoint/2010/main" val="25169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22</a:t>
            </a:fld>
            <a:endParaRPr lang="en-US" dirty="0"/>
          </a:p>
        </p:txBody>
      </p:sp>
    </p:spTree>
    <p:extLst>
      <p:ext uri="{BB962C8B-B14F-4D97-AF65-F5344CB8AC3E}">
        <p14:creationId xmlns:p14="http://schemas.microsoft.com/office/powerpoint/2010/main" val="432096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t>
            </a:r>
          </a:p>
          <a:p>
            <a:r>
              <a:rPr lang="en-US" sz="1200" dirty="0" smtClean="0"/>
              <a:t>******************</a:t>
            </a:r>
          </a:p>
          <a:p>
            <a:endParaRPr lang="en-US" sz="1200" dirty="0" smtClean="0"/>
          </a:p>
          <a:p>
            <a:r>
              <a:rPr lang="en-US" dirty="0" smtClean="0"/>
              <a:t>Dive out to VS</a:t>
            </a:r>
            <a:r>
              <a:rPr lang="en-US" baseline="0" dirty="0" smtClean="0"/>
              <a:t> – prime factors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A2044996-AC82-E94F-8AB5-A0DF814C394B}" type="slidenum">
              <a:rPr lang="en-US" smtClean="0"/>
              <a:t>23</a:t>
            </a:fld>
            <a:endParaRPr lang="en-US" dirty="0"/>
          </a:p>
        </p:txBody>
      </p:sp>
    </p:spTree>
    <p:extLst>
      <p:ext uri="{BB962C8B-B14F-4D97-AF65-F5344CB8AC3E}">
        <p14:creationId xmlns:p14="http://schemas.microsoft.com/office/powerpoint/2010/main" val="348499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t>
            </a:r>
          </a:p>
          <a:p>
            <a:r>
              <a:rPr lang="en-US" sz="1200" dirty="0" smtClean="0"/>
              <a:t>******************</a:t>
            </a:r>
          </a:p>
          <a:p>
            <a:endParaRPr lang="en-US" sz="1200" dirty="0" smtClean="0"/>
          </a:p>
          <a:p>
            <a:r>
              <a:rPr lang="en-US" dirty="0" smtClean="0"/>
              <a:t>Back to Haskell ...</a:t>
            </a:r>
            <a:r>
              <a:rPr lang="en-US" baseline="0" dirty="0" smtClean="0"/>
              <a:t> Shrinking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A2044996-AC82-E94F-8AB5-A0DF814C394B}" type="slidenum">
              <a:rPr lang="en-US" smtClean="0"/>
              <a:t>24</a:t>
            </a:fld>
            <a:endParaRPr lang="en-US" dirty="0"/>
          </a:p>
        </p:txBody>
      </p:sp>
    </p:spTree>
    <p:extLst>
      <p:ext uri="{BB962C8B-B14F-4D97-AF65-F5344CB8AC3E}">
        <p14:creationId xmlns:p14="http://schemas.microsoft.com/office/powerpoint/2010/main" val="191698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t>
            </a:r>
          </a:p>
          <a:p>
            <a:r>
              <a:rPr lang="en-US" sz="1200" dirty="0" smtClean="0"/>
              <a:t>******************</a:t>
            </a:r>
          </a:p>
          <a:p>
            <a:endParaRPr lang="en-US" sz="1200" dirty="0" smtClean="0"/>
          </a:p>
          <a:p>
            <a:r>
              <a:rPr lang="en-US" dirty="0" smtClean="0"/>
              <a:t>Dive out to demo – </a:t>
            </a:r>
            <a:r>
              <a:rPr lang="en-US" dirty="0" err="1" smtClean="0"/>
              <a:t>junit-quickcheck</a:t>
            </a:r>
            <a:r>
              <a:rPr lang="en-US" dirty="0" smtClean="0"/>
              <a:t>, introduce a fault, look</a:t>
            </a:r>
            <a:r>
              <a:rPr lang="en-US" baseline="0" dirty="0" smtClean="0"/>
              <a:t> at the assertion error message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25</a:t>
            </a:fld>
            <a:endParaRPr lang="en-US" dirty="0"/>
          </a:p>
        </p:txBody>
      </p:sp>
    </p:spTree>
    <p:extLst>
      <p:ext uri="{BB962C8B-B14F-4D97-AF65-F5344CB8AC3E}">
        <p14:creationId xmlns:p14="http://schemas.microsoft.com/office/powerpoint/2010/main" val="5507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26</a:t>
            </a:fld>
            <a:endParaRPr lang="en-US" dirty="0"/>
          </a:p>
        </p:txBody>
      </p:sp>
    </p:spTree>
    <p:extLst>
      <p:ext uri="{BB962C8B-B14F-4D97-AF65-F5344CB8AC3E}">
        <p14:creationId xmlns:p14="http://schemas.microsoft.com/office/powerpoint/2010/main" val="1183043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27</a:t>
            </a:fld>
            <a:endParaRPr lang="en-US" dirty="0"/>
          </a:p>
        </p:txBody>
      </p:sp>
    </p:spTree>
    <p:extLst>
      <p:ext uri="{BB962C8B-B14F-4D97-AF65-F5344CB8AC3E}">
        <p14:creationId xmlns:p14="http://schemas.microsoft.com/office/powerpoint/2010/main" val="2106943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28</a:t>
            </a:fld>
            <a:endParaRPr lang="en-US" dirty="0"/>
          </a:p>
        </p:txBody>
      </p:sp>
    </p:spTree>
    <p:extLst>
      <p:ext uri="{BB962C8B-B14F-4D97-AF65-F5344CB8AC3E}">
        <p14:creationId xmlns:p14="http://schemas.microsoft.com/office/powerpoint/2010/main" val="1205060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Test-driven</a:t>
            </a:r>
            <a:r>
              <a:rPr lang="en-US" baseline="0" dirty="0" smtClean="0"/>
              <a:t> development has worked its way (slowly) into the mainstream.</a:t>
            </a:r>
          </a:p>
          <a:p>
            <a:endParaRPr lang="en-US" dirty="0" smtClean="0"/>
          </a:p>
          <a:p>
            <a:r>
              <a:rPr lang="en-US" dirty="0" smtClean="0"/>
              <a:t>Three laws of TDD</a:t>
            </a:r>
            <a:r>
              <a:rPr lang="en-US" baseline="0" dirty="0" smtClean="0"/>
              <a:t> (Uncle Bob?)</a:t>
            </a:r>
          </a:p>
          <a:p>
            <a:endParaRPr lang="en-US" baseline="0" dirty="0" smtClean="0"/>
          </a:p>
          <a:p>
            <a:pPr marL="228600" indent="-228600">
              <a:buAutoNum type="arabicPeriod"/>
            </a:pPr>
            <a:r>
              <a:rPr lang="en-US" baseline="0" dirty="0" smtClean="0"/>
              <a:t>Write no new production code except to make a failing test pass</a:t>
            </a:r>
          </a:p>
          <a:p>
            <a:pPr marL="228600" indent="-228600">
              <a:buAutoNum type="arabicPeriod"/>
            </a:pPr>
            <a:r>
              <a:rPr lang="en-US" baseline="0" dirty="0" smtClean="0"/>
              <a:t>Write no more test than is sufficient to fail (not compiling == fail)</a:t>
            </a:r>
          </a:p>
          <a:p>
            <a:pPr marL="228600" indent="-228600">
              <a:buAutoNum type="arabicPeriod"/>
            </a:pPr>
            <a:r>
              <a:rPr lang="en-US" baseline="0" dirty="0" smtClean="0"/>
              <a:t>Write no more production code than is sufficient to pass the one failing test</a:t>
            </a:r>
          </a:p>
          <a:p>
            <a:pPr marL="0" lvl="0" indent="0">
              <a:buNone/>
            </a:pPr>
            <a:endParaRPr lang="en-US" baseline="0" dirty="0" smtClean="0"/>
          </a:p>
          <a:p>
            <a:pPr marL="0" lvl="0" indent="0">
              <a:buNone/>
            </a:pPr>
            <a:r>
              <a:rPr lang="en-US" baseline="0" dirty="0" smtClean="0"/>
              <a:t>Great way to constrain development, work in small batches...</a:t>
            </a:r>
          </a:p>
          <a:p>
            <a:pPr marL="0" lvl="0" indent="0">
              <a:buNone/>
            </a:pPr>
            <a:endParaRPr lang="en-US" baseline="0" dirty="0" smtClean="0"/>
          </a:p>
          <a:p>
            <a:pPr marL="0" lvl="0" indent="0">
              <a:buNone/>
            </a:pPr>
            <a:endParaRPr lang="en-US" baseline="0" dirty="0" smtClean="0"/>
          </a:p>
        </p:txBody>
      </p:sp>
      <p:sp>
        <p:nvSpPr>
          <p:cNvPr id="4" name="Slide Number Placeholder 3"/>
          <p:cNvSpPr>
            <a:spLocks noGrp="1"/>
          </p:cNvSpPr>
          <p:nvPr>
            <p:ph type="sldNum" sz="quarter" idx="10"/>
          </p:nvPr>
        </p:nvSpPr>
        <p:spPr/>
        <p:txBody>
          <a:bodyPr/>
          <a:lstStyle/>
          <a:p>
            <a:fld id="{A2044996-AC82-E94F-8AB5-A0DF814C394B}" type="slidenum">
              <a:rPr lang="en-US" smtClean="0"/>
              <a:t>2</a:t>
            </a:fld>
            <a:endParaRPr lang="en-US" dirty="0"/>
          </a:p>
        </p:txBody>
      </p:sp>
    </p:spTree>
    <p:extLst>
      <p:ext uri="{BB962C8B-B14F-4D97-AF65-F5344CB8AC3E}">
        <p14:creationId xmlns:p14="http://schemas.microsoft.com/office/powerpoint/2010/main" val="1295734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Dive out to demo</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29</a:t>
            </a:fld>
            <a:endParaRPr lang="en-US" dirty="0"/>
          </a:p>
        </p:txBody>
      </p:sp>
    </p:spTree>
    <p:extLst>
      <p:ext uri="{BB962C8B-B14F-4D97-AF65-F5344CB8AC3E}">
        <p14:creationId xmlns:p14="http://schemas.microsoft.com/office/powerpoint/2010/main" val="1979498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Dive out to demo</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30</a:t>
            </a:fld>
            <a:endParaRPr lang="en-US" dirty="0"/>
          </a:p>
        </p:txBody>
      </p:sp>
    </p:spTree>
    <p:extLst>
      <p:ext uri="{BB962C8B-B14F-4D97-AF65-F5344CB8AC3E}">
        <p14:creationId xmlns:p14="http://schemas.microsoft.com/office/powerpoint/2010/main" val="501678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31</a:t>
            </a:fld>
            <a:endParaRPr lang="en-US" dirty="0"/>
          </a:p>
        </p:txBody>
      </p:sp>
    </p:spTree>
    <p:extLst>
      <p:ext uri="{BB962C8B-B14F-4D97-AF65-F5344CB8AC3E}">
        <p14:creationId xmlns:p14="http://schemas.microsoft.com/office/powerpoint/2010/main" val="343412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t>
            </a:r>
          </a:p>
          <a:p>
            <a:r>
              <a:rPr lang="en-US" sz="1200" dirty="0" smtClean="0"/>
              <a:t>******************</a:t>
            </a:r>
          </a:p>
          <a:p>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Dive out to</a:t>
            </a:r>
            <a:r>
              <a:rPr lang="en-US" baseline="0" dirty="0" smtClean="0"/>
              <a:t> </a:t>
            </a:r>
            <a:r>
              <a:rPr lang="en-US" baseline="0" dirty="0" err="1" smtClean="0"/>
              <a:t>Xcode</a:t>
            </a:r>
            <a:r>
              <a:rPr lang="en-US" baseline="0" dirty="0" smtClean="0"/>
              <a:t> - </a:t>
            </a:r>
            <a:r>
              <a:rPr lang="en-US" baseline="0" dirty="0" err="1" smtClean="0"/>
              <a:t>SwiftCheck</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t>
            </a:r>
          </a:p>
          <a:p>
            <a:endParaRPr lang="en-US" dirty="0" smtClean="0"/>
          </a:p>
        </p:txBody>
      </p:sp>
      <p:sp>
        <p:nvSpPr>
          <p:cNvPr id="4" name="Slide Number Placeholder 3"/>
          <p:cNvSpPr>
            <a:spLocks noGrp="1"/>
          </p:cNvSpPr>
          <p:nvPr>
            <p:ph type="sldNum" sz="quarter" idx="10"/>
          </p:nvPr>
        </p:nvSpPr>
        <p:spPr/>
        <p:txBody>
          <a:bodyPr/>
          <a:lstStyle/>
          <a:p>
            <a:fld id="{A2044996-AC82-E94F-8AB5-A0DF814C394B}" type="slidenum">
              <a:rPr lang="en-US" smtClean="0"/>
              <a:t>32</a:t>
            </a:fld>
            <a:endParaRPr lang="en-US" dirty="0"/>
          </a:p>
        </p:txBody>
      </p:sp>
    </p:spTree>
    <p:extLst>
      <p:ext uri="{BB962C8B-B14F-4D97-AF65-F5344CB8AC3E}">
        <p14:creationId xmlns:p14="http://schemas.microsoft.com/office/powerpoint/2010/main" val="18488608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Pennies</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33</a:t>
            </a:fld>
            <a:endParaRPr lang="en-US" dirty="0"/>
          </a:p>
        </p:txBody>
      </p:sp>
    </p:spTree>
    <p:extLst>
      <p:ext uri="{BB962C8B-B14F-4D97-AF65-F5344CB8AC3E}">
        <p14:creationId xmlns:p14="http://schemas.microsoft.com/office/powerpoint/2010/main" val="20417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Pennies</a:t>
            </a:r>
          </a:p>
          <a:p>
            <a:endParaRPr lang="en-US" sz="1200" dirty="0" smtClean="0"/>
          </a:p>
          <a:p>
            <a:r>
              <a:rPr lang="en-US" sz="1200" dirty="0" smtClean="0"/>
              <a:t>******************</a:t>
            </a:r>
          </a:p>
          <a:p>
            <a:r>
              <a:rPr lang="en-US" sz="1200" dirty="0" smtClean="0"/>
              <a:t>******************</a:t>
            </a:r>
          </a:p>
          <a:p>
            <a:endParaRPr lang="en-US" sz="1200" dirty="0" smtClean="0"/>
          </a:p>
          <a:p>
            <a:r>
              <a:rPr lang="en-US" dirty="0" smtClean="0"/>
              <a:t>Dive out to VS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A2044996-AC82-E94F-8AB5-A0DF814C394B}" type="slidenum">
              <a:rPr lang="en-US" smtClean="0"/>
              <a:t>34</a:t>
            </a:fld>
            <a:endParaRPr lang="en-US" dirty="0"/>
          </a:p>
        </p:txBody>
      </p:sp>
    </p:spTree>
    <p:extLst>
      <p:ext uri="{BB962C8B-B14F-4D97-AF65-F5344CB8AC3E}">
        <p14:creationId xmlns:p14="http://schemas.microsoft.com/office/powerpoint/2010/main" val="402344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35</a:t>
            </a:fld>
            <a:endParaRPr lang="en-US" dirty="0"/>
          </a:p>
        </p:txBody>
      </p:sp>
    </p:spTree>
    <p:extLst>
      <p:ext uri="{BB962C8B-B14F-4D97-AF65-F5344CB8AC3E}">
        <p14:creationId xmlns:p14="http://schemas.microsoft.com/office/powerpoint/2010/main" val="1396841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36</a:t>
            </a:fld>
            <a:endParaRPr lang="en-US" dirty="0"/>
          </a:p>
        </p:txBody>
      </p:sp>
    </p:spTree>
    <p:extLst>
      <p:ext uri="{BB962C8B-B14F-4D97-AF65-F5344CB8AC3E}">
        <p14:creationId xmlns:p14="http://schemas.microsoft.com/office/powerpoint/2010/main" val="2849810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might choose to practice our TDD skills</a:t>
            </a:r>
            <a:r>
              <a:rPr lang="en-US" baseline="0" dirty="0" smtClean="0"/>
              <a:t> on a kata.</a:t>
            </a:r>
          </a:p>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3</a:t>
            </a:fld>
            <a:endParaRPr lang="en-US" dirty="0"/>
          </a:p>
        </p:txBody>
      </p:sp>
    </p:spTree>
    <p:extLst>
      <p:ext uri="{BB962C8B-B14F-4D97-AF65-F5344CB8AC3E}">
        <p14:creationId xmlns:p14="http://schemas.microsoft.com/office/powerpoint/2010/main" val="83097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to notice a pattern, and work to eliminate the duplication.</a:t>
            </a:r>
          </a:p>
          <a:p>
            <a:endParaRPr lang="en-US" dirty="0" smtClean="0"/>
          </a:p>
          <a:p>
            <a:r>
              <a:rPr lang="en-US" dirty="0" smtClean="0"/>
              <a:t>Many test frameworks allow for some some</a:t>
            </a:r>
            <a:r>
              <a:rPr lang="en-US" baseline="0" dirty="0" smtClean="0"/>
              <a:t> of data-driven test.</a:t>
            </a:r>
          </a:p>
          <a:p>
            <a:endParaRPr lang="en-US" baseline="0" dirty="0" smtClean="0"/>
          </a:p>
          <a:p>
            <a:r>
              <a:rPr lang="en-US" baseline="0" dirty="0" smtClean="0"/>
              <a:t>Here’s how you might do it using </a:t>
            </a:r>
            <a:r>
              <a:rPr lang="en-US" baseline="0" dirty="0" err="1" smtClean="0"/>
              <a:t>Xunit</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10</a:t>
            </a:fld>
            <a:endParaRPr lang="en-US" dirty="0"/>
          </a:p>
        </p:txBody>
      </p:sp>
    </p:spTree>
    <p:extLst>
      <p:ext uri="{BB962C8B-B14F-4D97-AF65-F5344CB8AC3E}">
        <p14:creationId xmlns:p14="http://schemas.microsoft.com/office/powerpoint/2010/main" val="1390677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a:t>
            </a:r>
            <a:r>
              <a:rPr lang="en-US" smtClean="0"/>
              <a:t>VS Enterprise for this.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11</a:t>
            </a:fld>
            <a:endParaRPr lang="en-US" dirty="0"/>
          </a:p>
        </p:txBody>
      </p:sp>
    </p:spTree>
    <p:extLst>
      <p:ext uri="{BB962C8B-B14F-4D97-AF65-F5344CB8AC3E}">
        <p14:creationId xmlns:p14="http://schemas.microsoft.com/office/powerpoint/2010/main" val="1040168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continue adding examples.</a:t>
            </a:r>
            <a:r>
              <a:rPr lang="en-US" baseline="0" dirty="0" smtClean="0"/>
              <a:t> There sure are a lot of positive integers.</a:t>
            </a:r>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13</a:t>
            </a:fld>
            <a:endParaRPr lang="en-US" dirty="0"/>
          </a:p>
        </p:txBody>
      </p:sp>
    </p:spTree>
    <p:extLst>
      <p:ext uri="{BB962C8B-B14F-4D97-AF65-F5344CB8AC3E}">
        <p14:creationId xmlns:p14="http://schemas.microsoft.com/office/powerpoint/2010/main" val="190998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factors, after all.</a:t>
            </a:r>
          </a:p>
          <a:p>
            <a:endParaRPr lang="en-US" dirty="0" smtClean="0"/>
          </a:p>
          <a:p>
            <a:r>
              <a:rPr lang="en-US" dirty="0" smtClean="0"/>
              <a:t>The example-based tests</a:t>
            </a:r>
            <a:r>
              <a:rPr lang="en-US" baseline="0" dirty="0" smtClean="0"/>
              <a:t> don’t explicitly say this should be true.</a:t>
            </a:r>
          </a:p>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16</a:t>
            </a:fld>
            <a:endParaRPr lang="en-US" dirty="0"/>
          </a:p>
        </p:txBody>
      </p:sp>
    </p:spTree>
    <p:extLst>
      <p:ext uri="{BB962C8B-B14F-4D97-AF65-F5344CB8AC3E}">
        <p14:creationId xmlns:p14="http://schemas.microsoft.com/office/powerpoint/2010/main" val="108545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prime factors, after all.</a:t>
            </a:r>
          </a:p>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17</a:t>
            </a:fld>
            <a:endParaRPr lang="en-US" dirty="0"/>
          </a:p>
        </p:txBody>
      </p:sp>
    </p:spTree>
    <p:extLst>
      <p:ext uri="{BB962C8B-B14F-4D97-AF65-F5344CB8AC3E}">
        <p14:creationId xmlns:p14="http://schemas.microsoft.com/office/powerpoint/2010/main" val="1847579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Fundamental</a:t>
            </a:r>
            <a:r>
              <a:rPr lang="en-US" baseline="0" dirty="0" smtClean="0"/>
              <a:t> Theorem of Arithmetic</a:t>
            </a:r>
            <a:endParaRPr lang="en-US" dirty="0" smtClean="0"/>
          </a:p>
          <a:p>
            <a:endParaRPr lang="en-US" dirty="0"/>
          </a:p>
        </p:txBody>
      </p:sp>
      <p:sp>
        <p:nvSpPr>
          <p:cNvPr id="4" name="Slide Number Placeholder 3"/>
          <p:cNvSpPr>
            <a:spLocks noGrp="1"/>
          </p:cNvSpPr>
          <p:nvPr>
            <p:ph type="sldNum" sz="quarter" idx="10"/>
          </p:nvPr>
        </p:nvSpPr>
        <p:spPr/>
        <p:txBody>
          <a:bodyPr/>
          <a:lstStyle/>
          <a:p>
            <a:fld id="{A2044996-AC82-E94F-8AB5-A0DF814C394B}" type="slidenum">
              <a:rPr lang="en-US" smtClean="0"/>
              <a:t>18</a:t>
            </a:fld>
            <a:endParaRPr lang="en-US" dirty="0"/>
          </a:p>
        </p:txBody>
      </p:sp>
    </p:spTree>
    <p:extLst>
      <p:ext uri="{BB962C8B-B14F-4D97-AF65-F5344CB8AC3E}">
        <p14:creationId xmlns:p14="http://schemas.microsoft.com/office/powerpoint/2010/main" val="1206038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dirty="0" smtClean="0"/>
              <a:t>Click to edit Master title style</a:t>
            </a:r>
            <a:endParaRPr kumimoji="0" lang="en-US" dirty="0"/>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140825E-4A15-4D39-8176-1F07E904CB30}" type="datetimeFigureOut">
              <a:rPr lang="en-US" smtClean="0"/>
              <a:t>9/23/16</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0FB56013-B943-42BA-886F-6F9D4EB85E9D}"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40825E-4A15-4D39-8176-1F07E904CB30}" type="datetimeFigureOut">
              <a:rPr lang="en-US" smtClean="0"/>
              <a:t>9/23/16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3E4AAA4-6363-4581-962D-1ACCC2D600C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40825E-4A15-4D39-8176-1F07E904CB30}" type="datetimeFigureOut">
              <a:rPr lang="en-US" smtClean="0"/>
              <a:t>9/23/16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3E4AAA4-6363-4581-962D-1ACCC2D600C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40825E-4A15-4D39-8176-1F07E904CB30}" type="datetimeFigureOut">
              <a:rPr lang="en-US" smtClean="0"/>
              <a:t>9/23/16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3E4AAA4-6363-4581-962D-1ACCC2D600C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140825E-4A15-4D39-8176-1F07E904CB30}" type="datetimeFigureOut">
              <a:rPr lang="en-US" smtClean="0"/>
              <a:t>9/23/16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3E4AAA4-6363-4581-962D-1ACCC2D600C5}" type="slidenum">
              <a:rPr lang="en-US" smtClean="0"/>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40825E-4A15-4D39-8176-1F07E904CB30}" type="datetimeFigureOut">
              <a:rPr lang="en-US" smtClean="0"/>
              <a:t>9/23/16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3E4AAA4-6363-4581-962D-1ACCC2D600C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140825E-4A15-4D39-8176-1F07E904CB30}" type="datetimeFigureOut">
              <a:rPr lang="en-US" smtClean="0"/>
              <a:t>9/23/16</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93E4AAA4-6363-4581-962D-1ACCC2D600C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140825E-4A15-4D39-8176-1F07E904CB30}" type="datetimeFigureOut">
              <a:rPr lang="en-US" smtClean="0"/>
              <a:t>9/23/16</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93E4AAA4-6363-4581-962D-1ACCC2D600C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140825E-4A15-4D39-8176-1F07E904CB30}" type="datetimeFigureOut">
              <a:rPr lang="en-US" smtClean="0"/>
              <a:t>9/23/16</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93E4AAA4-6363-4581-962D-1ACCC2D600C5}" type="slidenum">
              <a:rPr lang="en-US" smtClean="0"/>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40825E-4A15-4D39-8176-1F07E904CB30}" type="datetimeFigureOut">
              <a:rPr lang="en-US" smtClean="0"/>
              <a:t>9/23/16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0FB56013-B943-42BA-886F-6F9D4EB85E9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140825E-4A15-4D39-8176-1F07E904CB30}" type="datetimeFigureOut">
              <a:rPr lang="en-US" smtClean="0"/>
              <a:t>9/23/16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3E4AAA4-6363-4581-962D-1ACCC2D600C5}" type="slidenum">
              <a:rPr lang="en-US" smtClean="0"/>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jpg"/><Relationship Id="rId1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140825E-4A15-4D39-8176-1F07E904CB30}" type="datetimeFigureOut">
              <a:rPr lang="en-US" smtClean="0"/>
              <a:t>9/23/16</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3E4AAA4-6363-4581-962D-1ACCC2D600C5}" type="slidenum">
              <a:rPr lang="en-US" smtClean="0"/>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00198" y="5819648"/>
            <a:ext cx="1444049" cy="857503"/>
          </a:xfrm>
          <a:prstGeom prst="rect">
            <a:avLst/>
          </a:prstGeom>
        </p:spPr>
      </p:pic>
      <p:pic>
        <p:nvPicPr>
          <p:cNvPr id="3" name="Picture 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988440" y="5699392"/>
            <a:ext cx="1082408" cy="1082408"/>
          </a:xfrm>
          <a:prstGeom prst="rect">
            <a:avLst/>
          </a:prstGeom>
        </p:spPr>
      </p:pic>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Palatino Linotype"/>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Palatino Linotype"/>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Palatino Linotype"/>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Palatino Linotype"/>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Palatino Linotype"/>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Palatino Linotype"/>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fsharpforfunandprofit.com/"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hyperlink" Target="http://www.linkedin.com/in/pholser" TargetMode="External"/><Relationship Id="rId6" Type="http://schemas.openxmlformats.org/officeDocument/2006/relationships/image" Target="../media/image14.png"/><Relationship Id="rId7" Type="http://schemas.openxmlformats.org/officeDocument/2006/relationships/hyperlink" Target="http://github.com/pholser"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7"/>
            <a:ext cx="7406640" cy="924154"/>
          </a:xfrm>
        </p:spPr>
        <p:txBody>
          <a:bodyPr>
            <a:normAutofit/>
          </a:bodyPr>
          <a:lstStyle/>
          <a:p>
            <a:pPr algn="ctr"/>
            <a:r>
              <a:rPr lang="en-US" dirty="0" smtClean="0"/>
              <a:t>Property-Based Testing</a:t>
            </a:r>
            <a:endParaRPr lang="en-US" dirty="0"/>
          </a:p>
        </p:txBody>
      </p:sp>
      <p:sp>
        <p:nvSpPr>
          <p:cNvPr id="3" name="TextBox 2"/>
          <p:cNvSpPr txBox="1"/>
          <p:nvPr/>
        </p:nvSpPr>
        <p:spPr>
          <a:xfrm>
            <a:off x="3375173" y="3735421"/>
            <a:ext cx="3521413" cy="1200329"/>
          </a:xfrm>
          <a:prstGeom prst="rect">
            <a:avLst/>
          </a:prstGeom>
          <a:noFill/>
        </p:spPr>
        <p:txBody>
          <a:bodyPr wrap="square" rtlCol="0">
            <a:spAutoFit/>
          </a:bodyPr>
          <a:lstStyle/>
          <a:p>
            <a:pPr algn="ctr"/>
            <a:r>
              <a:rPr lang="en-US" sz="2400" dirty="0" smtClean="0">
                <a:latin typeface="Palatino Linotype" charset="0"/>
                <a:ea typeface="Palatino Linotype" charset="0"/>
                <a:cs typeface="Palatino Linotype" charset="0"/>
              </a:rPr>
              <a:t>Paul Holser</a:t>
            </a:r>
          </a:p>
          <a:p>
            <a:pPr algn="ctr"/>
            <a:r>
              <a:rPr lang="en-US" sz="2400" dirty="0" smtClean="0">
                <a:latin typeface="Palatino Linotype" charset="0"/>
                <a:ea typeface="Palatino Linotype" charset="0"/>
                <a:cs typeface="Palatino Linotype" charset="0"/>
              </a:rPr>
              <a:t>The Container Store</a:t>
            </a:r>
          </a:p>
          <a:p>
            <a:pPr algn="ctr"/>
            <a:r>
              <a:rPr lang="en-US" sz="2400" dirty="0" smtClean="0">
                <a:latin typeface="Palatino Linotype" charset="0"/>
                <a:ea typeface="Palatino Linotype" charset="0"/>
                <a:cs typeface="Palatino Linotype" charset="0"/>
              </a:rPr>
              <a:t>September 24, 2016</a:t>
            </a:r>
            <a:endParaRPr lang="en-US" sz="2400" dirty="0">
              <a:latin typeface="Palatino Linotype" charset="0"/>
              <a:ea typeface="Palatino Linotype" charset="0"/>
              <a:cs typeface="Palatino Linotype" charset="0"/>
            </a:endParaRPr>
          </a:p>
        </p:txBody>
      </p:sp>
    </p:spTree>
    <p:extLst>
      <p:ext uri="{BB962C8B-B14F-4D97-AF65-F5344CB8AC3E}">
        <p14:creationId xmlns:p14="http://schemas.microsoft.com/office/powerpoint/2010/main" val="2879147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Parameterized test</a:t>
            </a:r>
            <a:endParaRPr lang="en-US" dirty="0"/>
          </a:p>
        </p:txBody>
      </p:sp>
      <p:sp>
        <p:nvSpPr>
          <p:cNvPr id="3" name="Content Placeholder 2"/>
          <p:cNvSpPr>
            <a:spLocks noGrp="1"/>
          </p:cNvSpPr>
          <p:nvPr>
            <p:ph idx="1"/>
          </p:nvPr>
        </p:nvSpPr>
        <p:spPr/>
        <p:txBody>
          <a:bodyPr>
            <a:normAutofit/>
          </a:bodyPr>
          <a:lstStyle/>
          <a:p>
            <a:pPr marL="82296" indent="0">
              <a:buNone/>
            </a:pPr>
            <a:r>
              <a:rPr lang="en-US" sz="1800" b="1" dirty="0" smtClean="0">
                <a:latin typeface="CMU Typewriter Text" charset="0"/>
                <a:ea typeface="CMU Typewriter Text" charset="0"/>
                <a:cs typeface="CMU Typewriter Text" charset="0"/>
              </a:rPr>
              <a:t>[Theory]</a:t>
            </a:r>
            <a:br>
              <a:rPr lang="en-US" sz="1800" b="1" dirty="0" smtClean="0">
                <a:latin typeface="CMU Typewriter Text" charset="0"/>
                <a:ea typeface="CMU Typewriter Text" charset="0"/>
                <a:cs typeface="CMU Typewriter Text" charset="0"/>
              </a:rPr>
            </a:br>
            <a:r>
              <a:rPr lang="en-US" sz="1800" b="1" dirty="0" smtClean="0">
                <a:latin typeface="CMU Typewriter Text" charset="0"/>
                <a:ea typeface="CMU Typewriter Text" charset="0"/>
                <a:cs typeface="CMU Typewriter Text" charset="0"/>
              </a:rPr>
              <a:t>[</a:t>
            </a:r>
            <a:r>
              <a:rPr lang="en-US" sz="1800" b="1" dirty="0" err="1" smtClean="0">
                <a:latin typeface="CMU Typewriter Text" charset="0"/>
                <a:ea typeface="CMU Typewriter Text" charset="0"/>
                <a:cs typeface="CMU Typewriter Text" charset="0"/>
              </a:rPr>
              <a:t>MemberData</a:t>
            </a:r>
            <a:r>
              <a:rPr lang="en-US" sz="1800" b="1" dirty="0" smtClean="0">
                <a:latin typeface="CMU Typewriter Text" charset="0"/>
                <a:ea typeface="CMU Typewriter Text" charset="0"/>
                <a:cs typeface="CMU Typewriter Text" charset="0"/>
              </a:rPr>
              <a:t>(</a:t>
            </a:r>
            <a:r>
              <a:rPr lang="en-US" sz="1800" b="1" dirty="0" err="1" smtClean="0">
                <a:latin typeface="CMU Typewriter Text" charset="0"/>
                <a:ea typeface="CMU Typewriter Text" charset="0"/>
                <a:cs typeface="CMU Typewriter Text" charset="0"/>
              </a:rPr>
              <a:t>nameof</a:t>
            </a:r>
            <a:r>
              <a:rPr lang="en-US" sz="1800" b="1" dirty="0" smtClean="0">
                <a:latin typeface="CMU Typewriter Text" charset="0"/>
                <a:ea typeface="CMU Typewriter Text" charset="0"/>
                <a:cs typeface="CMU Typewriter Text" charset="0"/>
              </a:rPr>
              <a:t>(Examples))]</a:t>
            </a:r>
            <a:br>
              <a:rPr lang="en-US" sz="1800" b="1" dirty="0" smtClean="0">
                <a:latin typeface="CMU Typewriter Text" charset="0"/>
                <a:ea typeface="CMU Typewriter Text" charset="0"/>
                <a:cs typeface="CMU Typewriter Text" charset="0"/>
              </a:rPr>
            </a:br>
            <a:r>
              <a:rPr lang="en-US" sz="1800" b="1" dirty="0" smtClean="0">
                <a:latin typeface="CMU Typewriter Text" charset="0"/>
                <a:ea typeface="CMU Typewriter Text" charset="0"/>
                <a:cs typeface="CMU Typewriter Text" charset="0"/>
              </a:rPr>
              <a:t>public void </a:t>
            </a:r>
            <a:r>
              <a:rPr lang="en-US" sz="1800" b="1" dirty="0" err="1" smtClean="0">
                <a:latin typeface="CMU Typewriter Text" charset="0"/>
                <a:ea typeface="CMU Typewriter Text" charset="0"/>
                <a:cs typeface="CMU Typewriter Text" charset="0"/>
              </a:rPr>
              <a:t>VerifyFactors</a:t>
            </a:r>
            <a:r>
              <a:rPr lang="en-US" sz="1800" b="1" dirty="0" smtClean="0">
                <a:latin typeface="CMU Typewriter Text" charset="0"/>
                <a:ea typeface="CMU Typewriter Text" charset="0"/>
                <a:cs typeface="CMU Typewriter Text" charset="0"/>
              </a:rPr>
              <a:t>(</a:t>
            </a:r>
            <a:br>
              <a:rPr lang="en-US" sz="1800" b="1" dirty="0" smtClean="0">
                <a:latin typeface="CMU Typewriter Text" charset="0"/>
                <a:ea typeface="CMU Typewriter Text" charset="0"/>
                <a:cs typeface="CMU Typewriter Text" charset="0"/>
              </a:rPr>
            </a:br>
            <a:r>
              <a:rPr lang="en-US" sz="1800" b="1" dirty="0" smtClean="0">
                <a:latin typeface="CMU Typewriter Text" charset="0"/>
                <a:ea typeface="CMU Typewriter Text" charset="0"/>
                <a:cs typeface="CMU Typewriter Text" charset="0"/>
              </a:rPr>
              <a:t>    </a:t>
            </a:r>
            <a:r>
              <a:rPr lang="en-US" sz="1800" b="1" dirty="0" err="1" smtClean="0">
                <a:latin typeface="CMU Typewriter Text" charset="0"/>
                <a:ea typeface="CMU Typewriter Text" charset="0"/>
                <a:cs typeface="CMU Typewriter Text" charset="0"/>
              </a:rPr>
              <a:t>int</a:t>
            </a:r>
            <a:r>
              <a:rPr lang="en-US" sz="1800" b="1" dirty="0" smtClean="0">
                <a:latin typeface="CMU Typewriter Text" charset="0"/>
                <a:ea typeface="CMU Typewriter Text" charset="0"/>
                <a:cs typeface="CMU Typewriter Text" charset="0"/>
              </a:rPr>
              <a:t> n</a:t>
            </a:r>
            <a:r>
              <a:rPr lang="en-US" sz="1800" b="1" dirty="0" smtClean="0">
                <a:latin typeface="CMU Typewriter Text" charset="0"/>
                <a:ea typeface="CMU Typewriter Text" charset="0"/>
                <a:cs typeface="CMU Typewriter Text" charset="0"/>
              </a:rPr>
              <a:t>, List&lt;</a:t>
            </a:r>
            <a:r>
              <a:rPr lang="en-US" sz="1800" b="1" dirty="0" err="1" smtClean="0">
                <a:latin typeface="CMU Typewriter Text" charset="0"/>
                <a:ea typeface="CMU Typewriter Text" charset="0"/>
                <a:cs typeface="CMU Typewriter Text" charset="0"/>
              </a:rPr>
              <a:t>int</a:t>
            </a:r>
            <a:r>
              <a:rPr lang="en-US" sz="1800" b="1" dirty="0" smtClean="0">
                <a:latin typeface="CMU Typewriter Text" charset="0"/>
                <a:ea typeface="CMU Typewriter Text" charset="0"/>
                <a:cs typeface="CMU Typewriter Text" charset="0"/>
              </a:rPr>
              <a:t>&gt; factors)</a:t>
            </a:r>
            <a:br>
              <a:rPr lang="en-US" sz="1800" b="1" dirty="0" smtClean="0">
                <a:latin typeface="CMU Typewriter Text" charset="0"/>
                <a:ea typeface="CMU Typewriter Text" charset="0"/>
                <a:cs typeface="CMU Typewriter Text" charset="0"/>
              </a:rPr>
            </a:br>
            <a:r>
              <a:rPr lang="en-US" sz="1800" b="1" dirty="0" smtClean="0">
                <a:latin typeface="CMU Typewriter Text" charset="0"/>
                <a:ea typeface="CMU Typewriter Text" charset="0"/>
                <a:cs typeface="CMU Typewriter Text" charset="0"/>
              </a:rPr>
              <a:t>{</a:t>
            </a:r>
            <a:br>
              <a:rPr lang="en-US" sz="1800" b="1" dirty="0" smtClean="0">
                <a:latin typeface="CMU Typewriter Text" charset="0"/>
                <a:ea typeface="CMU Typewriter Text" charset="0"/>
                <a:cs typeface="CMU Typewriter Text" charset="0"/>
              </a:rPr>
            </a:br>
            <a:r>
              <a:rPr lang="en-US" sz="1800" b="1" dirty="0" smtClean="0">
                <a:latin typeface="CMU Typewriter Text" charset="0"/>
                <a:ea typeface="CMU Typewriter Text" charset="0"/>
                <a:cs typeface="CMU Typewriter Text" charset="0"/>
              </a:rPr>
              <a:t>    </a:t>
            </a:r>
            <a:r>
              <a:rPr lang="en-US" sz="1800" b="1" dirty="0" err="1" smtClean="0">
                <a:latin typeface="CMU Typewriter Text" charset="0"/>
                <a:ea typeface="CMU Typewriter Text" charset="0"/>
                <a:cs typeface="CMU Typewriter Text" charset="0"/>
              </a:rPr>
              <a:t>Assert.Equal</a:t>
            </a:r>
            <a:r>
              <a:rPr lang="en-US" sz="1800" b="1" dirty="0" smtClean="0">
                <a:latin typeface="CMU Typewriter Text" charset="0"/>
                <a:ea typeface="CMU Typewriter Text" charset="0"/>
                <a:cs typeface="CMU Typewriter Text" charset="0"/>
              </a:rPr>
              <a:t>(n, </a:t>
            </a:r>
            <a:r>
              <a:rPr lang="en-US" sz="1800" b="1" dirty="0" err="1" smtClean="0">
                <a:latin typeface="CMU Typewriter Text" charset="0"/>
                <a:ea typeface="CMU Typewriter Text" charset="0"/>
                <a:cs typeface="CMU Typewriter Text" charset="0"/>
              </a:rPr>
              <a:t>PrimeFactors.Of</a:t>
            </a:r>
            <a:r>
              <a:rPr lang="en-US" sz="1800" b="1" dirty="0" smtClean="0">
                <a:latin typeface="CMU Typewriter Text" charset="0"/>
                <a:ea typeface="CMU Typewriter Text" charset="0"/>
                <a:cs typeface="CMU Typewriter Text" charset="0"/>
              </a:rPr>
              <a:t>(n));</a:t>
            </a:r>
            <a:br>
              <a:rPr lang="en-US" sz="1800" b="1" dirty="0" smtClean="0">
                <a:latin typeface="CMU Typewriter Text" charset="0"/>
                <a:ea typeface="CMU Typewriter Text" charset="0"/>
                <a:cs typeface="CMU Typewriter Text" charset="0"/>
              </a:rPr>
            </a:br>
            <a:r>
              <a:rPr lang="en-US" sz="1800" b="1" dirty="0" smtClean="0">
                <a:latin typeface="CMU Typewriter Text" charset="0"/>
                <a:ea typeface="CMU Typewriter Text" charset="0"/>
                <a:cs typeface="CMU Typewriter Text" charset="0"/>
              </a:rPr>
              <a:t>}</a:t>
            </a:r>
            <a:br>
              <a:rPr lang="en-US" sz="1800" b="1" dirty="0" smtClean="0">
                <a:latin typeface="CMU Typewriter Text" charset="0"/>
                <a:ea typeface="CMU Typewriter Text" charset="0"/>
                <a:cs typeface="CMU Typewriter Text" charset="0"/>
              </a:rPr>
            </a:br>
            <a:r>
              <a:rPr lang="en-US" sz="1800" b="1" dirty="0" smtClean="0">
                <a:latin typeface="CMU Typewriter Text" charset="0"/>
                <a:ea typeface="CMU Typewriter Text" charset="0"/>
                <a:cs typeface="CMU Typewriter Text" charset="0"/>
              </a:rPr>
              <a:t/>
            </a:r>
            <a:br>
              <a:rPr lang="en-US" sz="1800" b="1" dirty="0" smtClean="0">
                <a:latin typeface="CMU Typewriter Text" charset="0"/>
                <a:ea typeface="CMU Typewriter Text" charset="0"/>
                <a:cs typeface="CMU Typewriter Text" charset="0"/>
              </a:rPr>
            </a:br>
            <a:r>
              <a:rPr lang="en-US" sz="1800" b="1" dirty="0" smtClean="0">
                <a:latin typeface="CMU Typewriter Text" charset="0"/>
                <a:ea typeface="CMU Typewriter Text" charset="0"/>
                <a:cs typeface="CMU Typewriter Text" charset="0"/>
              </a:rPr>
              <a:t>public static </a:t>
            </a:r>
            <a:r>
              <a:rPr lang="en-US" sz="1800" b="1" dirty="0" err="1" smtClean="0">
                <a:latin typeface="CMU Typewriter Text" charset="0"/>
                <a:ea typeface="CMU Typewriter Text" charset="0"/>
                <a:cs typeface="CMU Typewriter Text" charset="0"/>
              </a:rPr>
              <a:t>IEnumerable</a:t>
            </a:r>
            <a:r>
              <a:rPr lang="en-US" sz="1800" b="1" dirty="0" smtClean="0">
                <a:latin typeface="CMU Typewriter Text" charset="0"/>
                <a:ea typeface="CMU Typewriter Text" charset="0"/>
                <a:cs typeface="CMU Typewriter Text" charset="0"/>
              </a:rPr>
              <a:t>&lt;object&gt; Examples()</a:t>
            </a:r>
            <a:br>
              <a:rPr lang="en-US" sz="1800" b="1" dirty="0" smtClean="0">
                <a:latin typeface="CMU Typewriter Text" charset="0"/>
                <a:ea typeface="CMU Typewriter Text" charset="0"/>
                <a:cs typeface="CMU Typewriter Text" charset="0"/>
              </a:rPr>
            </a:br>
            <a:r>
              <a:rPr lang="en-US" sz="1800" b="1" dirty="0" smtClean="0">
                <a:latin typeface="CMU Typewriter Text" charset="0"/>
                <a:ea typeface="CMU Typewriter Text" charset="0"/>
                <a:cs typeface="CMU Typewriter Text" charset="0"/>
              </a:rPr>
              <a:t>{</a:t>
            </a:r>
            <a:br>
              <a:rPr lang="en-US" sz="1800" b="1" dirty="0" smtClean="0">
                <a:latin typeface="CMU Typewriter Text" charset="0"/>
                <a:ea typeface="CMU Typewriter Text" charset="0"/>
                <a:cs typeface="CMU Typewriter Text" charset="0"/>
              </a:rPr>
            </a:br>
            <a:r>
              <a:rPr lang="en-US" sz="1800" b="1" dirty="0" smtClean="0">
                <a:latin typeface="CMU Typewriter Text" charset="0"/>
                <a:ea typeface="CMU Typewriter Text" charset="0"/>
                <a:cs typeface="CMU Typewriter Text" charset="0"/>
              </a:rPr>
              <a:t>    yield return new object[] {</a:t>
            </a:r>
            <a:br>
              <a:rPr lang="en-US" sz="1800" b="1" dirty="0" smtClean="0">
                <a:latin typeface="CMU Typewriter Text" charset="0"/>
                <a:ea typeface="CMU Typewriter Text" charset="0"/>
                <a:cs typeface="CMU Typewriter Text" charset="0"/>
              </a:rPr>
            </a:br>
            <a:r>
              <a:rPr lang="en-US" sz="1800" b="1" dirty="0" smtClean="0">
                <a:latin typeface="CMU Typewriter Text" charset="0"/>
                <a:ea typeface="CMU Typewriter Text" charset="0"/>
                <a:cs typeface="CMU Typewriter Text" charset="0"/>
              </a:rPr>
              <a:t>        2, new List&lt;</a:t>
            </a:r>
            <a:r>
              <a:rPr lang="en-US" sz="1800" b="1" dirty="0" err="1" smtClean="0">
                <a:latin typeface="CMU Typewriter Text" charset="0"/>
                <a:ea typeface="CMU Typewriter Text" charset="0"/>
                <a:cs typeface="CMU Typewriter Text" charset="0"/>
              </a:rPr>
              <a:t>int</a:t>
            </a:r>
            <a:r>
              <a:rPr lang="en-US" sz="1800" b="1" dirty="0" smtClean="0">
                <a:latin typeface="CMU Typewriter Text" charset="0"/>
                <a:ea typeface="CMU Typewriter Text" charset="0"/>
                <a:cs typeface="CMU Typewriter Text" charset="0"/>
              </a:rPr>
              <a:t>&gt; { 2 }</a:t>
            </a:r>
            <a:br>
              <a:rPr lang="en-US" sz="1800" b="1" dirty="0" smtClean="0">
                <a:latin typeface="CMU Typewriter Text" charset="0"/>
                <a:ea typeface="CMU Typewriter Text" charset="0"/>
                <a:cs typeface="CMU Typewriter Text" charset="0"/>
              </a:rPr>
            </a:br>
            <a:r>
              <a:rPr lang="en-US" sz="1800" b="1" dirty="0" smtClean="0">
                <a:latin typeface="CMU Typewriter Text" charset="0"/>
                <a:ea typeface="CMU Typewriter Text" charset="0"/>
                <a:cs typeface="CMU Typewriter Text" charset="0"/>
              </a:rPr>
              <a:t>    </a:t>
            </a:r>
            <a:r>
              <a:rPr lang="en-US" sz="1800" b="1" dirty="0" smtClean="0">
                <a:latin typeface="CMU Typewriter Text" charset="0"/>
                <a:ea typeface="CMU Typewriter Text" charset="0"/>
                <a:cs typeface="CMU Typewriter Text" charset="0"/>
              </a:rPr>
              <a:t>};</a:t>
            </a:r>
            <a:br>
              <a:rPr lang="en-US" sz="1800" b="1" dirty="0" smtClean="0">
                <a:latin typeface="CMU Typewriter Text" charset="0"/>
                <a:ea typeface="CMU Typewriter Text" charset="0"/>
                <a:cs typeface="CMU Typewriter Text" charset="0"/>
              </a:rPr>
            </a:br>
            <a:r>
              <a:rPr lang="en-US" sz="1800" b="1" dirty="0" smtClean="0">
                <a:latin typeface="CMU Typewriter Text" charset="0"/>
                <a:ea typeface="CMU Typewriter Text" charset="0"/>
                <a:cs typeface="CMU Typewriter Text" charset="0"/>
              </a:rPr>
              <a:t>    // ...</a:t>
            </a:r>
            <a:r>
              <a:rPr lang="en-US" sz="1800" b="1" dirty="0" smtClean="0">
                <a:latin typeface="CMU Typewriter Text" charset="0"/>
                <a:ea typeface="CMU Typewriter Text" charset="0"/>
                <a:cs typeface="CMU Typewriter Text" charset="0"/>
              </a:rPr>
              <a:t/>
            </a:r>
            <a:br>
              <a:rPr lang="en-US" sz="1800" b="1" dirty="0" smtClean="0">
                <a:latin typeface="CMU Typewriter Text" charset="0"/>
                <a:ea typeface="CMU Typewriter Text" charset="0"/>
                <a:cs typeface="CMU Typewriter Text" charset="0"/>
              </a:rPr>
            </a:br>
            <a:r>
              <a:rPr lang="en-US" sz="1800" b="1" dirty="0" smtClean="0">
                <a:latin typeface="CMU Typewriter Text" charset="0"/>
                <a:ea typeface="CMU Typewriter Text" charset="0"/>
                <a:cs typeface="CMU Typewriter Text" charset="0"/>
              </a:rPr>
              <a:t>}</a:t>
            </a:r>
            <a:endParaRPr lang="en-US" sz="1800" b="1" dirty="0">
              <a:latin typeface="CMU Typewriter Text" charset="0"/>
              <a:ea typeface="CMU Typewriter Text" charset="0"/>
              <a:cs typeface="CMU Typewriter Text" charset="0"/>
            </a:endParaRPr>
          </a:p>
        </p:txBody>
      </p:sp>
    </p:spTree>
    <p:extLst>
      <p:ext uri="{BB962C8B-B14F-4D97-AF65-F5344CB8AC3E}">
        <p14:creationId xmlns:p14="http://schemas.microsoft.com/office/powerpoint/2010/main" val="1447618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IntelliTest</a:t>
            </a:r>
            <a:endParaRPr lang="en-US" dirty="0"/>
          </a:p>
        </p:txBody>
      </p:sp>
      <p:sp>
        <p:nvSpPr>
          <p:cNvPr id="3" name="Content Placeholder 2"/>
          <p:cNvSpPr>
            <a:spLocks noGrp="1"/>
          </p:cNvSpPr>
          <p:nvPr>
            <p:ph idx="1"/>
          </p:nvPr>
        </p:nvSpPr>
        <p:spPr/>
        <p:txBody>
          <a:bodyPr>
            <a:normAutofit/>
          </a:bodyPr>
          <a:lstStyle/>
          <a:p>
            <a:pPr marL="82296" indent="0">
              <a:buNone/>
            </a:pPr>
            <a:r>
              <a:rPr lang="en-US" sz="2400" b="1" dirty="0" smtClean="0">
                <a:latin typeface="Palatino Linotype" charset="0"/>
                <a:ea typeface="Palatino Linotype" charset="0"/>
                <a:cs typeface="Palatino Linotype" charset="0"/>
              </a:rPr>
              <a:t>“</a:t>
            </a:r>
            <a:r>
              <a:rPr lang="en-US" sz="2400" dirty="0" err="1"/>
              <a:t>IntelliTest</a:t>
            </a:r>
            <a:r>
              <a:rPr lang="en-US" sz="2400" dirty="0"/>
              <a:t> explores your .NET code to generate test data and a suite of unit tests. For every statement in the code, a test input is generated that will execute that statement. A case analysis is performed for every conditional branch in the code. For example, if statements, assertions, and all operations that can throw exceptions are analyzed. This analysis is used to generate test data for a parameterized unit test for each of your methods, creating unit tests with high code coverage</a:t>
            </a:r>
            <a:r>
              <a:rPr lang="en-US" sz="2400" dirty="0" smtClean="0"/>
              <a:t>.”</a:t>
            </a:r>
          </a:p>
          <a:p>
            <a:pPr marL="82296" indent="0">
              <a:buNone/>
            </a:pPr>
            <a:r>
              <a:rPr lang="en-US" sz="2400" b="1" dirty="0">
                <a:latin typeface="Palatino Linotype" charset="0"/>
                <a:ea typeface="Palatino Linotype" charset="0"/>
                <a:cs typeface="Palatino Linotype" charset="0"/>
              </a:rPr>
              <a:t>https://</a:t>
            </a:r>
            <a:r>
              <a:rPr lang="en-US" sz="2400" b="1" dirty="0" err="1">
                <a:latin typeface="Palatino Linotype" charset="0"/>
                <a:ea typeface="Palatino Linotype" charset="0"/>
                <a:cs typeface="Palatino Linotype" charset="0"/>
              </a:rPr>
              <a:t>msdn.microsoft.com</a:t>
            </a:r>
            <a:r>
              <a:rPr lang="en-US" sz="2400" b="1" dirty="0">
                <a:latin typeface="Palatino Linotype" charset="0"/>
                <a:ea typeface="Palatino Linotype" charset="0"/>
                <a:cs typeface="Palatino Linotype" charset="0"/>
              </a:rPr>
              <a:t>/library/dn823749.aspx</a:t>
            </a:r>
          </a:p>
        </p:txBody>
      </p:sp>
    </p:spTree>
    <p:extLst>
      <p:ext uri="{BB962C8B-B14F-4D97-AF65-F5344CB8AC3E}">
        <p14:creationId xmlns:p14="http://schemas.microsoft.com/office/powerpoint/2010/main" val="6982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confident are you that your algorithm works for any positive integer?</a:t>
            </a:r>
          </a:p>
          <a:p>
            <a:endParaRPr lang="en-US" dirty="0" smtClean="0"/>
          </a:p>
          <a:p>
            <a:r>
              <a:rPr lang="en-US" dirty="0" smtClean="0"/>
              <a:t>How might you gain more confidence?</a:t>
            </a:r>
            <a:endParaRPr lang="en-US" dirty="0"/>
          </a:p>
        </p:txBody>
      </p:sp>
    </p:spTree>
    <p:extLst>
      <p:ext uri="{BB962C8B-B14F-4D97-AF65-F5344CB8AC3E}">
        <p14:creationId xmlns:p14="http://schemas.microsoft.com/office/powerpoint/2010/main" val="101614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82296" indent="0">
              <a:buNone/>
            </a:pPr>
            <a:r>
              <a:rPr lang="en-US" sz="2400" dirty="0" smtClean="0">
                <a:latin typeface="CMU Typewriter Text" charset="0"/>
                <a:ea typeface="CMU Typewriter Text" charset="0"/>
                <a:cs typeface="CMU Typewriter Text" charset="0"/>
              </a:rPr>
              <a:t>public static </a:t>
            </a:r>
            <a:r>
              <a:rPr lang="en-US" sz="2400" dirty="0" err="1" smtClean="0">
                <a:latin typeface="CMU Typewriter Text" charset="0"/>
                <a:ea typeface="CMU Typewriter Text" charset="0"/>
                <a:cs typeface="CMU Typewriter Text" charset="0"/>
              </a:rPr>
              <a:t>IEnumerable</a:t>
            </a:r>
            <a:r>
              <a:rPr lang="en-US" sz="2400" dirty="0" smtClean="0">
                <a:latin typeface="CMU Typewriter Text" charset="0"/>
                <a:ea typeface="CMU Typewriter Text" charset="0"/>
                <a:cs typeface="CMU Typewriter Text" charset="0"/>
              </a:rPr>
              <a:t>&lt;object&gt; Examples()</a:t>
            </a:r>
            <a:br>
              <a:rPr lang="en-US" sz="2400" dirty="0" smtClean="0">
                <a:latin typeface="CMU Typewriter Text" charset="0"/>
                <a:ea typeface="CMU Typewriter Text" charset="0"/>
                <a:cs typeface="CMU Typewriter Text" charset="0"/>
              </a:rPr>
            </a:br>
            <a:r>
              <a:rPr lang="en-US" sz="2400" dirty="0" smtClean="0">
                <a:latin typeface="CMU Typewriter Text" charset="0"/>
                <a:ea typeface="CMU Typewriter Text" charset="0"/>
                <a:cs typeface="CMU Typewriter Text" charset="0"/>
              </a:rPr>
              <a:t>{</a:t>
            </a:r>
            <a:br>
              <a:rPr lang="en-US" sz="2400" dirty="0" smtClean="0">
                <a:latin typeface="CMU Typewriter Text" charset="0"/>
                <a:ea typeface="CMU Typewriter Text" charset="0"/>
                <a:cs typeface="CMU Typewriter Text" charset="0"/>
              </a:rPr>
            </a:br>
            <a:r>
              <a:rPr lang="en-US" sz="2400" dirty="0" smtClean="0">
                <a:latin typeface="CMU Typewriter Text" charset="0"/>
                <a:ea typeface="CMU Typewriter Text" charset="0"/>
                <a:cs typeface="CMU Typewriter Text" charset="0"/>
              </a:rPr>
              <a:t>    </a:t>
            </a:r>
            <a:r>
              <a:rPr lang="en-US" sz="2400" dirty="0">
                <a:latin typeface="CMU Typewriter Text" charset="0"/>
                <a:ea typeface="CMU Typewriter Text" charset="0"/>
                <a:cs typeface="CMU Typewriter Text" charset="0"/>
              </a:rPr>
              <a:t>// ...</a:t>
            </a:r>
            <a:r>
              <a:rPr lang="en-US" sz="2400" b="1" dirty="0">
                <a:latin typeface="CMU Typewriter Text" charset="0"/>
                <a:ea typeface="CMU Typewriter Text" charset="0"/>
                <a:cs typeface="CMU Typewriter Text" charset="0"/>
              </a:rPr>
              <a:t/>
            </a:r>
            <a:br>
              <a:rPr lang="en-US" sz="2400" b="1" dirty="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yield return new object[] {</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67239812,</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new List&lt;</a:t>
            </a:r>
            <a:r>
              <a:rPr lang="en-US" sz="2400" b="1" dirty="0" err="1" smtClean="0">
                <a:latin typeface="CMU Typewriter Text" charset="0"/>
                <a:ea typeface="CMU Typewriter Text" charset="0"/>
                <a:cs typeface="CMU Typewriter Text" charset="0"/>
              </a:rPr>
              <a:t>int</a:t>
            </a:r>
            <a:r>
              <a:rPr lang="en-US" sz="2400" b="1" dirty="0" smtClean="0">
                <a:latin typeface="CMU Typewriter Text" charset="0"/>
                <a:ea typeface="CMU Typewriter Text" charset="0"/>
                <a:cs typeface="CMU Typewriter Text" charset="0"/>
              </a:rPr>
              <a:t>&gt; { 2, 2, 61, 275573 }</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a:r>
            <a:br>
              <a:rPr lang="en-US" sz="2400" b="1" dirty="0" smtClean="0">
                <a:latin typeface="CMU Typewriter Text" charset="0"/>
                <a:ea typeface="CMU Typewriter Text" charset="0"/>
                <a:cs typeface="CMU Typewriter Text" charset="0"/>
              </a:rPr>
            </a:br>
            <a:r>
              <a:rPr lang="en-US" sz="2400" dirty="0" smtClean="0">
                <a:latin typeface="CMU Typewriter Text" charset="0"/>
                <a:ea typeface="CMU Typewriter Text" charset="0"/>
                <a:cs typeface="CMU Typewriter Text" charset="0"/>
              </a:rPr>
              <a:t>    // ...</a:t>
            </a:r>
            <a:r>
              <a:rPr lang="en-US" sz="2400" b="1" dirty="0" smtClean="0">
                <a:latin typeface="CMU Typewriter Text" charset="0"/>
                <a:ea typeface="CMU Typewriter Text" charset="0"/>
                <a:cs typeface="CMU Typewriter Text" charset="0"/>
              </a:rPr>
              <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a:t>
            </a:r>
            <a:r>
              <a:rPr lang="en-US" sz="2400" b="1" dirty="0">
                <a:latin typeface="CMU Typewriter Text" charset="0"/>
                <a:ea typeface="CMU Typewriter Text" charset="0"/>
                <a:cs typeface="CMU Typewriter Text" charset="0"/>
              </a:rPr>
              <a:t>yield return new object[] {</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a:t>
            </a:r>
            <a:r>
              <a:rPr lang="en-US" sz="2400" b="1" dirty="0" smtClean="0">
                <a:latin typeface="CMU Typewriter Text" charset="0"/>
                <a:ea typeface="CMU Typewriter Text" charset="0"/>
                <a:cs typeface="CMU Typewriter Text" charset="0"/>
              </a:rPr>
              <a:t>949124899,</a:t>
            </a:r>
            <a:r>
              <a:rPr lang="en-US" sz="2400" b="1" dirty="0">
                <a:latin typeface="CMU Typewriter Text" charset="0"/>
                <a:ea typeface="CMU Typewriter Text" charset="0"/>
                <a:cs typeface="CMU Typewriter Text" charset="0"/>
              </a:rPr>
              <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new List&lt;</a:t>
            </a:r>
            <a:r>
              <a:rPr lang="en-US" sz="2400" b="1" dirty="0" err="1">
                <a:latin typeface="CMU Typewriter Text" charset="0"/>
                <a:ea typeface="CMU Typewriter Text" charset="0"/>
                <a:cs typeface="CMU Typewriter Text" charset="0"/>
              </a:rPr>
              <a:t>int</a:t>
            </a:r>
            <a:r>
              <a:rPr lang="en-US" sz="2400" b="1" dirty="0">
                <a:latin typeface="CMU Typewriter Text" charset="0"/>
                <a:ea typeface="CMU Typewriter Text" charset="0"/>
                <a:cs typeface="CMU Typewriter Text" charset="0"/>
              </a:rPr>
              <a:t>&gt; { </a:t>
            </a:r>
            <a:r>
              <a:rPr lang="en-US" sz="2400" b="1" dirty="0" smtClean="0">
                <a:latin typeface="CMU Typewriter Text" charset="0"/>
                <a:ea typeface="CMU Typewriter Text" charset="0"/>
                <a:cs typeface="CMU Typewriter Text" charset="0"/>
              </a:rPr>
              <a:t>10723, 88513 }</a:t>
            </a:r>
            <a:r>
              <a:rPr lang="en-US" sz="2400" b="1" dirty="0">
                <a:latin typeface="CMU Typewriter Text" charset="0"/>
                <a:ea typeface="CMU Typewriter Text" charset="0"/>
                <a:cs typeface="CMU Typewriter Text" charset="0"/>
              </a:rPr>
              <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a:t>
            </a:r>
            <a:r>
              <a:rPr lang="en-US" sz="2400" b="1" dirty="0" smtClean="0">
                <a:latin typeface="CMU Typewriter Text" charset="0"/>
                <a:ea typeface="CMU Typewriter Text" charset="0"/>
                <a:cs typeface="CMU Typewriter Text" charset="0"/>
              </a:rPr>
              <a:t>};</a:t>
            </a:r>
            <a:br>
              <a:rPr lang="en-US" sz="2400" b="1" dirty="0" smtClean="0">
                <a:latin typeface="CMU Typewriter Text" charset="0"/>
                <a:ea typeface="CMU Typewriter Text" charset="0"/>
                <a:cs typeface="CMU Typewriter Text" charset="0"/>
              </a:rPr>
            </a:br>
            <a:r>
              <a:rPr lang="en-US" sz="2400" dirty="0" smtClean="0">
                <a:latin typeface="CMU Typewriter Text" charset="0"/>
                <a:ea typeface="CMU Typewriter Text" charset="0"/>
                <a:cs typeface="CMU Typewriter Text" charset="0"/>
              </a:rPr>
              <a:t>}</a:t>
            </a:r>
            <a:endParaRPr lang="en-US" sz="2400" dirty="0">
              <a:latin typeface="CMU Typewriter Text" charset="0"/>
              <a:ea typeface="CMU Typewriter Text" charset="0"/>
              <a:cs typeface="CMU Typewriter Text" charset="0"/>
            </a:endParaRPr>
          </a:p>
        </p:txBody>
      </p:sp>
    </p:spTree>
    <p:extLst>
      <p:ext uri="{BB962C8B-B14F-4D97-AF65-F5344CB8AC3E}">
        <p14:creationId xmlns:p14="http://schemas.microsoft.com/office/powerpoint/2010/main" val="1290878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Example-based tests</a:t>
            </a:r>
            <a:endParaRPr lang="en-US" dirty="0"/>
          </a:p>
        </p:txBody>
      </p:sp>
      <p:sp>
        <p:nvSpPr>
          <p:cNvPr id="3" name="Content Placeholder 2"/>
          <p:cNvSpPr>
            <a:spLocks noGrp="1"/>
          </p:cNvSpPr>
          <p:nvPr>
            <p:ph idx="1"/>
          </p:nvPr>
        </p:nvSpPr>
        <p:spPr/>
        <p:txBody>
          <a:bodyPr/>
          <a:lstStyle/>
          <a:p>
            <a:r>
              <a:rPr lang="en-US" dirty="0" smtClean="0"/>
              <a:t>Give us confidence that our code works on the examples we cooked up</a:t>
            </a:r>
          </a:p>
          <a:p>
            <a:endParaRPr lang="en-US" dirty="0" smtClean="0"/>
          </a:p>
          <a:p>
            <a:r>
              <a:rPr lang="en-US" dirty="0" smtClean="0"/>
              <a:t>How to gain confidence that our code will work for any valid input?</a:t>
            </a:r>
          </a:p>
          <a:p>
            <a:endParaRPr lang="en-US" dirty="0"/>
          </a:p>
        </p:txBody>
      </p:sp>
      <p:pic>
        <p:nvPicPr>
          <p:cNvPr id="4" name="Picture 3"/>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2644648" y="846138"/>
            <a:ext cx="5080000" cy="5080000"/>
          </a:xfrm>
          <a:prstGeom prst="rect">
            <a:avLst/>
          </a:prstGeom>
        </p:spPr>
      </p:pic>
    </p:spTree>
    <p:extLst>
      <p:ext uri="{BB962C8B-B14F-4D97-AF65-F5344CB8AC3E}">
        <p14:creationId xmlns:p14="http://schemas.microsoft.com/office/powerpoint/2010/main" val="1838416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2975253" y="1829611"/>
            <a:ext cx="4418789" cy="4418789"/>
          </a:xfrm>
          <a:prstGeom prst="rect">
            <a:avLst/>
          </a:prstGeom>
        </p:spPr>
      </p:pic>
      <p:sp>
        <p:nvSpPr>
          <p:cNvPr id="2" name="Title 1"/>
          <p:cNvSpPr>
            <a:spLocks noGrp="1"/>
          </p:cNvSpPr>
          <p:nvPr>
            <p:ph type="title"/>
          </p:nvPr>
        </p:nvSpPr>
        <p:spPr/>
        <p:txBody>
          <a:bodyPr/>
          <a:lstStyle/>
          <a:p>
            <a:r>
              <a:rPr lang="en-US" dirty="0" smtClean="0"/>
              <a:t>Property-based tests</a:t>
            </a:r>
            <a:endParaRPr lang="en-US" dirty="0"/>
          </a:p>
        </p:txBody>
      </p:sp>
      <p:sp>
        <p:nvSpPr>
          <p:cNvPr id="3" name="Content Placeholder 2"/>
          <p:cNvSpPr>
            <a:spLocks noGrp="1"/>
          </p:cNvSpPr>
          <p:nvPr>
            <p:ph idx="1"/>
          </p:nvPr>
        </p:nvSpPr>
        <p:spPr/>
        <p:txBody>
          <a:bodyPr/>
          <a:lstStyle/>
          <a:p>
            <a:pPr marL="82296" indent="0">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Given arbitrary inputs that satisfy some constraints, what should be true about the output?</a:t>
            </a:r>
          </a:p>
          <a:p>
            <a:pPr marL="82296" indent="0">
              <a:buNone/>
            </a:pPr>
            <a:endParaRPr lang="en-US" dirty="0"/>
          </a:p>
        </p:txBody>
      </p:sp>
    </p:spTree>
    <p:extLst>
      <p:ext uri="{BB962C8B-B14F-4D97-AF65-F5344CB8AC3E}">
        <p14:creationId xmlns:p14="http://schemas.microsoft.com/office/powerpoint/2010/main" val="1291231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Factors: Property 1</a:t>
            </a:r>
            <a:endParaRPr lang="en-US" dirty="0"/>
          </a:p>
        </p:txBody>
      </p:sp>
      <p:sp>
        <p:nvSpPr>
          <p:cNvPr id="3" name="Content Placeholder 2"/>
          <p:cNvSpPr>
            <a:spLocks noGrp="1"/>
          </p:cNvSpPr>
          <p:nvPr>
            <p:ph idx="1"/>
          </p:nvPr>
        </p:nvSpPr>
        <p:spPr/>
        <p:txBody>
          <a:bodyPr/>
          <a:lstStyle/>
          <a:p>
            <a:r>
              <a:rPr lang="en-US" dirty="0" smtClean="0"/>
              <a:t>For any </a:t>
            </a:r>
            <a:r>
              <a:rPr lang="en-US" dirty="0" err="1" smtClean="0">
                <a:latin typeface="CMU Typewriter Text" charset="0"/>
                <a:ea typeface="CMU Typewriter Text" charset="0"/>
                <a:cs typeface="CMU Typewriter Text" charset="0"/>
              </a:rPr>
              <a:t>int</a:t>
            </a:r>
            <a:r>
              <a:rPr lang="en-US" dirty="0" smtClean="0"/>
              <a:t> </a:t>
            </a:r>
            <a:r>
              <a:rPr lang="en-US" dirty="0" smtClean="0">
                <a:latin typeface="CMU Typewriter Text" charset="0"/>
                <a:ea typeface="CMU Typewriter Text" charset="0"/>
                <a:cs typeface="CMU Typewriter Text" charset="0"/>
              </a:rPr>
              <a:t>n</a:t>
            </a:r>
            <a:r>
              <a:rPr lang="en-US" dirty="0" smtClean="0"/>
              <a:t> &gt; 1, multiplying all the elements of </a:t>
            </a:r>
            <a:r>
              <a:rPr lang="en-US" dirty="0" err="1" smtClean="0">
                <a:latin typeface="CMU Typewriter Text" charset="0"/>
                <a:ea typeface="CMU Typewriter Text" charset="0"/>
                <a:cs typeface="CMU Typewriter Text" charset="0"/>
              </a:rPr>
              <a:t>PrimeFactors.Of</a:t>
            </a:r>
            <a:r>
              <a:rPr lang="en-US" dirty="0" smtClean="0">
                <a:latin typeface="CMU Typewriter Text" charset="0"/>
                <a:ea typeface="CMU Typewriter Text" charset="0"/>
                <a:cs typeface="CMU Typewriter Text" charset="0"/>
              </a:rPr>
              <a:t>(n)</a:t>
            </a:r>
            <a:r>
              <a:rPr lang="en-US" dirty="0" smtClean="0"/>
              <a:t> should result in </a:t>
            </a:r>
            <a:r>
              <a:rPr lang="en-US" dirty="0" smtClean="0">
                <a:latin typeface="CMU Typewriter Text" charset="0"/>
                <a:ea typeface="CMU Typewriter Text" charset="0"/>
                <a:cs typeface="CMU Typewriter Text" charset="0"/>
              </a:rPr>
              <a:t>n</a:t>
            </a:r>
            <a:r>
              <a:rPr lang="en-US" dirty="0" smtClean="0"/>
              <a:t>.</a:t>
            </a:r>
            <a:endParaRPr lang="en-US" dirty="0"/>
          </a:p>
        </p:txBody>
      </p:sp>
    </p:spTree>
    <p:extLst>
      <p:ext uri="{BB962C8B-B14F-4D97-AF65-F5344CB8AC3E}">
        <p14:creationId xmlns:p14="http://schemas.microsoft.com/office/powerpoint/2010/main" val="659212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Factors: Property 2</a:t>
            </a:r>
            <a:endParaRPr lang="en-US" dirty="0"/>
          </a:p>
        </p:txBody>
      </p:sp>
      <p:sp>
        <p:nvSpPr>
          <p:cNvPr id="3" name="Content Placeholder 2"/>
          <p:cNvSpPr>
            <a:spLocks noGrp="1"/>
          </p:cNvSpPr>
          <p:nvPr>
            <p:ph idx="1"/>
          </p:nvPr>
        </p:nvSpPr>
        <p:spPr/>
        <p:txBody>
          <a:bodyPr/>
          <a:lstStyle/>
          <a:p>
            <a:r>
              <a:rPr lang="en-US" dirty="0" smtClean="0"/>
              <a:t>For any </a:t>
            </a:r>
            <a:r>
              <a:rPr lang="en-US" dirty="0" err="1" smtClean="0">
                <a:latin typeface="CMU Typewriter Text" charset="0"/>
                <a:ea typeface="CMU Typewriter Text" charset="0"/>
                <a:cs typeface="CMU Typewriter Text" charset="0"/>
              </a:rPr>
              <a:t>int</a:t>
            </a:r>
            <a:r>
              <a:rPr lang="en-US" dirty="0" smtClean="0"/>
              <a:t> </a:t>
            </a:r>
            <a:r>
              <a:rPr lang="en-US" dirty="0" smtClean="0">
                <a:latin typeface="CMU Typewriter Text" charset="0"/>
                <a:ea typeface="CMU Typewriter Text" charset="0"/>
                <a:cs typeface="CMU Typewriter Text" charset="0"/>
              </a:rPr>
              <a:t>n</a:t>
            </a:r>
            <a:r>
              <a:rPr lang="en-US" dirty="0" smtClean="0"/>
              <a:t> &gt; 1, every element of </a:t>
            </a:r>
            <a:r>
              <a:rPr lang="en-US" dirty="0" err="1" smtClean="0">
                <a:latin typeface="CMU Typewriter Text" charset="0"/>
                <a:ea typeface="CMU Typewriter Text" charset="0"/>
                <a:cs typeface="CMU Typewriter Text" charset="0"/>
              </a:rPr>
              <a:t>PrimeFactors.Of</a:t>
            </a:r>
            <a:r>
              <a:rPr lang="en-US" dirty="0" smtClean="0">
                <a:latin typeface="CMU Typewriter Text" charset="0"/>
                <a:ea typeface="CMU Typewriter Text" charset="0"/>
                <a:cs typeface="CMU Typewriter Text" charset="0"/>
              </a:rPr>
              <a:t>(n)</a:t>
            </a:r>
            <a:r>
              <a:rPr lang="en-US" dirty="0"/>
              <a:t> </a:t>
            </a:r>
            <a:r>
              <a:rPr lang="en-US" dirty="0" smtClean="0"/>
              <a:t>must be prime.</a:t>
            </a:r>
          </a:p>
          <a:p>
            <a:endParaRPr lang="en-US" dirty="0"/>
          </a:p>
          <a:p>
            <a:r>
              <a:rPr lang="en-US" dirty="0" smtClean="0"/>
              <a:t>Use a primality test: Miller-Rabin, AKS...</a:t>
            </a:r>
            <a:endParaRPr lang="en-US" dirty="0"/>
          </a:p>
        </p:txBody>
      </p:sp>
    </p:spTree>
    <p:extLst>
      <p:ext uri="{BB962C8B-B14F-4D97-AF65-F5344CB8AC3E}">
        <p14:creationId xmlns:p14="http://schemas.microsoft.com/office/powerpoint/2010/main" val="165831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Factors: Property 3</a:t>
            </a:r>
            <a:endParaRPr lang="en-US" dirty="0"/>
          </a:p>
        </p:txBody>
      </p:sp>
      <p:sp>
        <p:nvSpPr>
          <p:cNvPr id="3" name="Content Placeholder 2"/>
          <p:cNvSpPr>
            <a:spLocks noGrp="1"/>
          </p:cNvSpPr>
          <p:nvPr>
            <p:ph idx="1"/>
          </p:nvPr>
        </p:nvSpPr>
        <p:spPr/>
        <p:txBody>
          <a:bodyPr/>
          <a:lstStyle/>
          <a:p>
            <a:r>
              <a:rPr lang="en-US" dirty="0" smtClean="0"/>
              <a:t>For any </a:t>
            </a:r>
            <a:r>
              <a:rPr lang="en-US" dirty="0" err="1" smtClean="0">
                <a:latin typeface="CMU Typewriter Text" charset="0"/>
                <a:ea typeface="CMU Typewriter Text" charset="0"/>
                <a:cs typeface="CMU Typewriter Text" charset="0"/>
              </a:rPr>
              <a:t>int</a:t>
            </a:r>
            <a:r>
              <a:rPr lang="en-US" dirty="0" err="1" smtClean="0">
                <a:latin typeface="Palatino Linotype" charset="0"/>
                <a:ea typeface="Palatino Linotype" charset="0"/>
                <a:cs typeface="Palatino Linotype" charset="0"/>
              </a:rPr>
              <a:t>s</a:t>
            </a:r>
            <a:r>
              <a:rPr lang="en-US" dirty="0" smtClean="0"/>
              <a:t> </a:t>
            </a:r>
            <a:r>
              <a:rPr lang="en-US" dirty="0" smtClean="0">
                <a:latin typeface="CMU Typewriter Text" charset="0"/>
                <a:ea typeface="CMU Typewriter Text" charset="0"/>
                <a:cs typeface="CMU Typewriter Text" charset="0"/>
              </a:rPr>
              <a:t>m</a:t>
            </a:r>
            <a:r>
              <a:rPr lang="en-US" dirty="0" smtClean="0"/>
              <a:t> and </a:t>
            </a:r>
            <a:r>
              <a:rPr lang="en-US" dirty="0" smtClean="0">
                <a:latin typeface="CMU Typewriter Text" charset="0"/>
                <a:ea typeface="CMU Typewriter Text" charset="0"/>
                <a:cs typeface="CMU Typewriter Text" charset="0"/>
              </a:rPr>
              <a:t>n</a:t>
            </a:r>
            <a:r>
              <a:rPr lang="en-US" dirty="0" smtClean="0"/>
              <a:t> &gt; 1, where </a:t>
            </a:r>
            <a:r>
              <a:rPr lang="en-US" dirty="0" smtClean="0">
                <a:latin typeface="CMU Typewriter Text" charset="0"/>
                <a:ea typeface="CMU Typewriter Text" charset="0"/>
                <a:cs typeface="CMU Typewriter Text" charset="0"/>
              </a:rPr>
              <a:t>m != n</a:t>
            </a:r>
            <a:r>
              <a:rPr lang="en-US" dirty="0" smtClean="0"/>
              <a:t>,</a:t>
            </a:r>
            <a:br>
              <a:rPr lang="en-US" dirty="0" smtClean="0"/>
            </a:br>
            <a:r>
              <a:rPr lang="en-US" dirty="0" smtClean="0"/>
              <a:t/>
            </a:r>
            <a:br>
              <a:rPr lang="en-US" dirty="0" smtClean="0"/>
            </a:br>
            <a:r>
              <a:rPr lang="en-US" sz="2400" dirty="0" err="1" smtClean="0">
                <a:latin typeface="CMU Typewriter Text" charset="0"/>
                <a:ea typeface="CMU Typewriter Text" charset="0"/>
                <a:cs typeface="CMU Typewriter Text" charset="0"/>
              </a:rPr>
              <a:t>PrimeFactors.Of</a:t>
            </a:r>
            <a:r>
              <a:rPr lang="en-US" sz="2400" dirty="0" smtClean="0">
                <a:latin typeface="CMU Typewriter Text" charset="0"/>
                <a:ea typeface="CMU Typewriter Text" charset="0"/>
                <a:cs typeface="CMU Typewriter Text" charset="0"/>
              </a:rPr>
              <a:t>(m) != </a:t>
            </a:r>
            <a:r>
              <a:rPr lang="en-US" sz="2400" dirty="0" err="1" smtClean="0">
                <a:latin typeface="CMU Typewriter Text" charset="0"/>
                <a:ea typeface="CMU Typewriter Text" charset="0"/>
                <a:cs typeface="CMU Typewriter Text" charset="0"/>
              </a:rPr>
              <a:t>PrimeFactors.Of</a:t>
            </a:r>
            <a:r>
              <a:rPr lang="en-US" sz="2400" dirty="0" smtClean="0">
                <a:latin typeface="CMU Typewriter Text" charset="0"/>
                <a:ea typeface="CMU Typewriter Text" charset="0"/>
                <a:cs typeface="CMU Typewriter Text" charset="0"/>
              </a:rPr>
              <a:t>(n)</a:t>
            </a:r>
          </a:p>
          <a:p>
            <a:endParaRPr lang="en-US" sz="2400" dirty="0">
              <a:latin typeface="CMU Typewriter Text" charset="0"/>
              <a:ea typeface="CMU Typewriter Text" charset="0"/>
              <a:cs typeface="CMU Typewriter Text" charset="0"/>
            </a:endParaRPr>
          </a:p>
          <a:p>
            <a:r>
              <a:rPr lang="en-US" dirty="0" smtClean="0"/>
              <a:t>Every factorization is unique</a:t>
            </a:r>
            <a:endParaRPr lang="en-US" dirty="0"/>
          </a:p>
        </p:txBody>
      </p:sp>
    </p:spTree>
    <p:extLst>
      <p:ext uri="{BB962C8B-B14F-4D97-AF65-F5344CB8AC3E}">
        <p14:creationId xmlns:p14="http://schemas.microsoft.com/office/powerpoint/2010/main" val="824592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82296" indent="0">
              <a:buNone/>
            </a:pPr>
            <a:endParaRPr lang="en-US" dirty="0"/>
          </a:p>
          <a:p>
            <a:r>
              <a:rPr lang="en-US" dirty="0" smtClean="0"/>
              <a:t>There sure are a lot of </a:t>
            </a:r>
            <a:r>
              <a:rPr lang="en-US" dirty="0" err="1" smtClean="0">
                <a:latin typeface="CMU Typewriter Text" charset="0"/>
                <a:ea typeface="CMU Typewriter Text" charset="0"/>
                <a:cs typeface="CMU Typewriter Text" charset="0"/>
              </a:rPr>
              <a:t>int</a:t>
            </a:r>
            <a:r>
              <a:rPr lang="en-US" dirty="0" err="1" smtClean="0"/>
              <a:t>s</a:t>
            </a:r>
            <a:r>
              <a:rPr lang="en-US" dirty="0" smtClean="0"/>
              <a:t> &gt; 1</a:t>
            </a:r>
          </a:p>
          <a:p>
            <a:endParaRPr lang="en-US" dirty="0"/>
          </a:p>
          <a:p>
            <a:r>
              <a:rPr lang="en-US" dirty="0" smtClean="0"/>
              <a:t>Time vs. confidence trade-off</a:t>
            </a:r>
          </a:p>
        </p:txBody>
      </p:sp>
    </p:spTree>
    <p:extLst>
      <p:ext uri="{BB962C8B-B14F-4D97-AF65-F5344CB8AC3E}">
        <p14:creationId xmlns:p14="http://schemas.microsoft.com/office/powerpoint/2010/main" val="1250566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5097294" y="1502838"/>
            <a:ext cx="3836394" cy="3795897"/>
          </a:xfrm>
          <a:prstGeom prst="rect">
            <a:avLst/>
          </a:prstGeom>
          <a:effectLst>
            <a:outerShdw sx="1000" sy="1000" algn="ctr" rotWithShape="0">
              <a:srgbClr val="000000"/>
            </a:outerShdw>
          </a:effectLst>
        </p:spPr>
      </p:pic>
      <p:sp>
        <p:nvSpPr>
          <p:cNvPr id="2" name="Title 1"/>
          <p:cNvSpPr>
            <a:spLocks noGrp="1"/>
          </p:cNvSpPr>
          <p:nvPr>
            <p:ph type="title"/>
          </p:nvPr>
        </p:nvSpPr>
        <p:spPr/>
        <p:txBody>
          <a:bodyPr/>
          <a:lstStyle/>
          <a:p>
            <a:pPr algn="ctr"/>
            <a:r>
              <a:rPr lang="en-US" dirty="0" smtClean="0"/>
              <a:t>TDD</a:t>
            </a:r>
            <a:endParaRPr lang="en-US" dirty="0"/>
          </a:p>
        </p:txBody>
      </p:sp>
      <p:sp>
        <p:nvSpPr>
          <p:cNvPr id="3" name="Content Placeholder 2"/>
          <p:cNvSpPr>
            <a:spLocks noGrp="1"/>
          </p:cNvSpPr>
          <p:nvPr>
            <p:ph idx="1"/>
          </p:nvPr>
        </p:nvSpPr>
        <p:spPr>
          <a:xfrm>
            <a:off x="1085412" y="1934828"/>
            <a:ext cx="4011882" cy="3449107"/>
          </a:xfrm>
        </p:spPr>
        <p:txBody>
          <a:bodyPr>
            <a:normAutofit/>
          </a:bodyPr>
          <a:lstStyle/>
          <a:p>
            <a:r>
              <a:rPr lang="en-US" sz="2400" dirty="0" smtClean="0"/>
              <a:t>Specify a tiny bit of system behavior via a test</a:t>
            </a:r>
          </a:p>
          <a:p>
            <a:r>
              <a:rPr lang="en-US" sz="2400" dirty="0" smtClean="0"/>
              <a:t>Write just enough code to get the test to pass</a:t>
            </a:r>
          </a:p>
          <a:p>
            <a:r>
              <a:rPr lang="en-US" sz="2400" dirty="0" smtClean="0"/>
              <a:t>Refactor implementation and tests</a:t>
            </a:r>
          </a:p>
          <a:p>
            <a:r>
              <a:rPr lang="en-US" sz="2400" dirty="0" smtClean="0"/>
              <a:t>Three </a:t>
            </a:r>
            <a:r>
              <a:rPr lang="en-US" sz="2400" dirty="0" smtClean="0"/>
              <a:t>laws</a:t>
            </a:r>
            <a:endParaRPr lang="en-US" sz="2400" dirty="0" smtClean="0"/>
          </a:p>
          <a:p>
            <a:endParaRPr lang="en-US" dirty="0"/>
          </a:p>
        </p:txBody>
      </p:sp>
    </p:spTree>
    <p:extLst>
      <p:ext uri="{BB962C8B-B14F-4D97-AF65-F5344CB8AC3E}">
        <p14:creationId xmlns:p14="http://schemas.microsoft.com/office/powerpoint/2010/main" val="6735932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Property-based testing</a:t>
            </a:r>
            <a:endParaRPr lang="en-US" dirty="0"/>
          </a:p>
        </p:txBody>
      </p:sp>
      <p:sp>
        <p:nvSpPr>
          <p:cNvPr id="3" name="Content Placeholder 2"/>
          <p:cNvSpPr>
            <a:spLocks noGrp="1"/>
          </p:cNvSpPr>
          <p:nvPr>
            <p:ph idx="1"/>
          </p:nvPr>
        </p:nvSpPr>
        <p:spPr/>
        <p:txBody>
          <a:bodyPr/>
          <a:lstStyle/>
          <a:p>
            <a:r>
              <a:rPr lang="en-US" dirty="0" smtClean="0"/>
              <a:t>Need a way to specify properties</a:t>
            </a:r>
          </a:p>
          <a:p>
            <a:endParaRPr lang="en-US" dirty="0"/>
          </a:p>
          <a:p>
            <a:r>
              <a:rPr lang="en-US" dirty="0"/>
              <a:t>Need a way to generate random inputs that satisfy the </a:t>
            </a:r>
            <a:r>
              <a:rPr lang="en-US" dirty="0" smtClean="0"/>
              <a:t>constraints</a:t>
            </a:r>
          </a:p>
          <a:p>
            <a:endParaRPr lang="en-US" dirty="0"/>
          </a:p>
          <a:p>
            <a:r>
              <a:rPr lang="en-US" dirty="0" smtClean="0"/>
              <a:t>Need a way to control the number of trials</a:t>
            </a:r>
          </a:p>
          <a:p>
            <a:endParaRPr lang="en-US" dirty="0"/>
          </a:p>
        </p:txBody>
      </p:sp>
    </p:spTree>
    <p:extLst>
      <p:ext uri="{BB962C8B-B14F-4D97-AF65-F5344CB8AC3E}">
        <p14:creationId xmlns:p14="http://schemas.microsoft.com/office/powerpoint/2010/main" val="199497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3">
                                            <p:txEl>
                                              <p:pRg st="2" end="2"/>
                                            </p:txEl>
                                          </p:spTgt>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3">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QuickCheck</a:t>
            </a:r>
            <a:endParaRPr lang="en-US" dirty="0"/>
          </a:p>
        </p:txBody>
      </p:sp>
      <p:sp>
        <p:nvSpPr>
          <p:cNvPr id="3" name="Content Placeholder 2"/>
          <p:cNvSpPr>
            <a:spLocks noGrp="1"/>
          </p:cNvSpPr>
          <p:nvPr>
            <p:ph idx="1"/>
          </p:nvPr>
        </p:nvSpPr>
        <p:spPr/>
        <p:txBody>
          <a:bodyPr>
            <a:normAutofit fontScale="92500"/>
          </a:bodyPr>
          <a:lstStyle/>
          <a:p>
            <a:r>
              <a:rPr lang="en-US" dirty="0" smtClean="0"/>
              <a:t>Started it all in Haskell</a:t>
            </a:r>
          </a:p>
          <a:p>
            <a:endParaRPr lang="en-US" dirty="0" smtClean="0"/>
          </a:p>
          <a:p>
            <a:r>
              <a:rPr lang="en-US" dirty="0" smtClean="0"/>
              <a:t>Properties are functions that return </a:t>
            </a:r>
            <a:r>
              <a:rPr lang="en-US" dirty="0" smtClean="0">
                <a:latin typeface="CMU Typewriter Text" charset="0"/>
                <a:ea typeface="CMU Typewriter Text" charset="0"/>
                <a:cs typeface="CMU Typewriter Text" charset="0"/>
              </a:rPr>
              <a:t>Bool</a:t>
            </a:r>
          </a:p>
          <a:p>
            <a:endParaRPr lang="en-US" dirty="0"/>
          </a:p>
          <a:p>
            <a:r>
              <a:rPr lang="en-US" dirty="0" smtClean="0"/>
              <a:t>Trials controlled via </a:t>
            </a:r>
            <a:r>
              <a:rPr lang="en-US" dirty="0" err="1" smtClean="0"/>
              <a:t>args</a:t>
            </a:r>
            <a:r>
              <a:rPr lang="en-US" dirty="0" smtClean="0"/>
              <a:t> to </a:t>
            </a:r>
            <a:r>
              <a:rPr lang="en-US" dirty="0" err="1" smtClean="0">
                <a:latin typeface="CMU Typewriter Text" charset="0"/>
                <a:ea typeface="CMU Typewriter Text" charset="0"/>
                <a:cs typeface="CMU Typewriter Text" charset="0"/>
              </a:rPr>
              <a:t>quickCheck</a:t>
            </a:r>
            <a:endParaRPr lang="en-US" dirty="0" smtClean="0">
              <a:latin typeface="CMU Typewriter Text" charset="0"/>
              <a:ea typeface="CMU Typewriter Text" charset="0"/>
              <a:cs typeface="CMU Typewriter Text" charset="0"/>
            </a:endParaRPr>
          </a:p>
          <a:p>
            <a:endParaRPr lang="en-US" dirty="0" smtClean="0">
              <a:latin typeface="Palatino Linotype" charset="0"/>
              <a:ea typeface="Palatino Linotype" charset="0"/>
              <a:cs typeface="Palatino Linotype" charset="0"/>
            </a:endParaRPr>
          </a:p>
          <a:p>
            <a:r>
              <a:rPr lang="en-US" dirty="0" smtClean="0">
                <a:latin typeface="Palatino Linotype" charset="0"/>
                <a:ea typeface="Palatino Linotype" charset="0"/>
                <a:cs typeface="Palatino Linotype" charset="0"/>
              </a:rPr>
              <a:t>Random values...?</a:t>
            </a:r>
            <a:br>
              <a:rPr lang="en-US" dirty="0" smtClean="0">
                <a:latin typeface="Palatino Linotype" charset="0"/>
                <a:ea typeface="Palatino Linotype" charset="0"/>
                <a:cs typeface="Palatino Linotype" charset="0"/>
              </a:rPr>
            </a:br>
            <a:endParaRPr lang="en-US" dirty="0" smtClean="0">
              <a:latin typeface="Palatino Linotype" charset="0"/>
              <a:ea typeface="Palatino Linotype" charset="0"/>
              <a:cs typeface="Palatino Linotype" charset="0"/>
            </a:endParaRPr>
          </a:p>
        </p:txBody>
      </p:sp>
    </p:spTree>
    <p:extLst>
      <p:ext uri="{BB962C8B-B14F-4D97-AF65-F5344CB8AC3E}">
        <p14:creationId xmlns:p14="http://schemas.microsoft.com/office/powerpoint/2010/main" val="788617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Spawned...</a:t>
            </a:r>
            <a:endParaRPr lang="en-US" dirty="0"/>
          </a:p>
        </p:txBody>
      </p:sp>
      <p:sp>
        <p:nvSpPr>
          <p:cNvPr id="3" name="Content Placeholder 2"/>
          <p:cNvSpPr>
            <a:spLocks noGrp="1"/>
          </p:cNvSpPr>
          <p:nvPr>
            <p:ph idx="1"/>
          </p:nvPr>
        </p:nvSpPr>
        <p:spPr/>
        <p:txBody>
          <a:bodyPr>
            <a:normAutofit/>
          </a:bodyPr>
          <a:lstStyle/>
          <a:p>
            <a:r>
              <a:rPr lang="en-US" dirty="0" smtClean="0"/>
              <a:t>Java: JUnit Theories, </a:t>
            </a:r>
            <a:r>
              <a:rPr lang="en-US" dirty="0" err="1" smtClean="0"/>
              <a:t>QuickTheories</a:t>
            </a:r>
            <a:r>
              <a:rPr lang="en-US" dirty="0" smtClean="0"/>
              <a:t>, </a:t>
            </a:r>
            <a:r>
              <a:rPr lang="en-US" dirty="0" err="1" smtClean="0"/>
              <a:t>junit-quickcheck</a:t>
            </a:r>
            <a:endParaRPr lang="en-US" dirty="0" smtClean="0"/>
          </a:p>
          <a:p>
            <a:r>
              <a:rPr lang="en-US" dirty="0" smtClean="0">
                <a:latin typeface="Palatino Linotype" charset="0"/>
                <a:ea typeface="Palatino Linotype" charset="0"/>
                <a:cs typeface="Palatino Linotype" charset="0"/>
              </a:rPr>
              <a:t>Ruby: </a:t>
            </a:r>
            <a:r>
              <a:rPr lang="en-US" dirty="0" err="1" smtClean="0">
                <a:latin typeface="Palatino Linotype" charset="0"/>
                <a:ea typeface="Palatino Linotype" charset="0"/>
                <a:cs typeface="Palatino Linotype" charset="0"/>
              </a:rPr>
              <a:t>rantly</a:t>
            </a:r>
            <a:r>
              <a:rPr lang="en-US" dirty="0" smtClean="0">
                <a:latin typeface="Palatino Linotype" charset="0"/>
                <a:ea typeface="Palatino Linotype" charset="0"/>
                <a:cs typeface="Palatino Linotype" charset="0"/>
              </a:rPr>
              <a:t>, theft</a:t>
            </a:r>
          </a:p>
          <a:p>
            <a:r>
              <a:rPr lang="en-US" dirty="0" smtClean="0">
                <a:latin typeface="Palatino Linotype" charset="0"/>
                <a:ea typeface="Palatino Linotype" charset="0"/>
                <a:cs typeface="Palatino Linotype" charset="0"/>
              </a:rPr>
              <a:t>Python: hypothesis</a:t>
            </a:r>
          </a:p>
          <a:p>
            <a:r>
              <a:rPr lang="en-US" dirty="0" smtClean="0">
                <a:latin typeface="Palatino Linotype" charset="0"/>
                <a:ea typeface="Palatino Linotype" charset="0"/>
                <a:cs typeface="Palatino Linotype" charset="0"/>
              </a:rPr>
              <a:t>Scala: </a:t>
            </a:r>
            <a:r>
              <a:rPr lang="en-US" dirty="0" err="1" smtClean="0">
                <a:latin typeface="Palatino Linotype" charset="0"/>
                <a:ea typeface="Palatino Linotype" charset="0"/>
                <a:cs typeface="Palatino Linotype" charset="0"/>
              </a:rPr>
              <a:t>ScalaCheck</a:t>
            </a:r>
            <a:endParaRPr lang="en-US" dirty="0" smtClean="0">
              <a:latin typeface="Palatino Linotype" charset="0"/>
              <a:ea typeface="Palatino Linotype" charset="0"/>
              <a:cs typeface="Palatino Linotype" charset="0"/>
            </a:endParaRPr>
          </a:p>
          <a:p>
            <a:r>
              <a:rPr lang="en-US" dirty="0" smtClean="0">
                <a:latin typeface="Palatino Linotype" charset="0"/>
                <a:ea typeface="Palatino Linotype" charset="0"/>
                <a:cs typeface="Palatino Linotype" charset="0"/>
              </a:rPr>
              <a:t>JavaScript: </a:t>
            </a:r>
            <a:r>
              <a:rPr lang="en-US" dirty="0" err="1" smtClean="0">
                <a:latin typeface="Palatino Linotype" charset="0"/>
                <a:ea typeface="Palatino Linotype" charset="0"/>
                <a:cs typeface="Palatino Linotype" charset="0"/>
              </a:rPr>
              <a:t>jsverify</a:t>
            </a:r>
            <a:endParaRPr lang="en-US" dirty="0" smtClean="0">
              <a:latin typeface="Palatino Linotype" charset="0"/>
              <a:ea typeface="Palatino Linotype" charset="0"/>
              <a:cs typeface="Palatino Linotype" charset="0"/>
            </a:endParaRPr>
          </a:p>
          <a:p>
            <a:r>
              <a:rPr lang="en-US" dirty="0" smtClean="0">
                <a:latin typeface="Palatino Linotype" charset="0"/>
                <a:ea typeface="Palatino Linotype" charset="0"/>
                <a:cs typeface="Palatino Linotype" charset="0"/>
              </a:rPr>
              <a:t>...</a:t>
            </a:r>
            <a:r>
              <a:rPr lang="en-US" dirty="0" smtClean="0">
                <a:latin typeface="Palatino Linotype" charset="0"/>
                <a:ea typeface="Palatino Linotype" charset="0"/>
                <a:cs typeface="Palatino Linotype" charset="0"/>
              </a:rPr>
              <a:t/>
            </a:r>
            <a:br>
              <a:rPr lang="en-US" dirty="0" smtClean="0">
                <a:latin typeface="Palatino Linotype" charset="0"/>
                <a:ea typeface="Palatino Linotype" charset="0"/>
                <a:cs typeface="Palatino Linotype" charset="0"/>
              </a:rPr>
            </a:br>
            <a:endParaRPr lang="en-US" dirty="0" smtClean="0">
              <a:latin typeface="Palatino Linotype" charset="0"/>
              <a:ea typeface="Palatino Linotype" charset="0"/>
              <a:cs typeface="Palatino Linotype" charset="0"/>
            </a:endParaRPr>
          </a:p>
        </p:txBody>
      </p:sp>
    </p:spTree>
    <p:extLst>
      <p:ext uri="{BB962C8B-B14F-4D97-AF65-F5344CB8AC3E}">
        <p14:creationId xmlns:p14="http://schemas.microsoft.com/office/powerpoint/2010/main" val="1850436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FsCheck</a:t>
            </a:r>
            <a:endParaRPr lang="en-US" dirty="0"/>
          </a:p>
        </p:txBody>
      </p:sp>
      <p:sp>
        <p:nvSpPr>
          <p:cNvPr id="3" name="Content Placeholder 2"/>
          <p:cNvSpPr>
            <a:spLocks noGrp="1"/>
          </p:cNvSpPr>
          <p:nvPr>
            <p:ph idx="1"/>
          </p:nvPr>
        </p:nvSpPr>
        <p:spPr/>
        <p:txBody>
          <a:bodyPr>
            <a:normAutofit/>
          </a:bodyPr>
          <a:lstStyle/>
          <a:p>
            <a:r>
              <a:rPr lang="en-US" dirty="0" smtClean="0"/>
              <a:t>The .NET way</a:t>
            </a:r>
          </a:p>
          <a:p>
            <a:r>
              <a:rPr lang="en-US" dirty="0" smtClean="0">
                <a:latin typeface="Palatino Linotype" charset="0"/>
                <a:ea typeface="Palatino Linotype" charset="0"/>
                <a:cs typeface="Palatino Linotype" charset="0"/>
              </a:rPr>
              <a:t>Written in F#</a:t>
            </a:r>
          </a:p>
          <a:p>
            <a:r>
              <a:rPr lang="en-US" dirty="0" smtClean="0">
                <a:latin typeface="Palatino Linotype" charset="0"/>
                <a:ea typeface="Palatino Linotype" charset="0"/>
                <a:cs typeface="Palatino Linotype" charset="0"/>
              </a:rPr>
              <a:t>Write properties in F#, C#</a:t>
            </a:r>
          </a:p>
          <a:p>
            <a:r>
              <a:rPr lang="en-US" dirty="0" smtClean="0">
                <a:latin typeface="Palatino Linotype" charset="0"/>
                <a:ea typeface="Palatino Linotype" charset="0"/>
                <a:cs typeface="Palatino Linotype" charset="0"/>
              </a:rPr>
              <a:t>Verify them with </a:t>
            </a:r>
            <a:r>
              <a:rPr lang="en-US" dirty="0" err="1" smtClean="0">
                <a:latin typeface="Palatino Linotype" charset="0"/>
                <a:ea typeface="Palatino Linotype" charset="0"/>
                <a:cs typeface="Palatino Linotype" charset="0"/>
              </a:rPr>
              <a:t>NUnit</a:t>
            </a:r>
            <a:r>
              <a:rPr lang="en-US" dirty="0" smtClean="0">
                <a:latin typeface="Palatino Linotype" charset="0"/>
                <a:ea typeface="Palatino Linotype" charset="0"/>
                <a:cs typeface="Palatino Linotype" charset="0"/>
              </a:rPr>
              <a:t> runner, </a:t>
            </a:r>
            <a:r>
              <a:rPr lang="en-US" dirty="0" err="1" smtClean="0">
                <a:latin typeface="Palatino Linotype" charset="0"/>
                <a:ea typeface="Palatino Linotype" charset="0"/>
                <a:cs typeface="Palatino Linotype" charset="0"/>
              </a:rPr>
              <a:t>Xunit</a:t>
            </a:r>
            <a:r>
              <a:rPr lang="en-US" dirty="0" smtClean="0">
                <a:latin typeface="Palatino Linotype" charset="0"/>
                <a:ea typeface="Palatino Linotype" charset="0"/>
                <a:cs typeface="Palatino Linotype" charset="0"/>
              </a:rPr>
              <a:t> runner, ...</a:t>
            </a:r>
            <a:r>
              <a:rPr lang="en-US" dirty="0" smtClean="0">
                <a:latin typeface="Palatino Linotype" charset="0"/>
                <a:ea typeface="Palatino Linotype" charset="0"/>
                <a:cs typeface="Palatino Linotype" charset="0"/>
              </a:rPr>
              <a:t/>
            </a:r>
            <a:br>
              <a:rPr lang="en-US" dirty="0" smtClean="0">
                <a:latin typeface="Palatino Linotype" charset="0"/>
                <a:ea typeface="Palatino Linotype" charset="0"/>
                <a:cs typeface="Palatino Linotype" charset="0"/>
              </a:rPr>
            </a:br>
            <a:endParaRPr lang="en-US" dirty="0" smtClean="0">
              <a:latin typeface="Palatino Linotype" charset="0"/>
              <a:ea typeface="Palatino Linotype" charset="0"/>
              <a:cs typeface="Palatino Linotype" charset="0"/>
            </a:endParaRPr>
          </a:p>
        </p:txBody>
      </p:sp>
    </p:spTree>
    <p:extLst>
      <p:ext uri="{BB962C8B-B14F-4D97-AF65-F5344CB8AC3E}">
        <p14:creationId xmlns:p14="http://schemas.microsoft.com/office/powerpoint/2010/main" val="21480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Shrinking</a:t>
            </a:r>
            <a:endParaRPr lang="en-US" dirty="0"/>
          </a:p>
        </p:txBody>
      </p:sp>
      <p:sp>
        <p:nvSpPr>
          <p:cNvPr id="3" name="Content Placeholder 2"/>
          <p:cNvSpPr>
            <a:spLocks noGrp="1"/>
          </p:cNvSpPr>
          <p:nvPr>
            <p:ph idx="1"/>
          </p:nvPr>
        </p:nvSpPr>
        <p:spPr/>
        <p:txBody>
          <a:bodyPr>
            <a:normAutofit/>
          </a:bodyPr>
          <a:lstStyle/>
          <a:p>
            <a:r>
              <a:rPr lang="en-US" dirty="0" smtClean="0">
                <a:latin typeface="Palatino Linotype" charset="0"/>
                <a:ea typeface="Palatino Linotype" charset="0"/>
                <a:cs typeface="Palatino Linotype" charset="0"/>
              </a:rPr>
              <a:t>If a counterexample for a property is found, keep trying to find smaller and smaller examples that still fail the property</a:t>
            </a:r>
            <a:r>
              <a:rPr lang="en-US" dirty="0" smtClean="0">
                <a:latin typeface="Palatino Linotype" charset="0"/>
                <a:ea typeface="Palatino Linotype" charset="0"/>
                <a:cs typeface="Palatino Linotype" charset="0"/>
              </a:rPr>
              <a:t/>
            </a:r>
            <a:br>
              <a:rPr lang="en-US" dirty="0" smtClean="0">
                <a:latin typeface="Palatino Linotype" charset="0"/>
                <a:ea typeface="Palatino Linotype" charset="0"/>
                <a:cs typeface="Palatino Linotype" charset="0"/>
              </a:rPr>
            </a:br>
            <a:endParaRPr lang="en-US" dirty="0" smtClean="0">
              <a:latin typeface="Palatino Linotype" charset="0"/>
              <a:ea typeface="Palatino Linotype" charset="0"/>
              <a:cs typeface="Palatino Linotype" charset="0"/>
            </a:endParaRPr>
          </a:p>
        </p:txBody>
      </p:sp>
    </p:spTree>
    <p:extLst>
      <p:ext uri="{BB962C8B-B14F-4D97-AF65-F5344CB8AC3E}">
        <p14:creationId xmlns:p14="http://schemas.microsoft.com/office/powerpoint/2010/main" val="798210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seed</a:t>
            </a:r>
            <a:endParaRPr lang="en-US" dirty="0"/>
          </a:p>
        </p:txBody>
      </p:sp>
      <p:sp>
        <p:nvSpPr>
          <p:cNvPr id="3" name="Content Placeholder 2"/>
          <p:cNvSpPr>
            <a:spLocks noGrp="1"/>
          </p:cNvSpPr>
          <p:nvPr>
            <p:ph idx="1"/>
          </p:nvPr>
        </p:nvSpPr>
        <p:spPr/>
        <p:txBody>
          <a:bodyPr>
            <a:normAutofit/>
          </a:bodyPr>
          <a:lstStyle/>
          <a:p>
            <a:r>
              <a:rPr lang="en-US" dirty="0" smtClean="0">
                <a:latin typeface="Palatino Linotype" charset="0"/>
                <a:ea typeface="Palatino Linotype" charset="0"/>
                <a:cs typeface="Palatino Linotype" charset="0"/>
              </a:rPr>
              <a:t>If a counterexample is found, can replay the test using the random generator seeds that produced it.</a:t>
            </a:r>
            <a:r>
              <a:rPr lang="en-US" dirty="0" smtClean="0">
                <a:latin typeface="Palatino Linotype" charset="0"/>
                <a:ea typeface="Palatino Linotype" charset="0"/>
                <a:cs typeface="Palatino Linotype" charset="0"/>
              </a:rPr>
              <a:t/>
            </a:r>
            <a:br>
              <a:rPr lang="en-US" dirty="0" smtClean="0">
                <a:latin typeface="Palatino Linotype" charset="0"/>
                <a:ea typeface="Palatino Linotype" charset="0"/>
                <a:cs typeface="Palatino Linotype" charset="0"/>
              </a:rPr>
            </a:br>
            <a:endParaRPr lang="en-US" dirty="0" smtClean="0">
              <a:latin typeface="Palatino Linotype" charset="0"/>
              <a:ea typeface="Palatino Linotype" charset="0"/>
              <a:cs typeface="Palatino Linotype" charset="0"/>
            </a:endParaRPr>
          </a:p>
        </p:txBody>
      </p:sp>
    </p:spTree>
    <p:extLst>
      <p:ext uri="{BB962C8B-B14F-4D97-AF65-F5344CB8AC3E}">
        <p14:creationId xmlns:p14="http://schemas.microsoft.com/office/powerpoint/2010/main" val="366709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SET®</a:t>
            </a:r>
            <a:endParaRPr lang="en-US" dirty="0"/>
          </a:p>
        </p:txBody>
      </p:sp>
      <p:sp>
        <p:nvSpPr>
          <p:cNvPr id="3" name="Content Placeholder 2"/>
          <p:cNvSpPr>
            <a:spLocks noGrp="1"/>
          </p:cNvSpPr>
          <p:nvPr>
            <p:ph idx="1"/>
          </p:nvPr>
        </p:nvSpPr>
        <p:spPr/>
        <p:txBody>
          <a:bodyPr>
            <a:normAutofit/>
          </a:bodyPr>
          <a:lstStyle/>
          <a:p>
            <a:pPr marL="82296" indent="0">
              <a:buNone/>
            </a:pPr>
            <a:r>
              <a:rPr lang="en-US" dirty="0" smtClean="0">
                <a:latin typeface="Palatino Linotype" charset="0"/>
                <a:ea typeface="Palatino Linotype" charset="0"/>
                <a:cs typeface="Palatino Linotype" charset="0"/>
              </a:rPr>
              <a:t/>
            </a:r>
            <a:br>
              <a:rPr lang="en-US" dirty="0" smtClean="0">
                <a:latin typeface="Palatino Linotype" charset="0"/>
                <a:ea typeface="Palatino Linotype" charset="0"/>
                <a:cs typeface="Palatino Linotype" charset="0"/>
              </a:rPr>
            </a:br>
            <a:endParaRPr lang="en-US" dirty="0" smtClean="0">
              <a:latin typeface="Palatino Linotype" charset="0"/>
              <a:ea typeface="Palatino Linotype" charset="0"/>
              <a:cs typeface="Palatino Linotype"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48" y="1985523"/>
            <a:ext cx="5257800" cy="2679700"/>
          </a:xfrm>
          <a:prstGeom prst="rect">
            <a:avLst/>
          </a:prstGeom>
        </p:spPr>
      </p:pic>
    </p:spTree>
    <p:extLst>
      <p:ext uri="{BB962C8B-B14F-4D97-AF65-F5344CB8AC3E}">
        <p14:creationId xmlns:p14="http://schemas.microsoft.com/office/powerpoint/2010/main" val="3726569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SET®</a:t>
            </a:r>
            <a:endParaRPr lang="en-US" dirty="0"/>
          </a:p>
        </p:txBody>
      </p:sp>
      <p:sp>
        <p:nvSpPr>
          <p:cNvPr id="3" name="Content Placeholder 2"/>
          <p:cNvSpPr>
            <a:spLocks noGrp="1"/>
          </p:cNvSpPr>
          <p:nvPr>
            <p:ph idx="1"/>
          </p:nvPr>
        </p:nvSpPr>
        <p:spPr/>
        <p:txBody>
          <a:bodyPr>
            <a:normAutofit/>
          </a:bodyPr>
          <a:lstStyle/>
          <a:p>
            <a:pPr marL="82296" indent="0">
              <a:buNone/>
            </a:pPr>
            <a:r>
              <a:rPr lang="en-US" dirty="0" smtClean="0">
                <a:latin typeface="Palatino Linotype" charset="0"/>
                <a:ea typeface="Palatino Linotype" charset="0"/>
                <a:cs typeface="Palatino Linotype" charset="0"/>
              </a:rPr>
              <a:t/>
            </a:r>
            <a:br>
              <a:rPr lang="en-US" dirty="0" smtClean="0">
                <a:latin typeface="Palatino Linotype" charset="0"/>
                <a:ea typeface="Palatino Linotype" charset="0"/>
                <a:cs typeface="Palatino Linotype" charset="0"/>
              </a:rPr>
            </a:br>
            <a:endParaRPr lang="en-US" dirty="0" smtClean="0">
              <a:latin typeface="Palatino Linotype" charset="0"/>
              <a:ea typeface="Palatino Linotype" charset="0"/>
              <a:cs typeface="Palatino Linotype" charset="0"/>
            </a:endParaRPr>
          </a:p>
        </p:txBody>
      </p:sp>
      <p:sp>
        <p:nvSpPr>
          <p:cNvPr id="6" name="Content Placeholder 2"/>
          <p:cNvSpPr txBox="1">
            <a:spLocks/>
          </p:cNvSpPr>
          <p:nvPr/>
        </p:nvSpPr>
        <p:spPr>
          <a:xfrm>
            <a:off x="1435608" y="1447800"/>
            <a:ext cx="7498080" cy="4953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Palatino Linotype"/>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Palatino Linotype"/>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Palatino Linotype"/>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Palatino Linotype"/>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Palatino Linotype"/>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dirty="0" smtClean="0"/>
              <a:t>81 unique cards</a:t>
            </a:r>
          </a:p>
          <a:p>
            <a:r>
              <a:rPr lang="en-US" dirty="0" smtClean="0"/>
              <a:t>Each has:</a:t>
            </a:r>
          </a:p>
          <a:p>
            <a:pPr lvl="1"/>
            <a:r>
              <a:rPr lang="en-US" dirty="0" smtClean="0"/>
              <a:t>One, two or three symbols</a:t>
            </a:r>
          </a:p>
          <a:p>
            <a:pPr lvl="1"/>
            <a:r>
              <a:rPr lang="en-US" dirty="0" smtClean="0"/>
              <a:t>Diamond, oval, or squiggle</a:t>
            </a:r>
          </a:p>
          <a:p>
            <a:pPr lvl="1"/>
            <a:r>
              <a:rPr lang="en-US" dirty="0" smtClean="0"/>
              <a:t>Red, green, or purple</a:t>
            </a:r>
          </a:p>
          <a:p>
            <a:pPr lvl="1"/>
            <a:r>
              <a:rPr lang="en-US" dirty="0" smtClean="0"/>
              <a:t>Solid, shaded, or open</a:t>
            </a:r>
          </a:p>
          <a:p>
            <a:r>
              <a:rPr lang="en-US" dirty="0" smtClean="0"/>
              <a:t>Goal: Find ”sets” in a layout of cards</a:t>
            </a:r>
          </a:p>
          <a:p>
            <a:endParaRPr lang="en-US" dirty="0"/>
          </a:p>
        </p:txBody>
      </p:sp>
    </p:spTree>
    <p:extLst>
      <p:ext uri="{BB962C8B-B14F-4D97-AF65-F5344CB8AC3E}">
        <p14:creationId xmlns:p14="http://schemas.microsoft.com/office/powerpoint/2010/main" val="1668970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SET®</a:t>
            </a:r>
            <a:endParaRPr lang="en-US" dirty="0"/>
          </a:p>
        </p:txBody>
      </p:sp>
      <p:sp>
        <p:nvSpPr>
          <p:cNvPr id="3" name="Content Placeholder 2"/>
          <p:cNvSpPr>
            <a:spLocks noGrp="1"/>
          </p:cNvSpPr>
          <p:nvPr>
            <p:ph idx="1"/>
          </p:nvPr>
        </p:nvSpPr>
        <p:spPr/>
        <p:txBody>
          <a:bodyPr>
            <a:normAutofit/>
          </a:bodyPr>
          <a:lstStyle/>
          <a:p>
            <a:pPr marL="82296" indent="0">
              <a:buNone/>
            </a:pPr>
            <a:r>
              <a:rPr lang="en-US" dirty="0" smtClean="0">
                <a:latin typeface="Palatino Linotype" charset="0"/>
                <a:ea typeface="Palatino Linotype" charset="0"/>
                <a:cs typeface="Palatino Linotype" charset="0"/>
              </a:rPr>
              <a:t/>
            </a:r>
            <a:br>
              <a:rPr lang="en-US" dirty="0" smtClean="0">
                <a:latin typeface="Palatino Linotype" charset="0"/>
                <a:ea typeface="Palatino Linotype" charset="0"/>
                <a:cs typeface="Palatino Linotype" charset="0"/>
              </a:rPr>
            </a:br>
            <a:endParaRPr lang="en-US" dirty="0" smtClean="0">
              <a:latin typeface="Palatino Linotype" charset="0"/>
              <a:ea typeface="Palatino Linotype" charset="0"/>
              <a:cs typeface="Palatino Linotype" charset="0"/>
            </a:endParaRPr>
          </a:p>
        </p:txBody>
      </p:sp>
      <p:sp>
        <p:nvSpPr>
          <p:cNvPr id="6" name="Content Placeholder 2"/>
          <p:cNvSpPr txBox="1">
            <a:spLocks/>
          </p:cNvSpPr>
          <p:nvPr/>
        </p:nvSpPr>
        <p:spPr>
          <a:xfrm>
            <a:off x="1435608" y="1447800"/>
            <a:ext cx="7498080" cy="4953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Palatino Linotype"/>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Palatino Linotype"/>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Palatino Linotype"/>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Palatino Linotype"/>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Palatino Linotype"/>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dirty="0" smtClean="0"/>
              <a:t>A “set” is a group of three cards, in which for each of the characteristics:</a:t>
            </a:r>
          </a:p>
          <a:p>
            <a:pPr lvl="1"/>
            <a:r>
              <a:rPr lang="en-US" dirty="0" smtClean="0"/>
              <a:t>Number</a:t>
            </a:r>
          </a:p>
          <a:p>
            <a:pPr lvl="1"/>
            <a:r>
              <a:rPr lang="en-US" dirty="0" smtClean="0"/>
              <a:t>Shape</a:t>
            </a:r>
          </a:p>
          <a:p>
            <a:pPr lvl="1"/>
            <a:r>
              <a:rPr lang="en-US" dirty="0" smtClean="0"/>
              <a:t>Color</a:t>
            </a:r>
          </a:p>
          <a:p>
            <a:pPr lvl="1"/>
            <a:r>
              <a:rPr lang="en-US" dirty="0" smtClean="0"/>
              <a:t>Shading</a:t>
            </a:r>
          </a:p>
          <a:p>
            <a:pPr marL="82296" indent="0">
              <a:buNone/>
            </a:pPr>
            <a:r>
              <a:rPr lang="en-US" dirty="0" smtClean="0"/>
              <a:t>the characteristic is all the same, </a:t>
            </a:r>
            <a:r>
              <a:rPr lang="en-US" b="1" dirty="0" smtClean="0"/>
              <a:t>or</a:t>
            </a:r>
            <a:r>
              <a:rPr lang="en-US" dirty="0" smtClean="0"/>
              <a:t> all different.</a:t>
            </a:r>
          </a:p>
          <a:p>
            <a:endParaRPr lang="en-US" dirty="0"/>
          </a:p>
        </p:txBody>
      </p:sp>
    </p:spTree>
    <p:extLst>
      <p:ext uri="{BB962C8B-B14F-4D97-AF65-F5344CB8AC3E}">
        <p14:creationId xmlns:p14="http://schemas.microsoft.com/office/powerpoint/2010/main" val="7967374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48" y="1957825"/>
            <a:ext cx="5257800" cy="2679700"/>
          </a:xfrm>
          <a:prstGeom prst="rect">
            <a:avLst/>
          </a:prstGeom>
        </p:spPr>
      </p:pic>
      <p:sp>
        <p:nvSpPr>
          <p:cNvPr id="2" name="Title 1"/>
          <p:cNvSpPr>
            <a:spLocks noGrp="1"/>
          </p:cNvSpPr>
          <p:nvPr>
            <p:ph type="title"/>
          </p:nvPr>
        </p:nvSpPr>
        <p:spPr/>
        <p:txBody>
          <a:bodyPr/>
          <a:lstStyle/>
          <a:p>
            <a:pPr algn="ctr"/>
            <a:r>
              <a:rPr lang="en-US" dirty="0" smtClean="0"/>
              <a:t>SET®</a:t>
            </a:r>
            <a:endParaRPr lang="en-US" dirty="0"/>
          </a:p>
        </p:txBody>
      </p:sp>
      <p:sp>
        <p:nvSpPr>
          <p:cNvPr id="3" name="Content Placeholder 2"/>
          <p:cNvSpPr>
            <a:spLocks noGrp="1"/>
          </p:cNvSpPr>
          <p:nvPr>
            <p:ph idx="1"/>
          </p:nvPr>
        </p:nvSpPr>
        <p:spPr/>
        <p:txBody>
          <a:bodyPr>
            <a:normAutofit/>
          </a:bodyPr>
          <a:lstStyle/>
          <a:p>
            <a:pPr marL="82296" indent="0">
              <a:buNone/>
            </a:pPr>
            <a:r>
              <a:rPr lang="en-US" dirty="0" smtClean="0">
                <a:latin typeface="Palatino Linotype" charset="0"/>
                <a:ea typeface="Palatino Linotype" charset="0"/>
                <a:cs typeface="Palatino Linotype" charset="0"/>
              </a:rPr>
              <a:t/>
            </a:r>
            <a:br>
              <a:rPr lang="en-US" dirty="0" smtClean="0">
                <a:latin typeface="Palatino Linotype" charset="0"/>
                <a:ea typeface="Palatino Linotype" charset="0"/>
                <a:cs typeface="Palatino Linotype" charset="0"/>
              </a:rPr>
            </a:br>
            <a:endParaRPr lang="en-US" dirty="0" smtClean="0">
              <a:latin typeface="Palatino Linotype" charset="0"/>
              <a:ea typeface="Palatino Linotype" charset="0"/>
              <a:cs typeface="Palatino Linotype" charset="0"/>
            </a:endParaRPr>
          </a:p>
        </p:txBody>
      </p:sp>
      <p:sp>
        <p:nvSpPr>
          <p:cNvPr id="4" name="Rectangle 3"/>
          <p:cNvSpPr/>
          <p:nvPr/>
        </p:nvSpPr>
        <p:spPr>
          <a:xfrm>
            <a:off x="3958963" y="2879386"/>
            <a:ext cx="1186775" cy="83657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5238686" y="2879385"/>
            <a:ext cx="1186775" cy="83657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559752" y="3711911"/>
            <a:ext cx="1186775" cy="83657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2614113" y="1977280"/>
            <a:ext cx="1186775" cy="83657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6559752" y="2875332"/>
            <a:ext cx="1186775" cy="83657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588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2"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2" nodeType="clickEffect">
                                  <p:stCondLst>
                                    <p:cond delay="0"/>
                                  </p:stCondLst>
                                  <p:childTnLst>
                                    <p:animEffect transition="out" filter="dissolv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9" presetClass="exit" presetSubtype="0" fill="hold" grpId="2" nodeType="withEffect">
                                  <p:stCondLst>
                                    <p:cond delay="0"/>
                                  </p:stCondLst>
                                  <p:childTnLst>
                                    <p:animEffect transition="out" filter="dissolv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par>
                                <p:cTn id="35" presetID="9" presetClass="exit" presetSubtype="0" fill="hold" grpId="3" nodeType="withEffect">
                                  <p:stCondLst>
                                    <p:cond delay="0"/>
                                  </p:stCondLst>
                                  <p:childTnLst>
                                    <p:animEffect transition="out" filter="dissolv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5"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p:stCondLst>
                        <p:cond delay="indefinite"/>
                      </p:stCondLst>
                      <p:childTnLst>
                        <p:par>
                          <p:cTn id="47" fill="hold">
                            <p:stCondLst>
                              <p:cond delay="0"/>
                            </p:stCondLst>
                            <p:childTnLst>
                              <p:par>
                                <p:cTn id="48" presetID="15" presetClass="entr" presetSubtype="0" fill="hold" grpId="3"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1000" fill="hold"/>
                                        <p:tgtEl>
                                          <p:spTgt spid="6"/>
                                        </p:tgtEl>
                                        <p:attrNameLst>
                                          <p:attrName>ppt_w</p:attrName>
                                        </p:attrNameLst>
                                      </p:cBhvr>
                                      <p:tavLst>
                                        <p:tav tm="0">
                                          <p:val>
                                            <p:fltVal val="0"/>
                                          </p:val>
                                        </p:tav>
                                        <p:tav tm="100000">
                                          <p:val>
                                            <p:strVal val="#ppt_w"/>
                                          </p:val>
                                        </p:tav>
                                      </p:tavLst>
                                    </p:anim>
                                    <p:anim calcmode="lin" valueType="num">
                                      <p:cBhvr>
                                        <p:cTn id="51" dur="1000" fill="hold"/>
                                        <p:tgtEl>
                                          <p:spTgt spid="6"/>
                                        </p:tgtEl>
                                        <p:attrNameLst>
                                          <p:attrName>ppt_h</p:attrName>
                                        </p:attrNameLst>
                                      </p:cBhvr>
                                      <p:tavLst>
                                        <p:tav tm="0">
                                          <p:val>
                                            <p:fltVal val="0"/>
                                          </p:val>
                                        </p:tav>
                                        <p:tav tm="100000">
                                          <p:val>
                                            <p:strVal val="#ppt_h"/>
                                          </p:val>
                                        </p:tav>
                                      </p:tavLst>
                                    </p:anim>
                                    <p:anim calcmode="lin" valueType="num">
                                      <p:cBhvr>
                                        <p:cTn id="52"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4" fill="hold">
                      <p:stCondLst>
                        <p:cond delay="indefinite"/>
                      </p:stCondLst>
                      <p:childTnLst>
                        <p:par>
                          <p:cTn id="55" fill="hold">
                            <p:stCondLst>
                              <p:cond delay="0"/>
                            </p:stCondLst>
                            <p:childTnLst>
                              <p:par>
                                <p:cTn id="56" presetID="15"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p:cTn id="58" dur="1000" fill="hold"/>
                                        <p:tgtEl>
                                          <p:spTgt spid="9"/>
                                        </p:tgtEl>
                                        <p:attrNameLst>
                                          <p:attrName>ppt_w</p:attrName>
                                        </p:attrNameLst>
                                      </p:cBhvr>
                                      <p:tavLst>
                                        <p:tav tm="0">
                                          <p:val>
                                            <p:fltVal val="0"/>
                                          </p:val>
                                        </p:tav>
                                        <p:tav tm="100000">
                                          <p:val>
                                            <p:strVal val="#ppt_w"/>
                                          </p:val>
                                        </p:tav>
                                      </p:tavLst>
                                    </p:anim>
                                    <p:anim calcmode="lin" valueType="num">
                                      <p:cBhvr>
                                        <p:cTn id="59" dur="1000" fill="hold"/>
                                        <p:tgtEl>
                                          <p:spTgt spid="9"/>
                                        </p:tgtEl>
                                        <p:attrNameLst>
                                          <p:attrName>ppt_h</p:attrName>
                                        </p:attrNameLst>
                                      </p:cBhvr>
                                      <p:tavLst>
                                        <p:tav tm="0">
                                          <p:val>
                                            <p:fltVal val="0"/>
                                          </p:val>
                                        </p:tav>
                                        <p:tav tm="100000">
                                          <p:val>
                                            <p:strVal val="#ppt_h"/>
                                          </p:val>
                                        </p:tav>
                                      </p:tavLst>
                                    </p:anim>
                                    <p:anim calcmode="lin" valueType="num">
                                      <p:cBhvr>
                                        <p:cTn id="60"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61"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8"/>
                                        </p:tgtEl>
                                        <p:attrNameLst>
                                          <p:attrName>style.visibility</p:attrName>
                                        </p:attrNameLst>
                                      </p:cBhvr>
                                      <p:to>
                                        <p:strVal val="hidden"/>
                                      </p:to>
                                    </p:set>
                                  </p:childTnLst>
                                </p:cTn>
                              </p:par>
                              <p:par>
                                <p:cTn id="66" presetID="1" presetClass="exit" presetSubtype="0" fill="hold" grpId="4" nodeType="withEffect">
                                  <p:stCondLst>
                                    <p:cond delay="0"/>
                                  </p:stCondLst>
                                  <p:childTnLst>
                                    <p:set>
                                      <p:cBhvr>
                                        <p:cTn id="67" dur="1" fill="hold">
                                          <p:stCondLst>
                                            <p:cond delay="0"/>
                                          </p:stCondLst>
                                        </p:cTn>
                                        <p:tgtEl>
                                          <p:spTgt spid="6"/>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4" grpId="2" animBg="1"/>
      <p:bldP spid="6" grpId="1" animBg="1"/>
      <p:bldP spid="6" grpId="2" animBg="1"/>
      <p:bldP spid="6" grpId="3" animBg="1"/>
      <p:bldP spid="6" grpId="4" animBg="1"/>
      <p:bldP spid="7" grpId="2" animBg="1"/>
      <p:bldP spid="7" grpId="3" animBg="1"/>
      <p:bldP spid="8" grpId="0" animBg="1"/>
      <p:bldP spid="8" grpId="1" animBg="1"/>
      <p:bldP spid="9" grpId="0" animBg="1"/>
      <p:bldP spid="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Prime Factors Kata</a:t>
            </a:r>
            <a:br>
              <a:rPr lang="en-US" dirty="0"/>
            </a:br>
            <a:endParaRPr lang="en-US" dirty="0"/>
          </a:p>
        </p:txBody>
      </p:sp>
      <p:sp>
        <p:nvSpPr>
          <p:cNvPr id="3" name="Content Placeholder 2"/>
          <p:cNvSpPr>
            <a:spLocks noGrp="1"/>
          </p:cNvSpPr>
          <p:nvPr>
            <p:ph idx="1"/>
          </p:nvPr>
        </p:nvSpPr>
        <p:spPr/>
        <p:txBody>
          <a:bodyPr/>
          <a:lstStyle/>
          <a:p>
            <a:pPr marL="402336" lvl="1" indent="0">
              <a:buNone/>
            </a:pPr>
            <a:endParaRPr lang="en-US" dirty="0" smtClean="0"/>
          </a:p>
          <a:p>
            <a:pPr marL="402336" lvl="1" indent="0">
              <a:buNone/>
            </a:pPr>
            <a:endParaRPr lang="en-US" dirty="0"/>
          </a:p>
          <a:p>
            <a:pPr marL="402336" lvl="1" indent="0">
              <a:buNone/>
            </a:pPr>
            <a:endParaRPr lang="en-US" dirty="0" smtClean="0"/>
          </a:p>
          <a:p>
            <a:pPr marL="402336" lvl="1" indent="0">
              <a:buNone/>
            </a:pPr>
            <a:r>
              <a:rPr lang="en-US" dirty="0" smtClean="0"/>
              <a:t>Given a positive integer </a:t>
            </a:r>
            <a:r>
              <a:rPr lang="en-US" dirty="0" smtClean="0">
                <a:latin typeface="CMU Typewriter Text" charset="0"/>
                <a:ea typeface="CMU Typewriter Text" charset="0"/>
                <a:cs typeface="CMU Typewriter Text" charset="0"/>
              </a:rPr>
              <a:t>n</a:t>
            </a:r>
            <a:r>
              <a:rPr lang="en-US" dirty="0" smtClean="0"/>
              <a:t>, produce a list of all the prime factors of </a:t>
            </a:r>
            <a:r>
              <a:rPr lang="en-US" dirty="0" smtClean="0">
                <a:latin typeface="CMU Typewriter Text" charset="0"/>
                <a:ea typeface="CMU Typewriter Text" charset="0"/>
                <a:cs typeface="CMU Typewriter Text" charset="0"/>
              </a:rPr>
              <a:t>n</a:t>
            </a:r>
            <a:r>
              <a:rPr lang="en-US" dirty="0" smtClean="0"/>
              <a:t>.</a:t>
            </a:r>
            <a:endParaRPr lang="en-US" dirty="0"/>
          </a:p>
        </p:txBody>
      </p:sp>
    </p:spTree>
    <p:extLst>
      <p:ext uri="{BB962C8B-B14F-4D97-AF65-F5344CB8AC3E}">
        <p14:creationId xmlns:p14="http://schemas.microsoft.com/office/powerpoint/2010/main" val="7038768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Hypercube</a:t>
            </a:r>
            <a:endParaRPr lang="en-US" dirty="0"/>
          </a:p>
        </p:txBody>
      </p:sp>
      <p:sp>
        <p:nvSpPr>
          <p:cNvPr id="3" name="Content Placeholder 2"/>
          <p:cNvSpPr>
            <a:spLocks noGrp="1"/>
          </p:cNvSpPr>
          <p:nvPr>
            <p:ph idx="1"/>
          </p:nvPr>
        </p:nvSpPr>
        <p:spPr/>
        <p:txBody>
          <a:bodyPr>
            <a:normAutofit/>
          </a:bodyPr>
          <a:lstStyle/>
          <a:p>
            <a:pPr marL="82296" indent="0">
              <a:buNone/>
            </a:pPr>
            <a:r>
              <a:rPr lang="en-US" dirty="0" smtClean="0">
                <a:latin typeface="Palatino Linotype" charset="0"/>
                <a:ea typeface="Palatino Linotype" charset="0"/>
                <a:cs typeface="Palatino Linotype" charset="0"/>
              </a:rPr>
              <a:t/>
            </a:r>
            <a:br>
              <a:rPr lang="en-US" dirty="0" smtClean="0">
                <a:latin typeface="Palatino Linotype" charset="0"/>
                <a:ea typeface="Palatino Linotype" charset="0"/>
                <a:cs typeface="Palatino Linotype" charset="0"/>
              </a:rPr>
            </a:br>
            <a:endParaRPr lang="en-US" dirty="0" smtClean="0">
              <a:latin typeface="Palatino Linotype" charset="0"/>
              <a:ea typeface="Palatino Linotype" charset="0"/>
              <a:cs typeface="Palatino Linotype"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608" y="1260711"/>
            <a:ext cx="7105277" cy="4400787"/>
          </a:xfrm>
          <a:prstGeom prst="rect">
            <a:avLst/>
          </a:prstGeom>
        </p:spPr>
      </p:pic>
    </p:spTree>
    <p:extLst>
      <p:ext uri="{BB962C8B-B14F-4D97-AF65-F5344CB8AC3E}">
        <p14:creationId xmlns:p14="http://schemas.microsoft.com/office/powerpoint/2010/main" val="3351788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SET®</a:t>
            </a:r>
            <a:endParaRPr lang="en-US" dirty="0"/>
          </a:p>
        </p:txBody>
      </p:sp>
      <p:sp>
        <p:nvSpPr>
          <p:cNvPr id="3" name="Content Placeholder 2"/>
          <p:cNvSpPr>
            <a:spLocks noGrp="1"/>
          </p:cNvSpPr>
          <p:nvPr>
            <p:ph idx="1"/>
          </p:nvPr>
        </p:nvSpPr>
        <p:spPr/>
        <p:txBody>
          <a:bodyPr>
            <a:normAutofit/>
          </a:bodyPr>
          <a:lstStyle/>
          <a:p>
            <a:pPr marL="82296" indent="0">
              <a:buNone/>
            </a:pPr>
            <a:r>
              <a:rPr lang="en-US" dirty="0" smtClean="0">
                <a:latin typeface="Palatino Linotype" charset="0"/>
                <a:ea typeface="Palatino Linotype" charset="0"/>
                <a:cs typeface="Palatino Linotype" charset="0"/>
              </a:rPr>
              <a:t/>
            </a:r>
            <a:br>
              <a:rPr lang="en-US" dirty="0" smtClean="0">
                <a:latin typeface="Palatino Linotype" charset="0"/>
                <a:ea typeface="Palatino Linotype" charset="0"/>
                <a:cs typeface="Palatino Linotype" charset="0"/>
              </a:rPr>
            </a:br>
            <a:endParaRPr lang="en-US" dirty="0" smtClean="0">
              <a:latin typeface="Palatino Linotype" charset="0"/>
              <a:ea typeface="Palatino Linotype" charset="0"/>
              <a:cs typeface="Palatino Linotype" charset="0"/>
            </a:endParaRPr>
          </a:p>
        </p:txBody>
      </p:sp>
      <p:sp>
        <p:nvSpPr>
          <p:cNvPr id="6" name="Content Placeholder 2"/>
          <p:cNvSpPr txBox="1">
            <a:spLocks/>
          </p:cNvSpPr>
          <p:nvPr/>
        </p:nvSpPr>
        <p:spPr>
          <a:xfrm>
            <a:off x="1435608" y="1447800"/>
            <a:ext cx="7498080" cy="4953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Palatino Linotype"/>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Palatino Linotype"/>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Palatino Linotype"/>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Palatino Linotype"/>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Palatino Linotype"/>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dirty="0" smtClean="0"/>
              <a:t>Given any two cards, there is a unique third card that makes a “set” with the other two</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520" y="3530600"/>
            <a:ext cx="1206500" cy="78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1398" y="3530600"/>
            <a:ext cx="1206500" cy="7874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7543" y="3544381"/>
            <a:ext cx="1206500" cy="787400"/>
          </a:xfrm>
          <a:prstGeom prst="rect">
            <a:avLst/>
          </a:prstGeom>
        </p:spPr>
      </p:pic>
    </p:spTree>
    <p:extLst>
      <p:ext uri="{BB962C8B-B14F-4D97-AF65-F5344CB8AC3E}">
        <p14:creationId xmlns:p14="http://schemas.microsoft.com/office/powerpoint/2010/main" val="96343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SET®</a:t>
            </a:r>
            <a:endParaRPr lang="en-US" dirty="0"/>
          </a:p>
        </p:txBody>
      </p:sp>
      <p:sp>
        <p:nvSpPr>
          <p:cNvPr id="3" name="Content Placeholder 2"/>
          <p:cNvSpPr>
            <a:spLocks noGrp="1"/>
          </p:cNvSpPr>
          <p:nvPr>
            <p:ph idx="1"/>
          </p:nvPr>
        </p:nvSpPr>
        <p:spPr/>
        <p:txBody>
          <a:bodyPr>
            <a:normAutofit/>
          </a:bodyPr>
          <a:lstStyle/>
          <a:p>
            <a:pPr marL="82296" indent="0">
              <a:buNone/>
            </a:pPr>
            <a:r>
              <a:rPr lang="en-US" dirty="0" smtClean="0">
                <a:latin typeface="Palatino Linotype" charset="0"/>
                <a:ea typeface="Palatino Linotype" charset="0"/>
                <a:cs typeface="Palatino Linotype" charset="0"/>
              </a:rPr>
              <a:t/>
            </a:r>
            <a:br>
              <a:rPr lang="en-US" dirty="0" smtClean="0">
                <a:latin typeface="Palatino Linotype" charset="0"/>
                <a:ea typeface="Palatino Linotype" charset="0"/>
                <a:cs typeface="Palatino Linotype" charset="0"/>
              </a:rPr>
            </a:br>
            <a:r>
              <a:rPr lang="en-US" sz="2400" dirty="0" err="1" smtClean="0">
                <a:latin typeface="CMU Typewriter Text" charset="0"/>
                <a:ea typeface="CMU Typewriter Text" charset="0"/>
                <a:cs typeface="CMU Typewriter Text" charset="0"/>
              </a:rPr>
              <a:t>func</a:t>
            </a:r>
            <a:r>
              <a:rPr lang="en-US" sz="2400" dirty="0" smtClean="0">
                <a:latin typeface="CMU Typewriter Text" charset="0"/>
                <a:ea typeface="CMU Typewriter Text" charset="0"/>
                <a:cs typeface="CMU Typewriter Text" charset="0"/>
              </a:rPr>
              <a:t> </a:t>
            </a:r>
            <a:r>
              <a:rPr lang="en-US" sz="2400" dirty="0" err="1">
                <a:latin typeface="CMU Typewriter Text" charset="0"/>
                <a:ea typeface="CMU Typewriter Text" charset="0"/>
                <a:cs typeface="CMU Typewriter Text" charset="0"/>
              </a:rPr>
              <a:t>testThirdCardCompletesASet</a:t>
            </a:r>
            <a:r>
              <a:rPr lang="en-US" sz="2400" dirty="0">
                <a:latin typeface="CMU Typewriter Text" charset="0"/>
                <a:ea typeface="CMU Typewriter Text" charset="0"/>
                <a:cs typeface="CMU Typewriter Text" charset="0"/>
              </a:rPr>
              <a:t>() </a:t>
            </a:r>
            <a:r>
              <a:rPr lang="en-US" sz="2400" dirty="0" smtClean="0">
                <a:latin typeface="CMU Typewriter Text" charset="0"/>
                <a:ea typeface="CMU Typewriter Text" charset="0"/>
                <a:cs typeface="CMU Typewriter Text" charset="0"/>
              </a:rPr>
              <a:t>{</a:t>
            </a:r>
            <a:br>
              <a:rPr lang="en-US" sz="2400" dirty="0" smtClean="0">
                <a:latin typeface="CMU Typewriter Text" charset="0"/>
                <a:ea typeface="CMU Typewriter Text" charset="0"/>
                <a:cs typeface="CMU Typewriter Text" charset="0"/>
              </a:rPr>
            </a:br>
            <a:r>
              <a:rPr lang="en-US" sz="2400" dirty="0" smtClean="0">
                <a:latin typeface="CMU Typewriter Text" charset="0"/>
                <a:ea typeface="CMU Typewriter Text" charset="0"/>
                <a:cs typeface="CMU Typewriter Text" charset="0"/>
              </a:rPr>
              <a:t>  property</a:t>
            </a:r>
            <a:r>
              <a:rPr lang="en-US" sz="2400" dirty="0">
                <a:latin typeface="CMU Typewriter Text" charset="0"/>
                <a:ea typeface="CMU Typewriter Text" charset="0"/>
                <a:cs typeface="CMU Typewriter Text" charset="0"/>
              </a:rPr>
              <a:t>("third card completes a set</a:t>
            </a:r>
            <a:r>
              <a:rPr lang="en-US" sz="2400" dirty="0" smtClean="0">
                <a:latin typeface="CMU Typewriter Text" charset="0"/>
                <a:ea typeface="CMU Typewriter Text" charset="0"/>
                <a:cs typeface="CMU Typewriter Text" charset="0"/>
              </a:rPr>
              <a:t>")</a:t>
            </a:r>
            <a:br>
              <a:rPr lang="en-US" sz="2400" dirty="0" smtClean="0">
                <a:latin typeface="CMU Typewriter Text" charset="0"/>
                <a:ea typeface="CMU Typewriter Text" charset="0"/>
                <a:cs typeface="CMU Typewriter Text" charset="0"/>
              </a:rPr>
            </a:br>
            <a:r>
              <a:rPr lang="en-US" sz="2400" dirty="0" smtClean="0">
                <a:latin typeface="CMU Typewriter Text" charset="0"/>
                <a:ea typeface="CMU Typewriter Text" charset="0"/>
                <a:cs typeface="CMU Typewriter Text" charset="0"/>
              </a:rPr>
              <a:t>    &lt;- </a:t>
            </a:r>
            <a:r>
              <a:rPr lang="en-US" sz="2400" dirty="0" err="1">
                <a:latin typeface="CMU Typewriter Text" charset="0"/>
                <a:ea typeface="CMU Typewriter Text" charset="0"/>
                <a:cs typeface="CMU Typewriter Text" charset="0"/>
              </a:rPr>
              <a:t>forAll</a:t>
            </a:r>
            <a:r>
              <a:rPr lang="en-US" sz="2400" dirty="0">
                <a:latin typeface="CMU Typewriter Text" charset="0"/>
                <a:ea typeface="CMU Typewriter Text" charset="0"/>
                <a:cs typeface="CMU Typewriter Text" charset="0"/>
              </a:rPr>
              <a:t> </a:t>
            </a:r>
            <a:r>
              <a:rPr lang="en-US" sz="2400" dirty="0" smtClean="0">
                <a:latin typeface="CMU Typewriter Text" charset="0"/>
                <a:ea typeface="CMU Typewriter Text" charset="0"/>
                <a:cs typeface="CMU Typewriter Text" charset="0"/>
              </a:rPr>
              <a:t>{</a:t>
            </a:r>
            <a:br>
              <a:rPr lang="en-US" sz="2400" dirty="0" smtClean="0">
                <a:latin typeface="CMU Typewriter Text" charset="0"/>
                <a:ea typeface="CMU Typewriter Text" charset="0"/>
                <a:cs typeface="CMU Typewriter Text" charset="0"/>
              </a:rPr>
            </a:br>
            <a:r>
              <a:rPr lang="en-US" sz="2400" dirty="0" smtClean="0">
                <a:latin typeface="CMU Typewriter Text" charset="0"/>
                <a:ea typeface="CMU Typewriter Text" charset="0"/>
                <a:cs typeface="CMU Typewriter Text" charset="0"/>
              </a:rPr>
              <a:t>        (</a:t>
            </a:r>
            <a:r>
              <a:rPr lang="en-US" sz="2400" dirty="0">
                <a:latin typeface="CMU Typewriter Text" charset="0"/>
                <a:ea typeface="CMU Typewriter Text" charset="0"/>
                <a:cs typeface="CMU Typewriter Text" charset="0"/>
              </a:rPr>
              <a:t>first: Card, second: Card) </a:t>
            </a:r>
            <a:r>
              <a:rPr lang="en-US" sz="2400" dirty="0" smtClean="0">
                <a:latin typeface="CMU Typewriter Text" charset="0"/>
                <a:ea typeface="CMU Typewriter Text" charset="0"/>
                <a:cs typeface="CMU Typewriter Text" charset="0"/>
              </a:rPr>
              <a:t>in</a:t>
            </a:r>
            <a:br>
              <a:rPr lang="en-US" sz="2400" dirty="0" smtClean="0">
                <a:latin typeface="CMU Typewriter Text" charset="0"/>
                <a:ea typeface="CMU Typewriter Text" charset="0"/>
                <a:cs typeface="CMU Typewriter Text" charset="0"/>
              </a:rPr>
            </a:br>
            <a:r>
              <a:rPr lang="en-US" sz="2400" dirty="0" smtClean="0">
                <a:latin typeface="CMU Typewriter Text" charset="0"/>
                <a:ea typeface="CMU Typewriter Text" charset="0"/>
                <a:cs typeface="CMU Typewriter Text" charset="0"/>
              </a:rPr>
              <a:t>          let </a:t>
            </a:r>
            <a:r>
              <a:rPr lang="en-US" sz="2400" dirty="0">
                <a:latin typeface="CMU Typewriter Text" charset="0"/>
                <a:ea typeface="CMU Typewriter Text" charset="0"/>
                <a:cs typeface="CMU Typewriter Text" charset="0"/>
              </a:rPr>
              <a:t>third </a:t>
            </a:r>
            <a:r>
              <a:rPr lang="en-US" sz="2400" dirty="0" smtClean="0">
                <a:latin typeface="CMU Typewriter Text" charset="0"/>
                <a:ea typeface="CMU Typewriter Text" charset="0"/>
                <a:cs typeface="CMU Typewriter Text" charset="0"/>
              </a:rPr>
              <a:t>=</a:t>
            </a:r>
            <a:br>
              <a:rPr lang="en-US" sz="2400" dirty="0" smtClean="0">
                <a:latin typeface="CMU Typewriter Text" charset="0"/>
                <a:ea typeface="CMU Typewriter Text" charset="0"/>
                <a:cs typeface="CMU Typewriter Text" charset="0"/>
              </a:rPr>
            </a:br>
            <a:r>
              <a:rPr lang="en-US" sz="2400" dirty="0" smtClean="0">
                <a:latin typeface="CMU Typewriter Text" charset="0"/>
                <a:ea typeface="CMU Typewriter Text" charset="0"/>
                <a:cs typeface="CMU Typewriter Text" charset="0"/>
              </a:rPr>
              <a:t>            </a:t>
            </a:r>
            <a:r>
              <a:rPr lang="en-US" sz="2400" dirty="0" err="1" smtClean="0">
                <a:latin typeface="CMU Typewriter Text" charset="0"/>
                <a:ea typeface="CMU Typewriter Text" charset="0"/>
                <a:cs typeface="CMU Typewriter Text" charset="0"/>
              </a:rPr>
              <a:t>completionOf</a:t>
            </a:r>
            <a:r>
              <a:rPr lang="en-US" sz="2400" dirty="0" smtClean="0">
                <a:latin typeface="CMU Typewriter Text" charset="0"/>
                <a:ea typeface="CMU Typewriter Text" charset="0"/>
                <a:cs typeface="CMU Typewriter Text" charset="0"/>
              </a:rPr>
              <a:t>(first</a:t>
            </a:r>
            <a:r>
              <a:rPr lang="en-US" sz="2400" dirty="0">
                <a:latin typeface="CMU Typewriter Text" charset="0"/>
                <a:ea typeface="CMU Typewriter Text" charset="0"/>
                <a:cs typeface="CMU Typewriter Text" charset="0"/>
              </a:rPr>
              <a:t>, second</a:t>
            </a:r>
            <a:r>
              <a:rPr lang="en-US" sz="2400" dirty="0" smtClean="0">
                <a:latin typeface="CMU Typewriter Text" charset="0"/>
                <a:ea typeface="CMU Typewriter Text" charset="0"/>
                <a:cs typeface="CMU Typewriter Text" charset="0"/>
              </a:rPr>
              <a:t>)</a:t>
            </a:r>
            <a:br>
              <a:rPr lang="en-US" sz="2400" dirty="0" smtClean="0">
                <a:latin typeface="CMU Typewriter Text" charset="0"/>
                <a:ea typeface="CMU Typewriter Text" charset="0"/>
                <a:cs typeface="CMU Typewriter Text" charset="0"/>
              </a:rPr>
            </a:br>
            <a:r>
              <a:rPr lang="de-DE" sz="2400" dirty="0" smtClean="0">
                <a:latin typeface="CMU Typewriter Text" charset="0"/>
                <a:ea typeface="CMU Typewriter Text" charset="0"/>
                <a:cs typeface="CMU Typewriter Text" charset="0"/>
              </a:rPr>
              <a:t>          </a:t>
            </a:r>
            <a:r>
              <a:rPr lang="de-DE" sz="2400" dirty="0" err="1" smtClean="0">
                <a:latin typeface="CMU Typewriter Text" charset="0"/>
                <a:ea typeface="CMU Typewriter Text" charset="0"/>
                <a:cs typeface="CMU Typewriter Text" charset="0"/>
              </a:rPr>
              <a:t>return</a:t>
            </a:r>
            <a:r>
              <a:rPr lang="de-DE" sz="2400" dirty="0" smtClean="0">
                <a:latin typeface="CMU Typewriter Text" charset="0"/>
                <a:ea typeface="CMU Typewriter Text" charset="0"/>
                <a:cs typeface="CMU Typewriter Text" charset="0"/>
              </a:rPr>
              <a:t> </a:t>
            </a:r>
            <a:r>
              <a:rPr lang="de-DE" sz="2400" dirty="0" err="1">
                <a:latin typeface="CMU Typewriter Text" charset="0"/>
                <a:ea typeface="CMU Typewriter Text" charset="0"/>
                <a:cs typeface="CMU Typewriter Text" charset="0"/>
              </a:rPr>
              <a:t>formASet</a:t>
            </a:r>
            <a:r>
              <a:rPr lang="de-DE" sz="2400" dirty="0" smtClean="0">
                <a:latin typeface="CMU Typewriter Text" charset="0"/>
                <a:ea typeface="CMU Typewriter Text" charset="0"/>
                <a:cs typeface="CMU Typewriter Text" charset="0"/>
              </a:rPr>
              <a:t>(</a:t>
            </a:r>
            <a:br>
              <a:rPr lang="de-DE" sz="2400" dirty="0" smtClean="0">
                <a:latin typeface="CMU Typewriter Text" charset="0"/>
                <a:ea typeface="CMU Typewriter Text" charset="0"/>
                <a:cs typeface="CMU Typewriter Text" charset="0"/>
              </a:rPr>
            </a:br>
            <a:r>
              <a:rPr lang="de-DE" sz="2400" dirty="0" smtClean="0">
                <a:latin typeface="CMU Typewriter Text" charset="0"/>
                <a:ea typeface="CMU Typewriter Text" charset="0"/>
                <a:cs typeface="CMU Typewriter Text" charset="0"/>
              </a:rPr>
              <a:t>            </a:t>
            </a:r>
            <a:r>
              <a:rPr lang="de-DE" sz="2400" dirty="0" err="1" smtClean="0">
                <a:latin typeface="CMU Typewriter Text" charset="0"/>
                <a:ea typeface="CMU Typewriter Text" charset="0"/>
                <a:cs typeface="CMU Typewriter Text" charset="0"/>
              </a:rPr>
              <a:t>first</a:t>
            </a:r>
            <a:r>
              <a:rPr lang="de-DE" sz="2400" dirty="0">
                <a:latin typeface="CMU Typewriter Text" charset="0"/>
                <a:ea typeface="CMU Typewriter Text" charset="0"/>
                <a:cs typeface="CMU Typewriter Text" charset="0"/>
              </a:rPr>
              <a:t>, </a:t>
            </a:r>
            <a:r>
              <a:rPr lang="de-DE" sz="2400" dirty="0" err="1">
                <a:latin typeface="CMU Typewriter Text" charset="0"/>
                <a:ea typeface="CMU Typewriter Text" charset="0"/>
                <a:cs typeface="CMU Typewriter Text" charset="0"/>
              </a:rPr>
              <a:t>second</a:t>
            </a:r>
            <a:r>
              <a:rPr lang="de-DE" sz="2400" dirty="0">
                <a:latin typeface="CMU Typewriter Text" charset="0"/>
                <a:ea typeface="CMU Typewriter Text" charset="0"/>
                <a:cs typeface="CMU Typewriter Text" charset="0"/>
              </a:rPr>
              <a:t>, </a:t>
            </a:r>
            <a:r>
              <a:rPr lang="de-DE" sz="2400" dirty="0" err="1">
                <a:latin typeface="CMU Typewriter Text" charset="0"/>
                <a:ea typeface="CMU Typewriter Text" charset="0"/>
                <a:cs typeface="CMU Typewriter Text" charset="0"/>
              </a:rPr>
              <a:t>third</a:t>
            </a:r>
            <a:r>
              <a:rPr lang="de-DE" sz="2400" dirty="0" smtClean="0">
                <a:latin typeface="CMU Typewriter Text" charset="0"/>
                <a:ea typeface="CMU Typewriter Text" charset="0"/>
                <a:cs typeface="CMU Typewriter Text" charset="0"/>
              </a:rPr>
              <a:t>)</a:t>
            </a:r>
            <a:br>
              <a:rPr lang="de-DE" sz="2400" dirty="0" smtClean="0">
                <a:latin typeface="CMU Typewriter Text" charset="0"/>
                <a:ea typeface="CMU Typewriter Text" charset="0"/>
                <a:cs typeface="CMU Typewriter Text" charset="0"/>
              </a:rPr>
            </a:br>
            <a:r>
              <a:rPr lang="de-DE" sz="2400" dirty="0" smtClean="0">
                <a:latin typeface="CMU Typewriter Text" charset="0"/>
                <a:ea typeface="CMU Typewriter Text" charset="0"/>
                <a:cs typeface="CMU Typewriter Text" charset="0"/>
              </a:rPr>
              <a:t>    }</a:t>
            </a:r>
            <a:endParaRPr lang="de-DE" sz="2400" dirty="0">
              <a:latin typeface="CMU Typewriter Text" charset="0"/>
              <a:ea typeface="CMU Typewriter Text" charset="0"/>
              <a:cs typeface="CMU Typewriter Text" charset="0"/>
            </a:endParaRPr>
          </a:p>
          <a:p>
            <a:pPr marL="82296" indent="0">
              <a:buNone/>
            </a:pPr>
            <a:r>
              <a:rPr lang="de-DE" sz="2400" dirty="0" smtClean="0">
                <a:latin typeface="CMU Typewriter Text" charset="0"/>
                <a:ea typeface="CMU Typewriter Text" charset="0"/>
                <a:cs typeface="CMU Typewriter Text" charset="0"/>
              </a:rPr>
              <a:t>}</a:t>
            </a:r>
            <a:endParaRPr lang="en-US" sz="2400" dirty="0" smtClean="0">
              <a:latin typeface="CMU Typewriter Text" charset="0"/>
              <a:ea typeface="CMU Typewriter Text" charset="0"/>
              <a:cs typeface="CMU Typewriter Text" charset="0"/>
            </a:endParaRPr>
          </a:p>
        </p:txBody>
      </p:sp>
      <p:sp>
        <p:nvSpPr>
          <p:cNvPr id="6" name="Content Placeholder 2"/>
          <p:cNvSpPr txBox="1">
            <a:spLocks/>
          </p:cNvSpPr>
          <p:nvPr/>
        </p:nvSpPr>
        <p:spPr>
          <a:xfrm>
            <a:off x="1435608" y="1447800"/>
            <a:ext cx="7498080" cy="4953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Palatino Linotype"/>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Palatino Linotype"/>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Palatino Linotype"/>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Palatino Linotype"/>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Palatino Linotype"/>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Tree>
    <p:extLst>
      <p:ext uri="{BB962C8B-B14F-4D97-AF65-F5344CB8AC3E}">
        <p14:creationId xmlns:p14="http://schemas.microsoft.com/office/powerpoint/2010/main" val="1577853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Discounting Items</a:t>
            </a:r>
            <a:endParaRPr lang="en-US" dirty="0"/>
          </a:p>
        </p:txBody>
      </p:sp>
      <p:sp>
        <p:nvSpPr>
          <p:cNvPr id="3" name="Content Placeholder 2"/>
          <p:cNvSpPr>
            <a:spLocks noGrp="1"/>
          </p:cNvSpPr>
          <p:nvPr>
            <p:ph idx="1"/>
          </p:nvPr>
        </p:nvSpPr>
        <p:spPr/>
        <p:txBody>
          <a:bodyPr>
            <a:normAutofit/>
          </a:bodyPr>
          <a:lstStyle/>
          <a:p>
            <a:pPr marL="82296" indent="0">
              <a:buNone/>
            </a:pPr>
            <a:r>
              <a:rPr lang="en-US" dirty="0" smtClean="0">
                <a:latin typeface="Palatino Linotype" charset="0"/>
                <a:ea typeface="Palatino Linotype" charset="0"/>
                <a:cs typeface="Palatino Linotype" charset="0"/>
              </a:rPr>
              <a:t/>
            </a:r>
            <a:br>
              <a:rPr lang="en-US" dirty="0" smtClean="0">
                <a:latin typeface="Palatino Linotype" charset="0"/>
                <a:ea typeface="Palatino Linotype" charset="0"/>
                <a:cs typeface="Palatino Linotype" charset="0"/>
              </a:rPr>
            </a:br>
            <a:endParaRPr lang="en-US" dirty="0" smtClean="0">
              <a:latin typeface="Palatino Linotype" charset="0"/>
              <a:ea typeface="Palatino Linotype" charset="0"/>
              <a:cs typeface="Palatino Linotype" charset="0"/>
            </a:endParaRPr>
          </a:p>
        </p:txBody>
      </p:sp>
      <p:sp>
        <p:nvSpPr>
          <p:cNvPr id="6" name="Content Placeholder 2"/>
          <p:cNvSpPr txBox="1">
            <a:spLocks/>
          </p:cNvSpPr>
          <p:nvPr/>
        </p:nvSpPr>
        <p:spPr>
          <a:xfrm>
            <a:off x="1435608" y="1447800"/>
            <a:ext cx="7498080" cy="4953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Palatino Linotype"/>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Palatino Linotype"/>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Palatino Linotype"/>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Palatino Linotype"/>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Palatino Linotype"/>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dirty="0" smtClean="0"/>
              <a:t>Group of line items (description, price, quantity)</a:t>
            </a:r>
          </a:p>
          <a:p>
            <a:r>
              <a:rPr lang="en-US" dirty="0" smtClean="0"/>
              <a:t>$15 discount off the total of the order</a:t>
            </a:r>
          </a:p>
          <a:p>
            <a:r>
              <a:rPr lang="en-US" dirty="0" smtClean="0"/>
              <a:t>How much of the discount applies to each of the line items?</a:t>
            </a:r>
            <a:endParaRPr lang="en-US" dirty="0"/>
          </a:p>
        </p:txBody>
      </p:sp>
    </p:spTree>
    <p:extLst>
      <p:ext uri="{BB962C8B-B14F-4D97-AF65-F5344CB8AC3E}">
        <p14:creationId xmlns:p14="http://schemas.microsoft.com/office/powerpoint/2010/main" val="137930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checkerboard(across)">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Discounting Items</a:t>
            </a:r>
            <a:endParaRPr lang="en-US" dirty="0"/>
          </a:p>
        </p:txBody>
      </p:sp>
      <p:sp>
        <p:nvSpPr>
          <p:cNvPr id="3" name="Content Placeholder 2"/>
          <p:cNvSpPr>
            <a:spLocks noGrp="1"/>
          </p:cNvSpPr>
          <p:nvPr>
            <p:ph idx="1"/>
          </p:nvPr>
        </p:nvSpPr>
        <p:spPr/>
        <p:txBody>
          <a:bodyPr>
            <a:normAutofit/>
          </a:bodyPr>
          <a:lstStyle/>
          <a:p>
            <a:pPr marL="82296" indent="0">
              <a:buNone/>
            </a:pPr>
            <a:r>
              <a:rPr lang="en-US" dirty="0" smtClean="0">
                <a:latin typeface="Palatino Linotype" charset="0"/>
                <a:ea typeface="Palatino Linotype" charset="0"/>
                <a:cs typeface="Palatino Linotype" charset="0"/>
              </a:rPr>
              <a:t/>
            </a:r>
            <a:br>
              <a:rPr lang="en-US" dirty="0" smtClean="0">
                <a:latin typeface="Palatino Linotype" charset="0"/>
                <a:ea typeface="Palatino Linotype" charset="0"/>
                <a:cs typeface="Palatino Linotype" charset="0"/>
              </a:rPr>
            </a:br>
            <a:endParaRPr lang="en-US" dirty="0" smtClean="0">
              <a:latin typeface="Palatino Linotype" charset="0"/>
              <a:ea typeface="Palatino Linotype" charset="0"/>
              <a:cs typeface="Palatino Linotype" charset="0"/>
            </a:endParaRPr>
          </a:p>
        </p:txBody>
      </p:sp>
      <p:sp>
        <p:nvSpPr>
          <p:cNvPr id="6" name="Content Placeholder 2"/>
          <p:cNvSpPr txBox="1">
            <a:spLocks/>
          </p:cNvSpPr>
          <p:nvPr/>
        </p:nvSpPr>
        <p:spPr>
          <a:xfrm>
            <a:off x="1435608" y="1447800"/>
            <a:ext cx="7498080" cy="4953000"/>
          </a:xfrm>
          <a:prstGeom prst="rect">
            <a:avLst/>
          </a:prstGeom>
        </p:spPr>
        <p:txBody>
          <a:bodyPr>
            <a:normAutofit/>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Palatino Linotype"/>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Palatino Linotype"/>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Palatino Linotype"/>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Palatino Linotype"/>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Palatino Linotype"/>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dirty="0" smtClean="0"/>
              <a:t>Properties?</a:t>
            </a:r>
          </a:p>
          <a:p>
            <a:pPr lvl="1"/>
            <a:r>
              <a:rPr lang="en-US" dirty="0" smtClean="0"/>
              <a:t>Given n line items, there are at least n allocations of discount</a:t>
            </a:r>
          </a:p>
          <a:p>
            <a:pPr lvl="1"/>
            <a:r>
              <a:rPr lang="en-US" dirty="0" smtClean="0"/>
              <a:t>If a line item is zero-price or zero-quantity, it gets zero of the discount</a:t>
            </a:r>
          </a:p>
          <a:p>
            <a:pPr lvl="1"/>
            <a:r>
              <a:rPr lang="en-US" dirty="0" smtClean="0"/>
              <a:t>???</a:t>
            </a:r>
            <a:endParaRPr lang="en-US" dirty="0"/>
          </a:p>
        </p:txBody>
      </p:sp>
    </p:spTree>
    <p:extLst>
      <p:ext uri="{BB962C8B-B14F-4D97-AF65-F5344CB8AC3E}">
        <p14:creationId xmlns:p14="http://schemas.microsoft.com/office/powerpoint/2010/main" val="1589737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learning</a:t>
            </a:r>
            <a:endParaRPr lang="en-US" dirty="0"/>
          </a:p>
        </p:txBody>
      </p:sp>
      <p:sp>
        <p:nvSpPr>
          <p:cNvPr id="3" name="Content Placeholder 2"/>
          <p:cNvSpPr>
            <a:spLocks noGrp="1"/>
          </p:cNvSpPr>
          <p:nvPr>
            <p:ph idx="1"/>
          </p:nvPr>
        </p:nvSpPr>
        <p:spPr/>
        <p:txBody>
          <a:bodyPr>
            <a:normAutofit/>
          </a:bodyPr>
          <a:lstStyle/>
          <a:p>
            <a:r>
              <a:rPr lang="en-US" dirty="0" smtClean="0"/>
              <a:t>Great place to start:</a:t>
            </a:r>
            <a:br>
              <a:rPr lang="en-US" dirty="0" smtClean="0"/>
            </a:br>
            <a:r>
              <a:rPr lang="en-US" dirty="0" smtClean="0"/>
              <a:t/>
            </a:r>
            <a:br>
              <a:rPr lang="en-US" dirty="0" smtClean="0"/>
            </a:br>
            <a:r>
              <a:rPr lang="en-US" dirty="0" smtClean="0">
                <a:latin typeface="CMU Typewriter Text" charset="0"/>
                <a:ea typeface="CMU Typewriter Text" charset="0"/>
                <a:cs typeface="CMU Typewriter Text" charset="0"/>
                <a:hlinkClick r:id="rId3"/>
              </a:rPr>
              <a:t>http://fsharpforfunandprofit.com</a:t>
            </a:r>
            <a:endParaRPr lang="en-US" dirty="0" smtClean="0">
              <a:latin typeface="CMU Typewriter Text" charset="0"/>
              <a:ea typeface="CMU Typewriter Text" charset="0"/>
              <a:cs typeface="CMU Typewriter Text" charset="0"/>
            </a:endParaRPr>
          </a:p>
          <a:p>
            <a:endParaRPr lang="en-US" dirty="0">
              <a:latin typeface="CMU Typewriter Text" charset="0"/>
              <a:ea typeface="CMU Typewriter Text" charset="0"/>
              <a:cs typeface="CMU Typewriter Text" charset="0"/>
            </a:endParaRPr>
          </a:p>
          <a:p>
            <a:r>
              <a:rPr lang="en-US" dirty="0" smtClean="0">
                <a:latin typeface="Palatino Linotype" charset="0"/>
                <a:ea typeface="Palatino Linotype" charset="0"/>
                <a:cs typeface="Palatino Linotype" charset="0"/>
              </a:rPr>
              <a:t>Jessica Kerr’s blog/</a:t>
            </a:r>
            <a:r>
              <a:rPr lang="en-US" dirty="0" err="1" smtClean="0">
                <a:latin typeface="Palatino Linotype" charset="0"/>
                <a:ea typeface="Palatino Linotype" charset="0"/>
                <a:cs typeface="Palatino Linotype" charset="0"/>
              </a:rPr>
              <a:t>preso</a:t>
            </a:r>
            <a:r>
              <a:rPr lang="en-US" dirty="0" smtClean="0">
                <a:latin typeface="Palatino Linotype" charset="0"/>
                <a:ea typeface="Palatino Linotype" charset="0"/>
                <a:cs typeface="Palatino Linotype" charset="0"/>
              </a:rPr>
              <a:t/>
            </a:r>
            <a:br>
              <a:rPr lang="en-US" dirty="0" smtClean="0">
                <a:latin typeface="Palatino Linotype" charset="0"/>
                <a:ea typeface="Palatino Linotype" charset="0"/>
                <a:cs typeface="Palatino Linotype" charset="0"/>
              </a:rPr>
            </a:br>
            <a:endParaRPr lang="en-US" dirty="0" smtClean="0">
              <a:latin typeface="Palatino Linotype" charset="0"/>
              <a:ea typeface="Palatino Linotype" charset="0"/>
              <a:cs typeface="Palatino Linotype" charset="0"/>
            </a:endParaRPr>
          </a:p>
        </p:txBody>
      </p:sp>
    </p:spTree>
    <p:extLst>
      <p:ext uri="{BB962C8B-B14F-4D97-AF65-F5344CB8AC3E}">
        <p14:creationId xmlns:p14="http://schemas.microsoft.com/office/powerpoint/2010/main" val="13860386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Thank you!</a:t>
            </a:r>
            <a:endParaRPr lang="en-US" dirty="0"/>
          </a:p>
        </p:txBody>
      </p:sp>
      <p:sp>
        <p:nvSpPr>
          <p:cNvPr id="3" name="Content Placeholder 2"/>
          <p:cNvSpPr>
            <a:spLocks noGrp="1"/>
          </p:cNvSpPr>
          <p:nvPr>
            <p:ph idx="1"/>
          </p:nvPr>
        </p:nvSpPr>
        <p:spPr>
          <a:xfrm>
            <a:off x="1435608" y="2014698"/>
            <a:ext cx="7498080" cy="4233702"/>
          </a:xfrm>
        </p:spPr>
        <p:txBody>
          <a:bodyPr/>
          <a:lstStyle/>
          <a:p>
            <a:pPr>
              <a:buBlip>
                <a:blip r:embed="rId3"/>
              </a:buBlip>
            </a:pPr>
            <a:r>
              <a:rPr lang="en-US" dirty="0" smtClean="0"/>
              <a:t>@</a:t>
            </a:r>
            <a:r>
              <a:rPr lang="en-US" dirty="0" err="1" smtClean="0"/>
              <a:t>pholser</a:t>
            </a:r>
            <a:endParaRPr lang="en-US" dirty="0" smtClean="0"/>
          </a:p>
          <a:p>
            <a:pPr>
              <a:buBlip>
                <a:blip r:embed="rId3"/>
              </a:buBlip>
            </a:pPr>
            <a:endParaRPr lang="en-US" dirty="0"/>
          </a:p>
          <a:p>
            <a:pPr>
              <a:buBlip>
                <a:blip r:embed="rId4"/>
              </a:buBlip>
            </a:pPr>
            <a:r>
              <a:rPr lang="en-US" dirty="0" smtClean="0">
                <a:hlinkClick r:id="rId5"/>
              </a:rPr>
              <a:t>http:</a:t>
            </a:r>
            <a:r>
              <a:rPr lang="en-US" dirty="0">
                <a:hlinkClick r:id="rId5"/>
              </a:rPr>
              <a:t>//www.linkedin.com/in/</a:t>
            </a:r>
            <a:r>
              <a:rPr lang="en-US" dirty="0" smtClean="0">
                <a:hlinkClick r:id="rId5"/>
              </a:rPr>
              <a:t>pholser</a:t>
            </a:r>
            <a:endParaRPr lang="en-US" dirty="0" smtClean="0"/>
          </a:p>
          <a:p>
            <a:pPr>
              <a:buBlip>
                <a:blip r:embed="rId4"/>
              </a:buBlip>
            </a:pPr>
            <a:endParaRPr lang="en-US" dirty="0"/>
          </a:p>
          <a:p>
            <a:pPr>
              <a:buBlip>
                <a:blip r:embed="rId6"/>
              </a:buBlip>
            </a:pPr>
            <a:r>
              <a:rPr lang="en-US" dirty="0" smtClean="0">
                <a:hlinkClick r:id="rId7"/>
              </a:rPr>
              <a:t>http:</a:t>
            </a:r>
            <a:r>
              <a:rPr lang="en-US" dirty="0">
                <a:hlinkClick r:id="rId7"/>
              </a:rPr>
              <a:t>//github.com/</a:t>
            </a:r>
            <a:r>
              <a:rPr lang="en-US" dirty="0" smtClean="0">
                <a:hlinkClick r:id="rId7"/>
              </a:rPr>
              <a:t>pholser</a:t>
            </a:r>
            <a:endParaRPr lang="en-US" dirty="0" smtClean="0"/>
          </a:p>
          <a:p>
            <a:pPr marL="82296" indent="0">
              <a:buNone/>
            </a:pPr>
            <a:endParaRPr lang="en-US" dirty="0"/>
          </a:p>
        </p:txBody>
      </p:sp>
    </p:spTree>
    <p:extLst>
      <p:ext uri="{BB962C8B-B14F-4D97-AF65-F5344CB8AC3E}">
        <p14:creationId xmlns:p14="http://schemas.microsoft.com/office/powerpoint/2010/main" val="1026362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buNone/>
            </a:pPr>
            <a:r>
              <a:rPr lang="en-US" sz="2400" b="1" dirty="0" smtClean="0">
                <a:latin typeface="CMU Typewriter Text" charset="0"/>
                <a:ea typeface="CMU Typewriter Text" charset="0"/>
                <a:cs typeface="CMU Typewriter Text" charset="0"/>
              </a:rPr>
              <a:t>using </a:t>
            </a:r>
            <a:r>
              <a:rPr lang="en-US" sz="2400" b="1" dirty="0" err="1" smtClean="0">
                <a:latin typeface="CMU Typewriter Text" charset="0"/>
                <a:ea typeface="CMU Typewriter Text" charset="0"/>
                <a:cs typeface="CMU Typewriter Text" charset="0"/>
              </a:rPr>
              <a:t>Xunit</a:t>
            </a:r>
            <a:r>
              <a:rPr lang="en-US" sz="2400" b="1" dirty="0" smtClean="0">
                <a:latin typeface="CMU Typewriter Text" charset="0"/>
                <a:ea typeface="CMU Typewriter Text" charset="0"/>
                <a:cs typeface="CMU Typewriter Text" charset="0"/>
              </a:rPr>
              <a:t>;</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public class </a:t>
            </a:r>
            <a:r>
              <a:rPr lang="en-US" sz="2400" b="1" dirty="0" err="1" smtClean="0">
                <a:latin typeface="CMU Typewriter Text" charset="0"/>
                <a:ea typeface="CMU Typewriter Text" charset="0"/>
                <a:cs typeface="CMU Typewriter Text" charset="0"/>
              </a:rPr>
              <a:t>PrimeFactorsTest</a:t>
            </a:r>
            <a:r>
              <a:rPr lang="en-US" sz="2400" b="1" dirty="0" smtClean="0">
                <a:latin typeface="CMU Typewriter Text" charset="0"/>
                <a:ea typeface="CMU Typewriter Text" charset="0"/>
                <a:cs typeface="CMU Typewriter Text" charset="0"/>
              </a:rPr>
              <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[Fact] public void Two()</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a:t>
            </a:r>
            <a:r>
              <a:rPr lang="en-US" sz="2400" b="1" dirty="0" err="1" smtClean="0">
                <a:latin typeface="CMU Typewriter Text" charset="0"/>
                <a:ea typeface="CMU Typewriter Text" charset="0"/>
                <a:cs typeface="CMU Typewriter Text" charset="0"/>
              </a:rPr>
              <a:t>Assert.Equal</a:t>
            </a:r>
            <a:r>
              <a:rPr lang="en-US" sz="2400" b="1" dirty="0" smtClean="0">
                <a:latin typeface="CMU Typewriter Text" charset="0"/>
                <a:ea typeface="CMU Typewriter Text" charset="0"/>
                <a:cs typeface="CMU Typewriter Text" charset="0"/>
              </a:rPr>
              <a:t>(</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new List&lt;</a:t>
            </a:r>
            <a:r>
              <a:rPr lang="en-US" sz="2400" b="1" dirty="0" err="1" smtClean="0">
                <a:latin typeface="CMU Typewriter Text" charset="0"/>
                <a:ea typeface="CMU Typewriter Text" charset="0"/>
                <a:cs typeface="CMU Typewriter Text" charset="0"/>
              </a:rPr>
              <a:t>int</a:t>
            </a:r>
            <a:r>
              <a:rPr lang="en-US" sz="2400" b="1" dirty="0" smtClean="0">
                <a:latin typeface="CMU Typewriter Text" charset="0"/>
                <a:ea typeface="CMU Typewriter Text" charset="0"/>
                <a:cs typeface="CMU Typewriter Text" charset="0"/>
              </a:rPr>
              <a:t>&gt; { 2 },</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a:t>
            </a:r>
            <a:r>
              <a:rPr lang="en-US" sz="2400" b="1" dirty="0" err="1" smtClean="0">
                <a:latin typeface="CMU Typewriter Text" charset="0"/>
                <a:ea typeface="CMU Typewriter Text" charset="0"/>
                <a:cs typeface="CMU Typewriter Text" charset="0"/>
              </a:rPr>
              <a:t>PrimeFactors.Of</a:t>
            </a:r>
            <a:r>
              <a:rPr lang="en-US" sz="2400" b="1" dirty="0" smtClean="0">
                <a:latin typeface="CMU Typewriter Text" charset="0"/>
                <a:ea typeface="CMU Typewriter Text" charset="0"/>
                <a:cs typeface="CMU Typewriter Text" charset="0"/>
              </a:rPr>
              <a:t>(2));</a:t>
            </a:r>
          </a:p>
          <a:p>
            <a:pPr marL="82296" indent="0">
              <a:buNone/>
            </a:pPr>
            <a:r>
              <a:rPr lang="en-US" sz="2400" b="1" dirty="0">
                <a:latin typeface="CMU Typewriter Text" charset="0"/>
                <a:ea typeface="CMU Typewriter Text" charset="0"/>
                <a:cs typeface="CMU Typewriter Text" charset="0"/>
              </a:rPr>
              <a:t> </a:t>
            </a:r>
            <a:r>
              <a:rPr lang="en-US" sz="2400" b="1" dirty="0" smtClean="0">
                <a:latin typeface="CMU Typewriter Text" charset="0"/>
                <a:ea typeface="CMU Typewriter Text" charset="0"/>
                <a:cs typeface="CMU Typewriter Text" charset="0"/>
              </a:rPr>
              <a:t>   }</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a:t>
            </a:r>
            <a:br>
              <a:rPr lang="en-US" sz="2400" b="1" dirty="0" smtClean="0">
                <a:latin typeface="CMU Typewriter Text" charset="0"/>
                <a:ea typeface="CMU Typewriter Text" charset="0"/>
                <a:cs typeface="CMU Typewriter Text" charset="0"/>
              </a:rPr>
            </a:br>
            <a:endParaRPr lang="en-US" sz="2400" b="1" dirty="0" smtClean="0">
              <a:latin typeface="CMU Typewriter Text" charset="0"/>
              <a:ea typeface="CMU Typewriter Text" charset="0"/>
              <a:cs typeface="CMU Typewriter Text" charset="0"/>
            </a:endParaRPr>
          </a:p>
        </p:txBody>
      </p:sp>
    </p:spTree>
    <p:extLst>
      <p:ext uri="{BB962C8B-B14F-4D97-AF65-F5344CB8AC3E}">
        <p14:creationId xmlns:p14="http://schemas.microsoft.com/office/powerpoint/2010/main" val="1571313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buNone/>
            </a:pPr>
            <a:r>
              <a:rPr lang="en-US" sz="2400" b="1" dirty="0">
                <a:latin typeface="CMU Typewriter Text" charset="0"/>
                <a:ea typeface="CMU Typewriter Text" charset="0"/>
                <a:cs typeface="CMU Typewriter Text" charset="0"/>
              </a:rPr>
              <a:t>p</a:t>
            </a:r>
            <a:r>
              <a:rPr lang="en-US" sz="2400" b="1" dirty="0" smtClean="0">
                <a:latin typeface="CMU Typewriter Text" charset="0"/>
                <a:ea typeface="CMU Typewriter Text" charset="0"/>
                <a:cs typeface="CMU Typewriter Text" charset="0"/>
              </a:rPr>
              <a:t>ublic static class </a:t>
            </a:r>
            <a:r>
              <a:rPr lang="en-US" sz="2400" b="1" dirty="0" err="1" smtClean="0">
                <a:latin typeface="CMU Typewriter Text" charset="0"/>
                <a:ea typeface="CMU Typewriter Text" charset="0"/>
                <a:cs typeface="CMU Typewriter Text" charset="0"/>
              </a:rPr>
              <a:t>PrimeFactors</a:t>
            </a:r>
            <a:r>
              <a:rPr lang="en-US" sz="2400" b="1" dirty="0" smtClean="0">
                <a:latin typeface="CMU Typewriter Text" charset="0"/>
                <a:ea typeface="CMU Typewriter Text" charset="0"/>
                <a:cs typeface="CMU Typewriter Text" charset="0"/>
              </a:rPr>
              <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public static List&lt;</a:t>
            </a:r>
            <a:r>
              <a:rPr lang="en-US" sz="2400" b="1" dirty="0" err="1" smtClean="0">
                <a:latin typeface="CMU Typewriter Text" charset="0"/>
                <a:ea typeface="CMU Typewriter Text" charset="0"/>
                <a:cs typeface="CMU Typewriter Text" charset="0"/>
              </a:rPr>
              <a:t>int</a:t>
            </a:r>
            <a:r>
              <a:rPr lang="en-US" sz="2400" b="1" dirty="0" smtClean="0">
                <a:latin typeface="CMU Typewriter Text" charset="0"/>
                <a:ea typeface="CMU Typewriter Text" charset="0"/>
                <a:cs typeface="CMU Typewriter Text" charset="0"/>
              </a:rPr>
              <a:t>&gt; Of(</a:t>
            </a:r>
            <a:r>
              <a:rPr lang="en-US" sz="2400" b="1" dirty="0" err="1" smtClean="0">
                <a:latin typeface="CMU Typewriter Text" charset="0"/>
                <a:ea typeface="CMU Typewriter Text" charset="0"/>
                <a:cs typeface="CMU Typewriter Text" charset="0"/>
              </a:rPr>
              <a:t>int</a:t>
            </a:r>
            <a:r>
              <a:rPr lang="en-US" sz="2400" b="1" dirty="0" smtClean="0">
                <a:latin typeface="CMU Typewriter Text" charset="0"/>
                <a:ea typeface="CMU Typewriter Text" charset="0"/>
                <a:cs typeface="CMU Typewriter Text" charset="0"/>
              </a:rPr>
              <a:t> n)</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a:t>
            </a:r>
          </a:p>
          <a:p>
            <a:pPr marL="82296" indent="0">
              <a:buNone/>
            </a:pPr>
            <a:r>
              <a:rPr lang="en-US" sz="2400" b="1" dirty="0">
                <a:latin typeface="CMU Typewriter Text" charset="0"/>
                <a:ea typeface="CMU Typewriter Text" charset="0"/>
                <a:cs typeface="CMU Typewriter Text" charset="0"/>
              </a:rPr>
              <a:t> </a:t>
            </a:r>
            <a:r>
              <a:rPr lang="en-US" sz="2400" b="1" dirty="0" smtClean="0">
                <a:latin typeface="CMU Typewriter Text" charset="0"/>
                <a:ea typeface="CMU Typewriter Text" charset="0"/>
                <a:cs typeface="CMU Typewriter Text" charset="0"/>
              </a:rPr>
              <a:t>       // ...</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    }</a:t>
            </a:r>
            <a:br>
              <a:rPr lang="en-US" sz="2400" b="1" dirty="0" smtClean="0">
                <a:latin typeface="CMU Typewriter Text" charset="0"/>
                <a:ea typeface="CMU Typewriter Text" charset="0"/>
                <a:cs typeface="CMU Typewriter Text" charset="0"/>
              </a:rPr>
            </a:br>
            <a:r>
              <a:rPr lang="en-US" sz="2400" b="1" dirty="0" smtClean="0">
                <a:latin typeface="CMU Typewriter Text" charset="0"/>
                <a:ea typeface="CMU Typewriter Text" charset="0"/>
                <a:cs typeface="CMU Typewriter Text" charset="0"/>
              </a:rPr>
              <a:t>}</a:t>
            </a:r>
            <a:r>
              <a:rPr lang="en-US" sz="2400" dirty="0" smtClean="0">
                <a:latin typeface="CMU Typewriter Text" charset="0"/>
                <a:ea typeface="CMU Typewriter Text" charset="0"/>
                <a:cs typeface="CMU Typewriter Text" charset="0"/>
              </a:rPr>
              <a:t/>
            </a:r>
            <a:br>
              <a:rPr lang="en-US" sz="2400" dirty="0" smtClean="0">
                <a:latin typeface="CMU Typewriter Text" charset="0"/>
                <a:ea typeface="CMU Typewriter Text" charset="0"/>
                <a:cs typeface="CMU Typewriter Text" charset="0"/>
              </a:rPr>
            </a:br>
            <a:endParaRPr lang="en-US" sz="2400" dirty="0" smtClean="0">
              <a:latin typeface="CMU Typewriter Text" charset="0"/>
              <a:ea typeface="CMU Typewriter Text" charset="0"/>
              <a:cs typeface="CMU Typewriter Text" charset="0"/>
            </a:endParaRPr>
          </a:p>
        </p:txBody>
      </p:sp>
    </p:spTree>
    <p:extLst>
      <p:ext uri="{BB962C8B-B14F-4D97-AF65-F5344CB8AC3E}">
        <p14:creationId xmlns:p14="http://schemas.microsoft.com/office/powerpoint/2010/main" val="2113969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buNone/>
            </a:pPr>
            <a:r>
              <a:rPr lang="en-US" sz="2400" dirty="0">
                <a:latin typeface="CMU Typewriter Text" charset="0"/>
                <a:ea typeface="CMU Typewriter Text" charset="0"/>
                <a:cs typeface="CMU Typewriter Text" charset="0"/>
              </a:rPr>
              <a:t>public class </a:t>
            </a:r>
            <a:r>
              <a:rPr lang="en-US" sz="2400" dirty="0" err="1">
                <a:latin typeface="CMU Typewriter Text" charset="0"/>
                <a:ea typeface="CMU Typewriter Text" charset="0"/>
                <a:cs typeface="CMU Typewriter Text" charset="0"/>
              </a:rPr>
              <a:t>PrimeFactorsTest</a:t>
            </a:r>
            <a:r>
              <a:rPr lang="en-US" sz="2400" dirty="0">
                <a:latin typeface="CMU Typewriter Text" charset="0"/>
                <a:ea typeface="CMU Typewriter Text" charset="0"/>
                <a:cs typeface="CMU Typewriter Text" charset="0"/>
              </a:rPr>
              <a:t/>
            </a:r>
            <a:br>
              <a:rPr lang="en-US" sz="2400" dirty="0">
                <a:latin typeface="CMU Typewriter Text" charset="0"/>
                <a:ea typeface="CMU Typewriter Text" charset="0"/>
                <a:cs typeface="CMU Typewriter Text" charset="0"/>
              </a:rPr>
            </a:br>
            <a:r>
              <a:rPr lang="en-US" sz="2400" dirty="0" smtClean="0">
                <a:latin typeface="CMU Typewriter Text" charset="0"/>
                <a:ea typeface="CMU Typewriter Text" charset="0"/>
                <a:cs typeface="CMU Typewriter Text" charset="0"/>
              </a:rPr>
              <a:t>{</a:t>
            </a:r>
            <a:br>
              <a:rPr lang="en-US" sz="2400" dirty="0" smtClean="0">
                <a:latin typeface="CMU Typewriter Text" charset="0"/>
                <a:ea typeface="CMU Typewriter Text" charset="0"/>
                <a:cs typeface="CMU Typewriter Text" charset="0"/>
              </a:rPr>
            </a:br>
            <a:r>
              <a:rPr lang="en-US" sz="2400" dirty="0" smtClean="0">
                <a:latin typeface="CMU Typewriter Text" charset="0"/>
                <a:ea typeface="CMU Typewriter Text" charset="0"/>
                <a:cs typeface="CMU Typewriter Text" charset="0"/>
              </a:rPr>
              <a:t>    // ...</a:t>
            </a:r>
            <a:br>
              <a:rPr lang="en-US" sz="2400" dirty="0" smtClean="0">
                <a:latin typeface="CMU Typewriter Text" charset="0"/>
                <a:ea typeface="CMU Typewriter Text" charset="0"/>
                <a:cs typeface="CMU Typewriter Text" charset="0"/>
              </a:rPr>
            </a:br>
            <a:r>
              <a:rPr lang="en-US" sz="2400" dirty="0">
                <a:latin typeface="CMU Typewriter Text" charset="0"/>
                <a:ea typeface="CMU Typewriter Text" charset="0"/>
                <a:cs typeface="CMU Typewriter Text" charset="0"/>
              </a:rPr>
              <a:t/>
            </a:r>
            <a:br>
              <a:rPr lang="en-US" sz="2400"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[Fact] public void </a:t>
            </a:r>
            <a:r>
              <a:rPr lang="en-US" sz="2400" b="1" dirty="0" smtClean="0">
                <a:latin typeface="CMU Typewriter Text" charset="0"/>
                <a:ea typeface="CMU Typewriter Text" charset="0"/>
                <a:cs typeface="CMU Typewriter Text" charset="0"/>
              </a:rPr>
              <a:t>Three()</a:t>
            </a:r>
            <a:r>
              <a:rPr lang="en-US" sz="2400" b="1" dirty="0">
                <a:latin typeface="CMU Typewriter Text" charset="0"/>
                <a:ea typeface="CMU Typewriter Text" charset="0"/>
                <a:cs typeface="CMU Typewriter Text" charset="0"/>
              </a:rPr>
              <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a:t>
            </a:r>
            <a:r>
              <a:rPr lang="en-US" sz="2400" b="1" dirty="0" err="1">
                <a:latin typeface="CMU Typewriter Text" charset="0"/>
                <a:ea typeface="CMU Typewriter Text" charset="0"/>
                <a:cs typeface="CMU Typewriter Text" charset="0"/>
              </a:rPr>
              <a:t>Assert.Equal</a:t>
            </a:r>
            <a:r>
              <a:rPr lang="en-US" sz="2400" b="1" dirty="0">
                <a:latin typeface="CMU Typewriter Text" charset="0"/>
                <a:ea typeface="CMU Typewriter Text" charset="0"/>
                <a:cs typeface="CMU Typewriter Text" charset="0"/>
              </a:rPr>
              <a:t>(</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new List&lt;</a:t>
            </a:r>
            <a:r>
              <a:rPr lang="en-US" sz="2400" b="1" dirty="0" err="1">
                <a:latin typeface="CMU Typewriter Text" charset="0"/>
                <a:ea typeface="CMU Typewriter Text" charset="0"/>
                <a:cs typeface="CMU Typewriter Text" charset="0"/>
              </a:rPr>
              <a:t>int</a:t>
            </a:r>
            <a:r>
              <a:rPr lang="en-US" sz="2400" b="1" dirty="0">
                <a:latin typeface="CMU Typewriter Text" charset="0"/>
                <a:ea typeface="CMU Typewriter Text" charset="0"/>
                <a:cs typeface="CMU Typewriter Text" charset="0"/>
              </a:rPr>
              <a:t>&gt; { </a:t>
            </a:r>
            <a:r>
              <a:rPr lang="en-US" sz="2400" b="1" dirty="0" smtClean="0">
                <a:latin typeface="CMU Typewriter Text" charset="0"/>
                <a:ea typeface="CMU Typewriter Text" charset="0"/>
                <a:cs typeface="CMU Typewriter Text" charset="0"/>
              </a:rPr>
              <a:t>3 </a:t>
            </a:r>
            <a:r>
              <a:rPr lang="en-US" sz="2400" b="1" dirty="0">
                <a:latin typeface="CMU Typewriter Text" charset="0"/>
                <a:ea typeface="CMU Typewriter Text" charset="0"/>
                <a:cs typeface="CMU Typewriter Text" charset="0"/>
              </a:rPr>
              <a:t>},</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a:t>
            </a:r>
            <a:r>
              <a:rPr lang="en-US" sz="2400" b="1" dirty="0" err="1" smtClean="0">
                <a:latin typeface="CMU Typewriter Text" charset="0"/>
                <a:ea typeface="CMU Typewriter Text" charset="0"/>
                <a:cs typeface="CMU Typewriter Text" charset="0"/>
              </a:rPr>
              <a:t>PrimeFactors.Of</a:t>
            </a:r>
            <a:r>
              <a:rPr lang="en-US" sz="2400" b="1" dirty="0" smtClean="0">
                <a:latin typeface="CMU Typewriter Text" charset="0"/>
                <a:ea typeface="CMU Typewriter Text" charset="0"/>
                <a:cs typeface="CMU Typewriter Text" charset="0"/>
              </a:rPr>
              <a:t>(3));</a:t>
            </a:r>
            <a:endParaRPr lang="en-US" sz="2400" b="1" dirty="0">
              <a:latin typeface="CMU Typewriter Text" charset="0"/>
              <a:ea typeface="CMU Typewriter Text" charset="0"/>
              <a:cs typeface="CMU Typewriter Text" charset="0"/>
            </a:endParaRPr>
          </a:p>
          <a:p>
            <a:pPr marL="82296" indent="0">
              <a:buNone/>
            </a:pPr>
            <a:r>
              <a:rPr lang="en-US" sz="2400" b="1" dirty="0">
                <a:latin typeface="CMU Typewriter Text" charset="0"/>
                <a:ea typeface="CMU Typewriter Text" charset="0"/>
                <a:cs typeface="CMU Typewriter Text" charset="0"/>
              </a:rPr>
              <a:t>    }</a:t>
            </a:r>
            <a:r>
              <a:rPr lang="en-US" sz="2400" dirty="0">
                <a:latin typeface="CMU Typewriter Text" charset="0"/>
                <a:ea typeface="CMU Typewriter Text" charset="0"/>
                <a:cs typeface="CMU Typewriter Text" charset="0"/>
              </a:rPr>
              <a:t/>
            </a:r>
            <a:br>
              <a:rPr lang="en-US" sz="2400" dirty="0">
                <a:latin typeface="CMU Typewriter Text" charset="0"/>
                <a:ea typeface="CMU Typewriter Text" charset="0"/>
                <a:cs typeface="CMU Typewriter Text" charset="0"/>
              </a:rPr>
            </a:br>
            <a:r>
              <a:rPr lang="en-US" sz="2400" dirty="0">
                <a:latin typeface="CMU Typewriter Text" charset="0"/>
                <a:ea typeface="CMU Typewriter Text" charset="0"/>
                <a:cs typeface="CMU Typewriter Text" charset="0"/>
              </a:rPr>
              <a:t>}</a:t>
            </a:r>
            <a:endParaRPr lang="en-US" sz="2400" dirty="0"/>
          </a:p>
        </p:txBody>
      </p:sp>
    </p:spTree>
    <p:extLst>
      <p:ext uri="{BB962C8B-B14F-4D97-AF65-F5344CB8AC3E}">
        <p14:creationId xmlns:p14="http://schemas.microsoft.com/office/powerpoint/2010/main" val="1003431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buNone/>
            </a:pPr>
            <a:r>
              <a:rPr lang="en-US" sz="2400" dirty="0">
                <a:latin typeface="CMU Typewriter Text" charset="0"/>
                <a:ea typeface="CMU Typewriter Text" charset="0"/>
                <a:cs typeface="CMU Typewriter Text" charset="0"/>
              </a:rPr>
              <a:t>public class </a:t>
            </a:r>
            <a:r>
              <a:rPr lang="en-US" sz="2400" dirty="0" err="1">
                <a:latin typeface="CMU Typewriter Text" charset="0"/>
                <a:ea typeface="CMU Typewriter Text" charset="0"/>
                <a:cs typeface="CMU Typewriter Text" charset="0"/>
              </a:rPr>
              <a:t>PrimeFactorsTest</a:t>
            </a:r>
            <a:r>
              <a:rPr lang="en-US" sz="2400" dirty="0">
                <a:latin typeface="CMU Typewriter Text" charset="0"/>
                <a:ea typeface="CMU Typewriter Text" charset="0"/>
                <a:cs typeface="CMU Typewriter Text" charset="0"/>
              </a:rPr>
              <a:t/>
            </a:r>
            <a:br>
              <a:rPr lang="en-US" sz="2400" dirty="0">
                <a:latin typeface="CMU Typewriter Text" charset="0"/>
                <a:ea typeface="CMU Typewriter Text" charset="0"/>
                <a:cs typeface="CMU Typewriter Text" charset="0"/>
              </a:rPr>
            </a:br>
            <a:r>
              <a:rPr lang="en-US" sz="2400" dirty="0">
                <a:latin typeface="CMU Typewriter Text" charset="0"/>
                <a:ea typeface="CMU Typewriter Text" charset="0"/>
                <a:cs typeface="CMU Typewriter Text" charset="0"/>
              </a:rPr>
              <a:t>{</a:t>
            </a:r>
            <a:br>
              <a:rPr lang="en-US" sz="2400" dirty="0">
                <a:latin typeface="CMU Typewriter Text" charset="0"/>
                <a:ea typeface="CMU Typewriter Text" charset="0"/>
                <a:cs typeface="CMU Typewriter Text" charset="0"/>
              </a:rPr>
            </a:br>
            <a:r>
              <a:rPr lang="en-US" sz="2400" dirty="0">
                <a:latin typeface="CMU Typewriter Text" charset="0"/>
                <a:ea typeface="CMU Typewriter Text" charset="0"/>
                <a:cs typeface="CMU Typewriter Text" charset="0"/>
              </a:rPr>
              <a:t>    // ...</a:t>
            </a:r>
            <a:br>
              <a:rPr lang="en-US" sz="2400" dirty="0">
                <a:latin typeface="CMU Typewriter Text" charset="0"/>
                <a:ea typeface="CMU Typewriter Text" charset="0"/>
                <a:cs typeface="CMU Typewriter Text" charset="0"/>
              </a:rPr>
            </a:br>
            <a:r>
              <a:rPr lang="en-US" sz="2400" dirty="0">
                <a:latin typeface="CMU Typewriter Text" charset="0"/>
                <a:ea typeface="CMU Typewriter Text" charset="0"/>
                <a:cs typeface="CMU Typewriter Text" charset="0"/>
              </a:rPr>
              <a:t/>
            </a:r>
            <a:br>
              <a:rPr lang="en-US" sz="2400"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[Fact] public void </a:t>
            </a:r>
            <a:r>
              <a:rPr lang="en-US" sz="2400" b="1" dirty="0" smtClean="0">
                <a:latin typeface="CMU Typewriter Text" charset="0"/>
                <a:ea typeface="CMU Typewriter Text" charset="0"/>
                <a:cs typeface="CMU Typewriter Text" charset="0"/>
              </a:rPr>
              <a:t>Four()</a:t>
            </a:r>
            <a:r>
              <a:rPr lang="en-US" sz="2400" b="1" dirty="0">
                <a:latin typeface="CMU Typewriter Text" charset="0"/>
                <a:ea typeface="CMU Typewriter Text" charset="0"/>
                <a:cs typeface="CMU Typewriter Text" charset="0"/>
              </a:rPr>
              <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a:t>
            </a:r>
            <a:r>
              <a:rPr lang="en-US" sz="2400" b="1" dirty="0" err="1">
                <a:latin typeface="CMU Typewriter Text" charset="0"/>
                <a:ea typeface="CMU Typewriter Text" charset="0"/>
                <a:cs typeface="CMU Typewriter Text" charset="0"/>
              </a:rPr>
              <a:t>Assert.Equal</a:t>
            </a:r>
            <a:r>
              <a:rPr lang="en-US" sz="2400" b="1" dirty="0">
                <a:latin typeface="CMU Typewriter Text" charset="0"/>
                <a:ea typeface="CMU Typewriter Text" charset="0"/>
                <a:cs typeface="CMU Typewriter Text" charset="0"/>
              </a:rPr>
              <a:t>(</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new List&lt;</a:t>
            </a:r>
            <a:r>
              <a:rPr lang="en-US" sz="2400" b="1" dirty="0" err="1">
                <a:latin typeface="CMU Typewriter Text" charset="0"/>
                <a:ea typeface="CMU Typewriter Text" charset="0"/>
                <a:cs typeface="CMU Typewriter Text" charset="0"/>
              </a:rPr>
              <a:t>int</a:t>
            </a:r>
            <a:r>
              <a:rPr lang="en-US" sz="2400" b="1" dirty="0">
                <a:latin typeface="CMU Typewriter Text" charset="0"/>
                <a:ea typeface="CMU Typewriter Text" charset="0"/>
                <a:cs typeface="CMU Typewriter Text" charset="0"/>
              </a:rPr>
              <a:t>&gt; { </a:t>
            </a:r>
            <a:r>
              <a:rPr lang="en-US" sz="2400" b="1" dirty="0" smtClean="0">
                <a:latin typeface="CMU Typewriter Text" charset="0"/>
                <a:ea typeface="CMU Typewriter Text" charset="0"/>
                <a:cs typeface="CMU Typewriter Text" charset="0"/>
              </a:rPr>
              <a:t>2, </a:t>
            </a:r>
            <a:r>
              <a:rPr lang="en-US" sz="2400" b="1" dirty="0" smtClean="0">
                <a:latin typeface="CMU Typewriter Text" charset="0"/>
                <a:ea typeface="CMU Typewriter Text" charset="0"/>
                <a:cs typeface="CMU Typewriter Text" charset="0"/>
              </a:rPr>
              <a:t>2 </a:t>
            </a:r>
            <a:r>
              <a:rPr lang="en-US" sz="2400" b="1" dirty="0">
                <a:latin typeface="CMU Typewriter Text" charset="0"/>
                <a:ea typeface="CMU Typewriter Text" charset="0"/>
                <a:cs typeface="CMU Typewriter Text" charset="0"/>
              </a:rPr>
              <a:t>},</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a:t>
            </a:r>
            <a:r>
              <a:rPr lang="en-US" sz="2400" b="1" dirty="0" err="1" smtClean="0">
                <a:latin typeface="CMU Typewriter Text" charset="0"/>
                <a:ea typeface="CMU Typewriter Text" charset="0"/>
                <a:cs typeface="CMU Typewriter Text" charset="0"/>
              </a:rPr>
              <a:t>PrimeFactors.Of</a:t>
            </a:r>
            <a:r>
              <a:rPr lang="en-US" sz="2400" b="1" dirty="0" smtClean="0">
                <a:latin typeface="CMU Typewriter Text" charset="0"/>
                <a:ea typeface="CMU Typewriter Text" charset="0"/>
                <a:cs typeface="CMU Typewriter Text" charset="0"/>
              </a:rPr>
              <a:t>(4));</a:t>
            </a:r>
            <a:endParaRPr lang="en-US" sz="2400" b="1" dirty="0">
              <a:latin typeface="CMU Typewriter Text" charset="0"/>
              <a:ea typeface="CMU Typewriter Text" charset="0"/>
              <a:cs typeface="CMU Typewriter Text" charset="0"/>
            </a:endParaRPr>
          </a:p>
          <a:p>
            <a:pPr marL="82296" indent="0">
              <a:buNone/>
            </a:pPr>
            <a:r>
              <a:rPr lang="en-US" sz="2400" b="1" dirty="0">
                <a:latin typeface="CMU Typewriter Text" charset="0"/>
                <a:ea typeface="CMU Typewriter Text" charset="0"/>
                <a:cs typeface="CMU Typewriter Text" charset="0"/>
              </a:rPr>
              <a:t>    }</a:t>
            </a:r>
            <a:r>
              <a:rPr lang="en-US" sz="2400" dirty="0">
                <a:latin typeface="CMU Typewriter Text" charset="0"/>
                <a:ea typeface="CMU Typewriter Text" charset="0"/>
                <a:cs typeface="CMU Typewriter Text" charset="0"/>
              </a:rPr>
              <a:t/>
            </a:r>
            <a:br>
              <a:rPr lang="en-US" sz="2400" dirty="0">
                <a:latin typeface="CMU Typewriter Text" charset="0"/>
                <a:ea typeface="CMU Typewriter Text" charset="0"/>
                <a:cs typeface="CMU Typewriter Text" charset="0"/>
              </a:rPr>
            </a:br>
            <a:r>
              <a:rPr lang="en-US" sz="2400" dirty="0">
                <a:latin typeface="CMU Typewriter Text" charset="0"/>
                <a:ea typeface="CMU Typewriter Text" charset="0"/>
                <a:cs typeface="CMU Typewriter Text" charset="0"/>
              </a:rPr>
              <a:t>}</a:t>
            </a:r>
            <a:endParaRPr lang="en-US" sz="2400" dirty="0"/>
          </a:p>
          <a:p>
            <a:pPr marL="82296" indent="0">
              <a:buNone/>
            </a:pPr>
            <a:endParaRPr lang="en-US" dirty="0"/>
          </a:p>
        </p:txBody>
      </p:sp>
    </p:spTree>
    <p:extLst>
      <p:ext uri="{BB962C8B-B14F-4D97-AF65-F5344CB8AC3E}">
        <p14:creationId xmlns:p14="http://schemas.microsoft.com/office/powerpoint/2010/main" val="1919335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buNone/>
            </a:pPr>
            <a:r>
              <a:rPr lang="en-US" sz="2400" dirty="0">
                <a:latin typeface="CMU Typewriter Text" charset="0"/>
                <a:ea typeface="CMU Typewriter Text" charset="0"/>
                <a:cs typeface="CMU Typewriter Text" charset="0"/>
              </a:rPr>
              <a:t>public class </a:t>
            </a:r>
            <a:r>
              <a:rPr lang="en-US" sz="2400" dirty="0" err="1">
                <a:latin typeface="CMU Typewriter Text" charset="0"/>
                <a:ea typeface="CMU Typewriter Text" charset="0"/>
                <a:cs typeface="CMU Typewriter Text" charset="0"/>
              </a:rPr>
              <a:t>PrimeFactorsTest</a:t>
            </a:r>
            <a:r>
              <a:rPr lang="en-US" sz="2400" dirty="0">
                <a:latin typeface="CMU Typewriter Text" charset="0"/>
                <a:ea typeface="CMU Typewriter Text" charset="0"/>
                <a:cs typeface="CMU Typewriter Text" charset="0"/>
              </a:rPr>
              <a:t/>
            </a:r>
            <a:br>
              <a:rPr lang="en-US" sz="2400" dirty="0">
                <a:latin typeface="CMU Typewriter Text" charset="0"/>
                <a:ea typeface="CMU Typewriter Text" charset="0"/>
                <a:cs typeface="CMU Typewriter Text" charset="0"/>
              </a:rPr>
            </a:br>
            <a:r>
              <a:rPr lang="en-US" sz="2400" dirty="0">
                <a:latin typeface="CMU Typewriter Text" charset="0"/>
                <a:ea typeface="CMU Typewriter Text" charset="0"/>
                <a:cs typeface="CMU Typewriter Text" charset="0"/>
              </a:rPr>
              <a:t>{</a:t>
            </a:r>
            <a:br>
              <a:rPr lang="en-US" sz="2400" dirty="0">
                <a:latin typeface="CMU Typewriter Text" charset="0"/>
                <a:ea typeface="CMU Typewriter Text" charset="0"/>
                <a:cs typeface="CMU Typewriter Text" charset="0"/>
              </a:rPr>
            </a:br>
            <a:r>
              <a:rPr lang="en-US" sz="2400" dirty="0">
                <a:latin typeface="CMU Typewriter Text" charset="0"/>
                <a:ea typeface="CMU Typewriter Text" charset="0"/>
                <a:cs typeface="CMU Typewriter Text" charset="0"/>
              </a:rPr>
              <a:t>    // ...</a:t>
            </a:r>
            <a:br>
              <a:rPr lang="en-US" sz="2400" dirty="0">
                <a:latin typeface="CMU Typewriter Text" charset="0"/>
                <a:ea typeface="CMU Typewriter Text" charset="0"/>
                <a:cs typeface="CMU Typewriter Text" charset="0"/>
              </a:rPr>
            </a:br>
            <a:r>
              <a:rPr lang="en-US" sz="2400" dirty="0">
                <a:latin typeface="CMU Typewriter Text" charset="0"/>
                <a:ea typeface="CMU Typewriter Text" charset="0"/>
                <a:cs typeface="CMU Typewriter Text" charset="0"/>
              </a:rPr>
              <a:t/>
            </a:r>
            <a:br>
              <a:rPr lang="en-US" sz="2400"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[Fact] public void </a:t>
            </a:r>
            <a:r>
              <a:rPr lang="en-US" sz="2400" b="1" dirty="0" smtClean="0">
                <a:latin typeface="CMU Typewriter Text" charset="0"/>
                <a:ea typeface="CMU Typewriter Text" charset="0"/>
                <a:cs typeface="CMU Typewriter Text" charset="0"/>
              </a:rPr>
              <a:t>Five()</a:t>
            </a:r>
            <a:r>
              <a:rPr lang="en-US" sz="2400" b="1" dirty="0">
                <a:latin typeface="CMU Typewriter Text" charset="0"/>
                <a:ea typeface="CMU Typewriter Text" charset="0"/>
                <a:cs typeface="CMU Typewriter Text" charset="0"/>
              </a:rPr>
              <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a:t>
            </a:r>
            <a:r>
              <a:rPr lang="en-US" sz="2400" b="1" dirty="0" err="1">
                <a:latin typeface="CMU Typewriter Text" charset="0"/>
                <a:ea typeface="CMU Typewriter Text" charset="0"/>
                <a:cs typeface="CMU Typewriter Text" charset="0"/>
              </a:rPr>
              <a:t>Assert.Equal</a:t>
            </a:r>
            <a:r>
              <a:rPr lang="en-US" sz="2400" b="1" dirty="0">
                <a:latin typeface="CMU Typewriter Text" charset="0"/>
                <a:ea typeface="CMU Typewriter Text" charset="0"/>
                <a:cs typeface="CMU Typewriter Text" charset="0"/>
              </a:rPr>
              <a:t>(</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new List&lt;</a:t>
            </a:r>
            <a:r>
              <a:rPr lang="en-US" sz="2400" b="1" dirty="0" err="1">
                <a:latin typeface="CMU Typewriter Text" charset="0"/>
                <a:ea typeface="CMU Typewriter Text" charset="0"/>
                <a:cs typeface="CMU Typewriter Text" charset="0"/>
              </a:rPr>
              <a:t>int</a:t>
            </a:r>
            <a:r>
              <a:rPr lang="en-US" sz="2400" b="1" dirty="0">
                <a:latin typeface="CMU Typewriter Text" charset="0"/>
                <a:ea typeface="CMU Typewriter Text" charset="0"/>
                <a:cs typeface="CMU Typewriter Text" charset="0"/>
              </a:rPr>
              <a:t>&gt; { </a:t>
            </a:r>
            <a:r>
              <a:rPr lang="en-US" sz="2400" b="1" dirty="0" smtClean="0">
                <a:latin typeface="CMU Typewriter Text" charset="0"/>
                <a:ea typeface="CMU Typewriter Text" charset="0"/>
                <a:cs typeface="CMU Typewriter Text" charset="0"/>
              </a:rPr>
              <a:t>5 },</a:t>
            </a:r>
            <a:r>
              <a:rPr lang="en-US" sz="2400" b="1" dirty="0">
                <a:latin typeface="CMU Typewriter Text" charset="0"/>
                <a:ea typeface="CMU Typewriter Text" charset="0"/>
                <a:cs typeface="CMU Typewriter Text" charset="0"/>
              </a:rPr>
              <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a:t>
            </a:r>
            <a:r>
              <a:rPr lang="en-US" sz="2400" b="1" dirty="0" err="1" smtClean="0">
                <a:latin typeface="CMU Typewriter Text" charset="0"/>
                <a:ea typeface="CMU Typewriter Text" charset="0"/>
                <a:cs typeface="CMU Typewriter Text" charset="0"/>
              </a:rPr>
              <a:t>PrimeFactors.Of</a:t>
            </a:r>
            <a:r>
              <a:rPr lang="en-US" sz="2400" b="1" dirty="0" smtClean="0">
                <a:latin typeface="CMU Typewriter Text" charset="0"/>
                <a:ea typeface="CMU Typewriter Text" charset="0"/>
                <a:cs typeface="CMU Typewriter Text" charset="0"/>
              </a:rPr>
              <a:t>(5));</a:t>
            </a:r>
            <a:endParaRPr lang="en-US" sz="2400" b="1" dirty="0">
              <a:latin typeface="CMU Typewriter Text" charset="0"/>
              <a:ea typeface="CMU Typewriter Text" charset="0"/>
              <a:cs typeface="CMU Typewriter Text" charset="0"/>
            </a:endParaRPr>
          </a:p>
          <a:p>
            <a:pPr marL="82296" indent="0">
              <a:buNone/>
            </a:pPr>
            <a:r>
              <a:rPr lang="en-US" sz="2400" b="1" dirty="0">
                <a:latin typeface="CMU Typewriter Text" charset="0"/>
                <a:ea typeface="CMU Typewriter Text" charset="0"/>
                <a:cs typeface="CMU Typewriter Text" charset="0"/>
              </a:rPr>
              <a:t>    }</a:t>
            </a:r>
            <a:r>
              <a:rPr lang="en-US" sz="2400" dirty="0">
                <a:latin typeface="CMU Typewriter Text" charset="0"/>
                <a:ea typeface="CMU Typewriter Text" charset="0"/>
                <a:cs typeface="CMU Typewriter Text" charset="0"/>
              </a:rPr>
              <a:t/>
            </a:r>
            <a:br>
              <a:rPr lang="en-US" sz="2400" dirty="0">
                <a:latin typeface="CMU Typewriter Text" charset="0"/>
                <a:ea typeface="CMU Typewriter Text" charset="0"/>
                <a:cs typeface="CMU Typewriter Text" charset="0"/>
              </a:rPr>
            </a:br>
            <a:r>
              <a:rPr lang="en-US" sz="2400" dirty="0">
                <a:latin typeface="CMU Typewriter Text" charset="0"/>
                <a:ea typeface="CMU Typewriter Text" charset="0"/>
                <a:cs typeface="CMU Typewriter Text" charset="0"/>
              </a:rPr>
              <a:t>}</a:t>
            </a:r>
            <a:endParaRPr lang="en-US" sz="2400" dirty="0"/>
          </a:p>
          <a:p>
            <a:pPr marL="82296" indent="0">
              <a:buNone/>
            </a:pPr>
            <a:endParaRPr lang="en-US" sz="2400" dirty="0"/>
          </a:p>
        </p:txBody>
      </p:sp>
    </p:spTree>
    <p:extLst>
      <p:ext uri="{BB962C8B-B14F-4D97-AF65-F5344CB8AC3E}">
        <p14:creationId xmlns:p14="http://schemas.microsoft.com/office/powerpoint/2010/main" val="586652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82296" indent="0">
              <a:buNone/>
            </a:pPr>
            <a:r>
              <a:rPr lang="en-US" sz="2400" dirty="0">
                <a:latin typeface="CMU Typewriter Text" charset="0"/>
                <a:ea typeface="CMU Typewriter Text" charset="0"/>
                <a:cs typeface="CMU Typewriter Text" charset="0"/>
              </a:rPr>
              <a:t>public class </a:t>
            </a:r>
            <a:r>
              <a:rPr lang="en-US" sz="2400" dirty="0" err="1">
                <a:latin typeface="CMU Typewriter Text" charset="0"/>
                <a:ea typeface="CMU Typewriter Text" charset="0"/>
                <a:cs typeface="CMU Typewriter Text" charset="0"/>
              </a:rPr>
              <a:t>PrimeFactorsTest</a:t>
            </a:r>
            <a:r>
              <a:rPr lang="en-US" sz="2400" dirty="0">
                <a:latin typeface="CMU Typewriter Text" charset="0"/>
                <a:ea typeface="CMU Typewriter Text" charset="0"/>
                <a:cs typeface="CMU Typewriter Text" charset="0"/>
              </a:rPr>
              <a:t/>
            </a:r>
            <a:br>
              <a:rPr lang="en-US" sz="2400" dirty="0">
                <a:latin typeface="CMU Typewriter Text" charset="0"/>
                <a:ea typeface="CMU Typewriter Text" charset="0"/>
                <a:cs typeface="CMU Typewriter Text" charset="0"/>
              </a:rPr>
            </a:br>
            <a:r>
              <a:rPr lang="en-US" sz="2400" dirty="0">
                <a:latin typeface="CMU Typewriter Text" charset="0"/>
                <a:ea typeface="CMU Typewriter Text" charset="0"/>
                <a:cs typeface="CMU Typewriter Text" charset="0"/>
              </a:rPr>
              <a:t>{</a:t>
            </a:r>
            <a:br>
              <a:rPr lang="en-US" sz="2400" dirty="0">
                <a:latin typeface="CMU Typewriter Text" charset="0"/>
                <a:ea typeface="CMU Typewriter Text" charset="0"/>
                <a:cs typeface="CMU Typewriter Text" charset="0"/>
              </a:rPr>
            </a:br>
            <a:r>
              <a:rPr lang="en-US" sz="2400" dirty="0">
                <a:latin typeface="CMU Typewriter Text" charset="0"/>
                <a:ea typeface="CMU Typewriter Text" charset="0"/>
                <a:cs typeface="CMU Typewriter Text" charset="0"/>
              </a:rPr>
              <a:t>    // ...</a:t>
            </a:r>
            <a:br>
              <a:rPr lang="en-US" sz="2400" dirty="0">
                <a:latin typeface="CMU Typewriter Text" charset="0"/>
                <a:ea typeface="CMU Typewriter Text" charset="0"/>
                <a:cs typeface="CMU Typewriter Text" charset="0"/>
              </a:rPr>
            </a:br>
            <a:r>
              <a:rPr lang="en-US" sz="2400" dirty="0">
                <a:latin typeface="CMU Typewriter Text" charset="0"/>
                <a:ea typeface="CMU Typewriter Text" charset="0"/>
                <a:cs typeface="CMU Typewriter Text" charset="0"/>
              </a:rPr>
              <a:t/>
            </a:r>
            <a:br>
              <a:rPr lang="en-US" sz="2400"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[Fact] public void </a:t>
            </a:r>
            <a:r>
              <a:rPr lang="en-US" sz="2400" b="1" dirty="0" smtClean="0">
                <a:latin typeface="CMU Typewriter Text" charset="0"/>
                <a:ea typeface="CMU Typewriter Text" charset="0"/>
                <a:cs typeface="CMU Typewriter Text" charset="0"/>
              </a:rPr>
              <a:t>Six()</a:t>
            </a:r>
            <a:r>
              <a:rPr lang="en-US" sz="2400" b="1" dirty="0">
                <a:latin typeface="CMU Typewriter Text" charset="0"/>
                <a:ea typeface="CMU Typewriter Text" charset="0"/>
                <a:cs typeface="CMU Typewriter Text" charset="0"/>
              </a:rPr>
              <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a:t>
            </a:r>
            <a:r>
              <a:rPr lang="en-US" sz="2400" b="1" dirty="0" err="1">
                <a:latin typeface="CMU Typewriter Text" charset="0"/>
                <a:ea typeface="CMU Typewriter Text" charset="0"/>
                <a:cs typeface="CMU Typewriter Text" charset="0"/>
              </a:rPr>
              <a:t>Assert.Equal</a:t>
            </a:r>
            <a:r>
              <a:rPr lang="en-US" sz="2400" b="1" dirty="0">
                <a:latin typeface="CMU Typewriter Text" charset="0"/>
                <a:ea typeface="CMU Typewriter Text" charset="0"/>
                <a:cs typeface="CMU Typewriter Text" charset="0"/>
              </a:rPr>
              <a:t>(</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new List&lt;</a:t>
            </a:r>
            <a:r>
              <a:rPr lang="en-US" sz="2400" b="1" dirty="0" err="1">
                <a:latin typeface="CMU Typewriter Text" charset="0"/>
                <a:ea typeface="CMU Typewriter Text" charset="0"/>
                <a:cs typeface="CMU Typewriter Text" charset="0"/>
              </a:rPr>
              <a:t>int</a:t>
            </a:r>
            <a:r>
              <a:rPr lang="en-US" sz="2400" b="1" dirty="0">
                <a:latin typeface="CMU Typewriter Text" charset="0"/>
                <a:ea typeface="CMU Typewriter Text" charset="0"/>
                <a:cs typeface="CMU Typewriter Text" charset="0"/>
              </a:rPr>
              <a:t>&gt; { </a:t>
            </a:r>
            <a:r>
              <a:rPr lang="en-US" sz="2400" b="1" dirty="0" smtClean="0">
                <a:latin typeface="CMU Typewriter Text" charset="0"/>
                <a:ea typeface="CMU Typewriter Text" charset="0"/>
                <a:cs typeface="CMU Typewriter Text" charset="0"/>
              </a:rPr>
              <a:t>2, 3 },</a:t>
            </a:r>
            <a:r>
              <a:rPr lang="en-US" sz="2400" b="1" dirty="0">
                <a:latin typeface="CMU Typewriter Text" charset="0"/>
                <a:ea typeface="CMU Typewriter Text" charset="0"/>
                <a:cs typeface="CMU Typewriter Text" charset="0"/>
              </a:rPr>
              <a:t/>
            </a:r>
            <a:br>
              <a:rPr lang="en-US" sz="2400" b="1" dirty="0">
                <a:latin typeface="CMU Typewriter Text" charset="0"/>
                <a:ea typeface="CMU Typewriter Text" charset="0"/>
                <a:cs typeface="CMU Typewriter Text" charset="0"/>
              </a:rPr>
            </a:br>
            <a:r>
              <a:rPr lang="en-US" sz="2400" b="1" dirty="0">
                <a:latin typeface="CMU Typewriter Text" charset="0"/>
                <a:ea typeface="CMU Typewriter Text" charset="0"/>
                <a:cs typeface="CMU Typewriter Text" charset="0"/>
              </a:rPr>
              <a:t>            </a:t>
            </a:r>
            <a:r>
              <a:rPr lang="en-US" sz="2400" b="1" dirty="0" err="1" smtClean="0">
                <a:latin typeface="CMU Typewriter Text" charset="0"/>
                <a:ea typeface="CMU Typewriter Text" charset="0"/>
                <a:cs typeface="CMU Typewriter Text" charset="0"/>
              </a:rPr>
              <a:t>PrimeFactors.Of</a:t>
            </a:r>
            <a:r>
              <a:rPr lang="en-US" sz="2400" b="1" dirty="0" smtClean="0">
                <a:latin typeface="CMU Typewriter Text" charset="0"/>
                <a:ea typeface="CMU Typewriter Text" charset="0"/>
                <a:cs typeface="CMU Typewriter Text" charset="0"/>
              </a:rPr>
              <a:t>(6));</a:t>
            </a:r>
            <a:endParaRPr lang="en-US" sz="2400" b="1" dirty="0">
              <a:latin typeface="CMU Typewriter Text" charset="0"/>
              <a:ea typeface="CMU Typewriter Text" charset="0"/>
              <a:cs typeface="CMU Typewriter Text" charset="0"/>
            </a:endParaRPr>
          </a:p>
          <a:p>
            <a:pPr marL="82296" indent="0">
              <a:buNone/>
            </a:pPr>
            <a:r>
              <a:rPr lang="en-US" sz="2400" b="1" dirty="0">
                <a:latin typeface="CMU Typewriter Text" charset="0"/>
                <a:ea typeface="CMU Typewriter Text" charset="0"/>
                <a:cs typeface="CMU Typewriter Text" charset="0"/>
              </a:rPr>
              <a:t>    }</a:t>
            </a:r>
            <a:r>
              <a:rPr lang="en-US" sz="2400" dirty="0">
                <a:latin typeface="CMU Typewriter Text" charset="0"/>
                <a:ea typeface="CMU Typewriter Text" charset="0"/>
                <a:cs typeface="CMU Typewriter Text" charset="0"/>
              </a:rPr>
              <a:t/>
            </a:r>
            <a:br>
              <a:rPr lang="en-US" sz="2400" dirty="0">
                <a:latin typeface="CMU Typewriter Text" charset="0"/>
                <a:ea typeface="CMU Typewriter Text" charset="0"/>
                <a:cs typeface="CMU Typewriter Text" charset="0"/>
              </a:rPr>
            </a:br>
            <a:r>
              <a:rPr lang="en-US" sz="2400" dirty="0">
                <a:latin typeface="CMU Typewriter Text" charset="0"/>
                <a:ea typeface="CMU Typewriter Text" charset="0"/>
                <a:cs typeface="CMU Typewriter Text" charset="0"/>
              </a:rPr>
              <a:t>}</a:t>
            </a:r>
            <a:endParaRPr lang="en-US" sz="2400" dirty="0"/>
          </a:p>
          <a:p>
            <a:pPr marL="82296" indent="0">
              <a:buNone/>
            </a:pPr>
            <a:endParaRPr lang="en-US" sz="2400" dirty="0"/>
          </a:p>
        </p:txBody>
      </p:sp>
    </p:spTree>
    <p:extLst>
      <p:ext uri="{BB962C8B-B14F-4D97-AF65-F5344CB8AC3E}">
        <p14:creationId xmlns:p14="http://schemas.microsoft.com/office/powerpoint/2010/main" val="1815640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9685</TotalTime>
  <Words>950</Words>
  <Application>Microsoft Macintosh PowerPoint</Application>
  <PresentationFormat>On-screen Show (4:3)</PresentationFormat>
  <Paragraphs>234</Paragraphs>
  <Slides>36</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Calibri</vt:lpstr>
      <vt:lpstr>CMU Typewriter Text</vt:lpstr>
      <vt:lpstr>Gill Sans MT</vt:lpstr>
      <vt:lpstr>Palatino Linotype</vt:lpstr>
      <vt:lpstr>Verdana</vt:lpstr>
      <vt:lpstr>Wingdings 2</vt:lpstr>
      <vt:lpstr>Solstice</vt:lpstr>
      <vt:lpstr>Property-Based Testing</vt:lpstr>
      <vt:lpstr>TDD</vt:lpstr>
      <vt:lpstr>Prime Factors Kata </vt:lpstr>
      <vt:lpstr>PowerPoint Presentation</vt:lpstr>
      <vt:lpstr>PowerPoint Presentation</vt:lpstr>
      <vt:lpstr>PowerPoint Presentation</vt:lpstr>
      <vt:lpstr>PowerPoint Presentation</vt:lpstr>
      <vt:lpstr>PowerPoint Presentation</vt:lpstr>
      <vt:lpstr>PowerPoint Presentation</vt:lpstr>
      <vt:lpstr>Parameterized test</vt:lpstr>
      <vt:lpstr>IntelliTest</vt:lpstr>
      <vt:lpstr>PowerPoint Presentation</vt:lpstr>
      <vt:lpstr>PowerPoint Presentation</vt:lpstr>
      <vt:lpstr>Example-based tests</vt:lpstr>
      <vt:lpstr>Property-based tests</vt:lpstr>
      <vt:lpstr>Prime Factors: Property 1</vt:lpstr>
      <vt:lpstr>Prime Factors: Property 2</vt:lpstr>
      <vt:lpstr>Prime Factors: Property 3</vt:lpstr>
      <vt:lpstr>PowerPoint Presentation</vt:lpstr>
      <vt:lpstr>Property-based testing</vt:lpstr>
      <vt:lpstr>QuickCheck</vt:lpstr>
      <vt:lpstr>Spawned...</vt:lpstr>
      <vt:lpstr>FsCheck</vt:lpstr>
      <vt:lpstr>Shrinking</vt:lpstr>
      <vt:lpstr>Random seed</vt:lpstr>
      <vt:lpstr>SET®</vt:lpstr>
      <vt:lpstr>SET®</vt:lpstr>
      <vt:lpstr>SET®</vt:lpstr>
      <vt:lpstr>SET®</vt:lpstr>
      <vt:lpstr>Hypercube</vt:lpstr>
      <vt:lpstr>SET®</vt:lpstr>
      <vt:lpstr>SET®</vt:lpstr>
      <vt:lpstr>Discounting Items</vt:lpstr>
      <vt:lpstr>Discounting Items</vt:lpstr>
      <vt:lpstr>Further learning</vt:lpstr>
      <vt:lpstr>Thank you!</vt:lpstr>
    </vt:vector>
  </TitlesOfParts>
  <Company>The Container Store</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Bending JUnit To Your Will</dc:title>
  <dc:creator>Paul Holser</dc:creator>
  <cp:lastModifiedBy>Paul Holser</cp:lastModifiedBy>
  <cp:revision>756</cp:revision>
  <dcterms:created xsi:type="dcterms:W3CDTF">2011-10-04T21:39:42Z</dcterms:created>
  <dcterms:modified xsi:type="dcterms:W3CDTF">2016-09-24T19:27:27Z</dcterms:modified>
</cp:coreProperties>
</file>