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27"/>
  </p:notesMasterIdLst>
  <p:sldIdLst>
    <p:sldId id="256" r:id="rId2"/>
    <p:sldId id="312" r:id="rId3"/>
    <p:sldId id="313" r:id="rId4"/>
    <p:sldId id="314" r:id="rId5"/>
    <p:sldId id="316" r:id="rId6"/>
    <p:sldId id="317" r:id="rId7"/>
    <p:sldId id="318" r:id="rId8"/>
    <p:sldId id="321" r:id="rId9"/>
    <p:sldId id="322" r:id="rId10"/>
    <p:sldId id="323" r:id="rId11"/>
    <p:sldId id="325" r:id="rId12"/>
    <p:sldId id="326" r:id="rId13"/>
    <p:sldId id="324" r:id="rId14"/>
    <p:sldId id="327" r:id="rId15"/>
    <p:sldId id="328" r:id="rId16"/>
    <p:sldId id="329" r:id="rId17"/>
    <p:sldId id="331" r:id="rId18"/>
    <p:sldId id="332" r:id="rId19"/>
    <p:sldId id="335" r:id="rId20"/>
    <p:sldId id="334" r:id="rId21"/>
    <p:sldId id="336" r:id="rId22"/>
    <p:sldId id="337" r:id="rId23"/>
    <p:sldId id="338" r:id="rId24"/>
    <p:sldId id="333" r:id="rId25"/>
    <p:sldId id="31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84" autoAdjust="0"/>
  </p:normalViewPr>
  <p:slideViewPr>
    <p:cSldViewPr snapToGrid="0" snapToObjects="1">
      <p:cViewPr varScale="1">
        <p:scale>
          <a:sx n="69" d="100"/>
          <a:sy n="69" d="100"/>
        </p:scale>
        <p:origin x="-1272" y="-104"/>
      </p:cViewPr>
      <p:guideLst>
        <p:guide orient="horz" pos="519"/>
        <p:guide pos="32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E286E-9F28-6741-8610-9BEE110680A5}" type="datetimeFigureOut">
              <a:rPr lang="en-US" smtClean="0"/>
              <a:t>10/8/14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4996-AC82-E94F-8AB5-A0DF814C39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7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talk about property-based testing, especially</a:t>
            </a:r>
            <a:r>
              <a:rPr lang="en-US" baseline="0" dirty="0" smtClean="0"/>
              <a:t> as realized on the Java platform.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Before I get started, </a:t>
            </a:r>
            <a:r>
              <a:rPr lang="en-US" baseline="0" dirty="0" smtClean="0"/>
              <a:t>though…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85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79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93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93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93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93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93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ScalaCheck</a:t>
            </a:r>
            <a:r>
              <a:rPr lang="en-US" dirty="0" smtClean="0"/>
              <a:t> example project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93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93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PrimeFactorsJava</a:t>
            </a:r>
            <a:r>
              <a:rPr lang="en-US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93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93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79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93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93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93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79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79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7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79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79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PrimeFactors</a:t>
            </a:r>
            <a:r>
              <a:rPr lang="en-US" dirty="0" smtClean="0"/>
              <a:t> example</a:t>
            </a:r>
            <a:r>
              <a:rPr lang="en-US" baseline="0" dirty="0" smtClean="0"/>
              <a:t> in Groovy/Spock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80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9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40825E-4A15-4D39-8176-1F07E904CB30}" type="datetimeFigureOut">
              <a:rPr lang="en-US" smtClean="0"/>
              <a:t>10/8/14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40825E-4A15-4D39-8176-1F07E904CB30}" type="datetimeFigureOut">
              <a:rPr lang="en-US" smtClean="0"/>
              <a:t>10/8/14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40825E-4A15-4D39-8176-1F07E904CB30}" type="datetimeFigureOut">
              <a:rPr lang="en-US" smtClean="0"/>
              <a:t>10/8/14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40825E-4A15-4D39-8176-1F07E904CB30}" type="datetimeFigureOut">
              <a:rPr lang="en-US" smtClean="0"/>
              <a:t>10/8/14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40825E-4A15-4D39-8176-1F07E904CB30}" type="datetimeFigureOut">
              <a:rPr lang="en-US" smtClean="0"/>
              <a:t>10/8/14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40825E-4A15-4D39-8176-1F07E904CB30}" type="datetimeFigureOut">
              <a:rPr lang="en-US" smtClean="0"/>
              <a:t>10/8/14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40825E-4A15-4D39-8176-1F07E904CB30}" type="datetimeFigureOut">
              <a:rPr lang="en-US" smtClean="0"/>
              <a:t>10/8/14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40825E-4A15-4D39-8176-1F07E904CB30}" type="datetimeFigureOut">
              <a:rPr lang="en-US" smtClean="0"/>
              <a:t>10/8/14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40825E-4A15-4D39-8176-1F07E904CB30}" type="datetimeFigureOut">
              <a:rPr lang="en-US" smtClean="0"/>
              <a:t>10/8/14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40825E-4A15-4D39-8176-1F07E904CB30}" type="datetimeFigureOut">
              <a:rPr lang="en-US" smtClean="0"/>
              <a:t>10/8/14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40825E-4A15-4D39-8176-1F07E904CB30}" type="datetimeFigureOut">
              <a:rPr lang="en-US" smtClean="0"/>
              <a:t>10/8/14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140825E-4A15-4D39-8176-1F07E904CB30}" type="datetimeFigureOut">
              <a:rPr lang="en-US" smtClean="0"/>
              <a:t>10/8/14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Palatino Linotype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Palatino Linotype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Palatino Linotype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Palatino Linotype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Palatino Linotype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Palatino Linotype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jure/test.check" TargetMode="External"/><Relationship Id="rId4" Type="http://schemas.openxmlformats.org/officeDocument/2006/relationships/hyperlink" Target="http://www.jcheck.org/" TargetMode="External"/><Relationship Id="rId5" Type="http://schemas.openxmlformats.org/officeDocument/2006/relationships/hyperlink" Target="https://bitbucket.org/blob79/quickcheck" TargetMode="External"/><Relationship Id="rId6" Type="http://schemas.openxmlformats.org/officeDocument/2006/relationships/hyperlink" Target="http://www.functionaljava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pholser/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github.com/pholser" TargetMode="Externa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Property-Based Testing for the Java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91162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32560" y="6152165"/>
            <a:ext cx="709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 Linotype"/>
              </a:rPr>
              <a:t>Paul Holser – Java MUG – October 8, 2014</a:t>
            </a:r>
            <a:endParaRPr lang="en-US" dirty="0"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87914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Examples Don’t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Palatino Linotype"/>
              </a:rPr>
              <a:t>For Prime Factors, they don’t say some important things:</a:t>
            </a:r>
          </a:p>
          <a:p>
            <a:pPr lvl="1"/>
            <a:r>
              <a:rPr lang="en-US" dirty="0" smtClean="0">
                <a:cs typeface="Palatino Linotype"/>
              </a:rPr>
              <a:t>All the factors should be prime</a:t>
            </a:r>
          </a:p>
          <a:p>
            <a:pPr lvl="1"/>
            <a:r>
              <a:rPr lang="en-US" dirty="0" smtClean="0">
                <a:cs typeface="Palatino Linotype"/>
              </a:rPr>
              <a:t>The factors should multiply together to the original number</a:t>
            </a:r>
          </a:p>
          <a:p>
            <a:pPr lvl="1"/>
            <a:r>
              <a:rPr lang="en-US" dirty="0" smtClean="0">
                <a:cs typeface="Palatino Linotype"/>
              </a:rPr>
              <a:t>Fundamental Theorem of Arithmetic</a:t>
            </a:r>
          </a:p>
          <a:p>
            <a:pPr lvl="2"/>
            <a:r>
              <a:rPr lang="en-US" dirty="0" smtClean="0">
                <a:cs typeface="Palatino Linotype"/>
              </a:rPr>
              <a:t>Every prime factorization is unique</a:t>
            </a:r>
          </a:p>
        </p:txBody>
      </p:sp>
    </p:spTree>
    <p:extLst>
      <p:ext uri="{BB962C8B-B14F-4D97-AF65-F5344CB8AC3E}">
        <p14:creationId xmlns:p14="http://schemas.microsoft.com/office/powerpoint/2010/main" val="22967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Goldbach</a:t>
            </a:r>
            <a:r>
              <a:rPr lang="en-US" dirty="0" smtClean="0"/>
              <a:t> Conjecture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MU Typewriter Text Regular"/>
                <a:cs typeface="CMU Typewriter Text Regular"/>
              </a:rPr>
              <a:t>∀{n : n &gt; 2 and n mod 2 = 0}∃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x,y</a:t>
            </a:r>
            <a:r>
              <a:rPr lang="en-US" dirty="0" smtClean="0">
                <a:latin typeface="CMU Typewriter Text Regular"/>
                <a:cs typeface="CMU Typewriter Text Regular"/>
              </a:rPr>
              <a:t>: 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isprime</a:t>
            </a:r>
            <a:r>
              <a:rPr lang="en-US" dirty="0" smtClean="0">
                <a:latin typeface="CMU Typewriter Text Regular"/>
                <a:cs typeface="CMU Typewriter Text Regular"/>
              </a:rPr>
              <a:t>(x) and 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isprime</a:t>
            </a:r>
            <a:r>
              <a:rPr lang="en-US" dirty="0" smtClean="0">
                <a:latin typeface="CMU Typewriter Text Regular"/>
                <a:cs typeface="CMU Typewriter Text Regular"/>
              </a:rPr>
              <a:t>(y) and x </a:t>
            </a:r>
            <a:r>
              <a:rPr lang="en-US" dirty="0">
                <a:latin typeface="CMU Typewriter Text Regular"/>
                <a:cs typeface="CMU Typewriter Text Regular"/>
              </a:rPr>
              <a:t>+ y = </a:t>
            </a:r>
            <a:r>
              <a:rPr lang="en-US" dirty="0" smtClean="0">
                <a:latin typeface="CMU Typewriter Text Regular"/>
                <a:cs typeface="CMU Typewriter Text Regular"/>
              </a:rPr>
              <a:t>n</a:t>
            </a:r>
          </a:p>
          <a:p>
            <a:r>
              <a:rPr lang="en-US" dirty="0" smtClean="0">
                <a:cs typeface="Palatino Linotype"/>
              </a:rPr>
              <a:t>“Every even number greater than 2 can be written as the sum of two primes”</a:t>
            </a:r>
          </a:p>
          <a:p>
            <a:r>
              <a:rPr lang="en-US" dirty="0" smtClean="0">
                <a:cs typeface="Palatino Linotype"/>
              </a:rPr>
              <a:t>Proposed by Euler in 1742</a:t>
            </a:r>
          </a:p>
          <a:p>
            <a:r>
              <a:rPr lang="en-US" dirty="0" smtClean="0">
                <a:cs typeface="Palatino Linotype"/>
              </a:rPr>
              <a:t>Unproven to this day</a:t>
            </a:r>
          </a:p>
          <a:p>
            <a:endParaRPr lang="en-US" dirty="0" smtClean="0">
              <a:cs typeface="Palatino Linotype"/>
            </a:endParaRPr>
          </a:p>
          <a:p>
            <a:endParaRPr lang="en-US" dirty="0">
              <a:cs typeface="Palatino Linotyp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2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Goldbach</a:t>
            </a:r>
            <a:r>
              <a:rPr lang="en-US" dirty="0" smtClean="0"/>
              <a:t> Conjecture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Palatino Linotype"/>
              </a:rPr>
              <a:t>As of 2012, computer-verified for all such numbers up to 19 digits long</a:t>
            </a:r>
          </a:p>
          <a:p>
            <a:endParaRPr lang="en-US" dirty="0" smtClean="0">
              <a:cs typeface="Palatino Linotype"/>
            </a:endParaRPr>
          </a:p>
          <a:p>
            <a:endParaRPr lang="en-US" dirty="0">
              <a:cs typeface="Palatino Linotyp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43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Remembering </a:t>
            </a:r>
            <a:r>
              <a:rPr lang="en-US" dirty="0" err="1" smtClean="0"/>
              <a:t>Goldbach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Palatino Linotype"/>
              </a:rPr>
              <a:t>We have reason to believe it’s true</a:t>
            </a:r>
          </a:p>
          <a:p>
            <a:r>
              <a:rPr lang="en-US" dirty="0" smtClean="0">
                <a:cs typeface="Palatino Linotype"/>
              </a:rPr>
              <a:t>No proof, but lots of examples for which it’s true</a:t>
            </a:r>
          </a:p>
          <a:p>
            <a:r>
              <a:rPr lang="en-US" dirty="0" smtClean="0">
                <a:cs typeface="Palatino Linotype"/>
              </a:rPr>
              <a:t>Prime Factors: what if we tried lots of examples?</a:t>
            </a:r>
          </a:p>
          <a:p>
            <a:pPr lvl="1"/>
            <a:r>
              <a:rPr lang="en-US" dirty="0" smtClean="0">
                <a:cs typeface="Palatino Linotype"/>
              </a:rPr>
              <a:t>How many would you need?</a:t>
            </a:r>
          </a:p>
          <a:p>
            <a:pPr lvl="1"/>
            <a:r>
              <a:rPr lang="en-US" dirty="0" smtClean="0">
                <a:cs typeface="Palatino Linotype"/>
              </a:rPr>
              <a:t>Time vs. confidence</a:t>
            </a:r>
          </a:p>
        </p:txBody>
      </p:sp>
    </p:spTree>
    <p:extLst>
      <p:ext uri="{BB962C8B-B14F-4D97-AF65-F5344CB8AC3E}">
        <p14:creationId xmlns:p14="http://schemas.microsoft.com/office/powerpoint/2010/main" val="247759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Property-Based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Palatino Linotype"/>
              </a:rPr>
              <a:t>Captures a “universal” statement about a bit of code</a:t>
            </a:r>
          </a:p>
          <a:p>
            <a:r>
              <a:rPr lang="en-US" dirty="0" smtClean="0">
                <a:cs typeface="Palatino Linotype"/>
              </a:rPr>
              <a:t>Tries lots of generated examples in hopes of finding one that fails</a:t>
            </a:r>
          </a:p>
          <a:p>
            <a:pPr lvl="1"/>
            <a:r>
              <a:rPr lang="en-US" dirty="0" smtClean="0">
                <a:cs typeface="Palatino Linotype"/>
              </a:rPr>
              <a:t>Chosen at random</a:t>
            </a:r>
          </a:p>
          <a:p>
            <a:pPr lvl="1"/>
            <a:endParaRPr lang="en-US" dirty="0" smtClean="0"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581914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property?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Palatino Linotype"/>
              </a:rPr>
              <a:t>Some characteristic of the code’s output, in terms of its inputs</a:t>
            </a:r>
          </a:p>
          <a:p>
            <a:r>
              <a:rPr lang="en-US" dirty="0" smtClean="0">
                <a:cs typeface="Palatino Linotype"/>
              </a:rPr>
              <a:t>Something you might otherwise express as:</a:t>
            </a:r>
          </a:p>
          <a:p>
            <a:pPr lvl="1"/>
            <a:r>
              <a:rPr lang="en-US" dirty="0" smtClean="0">
                <a:cs typeface="Palatino Linotype"/>
              </a:rPr>
              <a:t>Assertion</a:t>
            </a:r>
          </a:p>
          <a:p>
            <a:pPr lvl="1"/>
            <a:r>
              <a:rPr lang="en-US" dirty="0" smtClean="0">
                <a:cs typeface="Palatino Linotype"/>
              </a:rPr>
              <a:t>DBC invariant</a:t>
            </a:r>
          </a:p>
          <a:p>
            <a:pPr lvl="2"/>
            <a:r>
              <a:rPr lang="en-US" dirty="0" smtClean="0">
                <a:cs typeface="Palatino Linotype"/>
              </a:rPr>
              <a:t>If it weren’t expensive to compute every time</a:t>
            </a:r>
          </a:p>
        </p:txBody>
      </p:sp>
    </p:spTree>
    <p:extLst>
      <p:ext uri="{BB962C8B-B14F-4D97-AF65-F5344CB8AC3E}">
        <p14:creationId xmlns:p14="http://schemas.microsoft.com/office/powerpoint/2010/main" val="3581914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cs typeface="Palatino Linotype"/>
              </a:rPr>
              <a:t>Inverses:</a:t>
            </a:r>
          </a:p>
          <a:p>
            <a:endParaRPr lang="en-US" dirty="0" smtClean="0">
              <a:cs typeface="Palatino Linotype"/>
            </a:endParaRPr>
          </a:p>
          <a:p>
            <a:pPr marL="402336" lvl="1" indent="0">
              <a:buNone/>
            </a:pPr>
            <a:r>
              <a:rPr lang="en-US" dirty="0" err="1" smtClean="0">
                <a:latin typeface="CMU Typewriter Text Regular"/>
                <a:cs typeface="CMU Typewriter Text Regular"/>
              </a:rPr>
              <a:t>forall</a:t>
            </a:r>
            <a:r>
              <a:rPr lang="en-US" dirty="0" smtClean="0">
                <a:latin typeface="CMU Typewriter Text Regular"/>
                <a:cs typeface="CMU Typewriter Text Regular"/>
              </a:rPr>
              <a:t>(String s) { 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s.reverse</a:t>
            </a:r>
            <a:r>
              <a:rPr lang="en-US" dirty="0" smtClean="0">
                <a:latin typeface="CMU Typewriter Text Regular"/>
                <a:cs typeface="CMU Typewriter Text Regular"/>
              </a:rPr>
              <a:t>().reverse() == s }</a:t>
            </a:r>
          </a:p>
          <a:p>
            <a:pPr marL="402336" lvl="1" indent="0">
              <a:buNone/>
            </a:pPr>
            <a:endParaRPr lang="en-US" dirty="0" smtClean="0">
              <a:cs typeface="Palatino Linotype"/>
            </a:endParaRPr>
          </a:p>
          <a:p>
            <a:pPr marL="402336" lvl="1" indent="0">
              <a:buNone/>
            </a:pPr>
            <a:r>
              <a:rPr lang="en-US" dirty="0" err="1">
                <a:latin typeface="CMU Typewriter Text Regular"/>
                <a:cs typeface="CMU Typewriter Text Regular"/>
              </a:rPr>
              <a:t>f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orall</a:t>
            </a:r>
            <a:r>
              <a:rPr lang="en-US" dirty="0" smtClean="0">
                <a:latin typeface="CMU Typewriter Text Regular"/>
                <a:cs typeface="CMU Typewriter Text Regular"/>
              </a:rPr>
              <a:t>(Key k, String plaintext) {</a:t>
            </a:r>
            <a:br>
              <a:rPr lang="en-US" dirty="0" smtClean="0">
                <a:latin typeface="CMU Typewriter Text Regular"/>
                <a:cs typeface="CMU Typewriter Text Regular"/>
              </a:rPr>
            </a:br>
            <a:r>
              <a:rPr lang="en-US" dirty="0" smtClean="0">
                <a:latin typeface="CMU Typewriter Text Regular"/>
                <a:cs typeface="CMU Typewriter Text Regular"/>
              </a:rPr>
              <a:t>    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ciphertext</a:t>
            </a:r>
            <a:r>
              <a:rPr lang="en-US" dirty="0" smtClean="0">
                <a:latin typeface="CMU Typewriter Text Regular"/>
                <a:cs typeface="CMU Typewriter Text Regular"/>
              </a:rPr>
              <a:t> = 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crypto.encrypt</a:t>
            </a:r>
            <a:r>
              <a:rPr lang="en-US" dirty="0" smtClean="0">
                <a:latin typeface="CMU Typewriter Text Regular"/>
                <a:cs typeface="CMU Typewriter Text Regular"/>
              </a:rPr>
              <a:t>(k, plaintext)</a:t>
            </a:r>
          </a:p>
          <a:p>
            <a:pPr marL="402336" lvl="1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 </a:t>
            </a:r>
            <a:r>
              <a:rPr lang="en-US" dirty="0" smtClean="0">
                <a:latin typeface="CMU Typewriter Text Regular"/>
                <a:cs typeface="CMU Typewriter Text Regular"/>
              </a:rPr>
              <a:t>   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crypto.decrypt</a:t>
            </a:r>
            <a:r>
              <a:rPr lang="en-US" dirty="0" smtClean="0">
                <a:latin typeface="CMU Typewriter Text Regular"/>
                <a:cs typeface="CMU Typewriter Text Regular"/>
              </a:rPr>
              <a:t>(k, 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ciphertext</a:t>
            </a:r>
            <a:r>
              <a:rPr lang="en-US" dirty="0" smtClean="0">
                <a:latin typeface="CMU Typewriter Text Regular"/>
                <a:cs typeface="CMU Typewriter Text Regular"/>
              </a:rPr>
              <a:t>) == plaintext</a:t>
            </a:r>
          </a:p>
          <a:p>
            <a:pPr marL="402336" lvl="1" indent="0">
              <a:buNone/>
            </a:pPr>
            <a:r>
              <a:rPr lang="en-US" dirty="0" smtClean="0">
                <a:latin typeface="CMU Typewriter Text Regular"/>
                <a:cs typeface="CMU Typewriter Text Regular"/>
              </a:rPr>
              <a:t>}</a:t>
            </a:r>
          </a:p>
          <a:p>
            <a:pPr marL="402336" lvl="1" indent="0">
              <a:buNone/>
            </a:pPr>
            <a:endParaRPr lang="en-US" dirty="0" smtClean="0">
              <a:cs typeface="Palatino Linotype"/>
            </a:endParaRPr>
          </a:p>
          <a:p>
            <a:pPr marL="402336" lvl="1" indent="0">
              <a:buNone/>
            </a:pPr>
            <a:r>
              <a:rPr lang="en-US" dirty="0" err="1">
                <a:latin typeface="CMU Typewriter Text Regular"/>
                <a:cs typeface="CMU Typewriter Text Regular"/>
              </a:rPr>
              <a:t>f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orall</a:t>
            </a:r>
            <a:r>
              <a:rPr lang="en-US" dirty="0" smtClean="0">
                <a:latin typeface="CMU Typewriter Text Regular"/>
                <a:cs typeface="CMU Typewriter Text Regular"/>
              </a:rPr>
              <a:t>(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Serializable</a:t>
            </a:r>
            <a:r>
              <a:rPr lang="en-US" dirty="0" smtClean="0">
                <a:latin typeface="CMU Typewriter Text Regular"/>
                <a:cs typeface="CMU Typewriter Text Regular"/>
              </a:rPr>
              <a:t> s) {</a:t>
            </a:r>
          </a:p>
          <a:p>
            <a:pPr marL="402336" lvl="1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 </a:t>
            </a:r>
            <a:r>
              <a:rPr lang="en-US" dirty="0" smtClean="0">
                <a:latin typeface="CMU Typewriter Text Regular"/>
                <a:cs typeface="CMU Typewriter Text Regular"/>
              </a:rPr>
              <a:t>   byte[] pickled = serialize(s)</a:t>
            </a:r>
            <a:r>
              <a:rPr lang="en-US" dirty="0">
                <a:latin typeface="CMU Typewriter Text Regular"/>
                <a:cs typeface="CMU Typewriter Text Regular"/>
              </a:rPr>
              <a:t/>
            </a:r>
            <a:br>
              <a:rPr lang="en-US" dirty="0">
                <a:latin typeface="CMU Typewriter Text Regular"/>
                <a:cs typeface="CMU Typewriter Text Regular"/>
              </a:rPr>
            </a:br>
            <a:r>
              <a:rPr lang="en-US" dirty="0" smtClean="0">
                <a:latin typeface="CMU Typewriter Text Regular"/>
                <a:cs typeface="CMU Typewriter Text Regular"/>
              </a:rPr>
              <a:t>    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deserialize</a:t>
            </a:r>
            <a:r>
              <a:rPr lang="en-US" dirty="0" smtClean="0">
                <a:latin typeface="CMU Typewriter Text Regular"/>
                <a:cs typeface="CMU Typewriter Text Regular"/>
              </a:rPr>
              <a:t>(pickled) == s</a:t>
            </a:r>
            <a:br>
              <a:rPr lang="en-US" dirty="0" smtClean="0">
                <a:latin typeface="CMU Typewriter Text Regular"/>
                <a:cs typeface="CMU Typewriter Text Regular"/>
              </a:rPr>
            </a:br>
            <a:r>
              <a:rPr lang="en-US" dirty="0" smtClean="0">
                <a:latin typeface="CMU Typewriter Text Regular"/>
                <a:cs typeface="CMU Typewriter Text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1914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cs typeface="Palatino Linotype"/>
              </a:rPr>
              <a:t>General contracts:</a:t>
            </a:r>
          </a:p>
          <a:p>
            <a:endParaRPr lang="en-US" dirty="0" smtClean="0">
              <a:cs typeface="Palatino Linotype"/>
            </a:endParaRPr>
          </a:p>
          <a:p>
            <a:pPr marL="402336" lvl="1" indent="0">
              <a:buNone/>
            </a:pPr>
            <a:r>
              <a:rPr lang="en-US" dirty="0" err="1" smtClean="0">
                <a:latin typeface="CMU Typewriter Text Regular"/>
                <a:cs typeface="CMU Typewriter Text Regular"/>
              </a:rPr>
              <a:t>forall</a:t>
            </a:r>
            <a:r>
              <a:rPr lang="en-US" dirty="0" smtClean="0">
                <a:latin typeface="CMU Typewriter Text Regular"/>
                <a:cs typeface="CMU Typewriter Text Regular"/>
              </a:rPr>
              <a:t>(Object o) { !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o.equals</a:t>
            </a:r>
            <a:r>
              <a:rPr lang="en-US" dirty="0" smtClean="0">
                <a:latin typeface="CMU Typewriter Text Regular"/>
                <a:cs typeface="CMU Typewriter Text Regular"/>
              </a:rPr>
              <a:t>(null) }</a:t>
            </a:r>
            <a:br>
              <a:rPr lang="en-US" dirty="0" smtClean="0">
                <a:latin typeface="CMU Typewriter Text Regular"/>
                <a:cs typeface="CMU Typewriter Text Regular"/>
              </a:rPr>
            </a:br>
            <a:endParaRPr lang="en-US" dirty="0" smtClean="0">
              <a:cs typeface="Palatino Linotype"/>
            </a:endParaRPr>
          </a:p>
          <a:p>
            <a:pPr marL="402336" lvl="1" indent="0">
              <a:buNone/>
            </a:pPr>
            <a:r>
              <a:rPr lang="en-US" dirty="0" err="1">
                <a:latin typeface="CMU Typewriter Text Regular"/>
                <a:cs typeface="CMU Typewriter Text Regular"/>
              </a:rPr>
              <a:t>f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orall</a:t>
            </a:r>
            <a:r>
              <a:rPr lang="en-US" dirty="0" smtClean="0">
                <a:latin typeface="CMU Typewriter Text Regular"/>
                <a:cs typeface="CMU Typewriter Text Regular"/>
              </a:rPr>
              <a:t>(Object o) { 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o.equals</a:t>
            </a:r>
            <a:r>
              <a:rPr lang="en-US" dirty="0" smtClean="0">
                <a:latin typeface="CMU Typewriter Text Regular"/>
                <a:cs typeface="CMU Typewriter Text Regular"/>
              </a:rPr>
              <a:t>(o) }</a:t>
            </a:r>
            <a:br>
              <a:rPr lang="en-US" dirty="0" smtClean="0">
                <a:latin typeface="CMU Typewriter Text Regular"/>
                <a:cs typeface="CMU Typewriter Text Regular"/>
              </a:rPr>
            </a:br>
            <a:endParaRPr lang="en-US" dirty="0" smtClean="0">
              <a:latin typeface="CMU Typewriter Text Regular"/>
              <a:cs typeface="CMU Typewriter Text Regular"/>
            </a:endParaRPr>
          </a:p>
          <a:p>
            <a:pPr marL="402336" lvl="1" indent="0">
              <a:buNone/>
            </a:pPr>
            <a:r>
              <a:rPr lang="en-US" dirty="0" err="1">
                <a:latin typeface="CMU Typewriter Text Regular"/>
                <a:cs typeface="CMU Typewriter Text Regular"/>
              </a:rPr>
              <a:t>f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orall</a:t>
            </a:r>
            <a:r>
              <a:rPr lang="en-US" dirty="0" smtClean="0">
                <a:latin typeface="CMU Typewriter Text Regular"/>
                <a:cs typeface="CMU Typewriter Text Regular"/>
              </a:rPr>
              <a:t>(Object a, Object b) {</a:t>
            </a:r>
          </a:p>
          <a:p>
            <a:pPr marL="402336" lvl="1" indent="0">
              <a:buNone/>
            </a:pPr>
            <a:r>
              <a:rPr lang="en-US" dirty="0" smtClean="0">
                <a:latin typeface="CMU Typewriter Text Regular"/>
                <a:cs typeface="CMU Typewriter Text Regular"/>
              </a:rPr>
              <a:t>  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a.equals</a:t>
            </a:r>
            <a:r>
              <a:rPr lang="en-US" dirty="0" smtClean="0">
                <a:latin typeface="CMU Typewriter Text Regular"/>
                <a:cs typeface="CMU Typewriter Text Regular"/>
              </a:rPr>
              <a:t>(b) &lt;=&gt;</a:t>
            </a:r>
            <a:r>
              <a:rPr lang="en-US" dirty="0" smtClean="0">
                <a:latin typeface="CMU Typewriter Text Regular"/>
                <a:cs typeface="CMU Typewriter Text Regular"/>
                <a:sym typeface="Wingdings"/>
              </a:rPr>
              <a:t> </a:t>
            </a:r>
            <a:r>
              <a:rPr lang="en-US" dirty="0" err="1" smtClean="0">
                <a:latin typeface="CMU Typewriter Text Regular"/>
                <a:cs typeface="CMU Typewriter Text Regular"/>
                <a:sym typeface="Wingdings"/>
              </a:rPr>
              <a:t>b.equals</a:t>
            </a:r>
            <a:r>
              <a:rPr lang="en-US" dirty="0" smtClean="0">
                <a:latin typeface="CMU Typewriter Text Regular"/>
                <a:cs typeface="CMU Typewriter Text Regular"/>
                <a:sym typeface="Wingdings"/>
              </a:rPr>
              <a:t>(a)</a:t>
            </a:r>
            <a:r>
              <a:rPr lang="en-US" dirty="0" smtClean="0">
                <a:latin typeface="CMU Typewriter Text Regular"/>
                <a:cs typeface="CMU Typewriter Text Regular"/>
              </a:rPr>
              <a:t>    </a:t>
            </a:r>
            <a:br>
              <a:rPr lang="en-US" dirty="0" smtClean="0">
                <a:latin typeface="CMU Typewriter Text Regular"/>
                <a:cs typeface="CMU Typewriter Text Regular"/>
              </a:rPr>
            </a:br>
            <a:r>
              <a:rPr lang="en-US" dirty="0" smtClean="0">
                <a:latin typeface="CMU Typewriter Text Regular"/>
                <a:cs typeface="CMU Typewriter Text Regular"/>
              </a:rPr>
              <a:t>}</a:t>
            </a:r>
            <a:br>
              <a:rPr lang="en-US" dirty="0" smtClean="0">
                <a:latin typeface="CMU Typewriter Text Regular"/>
                <a:cs typeface="CMU Typewriter Text Regular"/>
              </a:rPr>
            </a:br>
            <a:r>
              <a:rPr lang="en-US" dirty="0" smtClean="0">
                <a:latin typeface="CMU Typewriter Text Regular"/>
                <a:cs typeface="CMU Typewriter Text Regular"/>
              </a:rPr>
              <a:t/>
            </a:r>
            <a:br>
              <a:rPr lang="en-US" dirty="0" smtClean="0">
                <a:latin typeface="CMU Typewriter Text Regular"/>
                <a:cs typeface="CMU Typewriter Text Regular"/>
              </a:rPr>
            </a:br>
            <a:r>
              <a:rPr lang="en-US" dirty="0" err="1">
                <a:latin typeface="CMU Typewriter Text Regular"/>
                <a:cs typeface="CMU Typewriter Text Regular"/>
              </a:rPr>
              <a:t>forall</a:t>
            </a:r>
            <a:r>
              <a:rPr lang="en-US" dirty="0">
                <a:latin typeface="CMU Typewriter Text Regular"/>
                <a:cs typeface="CMU Typewriter Text Regular"/>
              </a:rPr>
              <a:t>(Object a, Object </a:t>
            </a:r>
            <a:r>
              <a:rPr lang="en-US" dirty="0" smtClean="0">
                <a:latin typeface="CMU Typewriter Text Regular"/>
                <a:cs typeface="CMU Typewriter Text Regular"/>
              </a:rPr>
              <a:t>b, Object c) </a:t>
            </a:r>
            <a:r>
              <a:rPr lang="en-US" dirty="0">
                <a:latin typeface="CMU Typewriter Text Regular"/>
                <a:cs typeface="CMU Typewriter Text Regular"/>
              </a:rPr>
              <a:t>{</a:t>
            </a:r>
          </a:p>
          <a:p>
            <a:pPr marL="402336" lvl="1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  </a:t>
            </a:r>
            <a:r>
              <a:rPr lang="en-US" dirty="0" err="1">
                <a:latin typeface="CMU Typewriter Text Regular"/>
                <a:cs typeface="CMU Typewriter Text Regular"/>
              </a:rPr>
              <a:t>a.equals</a:t>
            </a:r>
            <a:r>
              <a:rPr lang="en-US" dirty="0">
                <a:latin typeface="CMU Typewriter Text Regular"/>
                <a:cs typeface="CMU Typewriter Text Regular"/>
              </a:rPr>
              <a:t>(b) </a:t>
            </a:r>
            <a:r>
              <a:rPr lang="en-US" dirty="0" smtClean="0">
                <a:latin typeface="CMU Typewriter Text Regular"/>
                <a:cs typeface="CMU Typewriter Text Regular"/>
              </a:rPr>
              <a:t>&amp;&amp; 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b.equals</a:t>
            </a:r>
            <a:r>
              <a:rPr lang="en-US" dirty="0" smtClean="0">
                <a:latin typeface="CMU Typewriter Text Regular"/>
                <a:cs typeface="CMU Typewriter Text Regular"/>
              </a:rPr>
              <a:t>(c) =&gt;</a:t>
            </a:r>
            <a:r>
              <a:rPr lang="en-US" dirty="0" smtClean="0">
                <a:latin typeface="CMU Typewriter Text Regular"/>
                <a:cs typeface="CMU Typewriter Text Regular"/>
                <a:sym typeface="Wingdings"/>
              </a:rPr>
              <a:t> </a:t>
            </a:r>
            <a:r>
              <a:rPr lang="en-US" dirty="0" err="1">
                <a:latin typeface="CMU Typewriter Text Regular"/>
                <a:cs typeface="CMU Typewriter Text Regular"/>
                <a:sym typeface="Wingdings"/>
              </a:rPr>
              <a:t>a</a:t>
            </a:r>
            <a:r>
              <a:rPr lang="en-US" dirty="0" err="1" smtClean="0">
                <a:latin typeface="CMU Typewriter Text Regular"/>
                <a:cs typeface="CMU Typewriter Text Regular"/>
                <a:sym typeface="Wingdings"/>
              </a:rPr>
              <a:t>.equals</a:t>
            </a:r>
            <a:r>
              <a:rPr lang="en-US" dirty="0" smtClean="0">
                <a:latin typeface="CMU Typewriter Text Regular"/>
                <a:cs typeface="CMU Typewriter Text Regular"/>
                <a:sym typeface="Wingdings"/>
              </a:rPr>
              <a:t>(c)</a:t>
            </a:r>
            <a:r>
              <a:rPr lang="en-US" dirty="0" smtClean="0">
                <a:latin typeface="CMU Typewriter Text Regular"/>
                <a:cs typeface="CMU Typewriter Text Regular"/>
              </a:rPr>
              <a:t>    </a:t>
            </a:r>
            <a:r>
              <a:rPr lang="en-US" dirty="0">
                <a:latin typeface="CMU Typewriter Text Regular"/>
                <a:cs typeface="CMU Typewriter Text Regular"/>
              </a:rPr>
              <a:t/>
            </a:r>
            <a:br>
              <a:rPr lang="en-US" dirty="0">
                <a:latin typeface="CMU Typewriter Text Regular"/>
                <a:cs typeface="CMU Typewriter Text Regular"/>
              </a:rPr>
            </a:br>
            <a:r>
              <a:rPr lang="en-US" dirty="0" smtClean="0">
                <a:latin typeface="CMU Typewriter Text Regular"/>
                <a:cs typeface="CMU Typewriter Text Regular"/>
              </a:rPr>
              <a:t>}</a:t>
            </a:r>
            <a:br>
              <a:rPr lang="en-US" dirty="0" smtClean="0">
                <a:latin typeface="CMU Typewriter Text Regular"/>
                <a:cs typeface="CMU Typewriter Text Regular"/>
              </a:rPr>
            </a:br>
            <a:r>
              <a:rPr lang="en-US" dirty="0">
                <a:latin typeface="CMU Typewriter Text Regular"/>
                <a:cs typeface="CMU Typewriter Text Regular"/>
              </a:rPr>
              <a:t/>
            </a:r>
            <a:br>
              <a:rPr lang="en-US" dirty="0">
                <a:latin typeface="CMU Typewriter Text Regular"/>
                <a:cs typeface="CMU Typewriter Text Regular"/>
              </a:rPr>
            </a:br>
            <a:r>
              <a:rPr lang="en-US" dirty="0" err="1">
                <a:latin typeface="CMU Typewriter Text Regular"/>
                <a:cs typeface="CMU Typewriter Text Regular"/>
              </a:rPr>
              <a:t>forall</a:t>
            </a:r>
            <a:r>
              <a:rPr lang="en-US" dirty="0">
                <a:latin typeface="CMU Typewriter Text Regular"/>
                <a:cs typeface="CMU Typewriter Text Regular"/>
              </a:rPr>
              <a:t>(Object a, Object b) {</a:t>
            </a:r>
          </a:p>
          <a:p>
            <a:pPr marL="402336" lvl="1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  </a:t>
            </a:r>
            <a:r>
              <a:rPr lang="en-US" dirty="0" err="1">
                <a:latin typeface="CMU Typewriter Text Regular"/>
                <a:cs typeface="CMU Typewriter Text Regular"/>
              </a:rPr>
              <a:t>a.equals</a:t>
            </a:r>
            <a:r>
              <a:rPr lang="en-US" dirty="0">
                <a:latin typeface="CMU Typewriter Text Regular"/>
                <a:cs typeface="CMU Typewriter Text Regular"/>
              </a:rPr>
              <a:t>(b) </a:t>
            </a:r>
            <a:r>
              <a:rPr lang="en-US" dirty="0" smtClean="0">
                <a:latin typeface="CMU Typewriter Text Regular"/>
                <a:cs typeface="CMU Typewriter Text Regular"/>
              </a:rPr>
              <a:t>=</a:t>
            </a:r>
            <a:r>
              <a:rPr lang="en-US" dirty="0">
                <a:latin typeface="CMU Typewriter Text Regular"/>
                <a:cs typeface="CMU Typewriter Text Regular"/>
              </a:rPr>
              <a:t>&gt;</a:t>
            </a:r>
            <a:r>
              <a:rPr lang="en-US" dirty="0">
                <a:latin typeface="CMU Typewriter Text Regular"/>
                <a:cs typeface="CMU Typewriter Text Regular"/>
                <a:sym typeface="Wingdings"/>
              </a:rPr>
              <a:t> </a:t>
            </a:r>
            <a:r>
              <a:rPr lang="en-US" dirty="0" err="1" smtClean="0">
                <a:latin typeface="CMU Typewriter Text Regular"/>
                <a:cs typeface="CMU Typewriter Text Regular"/>
                <a:sym typeface="Wingdings"/>
              </a:rPr>
              <a:t>a.hashCode</a:t>
            </a:r>
            <a:r>
              <a:rPr lang="en-US" dirty="0" smtClean="0">
                <a:latin typeface="CMU Typewriter Text Regular"/>
                <a:cs typeface="CMU Typewriter Text Regular"/>
                <a:sym typeface="Wingdings"/>
              </a:rPr>
              <a:t>() == </a:t>
            </a:r>
            <a:r>
              <a:rPr lang="en-US" dirty="0" err="1" smtClean="0">
                <a:latin typeface="CMU Typewriter Text Regular"/>
                <a:cs typeface="CMU Typewriter Text Regular"/>
                <a:sym typeface="Wingdings"/>
              </a:rPr>
              <a:t>b.hashCode</a:t>
            </a:r>
            <a:r>
              <a:rPr lang="en-US" dirty="0" smtClean="0">
                <a:latin typeface="CMU Typewriter Text Regular"/>
                <a:cs typeface="CMU Typewriter Text Regular"/>
                <a:sym typeface="Wingdings"/>
              </a:rPr>
              <a:t>()</a:t>
            </a:r>
            <a:r>
              <a:rPr lang="en-US" dirty="0">
                <a:latin typeface="CMU Typewriter Text Regular"/>
                <a:cs typeface="CMU Typewriter Text Regular"/>
              </a:rPr>
              <a:t/>
            </a:r>
            <a:br>
              <a:rPr lang="en-US" dirty="0">
                <a:latin typeface="CMU Typewriter Text Regular"/>
                <a:cs typeface="CMU Typewriter Text Regular"/>
              </a:rPr>
            </a:br>
            <a:r>
              <a:rPr lang="en-US" dirty="0">
                <a:latin typeface="CMU Typewriter Text Regular"/>
                <a:cs typeface="CMU Typewriter Text Regular"/>
              </a:rPr>
              <a:t>}</a:t>
            </a:r>
            <a:br>
              <a:rPr lang="en-US" dirty="0">
                <a:latin typeface="CMU Typewriter Text Regular"/>
                <a:cs typeface="CMU Typewriter Text Regular"/>
              </a:rPr>
            </a:br>
            <a:endParaRPr lang="en-US" dirty="0">
              <a:latin typeface="CMU Typewriter Text Regular"/>
              <a:cs typeface="CMU Typewriter Text Regular"/>
            </a:endParaRPr>
          </a:p>
          <a:p>
            <a:pPr marL="402336" lvl="1" indent="0">
              <a:buNone/>
            </a:pPr>
            <a:endParaRPr lang="en-US" dirty="0" smtClean="0">
              <a:latin typeface="CMU Typewriter Text Regular"/>
              <a:cs typeface="CMU Typewriter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9816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Palatino Linotype"/>
              </a:rPr>
              <a:t>General contracts:</a:t>
            </a:r>
          </a:p>
          <a:p>
            <a:endParaRPr lang="en-US" dirty="0" smtClean="0">
              <a:cs typeface="Palatino Linotype"/>
            </a:endParaRPr>
          </a:p>
          <a:p>
            <a:pPr marL="402336" lvl="1" indent="0">
              <a:buNone/>
            </a:pPr>
            <a:r>
              <a:rPr lang="en-US" dirty="0" err="1" smtClean="0">
                <a:latin typeface="CMU Typewriter Text Regular"/>
                <a:cs typeface="CMU Typewriter Text Regular"/>
              </a:rPr>
              <a:t>forall</a:t>
            </a:r>
            <a:r>
              <a:rPr lang="en-US" dirty="0" smtClean="0">
                <a:latin typeface="CMU Typewriter Text Regular"/>
                <a:cs typeface="CMU Typewriter Text Regular"/>
              </a:rPr>
              <a:t>(Collection c, Object o) {</a:t>
            </a:r>
            <a:br>
              <a:rPr lang="en-US" dirty="0" smtClean="0">
                <a:latin typeface="CMU Typewriter Text Regular"/>
                <a:cs typeface="CMU Typewriter Text Regular"/>
              </a:rPr>
            </a:br>
            <a:r>
              <a:rPr lang="en-US" dirty="0" smtClean="0">
                <a:latin typeface="CMU Typewriter Text Regular"/>
                <a:cs typeface="CMU Typewriter Text Regular"/>
              </a:rPr>
              <a:t>  !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c.contains</a:t>
            </a:r>
            <a:r>
              <a:rPr lang="en-US" dirty="0" smtClean="0">
                <a:latin typeface="CMU Typewriter Text Regular"/>
                <a:cs typeface="CMU Typewriter Text Regular"/>
              </a:rPr>
              <a:t>(o) =&gt; 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c.add</a:t>
            </a:r>
            <a:r>
              <a:rPr lang="en-US" dirty="0" smtClean="0">
                <a:latin typeface="CMU Typewriter Text Regular"/>
                <a:cs typeface="CMU Typewriter Text Regular"/>
              </a:rPr>
              <a:t>(o) == true</a:t>
            </a:r>
            <a:br>
              <a:rPr lang="en-US" dirty="0" smtClean="0">
                <a:latin typeface="CMU Typewriter Text Regular"/>
                <a:cs typeface="CMU Typewriter Text Regular"/>
              </a:rPr>
            </a:br>
            <a:r>
              <a:rPr lang="en-US" dirty="0" smtClean="0">
                <a:latin typeface="CMU Typewriter Text Regular"/>
                <a:cs typeface="CMU Typewriter Text Regular"/>
              </a:rPr>
              <a:t>}</a:t>
            </a:r>
            <a:r>
              <a:rPr lang="en-US" dirty="0">
                <a:latin typeface="CMU Typewriter Text Regular"/>
                <a:cs typeface="CMU Typewriter Text Regular"/>
              </a:rPr>
              <a:t/>
            </a:r>
            <a:br>
              <a:rPr lang="en-US" dirty="0">
                <a:latin typeface="CMU Typewriter Text Regular"/>
                <a:cs typeface="CMU Typewriter Text Regular"/>
              </a:rPr>
            </a:br>
            <a:endParaRPr lang="en-US" dirty="0">
              <a:latin typeface="CMU Typewriter Text Regular"/>
              <a:cs typeface="CMU Typewriter Text Regular"/>
            </a:endParaRPr>
          </a:p>
          <a:p>
            <a:pPr marL="402336" lvl="1" indent="0">
              <a:buNone/>
            </a:pPr>
            <a:endParaRPr lang="en-US" dirty="0" smtClean="0">
              <a:latin typeface="CMU Typewriter Text Regular"/>
              <a:cs typeface="CMU Typewriter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22822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</a:t>
            </a:r>
            <a:r>
              <a:rPr lang="en-US" dirty="0" smtClean="0"/>
              <a:t>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cs typeface="Palatino Linotype"/>
              </a:rPr>
              <a:t>Laying out shelving items “optimally” in a space of given dimension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cs typeface="Palatino Linotype"/>
              </a:rPr>
              <a:t>What properties might we capture?</a:t>
            </a:r>
          </a:p>
          <a:p>
            <a:pPr lvl="1">
              <a:buFont typeface="Arial"/>
              <a:buChar char="•"/>
            </a:pPr>
            <a:endParaRPr lang="en-US" dirty="0">
              <a:cs typeface="Palatino Linotype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cs typeface="Palatino Linotype"/>
              </a:rPr>
              <a:t>Given two people in a social network, tell how they know each other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cs typeface="Palatino Linotype"/>
              </a:rPr>
              <a:t>Properties</a:t>
            </a:r>
            <a:r>
              <a:rPr lang="en-US" dirty="0" smtClean="0">
                <a:cs typeface="Palatino Linotype"/>
              </a:rPr>
              <a:t>?</a:t>
            </a:r>
          </a:p>
          <a:p>
            <a:pPr marL="402336" lvl="1" indent="0">
              <a:buNone/>
            </a:pPr>
            <a:endParaRPr lang="en-US" dirty="0" smtClean="0">
              <a:cs typeface="Palatino Linotype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cs typeface="Palatino Linotype"/>
              </a:rPr>
              <a:t>Mathematics: the science of patterns</a:t>
            </a:r>
          </a:p>
        </p:txBody>
      </p:sp>
    </p:spTree>
    <p:extLst>
      <p:ext uri="{BB962C8B-B14F-4D97-AF65-F5344CB8AC3E}">
        <p14:creationId xmlns:p14="http://schemas.microsoft.com/office/powerpoint/2010/main" val="190959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5608" y="388471"/>
            <a:ext cx="7498080" cy="5859929"/>
          </a:xfrm>
        </p:spPr>
        <p:txBody>
          <a:bodyPr anchor="ctr">
            <a:normAutofit/>
          </a:bodyPr>
          <a:lstStyle/>
          <a:p>
            <a:pPr marL="82296" indent="0" algn="ctr">
              <a:buNone/>
            </a:pPr>
            <a:r>
              <a:rPr lang="en-US" sz="9600" dirty="0" smtClean="0">
                <a:latin typeface="CMU Typewriter Text Regular"/>
                <a:cs typeface="CMU Typewriter Text Regular"/>
              </a:rPr>
              <a:t>just</a:t>
            </a:r>
            <a:endParaRPr lang="en-US" sz="9600" dirty="0">
              <a:latin typeface="CMU Typewriter Text Regular"/>
              <a:cs typeface="CMU Typewriter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068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JUnit: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err="1" smtClean="0">
                <a:cs typeface="Palatino Linotype"/>
              </a:rPr>
              <a:t>JUnit’s</a:t>
            </a:r>
            <a:r>
              <a:rPr lang="en-US" dirty="0" smtClean="0">
                <a:cs typeface="Palatino Linotype"/>
              </a:rPr>
              <a:t> answer to property-based tests</a:t>
            </a:r>
          </a:p>
          <a:p>
            <a:pPr>
              <a:buFont typeface="Arial"/>
              <a:buChar char="•"/>
            </a:pPr>
            <a:endParaRPr lang="en-US" dirty="0" smtClean="0"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0356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pressure on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cs typeface="Palatino Linotype"/>
              </a:rPr>
              <a:t>Tend to push us toward capturing domain knowledge in smaller, value types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cs typeface="Palatino Linotype"/>
              </a:rPr>
              <a:t>Coordinates</a:t>
            </a:r>
          </a:p>
          <a:p>
            <a:pPr>
              <a:buFont typeface="Arial"/>
              <a:buChar char="•"/>
            </a:pPr>
            <a:endParaRPr lang="en-US" dirty="0" smtClean="0"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50392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MU Typewriter Text Regular"/>
                <a:cs typeface="CMU Typewriter Text Regular"/>
              </a:rPr>
              <a:t>int</a:t>
            </a:r>
            <a:endParaRPr lang="en-US" dirty="0">
              <a:latin typeface="CMU Typewriter Text Regular"/>
              <a:cs typeface="CMU Typewriter T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cs typeface="Palatino Linotype"/>
              </a:rPr>
              <a:t>Not just any integers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cs typeface="Palatino Linotype"/>
              </a:rPr>
              <a:t>Range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cs typeface="Palatino Linotype"/>
              </a:rPr>
              <a:t>Tells the JVM how to store its values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cs typeface="Palatino Linotype"/>
              </a:rPr>
              <a:t>Subscribe to overflow rules</a:t>
            </a:r>
          </a:p>
          <a:p>
            <a:pPr lvl="1">
              <a:buFont typeface="Arial"/>
              <a:buChar char="•"/>
            </a:pPr>
            <a:endParaRPr lang="en-US" dirty="0">
              <a:cs typeface="Palatino Linotype"/>
            </a:endParaRPr>
          </a:p>
          <a:p>
            <a:pPr>
              <a:buFont typeface="Arial"/>
              <a:buChar char="•"/>
            </a:pPr>
            <a:r>
              <a:rPr lang="en-US" dirty="0" err="1" smtClean="0">
                <a:latin typeface="CMU Typewriter Text Regular"/>
                <a:cs typeface="CMU Typewriter Text Regular"/>
              </a:rPr>
              <a:t>int</a:t>
            </a:r>
            <a:r>
              <a:rPr lang="en-US" dirty="0" smtClean="0">
                <a:latin typeface="CMU Typewriter Text Regular"/>
                <a:cs typeface="CMU Typewriter Text Regular"/>
              </a:rPr>
              <a:t> </a:t>
            </a:r>
            <a:r>
              <a:rPr lang="en-US" dirty="0" err="1" smtClean="0">
                <a:latin typeface="CMU Typewriter Text Regular"/>
                <a:cs typeface="CMU Typewriter Text Regular"/>
              </a:rPr>
              <a:t>zipCode</a:t>
            </a:r>
            <a:r>
              <a:rPr lang="en-US" dirty="0" smtClean="0">
                <a:latin typeface="CMU Typewriter Text Regular"/>
                <a:cs typeface="CMU Typewriter Text Regular"/>
              </a:rPr>
              <a:t>;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cs typeface="Palatino Linotype"/>
              </a:rPr>
              <a:t>Oh dear.</a:t>
            </a:r>
          </a:p>
          <a:p>
            <a:pPr>
              <a:buFont typeface="Arial"/>
              <a:buChar char="•"/>
            </a:pPr>
            <a:endParaRPr lang="en-US" dirty="0" smtClean="0"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50392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MU Typewriter Text Regular"/>
                <a:cs typeface="CMU Typewriter Text Regular"/>
              </a:rPr>
              <a:t>double</a:t>
            </a:r>
            <a:endParaRPr lang="en-US" dirty="0">
              <a:latin typeface="CMU Typewriter Text Regular"/>
              <a:cs typeface="CMU Typewriter T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cs typeface="Palatino Linotype"/>
              </a:rPr>
              <a:t>Not just any old decimal values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cs typeface="Palatino Linotype"/>
              </a:rPr>
              <a:t>Range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cs typeface="Palatino Linotype"/>
              </a:rPr>
              <a:t>Tells the JVM how to store its values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cs typeface="Palatino Linotype"/>
              </a:rPr>
              <a:t>Subscribe to overflow rules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cs typeface="Palatino Linotype"/>
              </a:rPr>
              <a:t>Willing to accept gaps between values, increasing in width as magnitude of values increases.</a:t>
            </a:r>
          </a:p>
          <a:p>
            <a:pPr lvl="1">
              <a:buFont typeface="Arial"/>
              <a:buChar char="•"/>
            </a:pPr>
            <a:endParaRPr lang="en-US" dirty="0">
              <a:cs typeface="Palatino Linotype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CMU Typewriter Text Regular"/>
                <a:cs typeface="CMU Typewriter Text Regular"/>
              </a:rPr>
              <a:t>double price;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cs typeface="Palatino Linotype"/>
              </a:rPr>
              <a:t>Oh dear.</a:t>
            </a:r>
          </a:p>
          <a:p>
            <a:pPr>
              <a:buFont typeface="Arial"/>
              <a:buChar char="•"/>
            </a:pPr>
            <a:endParaRPr lang="en-US" dirty="0" smtClean="0"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4408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Palatino Linotype"/>
                <a:hlinkClick r:id="rId3"/>
              </a:rPr>
              <a:t>https://github.com/clojure/</a:t>
            </a:r>
            <a:r>
              <a:rPr lang="en-US" dirty="0" smtClean="0">
                <a:cs typeface="Palatino Linotype"/>
                <a:hlinkClick r:id="rId3"/>
              </a:rPr>
              <a:t>test.check</a:t>
            </a:r>
            <a:endParaRPr lang="en-US" dirty="0" smtClean="0">
              <a:cs typeface="Palatino Linotype"/>
            </a:endParaRPr>
          </a:p>
          <a:p>
            <a:r>
              <a:rPr lang="en-US" dirty="0">
                <a:cs typeface="Palatino Linotype"/>
                <a:hlinkClick r:id="rId4"/>
              </a:rPr>
              <a:t>http://www.jcheck.org</a:t>
            </a:r>
            <a:r>
              <a:rPr lang="en-US" dirty="0" smtClean="0">
                <a:cs typeface="Palatino Linotype"/>
                <a:hlinkClick r:id="rId4"/>
              </a:rPr>
              <a:t>/</a:t>
            </a:r>
            <a:endParaRPr lang="en-US" dirty="0" smtClean="0">
              <a:cs typeface="Palatino Linotype"/>
            </a:endParaRPr>
          </a:p>
          <a:p>
            <a:r>
              <a:rPr lang="en-US" dirty="0">
                <a:cs typeface="Palatino Linotype"/>
                <a:hlinkClick r:id="rId5"/>
              </a:rPr>
              <a:t>https://bitbucket.org/blob79/</a:t>
            </a:r>
            <a:r>
              <a:rPr lang="en-US" dirty="0" smtClean="0">
                <a:cs typeface="Palatino Linotype"/>
                <a:hlinkClick r:id="rId5"/>
              </a:rPr>
              <a:t>quickcheck</a:t>
            </a:r>
            <a:endParaRPr lang="en-US" dirty="0">
              <a:cs typeface="Palatino Linotype"/>
            </a:endParaRPr>
          </a:p>
          <a:p>
            <a:r>
              <a:rPr lang="en-US" dirty="0" smtClean="0">
                <a:cs typeface="Palatino Linotype"/>
                <a:hlinkClick r:id="rId6"/>
              </a:rPr>
              <a:t>http</a:t>
            </a:r>
            <a:r>
              <a:rPr lang="en-US" dirty="0">
                <a:cs typeface="Palatino Linotype"/>
                <a:hlinkClick r:id="rId6"/>
              </a:rPr>
              <a:t>://www.functionaljava.org</a:t>
            </a:r>
            <a:r>
              <a:rPr lang="en-US" dirty="0" smtClean="0">
                <a:cs typeface="Palatino Linotype"/>
                <a:hlinkClick r:id="rId6"/>
              </a:rPr>
              <a:t>/</a:t>
            </a:r>
            <a:endParaRPr lang="en-US" dirty="0" smtClean="0">
              <a:cs typeface="Palatino Linotype"/>
            </a:endParaRPr>
          </a:p>
          <a:p>
            <a:pPr marL="402336" lvl="1" indent="0">
              <a:buNone/>
            </a:pPr>
            <a:endParaRPr lang="en-US" dirty="0" smtClean="0">
              <a:latin typeface="CMU Typewriter Text Regular"/>
              <a:cs typeface="CMU Typewriter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6750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Blip>
                <a:blip r:embed="rId2"/>
              </a:buBlip>
            </a:pPr>
            <a:r>
              <a:rPr lang="en-US" sz="2400" dirty="0" smtClean="0">
                <a:latin typeface="CMU Typewriter Text Regular"/>
                <a:cs typeface="CMU Typewriter Text Regular"/>
                <a:hlinkClick r:id="rId3"/>
              </a:rPr>
              <a:t>http</a:t>
            </a:r>
            <a:r>
              <a:rPr lang="en-US" sz="2400" dirty="0">
                <a:latin typeface="CMU Typewriter Text Regular"/>
                <a:cs typeface="CMU Typewriter Text Regular"/>
                <a:hlinkClick r:id="rId3"/>
              </a:rPr>
              <a:t>://www.linkedin.com/in/pholser</a:t>
            </a:r>
            <a:r>
              <a:rPr lang="en-US" sz="2400" dirty="0" smtClean="0">
                <a:latin typeface="CMU Typewriter Text Regular"/>
                <a:cs typeface="CMU Typewriter Text Regular"/>
                <a:hlinkClick r:id="rId3"/>
              </a:rPr>
              <a:t>/</a:t>
            </a:r>
            <a:endParaRPr lang="en-US" sz="2400" dirty="0" smtClean="0">
              <a:latin typeface="CMU Typewriter Text Regular"/>
              <a:cs typeface="CMU Typewriter Text Regular"/>
            </a:endParaRPr>
          </a:p>
          <a:p>
            <a:endParaRPr lang="en-US" sz="2400" dirty="0">
              <a:latin typeface="CMU Typewriter Text Regular"/>
              <a:cs typeface="CMU Typewriter Text Regular"/>
            </a:endParaRPr>
          </a:p>
          <a:p>
            <a:pPr>
              <a:buSzPct val="100000"/>
              <a:buBlip>
                <a:blip r:embed="rId4"/>
              </a:buBlip>
            </a:pPr>
            <a:r>
              <a:rPr lang="en-US" sz="2400" dirty="0" smtClean="0">
                <a:latin typeface="CMU Typewriter Text Regular"/>
                <a:cs typeface="CMU Typewriter Text Regular"/>
                <a:hlinkClick r:id="rId5"/>
              </a:rPr>
              <a:t>http:</a:t>
            </a:r>
            <a:r>
              <a:rPr lang="en-US" sz="2400" dirty="0">
                <a:latin typeface="CMU Typewriter Text Regular"/>
                <a:cs typeface="CMU Typewriter Text Regular"/>
                <a:hlinkClick r:id="rId5"/>
              </a:rPr>
              <a:t>//github.com/</a:t>
            </a:r>
            <a:r>
              <a:rPr lang="en-US" sz="2400" dirty="0" smtClean="0">
                <a:latin typeface="CMU Typewriter Text Regular"/>
                <a:cs typeface="CMU Typewriter Text Regular"/>
                <a:hlinkClick r:id="rId5"/>
              </a:rPr>
              <a:t>pholser</a:t>
            </a:r>
            <a:endParaRPr lang="en-US" sz="2400" dirty="0" smtClean="0">
              <a:latin typeface="CMU Typewriter Text Regular"/>
              <a:cs typeface="CMU Typewriter Text Regular"/>
            </a:endParaRPr>
          </a:p>
          <a:p>
            <a:endParaRPr lang="en-US" sz="2400" dirty="0">
              <a:latin typeface="CMU Typewriter Text Regular"/>
              <a:cs typeface="CMU Typewriter Text Regular"/>
            </a:endParaRPr>
          </a:p>
          <a:p>
            <a:pPr>
              <a:buSzPct val="100000"/>
              <a:buBlip>
                <a:blip r:embed="rId6"/>
              </a:buBlip>
            </a:pPr>
            <a:r>
              <a:rPr lang="en-US" sz="2400" dirty="0" smtClean="0">
                <a:latin typeface="CMU Typewriter Text Regular"/>
                <a:cs typeface="CMU Typewriter Text Regular"/>
              </a:rPr>
              <a:t>@</a:t>
            </a:r>
            <a:r>
              <a:rPr lang="en-US" sz="2400" dirty="0" err="1" smtClean="0">
                <a:latin typeface="CMU Typewriter Text Regular"/>
                <a:cs typeface="CMU Typewriter Text Regular"/>
              </a:rPr>
              <a:t>pholser</a:t>
            </a:r>
            <a:endParaRPr lang="en-US" sz="2400" dirty="0">
              <a:latin typeface="CMU Typewriter Text Regular"/>
              <a:cs typeface="CMU Typewriter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8905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5608" y="388471"/>
            <a:ext cx="7498080" cy="5859929"/>
          </a:xfrm>
        </p:spPr>
        <p:txBody>
          <a:bodyPr anchor="ctr">
            <a:normAutofit/>
          </a:bodyPr>
          <a:lstStyle/>
          <a:p>
            <a:pPr marL="82296" indent="0" algn="ctr">
              <a:buNone/>
            </a:pPr>
            <a:r>
              <a:rPr lang="en-US" sz="9600" dirty="0" smtClean="0">
                <a:latin typeface="CMU Typewriter Text Regular"/>
                <a:cs typeface="CMU Typewriter Text Regular"/>
              </a:rPr>
              <a:t>simply</a:t>
            </a:r>
            <a:endParaRPr lang="en-US" sz="9600" dirty="0">
              <a:latin typeface="CMU Typewriter Text Regular"/>
              <a:cs typeface="CMU Typewriter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3345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5608" y="388472"/>
            <a:ext cx="7498080" cy="2924349"/>
          </a:xfrm>
        </p:spPr>
        <p:txBody>
          <a:bodyPr anchor="ctr">
            <a:normAutofit/>
          </a:bodyPr>
          <a:lstStyle/>
          <a:p>
            <a:pPr marL="82296" indent="0" algn="ctr">
              <a:buNone/>
            </a:pPr>
            <a:r>
              <a:rPr lang="en-US" sz="9600" dirty="0" smtClean="0">
                <a:latin typeface="CMU Typewriter Text Regular"/>
                <a:cs typeface="CMU Typewriter Text Regular"/>
              </a:rPr>
              <a:t>∃</a:t>
            </a:r>
            <a:endParaRPr lang="en-US" sz="9600" dirty="0">
              <a:latin typeface="CMU Typewriter Text Regular"/>
              <a:cs typeface="CMU Typewriter Text Regular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1488123" y="3465221"/>
            <a:ext cx="7498080" cy="11175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Palatino Linotype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Palatino Linotype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Palatino Linotype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Palatino Linotype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Palatino Linotype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en-US" sz="4800" dirty="0" smtClean="0">
                <a:latin typeface="Palatino"/>
                <a:cs typeface="Palatino"/>
              </a:rPr>
              <a:t>“there exists”</a:t>
            </a:r>
            <a:endParaRPr lang="en-US" sz="4800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22979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5608" y="1850646"/>
            <a:ext cx="7498080" cy="2924349"/>
          </a:xfrm>
        </p:spPr>
        <p:txBody>
          <a:bodyPr anchor="ctr">
            <a:normAutofit/>
          </a:bodyPr>
          <a:lstStyle/>
          <a:p>
            <a:pPr marL="82296" indent="0" algn="ctr">
              <a:buNone/>
            </a:pPr>
            <a:r>
              <a:rPr lang="en-US" sz="7200" dirty="0" smtClean="0">
                <a:latin typeface="CMU Typewriter Text Regular"/>
                <a:cs typeface="CMU Typewriter Text Regular"/>
              </a:rPr>
              <a:t>∃x: x + 4 = 0</a:t>
            </a:r>
            <a:endParaRPr lang="en-US" sz="7200" dirty="0">
              <a:latin typeface="CMU Typewriter Text Regular"/>
              <a:cs typeface="CMU Typewriter Text Regular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1488123" y="3465221"/>
            <a:ext cx="7498080" cy="11175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Palatino Linotype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Palatino Linotype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Palatino Linotype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Palatino Linotype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Palatino Linotype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endParaRPr lang="en-US" sz="4800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34739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5608" y="388472"/>
            <a:ext cx="7498080" cy="2924349"/>
          </a:xfrm>
        </p:spPr>
        <p:txBody>
          <a:bodyPr anchor="ctr">
            <a:normAutofit/>
          </a:bodyPr>
          <a:lstStyle/>
          <a:p>
            <a:pPr marL="82296" indent="0" algn="ctr">
              <a:buNone/>
            </a:pPr>
            <a:r>
              <a:rPr lang="en-US" sz="9600" dirty="0" smtClean="0">
                <a:latin typeface="CMU Typewriter Text Regular"/>
                <a:cs typeface="CMU Typewriter Text Regular"/>
              </a:rPr>
              <a:t>∀</a:t>
            </a:r>
            <a:endParaRPr lang="en-US" sz="9600" dirty="0">
              <a:latin typeface="CMU Typewriter Text Regular"/>
              <a:cs typeface="CMU Typewriter Text Regular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1488123" y="3465221"/>
            <a:ext cx="7498080" cy="11175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Palatino Linotype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Palatino Linotype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Palatino Linotype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Palatino Linotype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Palatino Linotype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en-US" sz="4800" dirty="0" smtClean="0">
                <a:latin typeface="Palatino"/>
                <a:cs typeface="Palatino"/>
              </a:rPr>
              <a:t>“for all”</a:t>
            </a:r>
            <a:endParaRPr lang="en-US" sz="4800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82853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5608" y="1850646"/>
            <a:ext cx="7498080" cy="2924349"/>
          </a:xfrm>
        </p:spPr>
        <p:txBody>
          <a:bodyPr anchor="ctr">
            <a:normAutofit/>
          </a:bodyPr>
          <a:lstStyle/>
          <a:p>
            <a:pPr marL="82296" indent="0" algn="ctr">
              <a:buNone/>
            </a:pPr>
            <a:r>
              <a:rPr lang="en-US" sz="6000" dirty="0" smtClean="0">
                <a:latin typeface="CMU Typewriter Text Regular"/>
                <a:cs typeface="CMU Typewriter Text Regular"/>
              </a:rPr>
              <a:t>∀</a:t>
            </a:r>
            <a:r>
              <a:rPr lang="en-US" sz="6000" dirty="0" err="1" smtClean="0">
                <a:latin typeface="CMU Typewriter Text Regular"/>
                <a:cs typeface="CMU Typewriter Text Regular"/>
              </a:rPr>
              <a:t>y∃x</a:t>
            </a:r>
            <a:r>
              <a:rPr lang="en-US" sz="6000" dirty="0" smtClean="0">
                <a:latin typeface="CMU Typewriter Text Regular"/>
                <a:cs typeface="CMU Typewriter Text Regular"/>
              </a:rPr>
              <a:t>: x + y = 0</a:t>
            </a:r>
            <a:endParaRPr lang="en-US" sz="6000" dirty="0">
              <a:latin typeface="CMU Typewriter Text Regular"/>
              <a:cs typeface="CMU Typewriter Text Regular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1488123" y="3465221"/>
            <a:ext cx="7498080" cy="11175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Palatino Linotype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Palatino Linotype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Palatino Linotype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Palatino Linotype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Palatino Linotype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endParaRPr lang="en-US" sz="4800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6351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Palatino Linotype"/>
              </a:rPr>
              <a:t>It’d be great to prove a fact about how our program behaves</a:t>
            </a:r>
          </a:p>
          <a:p>
            <a:r>
              <a:rPr lang="en-US" dirty="0" smtClean="0">
                <a:cs typeface="Palatino Linotype"/>
              </a:rPr>
              <a:t>Formal verification?</a:t>
            </a:r>
          </a:p>
          <a:p>
            <a:r>
              <a:rPr lang="en-US" dirty="0" smtClean="0">
                <a:cs typeface="Palatino Linotype"/>
              </a:rPr>
              <a:t>Design by contract?</a:t>
            </a:r>
          </a:p>
          <a:p>
            <a:r>
              <a:rPr lang="en-US" dirty="0" smtClean="0">
                <a:cs typeface="Palatino Linotype"/>
              </a:rPr>
              <a:t>Unit tests?</a:t>
            </a:r>
          </a:p>
        </p:txBody>
      </p:sp>
    </p:spTree>
    <p:extLst>
      <p:ext uri="{BB962C8B-B14F-4D97-AF65-F5344CB8AC3E}">
        <p14:creationId xmlns:p14="http://schemas.microsoft.com/office/powerpoint/2010/main" val="296355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Usually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Palatino Linotype"/>
              </a:rPr>
              <a:t>With examples</a:t>
            </a:r>
          </a:p>
        </p:txBody>
      </p:sp>
    </p:spTree>
    <p:extLst>
      <p:ext uri="{BB962C8B-B14F-4D97-AF65-F5344CB8AC3E}">
        <p14:creationId xmlns:p14="http://schemas.microsoft.com/office/powerpoint/2010/main" val="22967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5073</TotalTime>
  <Words>625</Words>
  <Application>Microsoft Macintosh PowerPoint</Application>
  <PresentationFormat>On-screen Show (4:3)</PresentationFormat>
  <Paragraphs>141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Property-Based Testing for the Java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Proving Behavior</vt:lpstr>
      <vt:lpstr>How We Usually Test</vt:lpstr>
      <vt:lpstr>What The Examples Don’t Do</vt:lpstr>
      <vt:lpstr>Goldbach Conjecture</vt:lpstr>
      <vt:lpstr>Goldbach Conjecture</vt:lpstr>
      <vt:lpstr>Remembering Goldbach</vt:lpstr>
      <vt:lpstr>Property-Based Tests</vt:lpstr>
      <vt:lpstr>What makes a good property?</vt:lpstr>
      <vt:lpstr>Examples of properties</vt:lpstr>
      <vt:lpstr>Examples of properties</vt:lpstr>
      <vt:lpstr>Examples of properties</vt:lpstr>
      <vt:lpstr>Math?!</vt:lpstr>
      <vt:lpstr>JUnit: Theories</vt:lpstr>
      <vt:lpstr>Positive pressure on designs</vt:lpstr>
      <vt:lpstr>int</vt:lpstr>
      <vt:lpstr>double</vt:lpstr>
      <vt:lpstr>Other Tools</vt:lpstr>
      <vt:lpstr>Thanks!</vt:lpstr>
    </vt:vector>
  </TitlesOfParts>
  <Company>The Container 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Bending JUnit To Your Will</dc:title>
  <dc:creator>Paul Holser</dc:creator>
  <cp:lastModifiedBy>Paul Holser</cp:lastModifiedBy>
  <cp:revision>593</cp:revision>
  <dcterms:created xsi:type="dcterms:W3CDTF">2011-10-04T21:39:42Z</dcterms:created>
  <dcterms:modified xsi:type="dcterms:W3CDTF">2014-10-08T22:10:49Z</dcterms:modified>
</cp:coreProperties>
</file>