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</p:sldIdLst>
  <p:sldSz cy="6858000" cx="9144000"/>
  <p:notesSz cx="6858000" cy="9144000"/>
  <p:embeddedFontLst>
    <p:embeddedFont>
      <p:font typeface="Questrial"/>
      <p:regular r:id="rId8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slide" Target="slides/slide75.xml"/><Relationship Id="rId82" Type="http://schemas.openxmlformats.org/officeDocument/2006/relationships/font" Target="fonts/Questrial-regular.fntdata"/><Relationship Id="rId81" Type="http://schemas.openxmlformats.org/officeDocument/2006/relationships/slide" Target="slides/slide76.xml"/><Relationship Id="rId1" Type="http://schemas.openxmlformats.org/officeDocument/2006/relationships/theme" Target="theme/theme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.xml"/><Relationship Id="rId4" Type="http://schemas.openxmlformats.org/officeDocument/2006/relationships/notesMaster" Target="notesMasters/notesMaster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slide" Target="slides/slide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slide" Target="slides/slide74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0" name="Shape 26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4" name="Shape 2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1" name="Shape 30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8" name="Shape 30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5" name="Shape 31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2" name="Shape 32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9" name="Shape 32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6" name="Shape 33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3" name="Shape 34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0" name="Shape 35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6" name="Shape 35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3" name="Shape 36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0" name="Shape 37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3" name="Shape 38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0" name="Shape 39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7" name="Shape 39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5" name="Shape 40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2" name="Shape 41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9" name="Shape 41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6" name="Shape 42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3" name="Shape 43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0" name="Shape 44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7" name="Shape 44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4" name="Shape 45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1" name="Shape 46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9" name="Shape 46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6" name="Shape 47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3" name="Shape 48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2" name="Shape 49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0" name="Shape 50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7" name="Shape 50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5" name="Shape 51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2" name="Shape 52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9" name="Shape 52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7" name="Shape 53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4" name="Shape 54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1" name="Shape 55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8" name="Shape 55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5" name="Shape 56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2" name="Shape 57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9" name="Shape 57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6" name="Shape 58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3" name="Shape 59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0" name="Shape 60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7" name="Shape 60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Shape 6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4" name="Shape 61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Shape 6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2" name="Shape 62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Shape 6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9" name="Shape 62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Shape 6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6" name="Shape 63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Shape 6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3" name="Shape 64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0" name="Shape 65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Shape 6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7" name="Shape 65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4" name="Shape 66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Relationship Id="rId3" Type="http://schemas.openxmlformats.org/officeDocument/2006/relationships/image" Target="../media/image00.png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Relationship Id="rId4" Type="http://schemas.openxmlformats.org/officeDocument/2006/relationships/hyperlink" Target="http://www.cs.odu.edu/~hany/teaching/cs495-f12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0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0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0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0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0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0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0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0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0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0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0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0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0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0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0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0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00.png"/><Relationship Id="rId4" Type="http://schemas.openxmlformats.org/officeDocument/2006/relationships/image" Target="../media/image02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0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00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0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00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00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00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00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00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00.png"/><Relationship Id="rId4" Type="http://schemas.openxmlformats.org/officeDocument/2006/relationships/hyperlink" Target="http://www.youtube.com/watch?v=lbIqL-lN1B4&amp;feature=player_detailpage" TargetMode="External"/><Relationship Id="rId5" Type="http://schemas.openxmlformats.org/officeDocument/2006/relationships/image" Target="../media/image03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00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00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00.png"/><Relationship Id="rId4" Type="http://schemas.openxmlformats.org/officeDocument/2006/relationships/image" Target="../media/image0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00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00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00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00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00.png"/><Relationship Id="rId4" Type="http://schemas.openxmlformats.org/officeDocument/2006/relationships/image" Target="../media/image04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00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00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00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00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00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00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00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00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00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00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00.png"/><Relationship Id="rId4" Type="http://schemas.openxmlformats.org/officeDocument/2006/relationships/hyperlink" Target="http://python.org/" TargetMode="Externa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00.png"/><Relationship Id="rId4" Type="http://schemas.openxmlformats.org/officeDocument/2006/relationships/hyperlink" Target="http://www.pythonforbeginners.com/" TargetMode="Externa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00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00.png"/><Relationship Id="rId4" Type="http://schemas.openxmlformats.org/officeDocument/2006/relationships/image" Target="../media/image05.jp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00.png"/><Relationship Id="rId4" Type="http://schemas.openxmlformats.org/officeDocument/2006/relationships/hyperlink" Target="http://192.168.1.2/" TargetMode="Externa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00.png"/><Relationship Id="rId4" Type="http://schemas.openxmlformats.org/officeDocument/2006/relationships/hyperlink" Target="http://www.reddit.com/" TargetMode="Externa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00.png"/><Relationship Id="rId4" Type="http://schemas.openxmlformats.org/officeDocument/2006/relationships/hyperlink" Target="http://www.cs.cornell.edu/courses/cs1110/2012fa/" TargetMode="External"/><Relationship Id="rId10" Type="http://schemas.openxmlformats.org/officeDocument/2006/relationships/hyperlink" Target="http://www.pythonforbeginners.com/python-on-the-web/beautifulsoup-4-python/" TargetMode="External"/><Relationship Id="rId9" Type="http://schemas.openxmlformats.org/officeDocument/2006/relationships/hyperlink" Target="http://www.pythonforbeginners.com/python-on-the-web/how-to-use-urllib2-in-python/" TargetMode="External"/><Relationship Id="rId5" Type="http://schemas.openxmlformats.org/officeDocument/2006/relationships/hyperlink" Target="http://ocw.mit.edu/courses/electrical-engineering-and-computer-science/6-189-a-gentle-introduction-to-programming-using-python-january-iap-2011/lectures/" TargetMode="External"/><Relationship Id="rId6" Type="http://schemas.openxmlformats.org/officeDocument/2006/relationships/hyperlink" Target="http://courses.cms.caltech.edu/cs11/material/python/index.html" TargetMode="External"/><Relationship Id="rId7" Type="http://schemas.openxmlformats.org/officeDocument/2006/relationships/hyperlink" Target="http://www.cs.cornell.edu/courses/cs2043/2012sp/" TargetMode="External"/><Relationship Id="rId8" Type="http://schemas.openxmlformats.org/officeDocument/2006/relationships/hyperlink" Target="http://www-cs-faculty.stanford.edu/~nick/python-in-one-easy-lesson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png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>
            <p:ph type="ctrTitle"/>
          </p:nvPr>
        </p:nvSpPr>
        <p:spPr>
          <a:xfrm>
            <a:off x="538112" y="352875"/>
            <a:ext cx="80771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i="0" lang="en-US" sz="9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Web Science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1371600" y="3952262"/>
            <a:ext cx="6400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Old Dominion University</a:t>
            </a:r>
          </a:p>
          <a:p>
            <a:pPr indent="0" lvl="0" marL="0" marR="0" rtl="0">
              <a:spcBef>
                <a:spcPts val="48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</a:t>
            </a:r>
          </a:p>
        </p:txBody>
      </p:sp>
      <p:sp>
        <p:nvSpPr>
          <p:cNvPr id="87" name="Shape 87"/>
          <p:cNvSpPr/>
          <p:nvPr/>
        </p:nvSpPr>
        <p:spPr>
          <a:xfrm>
            <a:off x="3702830" y="1876873"/>
            <a:ext cx="1747799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Lecture 2</a:t>
            </a:r>
          </a:p>
        </p:txBody>
      </p:sp>
      <p:sp>
        <p:nvSpPr>
          <p:cNvPr id="88" name="Shape 88"/>
          <p:cNvSpPr/>
          <p:nvPr/>
        </p:nvSpPr>
        <p:spPr>
          <a:xfrm>
            <a:off x="2958750" y="3301475"/>
            <a:ext cx="3226500" cy="461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CS 432/532 Spring 2016</a:t>
            </a:r>
          </a:p>
        </p:txBody>
      </p:sp>
      <p:sp>
        <p:nvSpPr>
          <p:cNvPr id="89" name="Shape 89"/>
          <p:cNvSpPr/>
          <p:nvPr/>
        </p:nvSpPr>
        <p:spPr>
          <a:xfrm>
            <a:off x="2442525" y="6101850"/>
            <a:ext cx="4695899" cy="369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Originally prepared by </a:t>
            </a:r>
            <a:r>
              <a:rPr b="1"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Hany SalahEldeen Khalil</a:t>
            </a:r>
          </a:p>
        </p:txBody>
      </p:sp>
      <p:sp>
        <p:nvSpPr>
          <p:cNvPr id="90" name="Shape 90"/>
          <p:cNvSpPr/>
          <p:nvPr/>
        </p:nvSpPr>
        <p:spPr>
          <a:xfrm>
            <a:off x="3672375" y="2650675"/>
            <a:ext cx="1808700" cy="461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01/21/2016</a:t>
            </a:r>
          </a:p>
        </p:txBody>
      </p:sp>
      <p:sp>
        <p:nvSpPr>
          <p:cNvPr id="91" name="Shape 91"/>
          <p:cNvSpPr/>
          <p:nvPr/>
        </p:nvSpPr>
        <p:spPr>
          <a:xfrm>
            <a:off x="2762624" y="5284375"/>
            <a:ext cx="3628200" cy="369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Sawood Alam &lt;salam@cs.odu.edu&gt;</a:t>
            </a:r>
          </a:p>
        </p:txBody>
      </p:sp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Shape 96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/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lang="en-US">
                <a:solidFill>
                  <a:schemeClr val="dk2"/>
                </a:solidFill>
              </a:rPr>
              <a:t>Original Lectures</a:t>
            </a:r>
          </a:p>
        </p:txBody>
      </p:sp>
      <p:sp>
        <p:nvSpPr>
          <p:cNvPr id="98" name="Shape 98"/>
          <p:cNvSpPr/>
          <p:nvPr/>
        </p:nvSpPr>
        <p:spPr>
          <a:xfrm>
            <a:off x="313650" y="2688750"/>
            <a:ext cx="8516700" cy="1480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 495 Python and Web Mining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http://www.cs.odu.edu/~hany/teaching/cs495-f12/</a:t>
            </a:r>
          </a:p>
        </p:txBody>
      </p:sp>
      <p:sp>
        <p:nvSpPr>
          <p:cNvPr id="99" name="Shape 99"/>
          <p:cNvSpPr/>
          <p:nvPr/>
        </p:nvSpPr>
        <p:spPr>
          <a:xfrm>
            <a:off x="2853000" y="4987150"/>
            <a:ext cx="3438000" cy="369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By </a:t>
            </a:r>
            <a:r>
              <a:rPr b="1"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Hany SalahEldeen Khalil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 txBox="1"/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Simple Data</a:t>
            </a:r>
            <a:r>
              <a:rPr b="1" lang="en-US">
                <a:solidFill>
                  <a:schemeClr val="dk2"/>
                </a:solidFill>
              </a:rPr>
              <a:t> T</a:t>
            </a: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ypes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685800" y="1447800"/>
            <a:ext cx="7772400" cy="2554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Integer:			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Float:			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87.23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String:			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"abc", 'abc'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Boolean:		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False, True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Shape 178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 txBox="1"/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Simple Data </a:t>
            </a:r>
            <a:r>
              <a:rPr b="1" lang="en-US">
                <a:solidFill>
                  <a:schemeClr val="dk2"/>
                </a:solidFill>
              </a:rPr>
              <a:t>T</a:t>
            </a: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ypes: String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457200" y="1447799"/>
            <a:ext cx="8566617" cy="4031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Concatenation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	"Python" + "Rocks" → "PythonRocks"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Repetition:		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"Python" * 2		 → "PythonPython"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Slicing:			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"Python"[2:3]		 → "th"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Size:				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len("Python")		 → 6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Index:				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"Python"[2]			 → 't'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Search:			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"x" in "Python"		 → False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Comparison:	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"Python" &lt; "ZOO"	 → True</a:t>
            </a:r>
          </a:p>
          <a:p>
            <a:pPr indent="0" lvl="2" marL="91440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						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(lexicographically)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Shape 185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 txBox="1"/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Compound Data </a:t>
            </a:r>
            <a:r>
              <a:rPr b="1" lang="en-US">
                <a:solidFill>
                  <a:schemeClr val="dk2"/>
                </a:solidFill>
              </a:rPr>
              <a:t>T</a:t>
            </a: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ypes: List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413400" y="1295400"/>
            <a:ext cx="8044800" cy="501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equivalent of array or vector in c++.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= [0, 1, 2, 3, 4]</a:t>
            </a:r>
          </a:p>
          <a:p>
            <a:pPr indent="-457200" lvl="1" marL="9144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Creates a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pre-populated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array of size 5.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= [ ]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X.append(5)</a:t>
            </a:r>
          </a:p>
          <a:p>
            <a:pPr indent="-457200" lvl="1" marL="9144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becomes [0, 1, 2, 3, 4, 5]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len(X)</a:t>
            </a:r>
          </a:p>
          <a:p>
            <a:pPr indent="-457200" lvl="1" marL="9144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Gets the length of X which is 6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Shape 192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Shape 193"/>
          <p:cNvSpPr txBox="1"/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Compound Data </a:t>
            </a:r>
            <a:r>
              <a:rPr b="1" lang="en-US">
                <a:solidFill>
                  <a:schemeClr val="dk2"/>
                </a:solidFill>
              </a:rPr>
              <a:t>T</a:t>
            </a: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ypes: List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685800" y="1447800"/>
            <a:ext cx="8153399" cy="4462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mylist = [0,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hello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1, 2, [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]]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mylist [1]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mylist [5][1]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mylist[1:3]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hello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1]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mylist[:2]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[0,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hello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Shape 199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Shape 200"/>
          <p:cNvSpPr txBox="1"/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Compound Data </a:t>
            </a:r>
            <a:r>
              <a:rPr b="1" lang="en-US">
                <a:solidFill>
                  <a:schemeClr val="dk2"/>
                </a:solidFill>
              </a:rPr>
              <a:t>T</a:t>
            </a: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ypes: List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685800" y="1447800"/>
            <a:ext cx="8153399" cy="3600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mylist =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[0, 'a', "hello", 1, 2, ['b', 'c', 'd']]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mylist [3:]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[1, 2,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['b', 'c', 'd']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mylist.remove(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mylist</a:t>
            </a:r>
          </a:p>
          <a:p>
            <a:pPr indent="0" lvl="1" marL="45720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[0, "hello", 1, 2, ['b', 'c', 'd']]</a:t>
            </a: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Shape 206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Shape 207"/>
          <p:cNvSpPr txBox="1"/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Compound Data </a:t>
            </a:r>
            <a:r>
              <a:rPr b="1" lang="en-US">
                <a:solidFill>
                  <a:schemeClr val="dk2"/>
                </a:solidFill>
              </a:rPr>
              <a:t>T</a:t>
            </a: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ypes: List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280525" y="1447800"/>
            <a:ext cx="8743200" cy="27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mylist.</a:t>
            </a:r>
            <a:r>
              <a:rPr b="0" i="0" lang="en-US" sz="2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reverse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	→ Reverse elements in list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mylist.</a:t>
            </a:r>
            <a:r>
              <a:rPr b="0" i="0" lang="en-US" sz="2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append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(x)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Add element to end of list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mylist.</a:t>
            </a:r>
            <a:r>
              <a:rPr b="0" i="0" lang="en-US" sz="2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sort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		→ Sort elements in list ascending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mylist.</a:t>
            </a:r>
            <a:r>
              <a:rPr b="0" i="0" lang="en-US" sz="2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index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	→ Find first occurrence of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mylist.</a:t>
            </a:r>
            <a:r>
              <a:rPr b="0" i="0" lang="en-US" sz="2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pop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		→ Removes last element in list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Shape 213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Shape 214"/>
          <p:cNvSpPr txBox="1"/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Compound Data </a:t>
            </a:r>
            <a:r>
              <a:rPr b="1" lang="en-US">
                <a:solidFill>
                  <a:schemeClr val="dk2"/>
                </a:solidFill>
              </a:rPr>
              <a:t>T</a:t>
            </a: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ypes: Tuple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324825" y="1447800"/>
            <a:ext cx="8496899" cy="2554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= (0, 1, 2, 3, 4)</a:t>
            </a:r>
          </a:p>
          <a:p>
            <a:pPr indent="-457200" lvl="1" marL="9144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Creates a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pre-populated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array of </a:t>
            </a:r>
            <a:r>
              <a:rPr b="0" i="0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fixed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size 5.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 X[3]     → prints 2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Shape 220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Shape 221"/>
          <p:cNvSpPr txBox="1"/>
          <p:nvPr>
            <p:ph type="ctrTitle"/>
          </p:nvPr>
        </p:nvSpPr>
        <p:spPr>
          <a:xfrm>
            <a:off x="110724" y="76200"/>
            <a:ext cx="8895599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Compound Data </a:t>
            </a:r>
            <a:r>
              <a:rPr b="1" lang="en-US">
                <a:solidFill>
                  <a:schemeClr val="dk2"/>
                </a:solidFill>
              </a:rPr>
              <a:t>T</a:t>
            </a: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ypes: T</a:t>
            </a:r>
            <a:r>
              <a:rPr b="1" lang="en-US">
                <a:solidFill>
                  <a:schemeClr val="dk2"/>
                </a:solidFill>
              </a:rPr>
              <a:t>uple vs. List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685800" y="1447800"/>
            <a:ext cx="7772400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Lists are mutable, tuples are immutable.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Lists can be resized, tuples can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t.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Tuples are slightly faster than lists.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Shape 227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 txBox="1"/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Compound Data </a:t>
            </a:r>
            <a:r>
              <a:rPr b="1" lang="en-US">
                <a:solidFill>
                  <a:schemeClr val="dk2"/>
                </a:solidFill>
              </a:rPr>
              <a:t>T</a:t>
            </a: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ypes: Dictionary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685800" y="1447800"/>
            <a:ext cx="7772400" cy="4585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1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array indexed by a string.</a:t>
            </a:r>
          </a:p>
          <a:p>
            <a:pPr indent="-457200" lvl="1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Denoted by { }</a:t>
            </a:r>
          </a:p>
          <a:p>
            <a:pPr lvl="1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marks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{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science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90,  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25 }</a:t>
            </a:r>
          </a:p>
          <a:p>
            <a:pPr lvl="1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print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marks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</a:p>
          <a:p>
            <a:pPr lvl="1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</a:p>
          <a:p>
            <a:pPr lvl="1" marR="0" rtl="0" algn="l">
              <a:spcBef>
                <a:spcPts val="0"/>
              </a:spcBef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marks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chemistry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 = 75</a:t>
            </a:r>
          </a:p>
          <a:p>
            <a:pPr lvl="1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print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marks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.keys()</a:t>
            </a:r>
          </a:p>
          <a:p>
            <a:pPr lvl="1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science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chemistry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Shape 234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Shape 235"/>
          <p:cNvSpPr txBox="1"/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Compound Data </a:t>
            </a:r>
            <a:r>
              <a:rPr b="1" lang="en-US">
                <a:solidFill>
                  <a:schemeClr val="dk2"/>
                </a:solidFill>
              </a:rPr>
              <a:t>T</a:t>
            </a: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ypes</a:t>
            </a:r>
            <a:r>
              <a:rPr b="1" lang="en-US">
                <a:solidFill>
                  <a:schemeClr val="dk2"/>
                </a:solidFill>
              </a:rPr>
              <a:t>: Dictionary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280525" y="1447800"/>
            <a:ext cx="8636999" cy="45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ict = {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fish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12,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7}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ict.has_key(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dog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→ False  (To check if the dictionary has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dog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 a key)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ict.keys()     (Gets a list of all keys)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ict.values()  (Gets a list of all values)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ict.items()   (Gets a list of all key-value pairs)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ict[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fish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 = 14   → Assignment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Shape 104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Lecture Outline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685800" y="1447800"/>
            <a:ext cx="7772400" cy="2554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Programming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will learn how to:</a:t>
            </a:r>
          </a:p>
          <a:p>
            <a:pPr indent="-342900" lvl="2" marL="12573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in Python.</a:t>
            </a:r>
          </a:p>
          <a:p>
            <a:pPr indent="-342900" lvl="2" marL="12573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high quality code.</a:t>
            </a:r>
          </a:p>
          <a:p>
            <a:pPr indent="-342900" lvl="2" marL="12573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utilize hundreds of libraries and APIs 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Shape 241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Shape 242"/>
          <p:cNvSpPr txBox="1"/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Variables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685800" y="1447800"/>
            <a:ext cx="7772400" cy="4154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Everything is an object.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need to declare.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need to assign.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strongly typed.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Assignment = reference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Ex:   &gt;&gt;&gt; X = [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</a:p>
          <a:p>
            <a:pPr indent="0" lvl="3" marL="1371600" marR="0" rtl="0" algn="l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Y = X</a:t>
            </a:r>
          </a:p>
          <a:p>
            <a:pPr indent="0" lvl="3" marL="1371600" marR="0" rtl="0" algn="l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Y.append(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indent="0" lvl="3" marL="1371600" marR="0" rtl="0" algn="l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print X</a:t>
            </a:r>
          </a:p>
          <a:p>
            <a:pPr indent="0" lvl="3" marL="1371600" marR="0" rtl="0" algn="l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Shape 248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Shape 249"/>
          <p:cNvSpPr txBox="1"/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Input / Output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685800" y="1447800"/>
            <a:ext cx="7772400" cy="489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Input: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Without a Message:</a:t>
            </a:r>
          </a:p>
          <a:p>
            <a:pPr indent="0" lvl="2" marL="91440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x = input()</a:t>
            </a:r>
          </a:p>
          <a:p>
            <a:pPr indent="0" lvl="2" marL="91440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  <a:p>
            <a:pPr indent="0" lvl="2" marL="91440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x</a:t>
            </a:r>
          </a:p>
          <a:p>
            <a:pPr indent="0" lvl="2" marL="91440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  <a:p>
            <a:pPr indent="-457200" lvl="1" marL="9144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a Message:</a:t>
            </a:r>
          </a:p>
          <a:p>
            <a:pPr indent="0" lvl="2" marL="91440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x = input(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 the number: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indent="0" lvl="2" marL="91440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 the number: 3</a:t>
            </a:r>
          </a:p>
          <a:p>
            <a:pPr indent="0" lvl="2" marL="91440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x</a:t>
            </a:r>
          </a:p>
          <a:p>
            <a:pPr indent="0" lvl="2" marL="91440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Shape 255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Shape 256"/>
          <p:cNvSpPr txBox="1"/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Input / Output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685800" y="1447800"/>
            <a:ext cx="7772400" cy="2739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Input: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Without evaluation:</a:t>
            </a:r>
          </a:p>
          <a:p>
            <a:pPr indent="0" lvl="2" marL="91440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x = raw_input()</a:t>
            </a:r>
          </a:p>
          <a:p>
            <a:pPr indent="0" lvl="2" marL="91440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3+4</a:t>
            </a:r>
          </a:p>
          <a:p>
            <a:pPr indent="0" lvl="2" marL="91440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x</a:t>
            </a:r>
          </a:p>
          <a:p>
            <a:pPr indent="0" lvl="2" marL="91440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3+4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Shape 262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Shape 263"/>
          <p:cNvSpPr txBox="1"/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File Input / Output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685800" y="1447800"/>
            <a:ext cx="7772400" cy="3365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Input: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open(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input_file.txt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line =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.readline()</a:t>
            </a: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.close()</a:t>
            </a:r>
          </a:p>
        </p:txBody>
      </p:sp>
      <p:cxnSp>
        <p:nvCxnSpPr>
          <p:cNvPr id="265" name="Shape 265"/>
          <p:cNvCxnSpPr/>
          <p:nvPr/>
        </p:nvCxnSpPr>
        <p:spPr>
          <a:xfrm rot="10800000">
            <a:off x="2272144" y="2348345"/>
            <a:ext cx="0" cy="239761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266" name="Shape 266"/>
          <p:cNvSpPr txBox="1"/>
          <p:nvPr/>
        </p:nvSpPr>
        <p:spPr>
          <a:xfrm>
            <a:off x="1219200" y="2514600"/>
            <a:ext cx="1752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 name</a:t>
            </a:r>
          </a:p>
        </p:txBody>
      </p:sp>
      <p:cxnSp>
        <p:nvCxnSpPr>
          <p:cNvPr id="267" name="Shape 267"/>
          <p:cNvCxnSpPr/>
          <p:nvPr/>
        </p:nvCxnSpPr>
        <p:spPr>
          <a:xfrm rot="10800000">
            <a:off x="4405744" y="2362199"/>
            <a:ext cx="0" cy="239761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268" name="Shape 268"/>
          <p:cNvSpPr txBox="1"/>
          <p:nvPr/>
        </p:nvSpPr>
        <p:spPr>
          <a:xfrm>
            <a:off x="3352800" y="2528455"/>
            <a:ext cx="1752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 of the file</a:t>
            </a:r>
          </a:p>
        </p:txBody>
      </p:sp>
      <p:cxnSp>
        <p:nvCxnSpPr>
          <p:cNvPr id="269" name="Shape 269"/>
          <p:cNvCxnSpPr/>
          <p:nvPr/>
        </p:nvCxnSpPr>
        <p:spPr>
          <a:xfrm rot="10800000">
            <a:off x="6158344" y="2360013"/>
            <a:ext cx="0" cy="239761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270" name="Shape 270"/>
          <p:cNvSpPr txBox="1"/>
          <p:nvPr/>
        </p:nvSpPr>
        <p:spPr>
          <a:xfrm>
            <a:off x="5791200" y="2526267"/>
            <a:ext cx="1752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directive</a:t>
            </a:r>
          </a:p>
        </p:txBody>
      </p:sp>
      <p:cxnSp>
        <p:nvCxnSpPr>
          <p:cNvPr id="271" name="Shape 271"/>
          <p:cNvCxnSpPr/>
          <p:nvPr/>
        </p:nvCxnSpPr>
        <p:spPr>
          <a:xfrm rot="10800000">
            <a:off x="4100944" y="3214255"/>
            <a:ext cx="0" cy="239761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272" name="Shape 272"/>
          <p:cNvSpPr txBox="1"/>
          <p:nvPr/>
        </p:nvSpPr>
        <p:spPr>
          <a:xfrm>
            <a:off x="3048000" y="3380510"/>
            <a:ext cx="3276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one line at a time</a:t>
            </a:r>
          </a:p>
        </p:txBody>
      </p:sp>
      <p:cxnSp>
        <p:nvCxnSpPr>
          <p:cNvPr id="273" name="Shape 273"/>
          <p:cNvCxnSpPr/>
          <p:nvPr/>
        </p:nvCxnSpPr>
        <p:spPr>
          <a:xfrm rot="10800000">
            <a:off x="2805544" y="4052455"/>
            <a:ext cx="0" cy="239761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274" name="Shape 274"/>
          <p:cNvSpPr txBox="1"/>
          <p:nvPr/>
        </p:nvSpPr>
        <p:spPr>
          <a:xfrm>
            <a:off x="1752600" y="4218710"/>
            <a:ext cx="3429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Stop using this file and close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Shape 279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Shape 280"/>
          <p:cNvSpPr txBox="1"/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File Input / Output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685800" y="1447800"/>
            <a:ext cx="7772400" cy="2739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open (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output_file.txt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line =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.write(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Hello how are you?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.close()</a:t>
            </a:r>
          </a:p>
        </p:txBody>
      </p:sp>
      <p:cxnSp>
        <p:nvCxnSpPr>
          <p:cNvPr id="282" name="Shape 282"/>
          <p:cNvCxnSpPr/>
          <p:nvPr/>
        </p:nvCxnSpPr>
        <p:spPr>
          <a:xfrm rot="10800000">
            <a:off x="2272144" y="2348345"/>
            <a:ext cx="0" cy="239761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283" name="Shape 283"/>
          <p:cNvSpPr txBox="1"/>
          <p:nvPr/>
        </p:nvSpPr>
        <p:spPr>
          <a:xfrm>
            <a:off x="1219200" y="2514600"/>
            <a:ext cx="1752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 name</a:t>
            </a:r>
          </a:p>
        </p:txBody>
      </p:sp>
      <p:cxnSp>
        <p:nvCxnSpPr>
          <p:cNvPr id="284" name="Shape 284"/>
          <p:cNvCxnSpPr/>
          <p:nvPr/>
        </p:nvCxnSpPr>
        <p:spPr>
          <a:xfrm rot="10800000">
            <a:off x="4405744" y="2362199"/>
            <a:ext cx="0" cy="239761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285" name="Shape 285"/>
          <p:cNvSpPr txBox="1"/>
          <p:nvPr/>
        </p:nvSpPr>
        <p:spPr>
          <a:xfrm>
            <a:off x="3352800" y="2528455"/>
            <a:ext cx="1752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 of the file</a:t>
            </a:r>
          </a:p>
        </p:txBody>
      </p:sp>
      <p:cxnSp>
        <p:nvCxnSpPr>
          <p:cNvPr id="286" name="Shape 286"/>
          <p:cNvCxnSpPr/>
          <p:nvPr/>
        </p:nvCxnSpPr>
        <p:spPr>
          <a:xfrm rot="10800000">
            <a:off x="6463144" y="2360013"/>
            <a:ext cx="0" cy="239761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287" name="Shape 287"/>
          <p:cNvSpPr txBox="1"/>
          <p:nvPr/>
        </p:nvSpPr>
        <p:spPr>
          <a:xfrm>
            <a:off x="5791200" y="2526267"/>
            <a:ext cx="1752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directive</a:t>
            </a:r>
          </a:p>
        </p:txBody>
      </p:sp>
      <p:cxnSp>
        <p:nvCxnSpPr>
          <p:cNvPr id="288" name="Shape 288"/>
          <p:cNvCxnSpPr/>
          <p:nvPr/>
        </p:nvCxnSpPr>
        <p:spPr>
          <a:xfrm rot="10800000">
            <a:off x="4100944" y="3214255"/>
            <a:ext cx="0" cy="239761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289" name="Shape 289"/>
          <p:cNvSpPr txBox="1"/>
          <p:nvPr/>
        </p:nvSpPr>
        <p:spPr>
          <a:xfrm>
            <a:off x="3048000" y="3380510"/>
            <a:ext cx="3276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a string to the file</a:t>
            </a:r>
          </a:p>
        </p:txBody>
      </p:sp>
      <p:cxnSp>
        <p:nvCxnSpPr>
          <p:cNvPr id="290" name="Shape 290"/>
          <p:cNvCxnSpPr/>
          <p:nvPr/>
        </p:nvCxnSpPr>
        <p:spPr>
          <a:xfrm rot="10800000">
            <a:off x="2805544" y="4052455"/>
            <a:ext cx="0" cy="239761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291" name="Shape 291"/>
          <p:cNvSpPr txBox="1"/>
          <p:nvPr/>
        </p:nvSpPr>
        <p:spPr>
          <a:xfrm>
            <a:off x="1752600" y="4218710"/>
            <a:ext cx="3429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Stop using this file and close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Shape 296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Shape 297"/>
          <p:cNvSpPr txBox="1"/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Control Flow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685800" y="1447800"/>
            <a:ext cx="7772400" cy="3662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Conditions: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/ else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/ elif / else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Loops: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loop in file iterations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Shape 303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Shape 304"/>
          <p:cNvSpPr txBox="1"/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Conditions</a:t>
            </a:r>
          </a:p>
        </p:txBody>
      </p:sp>
      <p:sp>
        <p:nvSpPr>
          <p:cNvPr id="305" name="Shape 305"/>
          <p:cNvSpPr txBox="1"/>
          <p:nvPr/>
        </p:nvSpPr>
        <p:spPr>
          <a:xfrm>
            <a:off x="685800" y="1447800"/>
            <a:ext cx="8077199" cy="409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condition must be terminated with a colon ":"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Scope of the loop is the following indented section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score == 100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print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scored a hundred!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elif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score &gt; 80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print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are an awesome student!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else: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print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and study!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Shape 310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Shape 311"/>
          <p:cNvSpPr txBox="1"/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Loops: while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685800" y="1447800"/>
            <a:ext cx="8077199" cy="4278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i = 0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while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&lt; 100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print i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 i = i + 1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buClr>
                <a:srgbClr val="FF0000"/>
              </a:buClr>
              <a:buSzPct val="250000"/>
              <a:buFont typeface="Arial"/>
              <a:buChar char="•"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Do not forget the </a:t>
            </a:r>
            <a:r>
              <a:rPr lang="en-US" sz="6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at the end of the condition line!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Shape 317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Shape 318"/>
          <p:cNvSpPr txBox="1"/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Loops: for</a:t>
            </a:r>
          </a:p>
        </p:txBody>
      </p:sp>
      <p:sp>
        <p:nvSpPr>
          <p:cNvPr id="319" name="Shape 319"/>
          <p:cNvSpPr txBox="1"/>
          <p:nvPr/>
        </p:nvSpPr>
        <p:spPr>
          <a:xfrm>
            <a:off x="685800" y="1447800"/>
            <a:ext cx="8077199" cy="4832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in range(10)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print i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myList = ['hany', 'john', 'smith', 'aly', 'max']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name in myList 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print name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buClr>
                <a:srgbClr val="FF0000"/>
              </a:buClr>
              <a:buSzPct val="250000"/>
              <a:buFont typeface="Arial"/>
              <a:buChar char="•"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Do not forget the </a:t>
            </a:r>
            <a:r>
              <a:rPr lang="en-US" sz="6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at the end of the condition line!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Shape 324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Shape 325"/>
          <p:cNvSpPr txBox="1"/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Loops: f</a:t>
            </a:r>
            <a:r>
              <a:rPr b="1" lang="en-US">
                <a:solidFill>
                  <a:schemeClr val="dk2"/>
                </a:solidFill>
              </a:rPr>
              <a:t>or in File Iterations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685800" y="1447800"/>
            <a:ext cx="8077199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f = open ("my_ file.txt", "r")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line in f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print line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Shape 111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>
            <p:ph type="ctrTitle"/>
          </p:nvPr>
        </p:nvSpPr>
        <p:spPr>
          <a:xfrm>
            <a:off x="325583" y="1752600"/>
            <a:ext cx="8280344" cy="1904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i="0" lang="en-US" sz="8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2362200" y="3810000"/>
            <a:ext cx="54102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Taming the beast!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Shape 331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Shape 332"/>
          <p:cNvSpPr txBox="1"/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Control Flow Keywords: pass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685800" y="1447800"/>
            <a:ext cx="8077199" cy="501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1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means do nothing</a:t>
            </a:r>
          </a:p>
          <a:p>
            <a:pPr indent="-342900" lvl="1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x &gt; 80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indent="0" lvl="3" marL="914400" marR="0" rtl="0" algn="l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pass</a:t>
            </a:r>
          </a:p>
          <a:p>
            <a:pPr indent="0" lvl="3" marL="914400" marR="0" rtl="0" algn="l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else:</a:t>
            </a:r>
          </a:p>
          <a:p>
            <a:pPr indent="0" lvl="3" marL="914400" marR="0" rtl="0" algn="l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print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are less than 80!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Shape 338"/>
          <p:cNvPicPr preferRelativeResize="0"/>
          <p:nvPr/>
        </p:nvPicPr>
        <p:blipFill rotWithShape="1">
          <a:blip r:embed="rId3">
            <a:alphaModFix/>
          </a:blip>
          <a:srcRect b="0" l="0" r="9485" t="0"/>
          <a:stretch/>
        </p:blipFill>
        <p:spPr>
          <a:xfrm>
            <a:off x="8042564" y="5715000"/>
            <a:ext cx="1057499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Shape 339"/>
          <p:cNvSpPr txBox="1"/>
          <p:nvPr>
            <p:ph type="ctrTitle"/>
          </p:nvPr>
        </p:nvSpPr>
        <p:spPr>
          <a:xfrm>
            <a:off x="457200" y="76200"/>
            <a:ext cx="8280299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Control Flow Keywords: break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685800" y="1447800"/>
            <a:ext cx="8077199" cy="501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1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means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quit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loop</a:t>
            </a:r>
          </a:p>
          <a:p>
            <a:pPr indent="-342900" lvl="1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name in myList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indent="0" lvl="3" marL="914400" marR="0" rtl="0" algn="l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name ==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"a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ly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indent="0" lvl="3" marL="914400" marR="0" rtl="0" algn="l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break</a:t>
            </a:r>
          </a:p>
          <a:p>
            <a:pPr indent="0" lvl="3" marL="914400" marR="0" rtl="0" algn="l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else:</a:t>
            </a:r>
          </a:p>
          <a:p>
            <a:pPr indent="0" lvl="3" marL="914400" marR="0" rtl="0" algn="l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print name</a:t>
            </a:r>
          </a:p>
          <a:p>
            <a:pPr indent="0" lvl="3" marL="91440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91440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→This will print all names before “aly”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Shape 345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Shape 346"/>
          <p:cNvSpPr txBox="1"/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Control Flow Keywords: continue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685800" y="1447800"/>
            <a:ext cx="8077199" cy="3477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1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means skip this iteration of the loop</a:t>
            </a:r>
          </a:p>
          <a:p>
            <a:pPr indent="-342900" lvl="1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name in myList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indent="0" lvl="3" marL="914400" marR="0" rtl="0" algn="l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name ==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"a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ly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indent="0" lvl="3" marL="914400" marR="0" rtl="0" algn="l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continue</a:t>
            </a:r>
          </a:p>
          <a:p>
            <a:pPr indent="0" lvl="3" marL="914400" marR="0" rtl="0" algn="l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else:</a:t>
            </a:r>
          </a:p>
          <a:p>
            <a:pPr indent="0" lvl="3" marL="914400" marR="0" rtl="0" algn="l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print name</a:t>
            </a:r>
          </a:p>
          <a:p>
            <a:pPr indent="0" lvl="3" marL="914400" marR="0" rtl="0" algn="l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914400" marR="0" rtl="0" algn="l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→This will print all names except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“a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ly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Shape 352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Shape 353"/>
          <p:cNvSpPr txBox="1"/>
          <p:nvPr/>
        </p:nvSpPr>
        <p:spPr>
          <a:xfrm>
            <a:off x="533400" y="1981200"/>
            <a:ext cx="8414216" cy="17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Now, let’s dig some more into </a:t>
            </a:r>
            <a:r>
              <a:rPr b="1" i="1" lang="en-US" sz="5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Python </a:t>
            </a:r>
            <a:r>
              <a:rPr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Shape 358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Shape 359"/>
          <p:cNvSpPr txBox="1"/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</a:p>
        </p:txBody>
      </p:sp>
      <p:sp>
        <p:nvSpPr>
          <p:cNvPr id="360" name="Shape 360"/>
          <p:cNvSpPr txBox="1"/>
          <p:nvPr/>
        </p:nvSpPr>
        <p:spPr>
          <a:xfrm>
            <a:off x="177850" y="1066800"/>
            <a:ext cx="8828400" cy="48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far you have learned how to write regular small code in python.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for finding the biggest number in a list: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mylist = [2,5,3,7,1,8,12,4]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</a:rPr>
              <a:t>maxnum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0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num in mylist: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if (num&gt;</a:t>
            </a:r>
            <a:r>
              <a:rPr lang="en-US" sz="2800">
                <a:solidFill>
                  <a:schemeClr val="dk1"/>
                </a:solidFill>
              </a:rPr>
              <a:t>maxnum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):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2800">
                <a:solidFill>
                  <a:schemeClr val="dk1"/>
                </a:solidFill>
              </a:rPr>
              <a:t>maxnum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num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 </a:t>
            </a:r>
            <a:r>
              <a:rPr lang="en-US" sz="2800">
                <a:solidFill>
                  <a:schemeClr val="dk1"/>
                </a:solidFill>
              </a:rPr>
              <a:t>"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biggest number is: </a:t>
            </a:r>
            <a:r>
              <a:rPr lang="en-US" sz="2800">
                <a:solidFill>
                  <a:schemeClr val="dk1"/>
                </a:solidFill>
              </a:rPr>
              <a:t>"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str(</a:t>
            </a:r>
            <a:r>
              <a:rPr lang="en-US" sz="2800">
                <a:solidFill>
                  <a:schemeClr val="dk1"/>
                </a:solidFill>
              </a:rPr>
              <a:t>maxnum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Shape 365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Shape 366"/>
          <p:cNvSpPr txBox="1"/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685800" y="1066800"/>
            <a:ext cx="7772400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what if the code is a bit more complicated and long?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Writing the code as one blob is bad!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Harder to read and comprehend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Harder to debug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Rigid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Non-reusable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Shape 372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Shape 373"/>
          <p:cNvSpPr txBox="1"/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1600200" y="1917917"/>
            <a:ext cx="6781800" cy="2308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def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my_funtion</a:t>
            </a: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parameters</a:t>
            </a: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do stuff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Shape 375"/>
          <p:cNvSpPr/>
          <p:nvPr/>
        </p:nvSpPr>
        <p:spPr>
          <a:xfrm>
            <a:off x="685800" y="3733800"/>
            <a:ext cx="2286000" cy="1828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My main program</a:t>
            </a:r>
          </a:p>
        </p:txBody>
      </p:sp>
      <p:sp>
        <p:nvSpPr>
          <p:cNvPr id="376" name="Shape 376"/>
          <p:cNvSpPr/>
          <p:nvPr/>
        </p:nvSpPr>
        <p:spPr>
          <a:xfrm>
            <a:off x="5791200" y="3733800"/>
            <a:ext cx="2251363" cy="1828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Magic box</a:t>
            </a:r>
          </a:p>
        </p:txBody>
      </p:sp>
      <p:cxnSp>
        <p:nvCxnSpPr>
          <p:cNvPr id="377" name="Shape 377"/>
          <p:cNvCxnSpPr/>
          <p:nvPr/>
        </p:nvCxnSpPr>
        <p:spPr>
          <a:xfrm>
            <a:off x="2971800" y="4191000"/>
            <a:ext cx="28194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378" name="Shape 378"/>
          <p:cNvCxnSpPr/>
          <p:nvPr/>
        </p:nvCxnSpPr>
        <p:spPr>
          <a:xfrm rot="10800000">
            <a:off x="2971799" y="5105400"/>
            <a:ext cx="28194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379" name="Shape 379"/>
          <p:cNvSpPr txBox="1"/>
          <p:nvPr/>
        </p:nvSpPr>
        <p:spPr>
          <a:xfrm>
            <a:off x="3200400" y="3733800"/>
            <a:ext cx="2133599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 parameters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work with….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3352800" y="5193267"/>
            <a:ext cx="21335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results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Shape 385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Shape 386"/>
          <p:cNvSpPr txBox="1"/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302675" y="1066800"/>
            <a:ext cx="8629800" cy="2246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 to our example: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mylist = [2,5,3,7,1,8,12,4]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</a:rPr>
              <a:t>maxnum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getMaxNumber(mylist)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 </a:t>
            </a:r>
            <a:r>
              <a:rPr lang="en-US" sz="2800">
                <a:solidFill>
                  <a:schemeClr val="dk1"/>
                </a:solidFill>
              </a:rPr>
              <a:t>"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biggest number is: </a:t>
            </a:r>
            <a:r>
              <a:rPr lang="en-US" sz="2800">
                <a:solidFill>
                  <a:schemeClr val="dk1"/>
                </a:solidFill>
              </a:rPr>
              <a:t>"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str(</a:t>
            </a:r>
            <a:r>
              <a:rPr lang="en-US" sz="2800">
                <a:solidFill>
                  <a:schemeClr val="dk1"/>
                </a:solidFill>
              </a:rPr>
              <a:t>maxnum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Shape 392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Shape 393"/>
          <p:cNvSpPr txBox="1"/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685800" y="1066800"/>
            <a:ext cx="7772400" cy="44012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you can make the function getMaxNumber as you wish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getMaxNumber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list_x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):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800">
                <a:solidFill>
                  <a:schemeClr val="dk1"/>
                </a:solidFill>
              </a:rPr>
              <a:t>maxnum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0</a:t>
            </a:r>
          </a:p>
          <a:p>
            <a:pPr indent="0" lvl="2" marL="91440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num in list_x:</a:t>
            </a:r>
          </a:p>
          <a:p>
            <a:pPr indent="0" lvl="2" marL="91440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if (num&gt;</a:t>
            </a:r>
            <a:r>
              <a:rPr lang="en-US" sz="2800">
                <a:solidFill>
                  <a:schemeClr val="dk1"/>
                </a:solidFill>
              </a:rPr>
              <a:t>maxnum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):</a:t>
            </a:r>
          </a:p>
          <a:p>
            <a:pPr indent="0" lvl="2" marL="91440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2800">
                <a:solidFill>
                  <a:schemeClr val="dk1"/>
                </a:solidFill>
              </a:rPr>
              <a:t>maxnum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num</a:t>
            </a:r>
          </a:p>
          <a:p>
            <a:pPr indent="0" lvl="2" marL="91440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>
                <a:solidFill>
                  <a:schemeClr val="dk1"/>
                </a:solidFill>
              </a:rPr>
              <a:t>maxnum</a:t>
            </a: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" name="Shape 399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Shape 400"/>
          <p:cNvSpPr txBox="1"/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</a:p>
        </p:txBody>
      </p:sp>
      <p:sp>
        <p:nvSpPr>
          <p:cNvPr id="401" name="Shape 401"/>
          <p:cNvSpPr txBox="1"/>
          <p:nvPr/>
        </p:nvSpPr>
        <p:spPr>
          <a:xfrm>
            <a:off x="685800" y="1066800"/>
            <a:ext cx="7772400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Or…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getMaxNumber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list_x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):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max(list_x)</a:t>
            </a: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2" name="Shape 40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81200" y="3141782"/>
            <a:ext cx="5088080" cy="3144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Shape 118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685800" y="1447800"/>
            <a:ext cx="7772400" cy="3293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It’s an open source programming language.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Compiled and Interpreted.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Slower than C/C++ but with the difference in speed is negligible for most applications.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Developed in the late 1980s.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Shape 407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Shape 408"/>
          <p:cNvSpPr txBox="1"/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</a:p>
        </p:txBody>
      </p:sp>
      <p:sp>
        <p:nvSpPr>
          <p:cNvPr id="409" name="Shape 409"/>
          <p:cNvSpPr txBox="1"/>
          <p:nvPr/>
        </p:nvSpPr>
        <p:spPr>
          <a:xfrm>
            <a:off x="685800" y="1066800"/>
            <a:ext cx="7772400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Remember: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arguments are passed by value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variables are local unless specified as global.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Functions in python can have several arguments or none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Functions in python can return several results or none</a:t>
            </a: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Shape 414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Shape 415"/>
          <p:cNvSpPr txBox="1"/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</a:p>
        </p:txBody>
      </p:sp>
      <p:sp>
        <p:nvSpPr>
          <p:cNvPr id="416" name="Shape 416"/>
          <p:cNvSpPr txBox="1"/>
          <p:nvPr/>
        </p:nvSpPr>
        <p:spPr>
          <a:xfrm>
            <a:off x="457200" y="1066800"/>
            <a:ext cx="8280299" cy="39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Remember: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arguments are passed by value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variables are local unless specified as global.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Functions in python can have several arguments or none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Functions in python can return several results or none</a:t>
            </a:r>
          </a:p>
          <a:p>
            <a:pPr indent="-342900" lvl="2" marL="1257300" marR="0" rtl="0" algn="l">
              <a:spcBef>
                <a:spcPts val="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This is </a:t>
            </a:r>
            <a:r>
              <a:rPr b="0" i="1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AWESOME!</a:t>
            </a: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1" name="Shape 421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Shape 422"/>
          <p:cNvSpPr txBox="1"/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</a:p>
        </p:txBody>
      </p:sp>
      <p:sp>
        <p:nvSpPr>
          <p:cNvPr id="423" name="Shape 423"/>
          <p:cNvSpPr txBox="1"/>
          <p:nvPr/>
        </p:nvSpPr>
        <p:spPr>
          <a:xfrm>
            <a:off x="685800" y="1066800"/>
            <a:ext cx="7772400" cy="5693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of returning several values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getMaxNumberAndIndex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list_x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):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800">
                <a:solidFill>
                  <a:schemeClr val="dk1"/>
                </a:solidFill>
              </a:rPr>
              <a:t>maxnum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0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index = -1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i = 0</a:t>
            </a:r>
          </a:p>
          <a:p>
            <a:pPr indent="0" lvl="2" marL="91440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num in list_x :</a:t>
            </a:r>
          </a:p>
          <a:p>
            <a:pPr indent="0" lvl="2" marL="91440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if (num&gt;</a:t>
            </a:r>
            <a:r>
              <a:rPr lang="en-US" sz="2800">
                <a:solidFill>
                  <a:schemeClr val="dk1"/>
                </a:solidFill>
              </a:rPr>
              <a:t>maxnum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):</a:t>
            </a:r>
          </a:p>
          <a:p>
            <a:pPr indent="0" lvl="2" marL="91440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2800">
                <a:solidFill>
                  <a:schemeClr val="dk1"/>
                </a:solidFill>
              </a:rPr>
              <a:t>maxnum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num</a:t>
            </a:r>
          </a:p>
          <a:p>
            <a:pPr indent="0" lvl="2" marL="91440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index = i</a:t>
            </a:r>
          </a:p>
          <a:p>
            <a:pPr indent="0" lvl="2" marL="91440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i = i + 1</a:t>
            </a:r>
          </a:p>
          <a:p>
            <a:pPr indent="0" lvl="2" marL="91440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>
                <a:solidFill>
                  <a:schemeClr val="dk1"/>
                </a:solidFill>
              </a:rPr>
              <a:t>maxnum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index</a:t>
            </a: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8" name="Shape 428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Shape 429"/>
          <p:cNvSpPr txBox="1"/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</a:p>
        </p:txBody>
      </p:sp>
      <p:sp>
        <p:nvSpPr>
          <p:cNvPr id="430" name="Shape 430"/>
          <p:cNvSpPr txBox="1"/>
          <p:nvPr/>
        </p:nvSpPr>
        <p:spPr>
          <a:xfrm>
            <a:off x="44300" y="1066800"/>
            <a:ext cx="9099600" cy="2677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you call it like this: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mylist = [2,5,3,7,1,8,12,4]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</a:rPr>
              <a:t>maxnum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800">
                <a:solidFill>
                  <a:schemeClr val="dk1"/>
                </a:solidFill>
              </a:rPr>
              <a:t>idx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getMaxNumberAndIndex(mylist)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 </a:t>
            </a:r>
            <a:r>
              <a:rPr lang="en-US" sz="2800">
                <a:solidFill>
                  <a:schemeClr val="dk1"/>
                </a:solidFill>
              </a:rPr>
              <a:t>"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biggest number is: </a:t>
            </a:r>
            <a:r>
              <a:rPr lang="en-US" sz="2800">
                <a:solidFill>
                  <a:schemeClr val="dk1"/>
                </a:solidFill>
              </a:rPr>
              <a:t>"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str(</a:t>
            </a:r>
            <a:r>
              <a:rPr lang="en-US" sz="2800">
                <a:solidFill>
                  <a:schemeClr val="dk1"/>
                </a:solidFill>
              </a:rPr>
              <a:t>maxnum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 </a:t>
            </a:r>
            <a:r>
              <a:rPr lang="en-US" sz="2800">
                <a:solidFill>
                  <a:schemeClr val="dk1"/>
                </a:solidFill>
              </a:rPr>
              <a:t>"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</a:t>
            </a:r>
            <a:r>
              <a:rPr lang="en-US" sz="2800">
                <a:solidFill>
                  <a:schemeClr val="dk1"/>
                </a:solidFill>
              </a:rPr>
              <a:t>’s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index is: </a:t>
            </a:r>
            <a:r>
              <a:rPr lang="en-US" sz="2800">
                <a:solidFill>
                  <a:schemeClr val="dk1"/>
                </a:solidFill>
              </a:rPr>
              <a:t>"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str(</a:t>
            </a:r>
            <a:r>
              <a:rPr lang="en-US" sz="2800">
                <a:solidFill>
                  <a:schemeClr val="dk1"/>
                </a:solidFill>
              </a:rPr>
              <a:t>idx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5" name="Shape 435"/>
          <p:cNvPicPr preferRelativeResize="0"/>
          <p:nvPr/>
        </p:nvPicPr>
        <p:blipFill rotWithShape="1">
          <a:blip r:embed="rId3">
            <a:alphaModFix/>
          </a:blip>
          <a:srcRect b="0" l="0" r="9485" t="0"/>
          <a:stretch/>
        </p:blipFill>
        <p:spPr>
          <a:xfrm>
            <a:off x="8042564" y="5715000"/>
            <a:ext cx="1057499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Shape 436"/>
          <p:cNvSpPr txBox="1"/>
          <p:nvPr>
            <p:ph type="ctrTitle"/>
          </p:nvPr>
        </p:nvSpPr>
        <p:spPr>
          <a:xfrm>
            <a:off x="457200" y="76200"/>
            <a:ext cx="8280299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lang="en-US">
                <a:solidFill>
                  <a:schemeClr val="dk2"/>
                </a:solidFill>
              </a:rPr>
              <a:t>Class</a:t>
            </a:r>
          </a:p>
        </p:txBody>
      </p:sp>
      <p:sp>
        <p:nvSpPr>
          <p:cNvPr id="437" name="Shape 437"/>
          <p:cNvSpPr txBox="1"/>
          <p:nvPr/>
        </p:nvSpPr>
        <p:spPr>
          <a:xfrm>
            <a:off x="191925" y="952300"/>
            <a:ext cx="8784600" cy="5809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Student: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count = 0								</a:t>
            </a:r>
            <a:r>
              <a:rPr i="1" lang="en-US" sz="28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# class variable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def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__init__(self, name):			</a:t>
            </a:r>
            <a:r>
              <a:rPr i="1" lang="en-US" sz="28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# Initializer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self.name = name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self.grade = None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Student.count += 1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def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updateGrade(self, grade):	</a:t>
            </a:r>
            <a:r>
              <a:rPr i="1" lang="en-US" sz="28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# Instance method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self.grade = grade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__name__ == "__main__":		</a:t>
            </a:r>
            <a:r>
              <a:rPr i="1" lang="en-US" sz="28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# Execute only if script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 = Student("John Doe")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s.updateGrade("A+")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s.grade				</a:t>
            </a: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=&gt; "A+"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Student.count		</a:t>
            </a: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=&gt; 1</a:t>
            </a:r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" name="Shape 442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Shape 443"/>
          <p:cNvSpPr txBox="1"/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Writing Clean Code</a:t>
            </a:r>
          </a:p>
        </p:txBody>
      </p:sp>
      <p:sp>
        <p:nvSpPr>
          <p:cNvPr id="444" name="Shape 444"/>
          <p:cNvSpPr txBox="1"/>
          <p:nvPr/>
        </p:nvSpPr>
        <p:spPr>
          <a:xfrm>
            <a:off x="685800" y="1231879"/>
            <a:ext cx="7772400" cy="954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Programmers have a terrible short term memory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9" name="Shape 449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Shape 450"/>
          <p:cNvSpPr txBox="1"/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Writing Clean Code</a:t>
            </a:r>
          </a:p>
        </p:txBody>
      </p:sp>
      <p:sp>
        <p:nvSpPr>
          <p:cNvPr id="451" name="Shape 451"/>
          <p:cNvSpPr txBox="1"/>
          <p:nvPr/>
        </p:nvSpPr>
        <p:spPr>
          <a:xfrm>
            <a:off x="685800" y="1231879"/>
            <a:ext cx="7772400" cy="3416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Programmers have a terrible short term memory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6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You will have to learn to live with it!</a:t>
            </a:r>
          </a:p>
        </p:txBody>
      </p:sp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6" name="Shape 456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Shape 457"/>
          <p:cNvSpPr txBox="1"/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Writing Clean Code</a:t>
            </a:r>
          </a:p>
        </p:txBody>
      </p:sp>
      <p:sp>
        <p:nvSpPr>
          <p:cNvPr id="458" name="Shape 458"/>
          <p:cNvSpPr txBox="1"/>
          <p:nvPr/>
        </p:nvSpPr>
        <p:spPr>
          <a:xfrm>
            <a:off x="685800" y="1231879"/>
            <a:ext cx="8229600" cy="954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fix that we need to write clean readable code with a lot of comments. </a:t>
            </a:r>
          </a:p>
        </p:txBody>
      </p:sp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Shape 463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Shape 464"/>
          <p:cNvSpPr txBox="1"/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Writing Clean Code</a:t>
            </a:r>
          </a:p>
        </p:txBody>
      </p:sp>
      <p:sp>
        <p:nvSpPr>
          <p:cNvPr id="465" name="Shape 465"/>
          <p:cNvSpPr txBox="1"/>
          <p:nvPr/>
        </p:nvSpPr>
        <p:spPr>
          <a:xfrm>
            <a:off x="685800" y="1231879"/>
            <a:ext cx="8229600" cy="46782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fix that we need to write clean readable code with a lot of comments. 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are the narrator of your own code, so make it interesting!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Ex: Morgan freeman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http://www.youtube.com/watch?v=lbIqL-lN1B4&amp;feature=player_detailpage#t=77s</a:t>
            </a:r>
          </a:p>
        </p:txBody>
      </p:sp>
      <p:pic>
        <p:nvPicPr>
          <p:cNvPr id="466" name="Shape 46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24400" y="3020290"/>
            <a:ext cx="3775364" cy="2516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" name="Shape 471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Shape 472"/>
          <p:cNvSpPr txBox="1"/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Writing Clean Code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x="685800" y="826800"/>
            <a:ext cx="8229600" cy="520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92857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Comments start with a </a:t>
            </a:r>
            <a:r>
              <a:rPr lang="en-US" sz="5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end at the end of the line.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mylist = [2,5,3,7,1,8,12,4]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 The function getMaxNumberAndIndex will be called next to retrieve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 the biggest number in list </a:t>
            </a:r>
            <a:r>
              <a:rPr lang="en-US" sz="2800">
                <a:solidFill>
                  <a:srgbClr val="FF0000"/>
                </a:solidFill>
              </a:rPr>
              <a:t>"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mylist</a:t>
            </a:r>
            <a:r>
              <a:rPr lang="en-US" sz="2800">
                <a:solidFill>
                  <a:srgbClr val="FF0000"/>
                </a:solidFill>
              </a:rPr>
              <a:t>"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and the index of that number.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</a:rPr>
              <a:t>maxnum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</a:t>
            </a:r>
            <a:r>
              <a:rPr lang="en-US" sz="2800">
                <a:solidFill>
                  <a:schemeClr val="dk1"/>
                </a:solidFill>
              </a:rPr>
              <a:t>d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= getMaxNumberAndIndex(mylist)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 </a:t>
            </a:r>
            <a:r>
              <a:rPr lang="en-US" sz="2800">
                <a:solidFill>
                  <a:schemeClr val="dk1"/>
                </a:solidFill>
              </a:rPr>
              <a:t>"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biggest number is: </a:t>
            </a:r>
            <a:r>
              <a:rPr lang="en-US" sz="2800">
                <a:solidFill>
                  <a:schemeClr val="dk1"/>
                </a:solidFill>
              </a:rPr>
              <a:t>"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str(</a:t>
            </a:r>
            <a:r>
              <a:rPr lang="en-US" sz="2800">
                <a:solidFill>
                  <a:schemeClr val="dk1"/>
                </a:solidFill>
              </a:rPr>
              <a:t>maxnum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 </a:t>
            </a:r>
            <a:r>
              <a:rPr lang="en-US" sz="2800">
                <a:solidFill>
                  <a:schemeClr val="dk1"/>
                </a:solidFill>
              </a:rPr>
              <a:t>"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</a:t>
            </a:r>
            <a:r>
              <a:rPr lang="en-US" sz="2800">
                <a:solidFill>
                  <a:schemeClr val="dk1"/>
                </a:solidFill>
              </a:rPr>
              <a:t>’s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index is: </a:t>
            </a:r>
            <a:r>
              <a:rPr lang="en-US" sz="2800">
                <a:solidFill>
                  <a:schemeClr val="dk1"/>
                </a:solidFill>
              </a:rPr>
              <a:t>"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str(</a:t>
            </a:r>
            <a:r>
              <a:rPr lang="en-US" sz="2800">
                <a:solidFill>
                  <a:schemeClr val="dk1"/>
                </a:solidFill>
              </a:rPr>
              <a:t>idx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Shape 125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/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Why Python?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685800" y="1447800"/>
            <a:ext cx="7772400" cy="52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a scripting language.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Fast in development and prototyping.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Fast in testing functionality.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Pluggable to other C/C++/Java code.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 oriented.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 hundreds of libraries.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Automatically convert variable types.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Clean and easy to read as </a:t>
            </a: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white space is part of the syntax!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8" name="Shape 478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Shape 479"/>
          <p:cNvSpPr txBox="1"/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Creating Python Files</a:t>
            </a:r>
          </a:p>
        </p:txBody>
      </p:sp>
      <p:sp>
        <p:nvSpPr>
          <p:cNvPr id="480" name="Shape 480"/>
          <p:cNvSpPr txBox="1"/>
          <p:nvPr/>
        </p:nvSpPr>
        <p:spPr>
          <a:xfrm>
            <a:off x="685800" y="1231879"/>
            <a:ext cx="8229600" cy="1815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files end with  "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.py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 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execute a python file you write: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python myprogram.py</a:t>
            </a:r>
          </a:p>
        </p:txBody>
      </p:sp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5" name="Shape 485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Shape 486"/>
          <p:cNvSpPr txBox="1"/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Creating Python Files</a:t>
            </a:r>
          </a:p>
        </p:txBody>
      </p:sp>
      <p:sp>
        <p:nvSpPr>
          <p:cNvPr id="487" name="Shape 487"/>
          <p:cNvSpPr txBox="1"/>
          <p:nvPr/>
        </p:nvSpPr>
        <p:spPr>
          <a:xfrm>
            <a:off x="509375" y="1231875"/>
            <a:ext cx="8406000" cy="41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make the file “a script”, set the file permission to be executable and add this shebang in the beginning: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#! /usr/bin/python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better yet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#!/usr/bin/env python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8" name="Shape 488"/>
          <p:cNvCxnSpPr/>
          <p:nvPr/>
        </p:nvCxnSpPr>
        <p:spPr>
          <a:xfrm rot="10800000">
            <a:off x="3810000" y="2819400"/>
            <a:ext cx="1371599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489" name="Shape 489"/>
          <p:cNvSpPr txBox="1"/>
          <p:nvPr/>
        </p:nvSpPr>
        <p:spPr>
          <a:xfrm>
            <a:off x="5145350" y="2590800"/>
            <a:ext cx="3454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 path to Python installation</a:t>
            </a:r>
          </a:p>
        </p:txBody>
      </p:sp>
    </p:spTree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4" name="Shape 494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Shape 495"/>
          <p:cNvSpPr txBox="1"/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i="0" lang="en-US" sz="3959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Building on the </a:t>
            </a:r>
            <a:r>
              <a:rPr b="1" lang="en-US" sz="3959">
                <a:solidFill>
                  <a:schemeClr val="dk2"/>
                </a:solidFill>
              </a:rPr>
              <a:t>S</a:t>
            </a:r>
            <a:r>
              <a:rPr b="1" i="0" lang="en-US" sz="3959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houlders of </a:t>
            </a:r>
            <a:r>
              <a:rPr b="1" lang="en-US" sz="3959">
                <a:solidFill>
                  <a:schemeClr val="dk2"/>
                </a:solidFill>
              </a:rPr>
              <a:t>G</a:t>
            </a:r>
            <a:r>
              <a:rPr b="1" i="0" lang="en-US" sz="3959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iants!</a:t>
            </a:r>
          </a:p>
        </p:txBody>
      </p:sp>
      <p:sp>
        <p:nvSpPr>
          <p:cNvPr id="496" name="Shape 496"/>
          <p:cNvSpPr txBox="1"/>
          <p:nvPr/>
        </p:nvSpPr>
        <p:spPr>
          <a:xfrm>
            <a:off x="685800" y="1231879"/>
            <a:ext cx="8229600" cy="954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don’t have to reinvent the wheel…..</a:t>
            </a:r>
            <a:b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someone has already done it better!</a:t>
            </a:r>
          </a:p>
        </p:txBody>
      </p:sp>
      <p:pic>
        <p:nvPicPr>
          <p:cNvPr id="497" name="Shape 497"/>
          <p:cNvPicPr preferRelativeResize="0"/>
          <p:nvPr/>
        </p:nvPicPr>
        <p:blipFill rotWithShape="1">
          <a:blip r:embed="rId4">
            <a:alphaModFix/>
          </a:blip>
          <a:srcRect b="10637" l="0" r="0" t="0"/>
          <a:stretch/>
        </p:blipFill>
        <p:spPr>
          <a:xfrm>
            <a:off x="1828800" y="2364544"/>
            <a:ext cx="5943599" cy="398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2" name="Shape 502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Shape 503"/>
          <p:cNvSpPr txBox="1"/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Modules</a:t>
            </a:r>
          </a:p>
        </p:txBody>
      </p:sp>
      <p:sp>
        <p:nvSpPr>
          <p:cNvPr id="504" name="Shape 504"/>
          <p:cNvSpPr txBox="1"/>
          <p:nvPr/>
        </p:nvSpPr>
        <p:spPr>
          <a:xfrm>
            <a:off x="685800" y="1231879"/>
            <a:ext cx="8229600" cy="1815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Let's say you have this awesome idea for a program, will you spend all your time trying to figure out the </a:t>
            </a: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square root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how it could be implemented and utilized?</a:t>
            </a:r>
          </a:p>
        </p:txBody>
      </p:sp>
    </p:spTree>
  </p:cSld>
  <p:clrMapOvr>
    <a:masterClrMapping/>
  </p:clrMapOvr>
  <p:transition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9" name="Shape 509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Shape 510"/>
          <p:cNvSpPr txBox="1"/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Modules</a:t>
            </a:r>
          </a:p>
        </p:txBody>
      </p:sp>
      <p:sp>
        <p:nvSpPr>
          <p:cNvPr id="511" name="Shape 511"/>
          <p:cNvSpPr txBox="1"/>
          <p:nvPr/>
        </p:nvSpPr>
        <p:spPr>
          <a:xfrm>
            <a:off x="685800" y="1231879"/>
            <a:ext cx="8229600" cy="1815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Let's say you have this awesome idea for a program, will you spend all your time trying to figure out the </a:t>
            </a: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square root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how it could be implemented and utilized?</a:t>
            </a:r>
          </a:p>
        </p:txBody>
      </p:sp>
      <p:sp>
        <p:nvSpPr>
          <p:cNvPr id="512" name="Shape 512"/>
          <p:cNvSpPr txBox="1"/>
          <p:nvPr/>
        </p:nvSpPr>
        <p:spPr>
          <a:xfrm>
            <a:off x="2895600" y="2895600"/>
            <a:ext cx="3886200" cy="2646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1" lang="en-US" sz="16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No!</a:t>
            </a:r>
          </a:p>
        </p:txBody>
      </p:sp>
    </p:spTree>
  </p:cSld>
  <p:clrMapOvr>
    <a:masterClrMapping/>
  </p:clrMapOvr>
  <p:transition spd="slow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7" name="Shape 517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Shape 518"/>
          <p:cNvSpPr txBox="1"/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Modules</a:t>
            </a:r>
          </a:p>
        </p:txBody>
      </p:sp>
      <p:sp>
        <p:nvSpPr>
          <p:cNvPr id="519" name="Shape 519"/>
          <p:cNvSpPr txBox="1"/>
          <p:nvPr/>
        </p:nvSpPr>
        <p:spPr>
          <a:xfrm>
            <a:off x="685800" y="1231879"/>
            <a:ext cx="8229600" cy="44012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just call the math library that has the perfect implementation of square root.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i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&gt;&gt;&gt; import math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&gt;&gt;&gt; x = math.sqrt(9.0)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i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i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&gt;&gt;&gt; from math import sqrt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&gt;&gt;&gt; x = sqrt(9.0)</a:t>
            </a:r>
          </a:p>
        </p:txBody>
      </p:sp>
    </p:spTree>
  </p:cSld>
  <p:clrMapOvr>
    <a:masterClrMapping/>
  </p:clrMapOvr>
  <p:transition spd="slow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4" name="Shape 524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Shape 525"/>
          <p:cNvSpPr txBox="1"/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Modules</a:t>
            </a:r>
          </a:p>
        </p:txBody>
      </p:sp>
      <p:sp>
        <p:nvSpPr>
          <p:cNvPr id="526" name="Shape 526"/>
          <p:cNvSpPr txBox="1"/>
          <p:nvPr/>
        </p:nvSpPr>
        <p:spPr>
          <a:xfrm>
            <a:off x="317425" y="1231875"/>
            <a:ext cx="8782500" cy="44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import all functions in a library we use the wildcard: 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i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&gt;&gt;&gt; from string import *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i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i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i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Note: </a:t>
            </a: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 careful upon importing "from" several files, there might be two modules named the same in different libraries.</a:t>
            </a:r>
          </a:p>
        </p:txBody>
      </p:sp>
    </p:spTree>
  </p:cSld>
  <p:clrMapOvr>
    <a:masterClrMapping/>
  </p:clrMapOvr>
  <p:transition spd="slow">
    <p:cut/>
  </p:transition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1" name="Shape 531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Shape 532"/>
          <p:cNvSpPr txBox="1"/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Your </a:t>
            </a:r>
            <a:r>
              <a:rPr b="1" lang="en-US">
                <a:solidFill>
                  <a:schemeClr val="dk2"/>
                </a:solidFill>
              </a:rPr>
              <a:t>P</a:t>
            </a: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rograms are </a:t>
            </a:r>
            <a:r>
              <a:rPr b="1" lang="en-US">
                <a:solidFill>
                  <a:schemeClr val="dk2"/>
                </a:solidFill>
              </a:rPr>
              <a:t>Y</a:t>
            </a: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our </a:t>
            </a:r>
            <a:r>
              <a:rPr b="1" lang="en-US">
                <a:solidFill>
                  <a:schemeClr val="dk2"/>
                </a:solidFill>
              </a:rPr>
              <a:t>B</a:t>
            </a: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utlers!</a:t>
            </a:r>
          </a:p>
        </p:txBody>
      </p:sp>
      <p:sp>
        <p:nvSpPr>
          <p:cNvPr id="533" name="Shape 533"/>
          <p:cNvSpPr txBox="1"/>
          <p:nvPr/>
        </p:nvSpPr>
        <p:spPr>
          <a:xfrm>
            <a:off x="685800" y="1231879"/>
            <a:ext cx="8229600" cy="1815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are Batman! Your programs are your Alfreds!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i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i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i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Send them work: </a:t>
            </a:r>
          </a:p>
        </p:txBody>
      </p:sp>
      <p:pic>
        <p:nvPicPr>
          <p:cNvPr id="534" name="Shape 5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55919" y="1714500"/>
            <a:ext cx="3688079" cy="461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9" name="Shape 539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Shape 540"/>
          <p:cNvSpPr txBox="1"/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Command-Line Arguments</a:t>
            </a:r>
          </a:p>
        </p:txBody>
      </p:sp>
      <p:sp>
        <p:nvSpPr>
          <p:cNvPr id="541" name="Shape 541"/>
          <p:cNvSpPr txBox="1"/>
          <p:nvPr/>
        </p:nvSpPr>
        <p:spPr>
          <a:xfrm>
            <a:off x="685800" y="1231879"/>
            <a:ext cx="8229600" cy="1815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get the command line arguments:</a:t>
            </a:r>
          </a:p>
          <a:p>
            <a:pPr indent="-342900" lvl="0" marL="342900" marR="0" rtl="0" algn="l">
              <a:spcBef>
                <a:spcPts val="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i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&gt;&gt;&gt; import sys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i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arguments are in </a:t>
            </a:r>
            <a:r>
              <a:rPr i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sys.argv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i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list</a:t>
            </a:r>
          </a:p>
        </p:txBody>
      </p:sp>
    </p:spTree>
  </p:cSld>
  <p:clrMapOvr>
    <a:masterClrMapping/>
  </p:clrMapOvr>
  <p:transition spd="slow">
    <p:cut/>
  </p:transition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6" name="Shape 546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Shape 547"/>
          <p:cNvSpPr txBox="1"/>
          <p:nvPr>
            <p:ph type="ctrTitle"/>
          </p:nvPr>
        </p:nvSpPr>
        <p:spPr>
          <a:xfrm>
            <a:off x="155325" y="152400"/>
            <a:ext cx="8836199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i="0" lang="en-US" sz="3959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What </a:t>
            </a:r>
            <a:r>
              <a:rPr b="1" lang="en-US" sz="3959">
                <a:solidFill>
                  <a:schemeClr val="dk2"/>
                </a:solidFill>
              </a:rPr>
              <a:t>H</a:t>
            </a:r>
            <a:r>
              <a:rPr b="1" i="0" lang="en-US" sz="3959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appens </a:t>
            </a:r>
            <a:r>
              <a:rPr b="1" lang="en-US" sz="3959">
                <a:solidFill>
                  <a:schemeClr val="dk2"/>
                </a:solidFill>
              </a:rPr>
              <a:t>W</a:t>
            </a:r>
            <a:r>
              <a:rPr b="1" i="0" lang="en-US" sz="3959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hen </a:t>
            </a:r>
            <a:r>
              <a:rPr b="1" lang="en-US" sz="3959">
                <a:solidFill>
                  <a:schemeClr val="dk2"/>
                </a:solidFill>
              </a:rPr>
              <a:t>Y</a:t>
            </a:r>
            <a:r>
              <a:rPr b="1" i="0" lang="en-US" sz="3959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our </a:t>
            </a:r>
            <a:r>
              <a:rPr b="1" lang="en-US" sz="3959">
                <a:solidFill>
                  <a:schemeClr val="dk2"/>
                </a:solidFill>
              </a:rPr>
              <a:t>P</a:t>
            </a:r>
            <a:r>
              <a:rPr b="1" i="0" lang="en-US" sz="3959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rogram </a:t>
            </a:r>
            <a:r>
              <a:rPr b="1" lang="en-US" sz="3959">
                <a:solidFill>
                  <a:schemeClr val="dk2"/>
                </a:solidFill>
              </a:rPr>
              <a:t>G</a:t>
            </a:r>
            <a:r>
              <a:rPr b="1" i="0" lang="en-US" sz="3959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oes</a:t>
            </a:r>
          </a:p>
        </p:txBody>
      </p:sp>
      <p:sp>
        <p:nvSpPr>
          <p:cNvPr id="548" name="Shape 548"/>
          <p:cNvSpPr txBox="1"/>
          <p:nvPr/>
        </p:nvSpPr>
        <p:spPr>
          <a:xfrm>
            <a:off x="533400" y="2813208"/>
            <a:ext cx="8458200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13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Kabooom!?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Shape 132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/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Expression </a:t>
            </a:r>
            <a:r>
              <a:rPr b="1" lang="en-US">
                <a:solidFill>
                  <a:schemeClr val="dk2"/>
                </a:solidFill>
              </a:rPr>
              <a:t>v</a:t>
            </a: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s. Statement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457200" y="1295400"/>
            <a:ext cx="28956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lang="en-US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Expression</a:t>
            </a:r>
          </a:p>
        </p:txBody>
      </p:sp>
      <p:cxnSp>
        <p:nvCxnSpPr>
          <p:cNvPr id="135" name="Shape 135"/>
          <p:cNvCxnSpPr/>
          <p:nvPr/>
        </p:nvCxnSpPr>
        <p:spPr>
          <a:xfrm>
            <a:off x="990600" y="2133600"/>
            <a:ext cx="18288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" name="Shape 136"/>
          <p:cNvSpPr txBox="1"/>
          <p:nvPr/>
        </p:nvSpPr>
        <p:spPr>
          <a:xfrm>
            <a:off x="5181598" y="1295400"/>
            <a:ext cx="28956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lang="en-US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Statement</a:t>
            </a:r>
          </a:p>
        </p:txBody>
      </p:sp>
      <p:cxnSp>
        <p:nvCxnSpPr>
          <p:cNvPr id="137" name="Shape 137"/>
          <p:cNvCxnSpPr/>
          <p:nvPr/>
        </p:nvCxnSpPr>
        <p:spPr>
          <a:xfrm>
            <a:off x="5714998" y="2133600"/>
            <a:ext cx="18288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" name="Shape 138"/>
          <p:cNvSpPr txBox="1"/>
          <p:nvPr/>
        </p:nvSpPr>
        <p:spPr>
          <a:xfrm>
            <a:off x="339436" y="2168235"/>
            <a:ext cx="4080163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Represents something.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</a:t>
            </a:r>
            <a:r>
              <a:rPr i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Evaluates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it.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 in a value.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5.6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(5/3)+2.9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4419598" y="2166877"/>
            <a:ext cx="4680416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Does something.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</a:t>
            </a:r>
            <a:r>
              <a:rPr i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Executes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it.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 in an action.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rint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Barcelona FC is Awesome!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sys</a:t>
            </a:r>
          </a:p>
        </p:txBody>
      </p:sp>
    </p:spTree>
  </p:cSld>
  <p:clrMapOvr>
    <a:masterClrMapping/>
  </p:clrMapOvr>
  <p:transition spd="slow">
    <p:cut/>
  </p:transition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3" name="Shape 553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Shape 554"/>
          <p:cNvSpPr txBox="1"/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Bad Scenario</a:t>
            </a:r>
          </a:p>
        </p:txBody>
      </p:sp>
      <p:sp>
        <p:nvSpPr>
          <p:cNvPr id="555" name="Shape 555"/>
          <p:cNvSpPr txBox="1"/>
          <p:nvPr/>
        </p:nvSpPr>
        <p:spPr>
          <a:xfrm>
            <a:off x="685800" y="1231879"/>
            <a:ext cx="8229600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sum_grades = 300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number_of_students = input()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average = sum_grades / number_of_students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→ What if the user wrote 0?</a:t>
            </a:r>
          </a:p>
        </p:txBody>
      </p:sp>
    </p:spTree>
  </p:cSld>
  <p:clrMapOvr>
    <a:masterClrMapping/>
  </p:clrMapOvr>
  <p:transition spd="slow">
    <p:cut/>
  </p:transition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0" name="Shape 560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Shape 561"/>
          <p:cNvSpPr txBox="1"/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Bad Scenario</a:t>
            </a:r>
          </a:p>
        </p:txBody>
      </p:sp>
      <p:sp>
        <p:nvSpPr>
          <p:cNvPr id="562" name="Shape 562"/>
          <p:cNvSpPr txBox="1"/>
          <p:nvPr/>
        </p:nvSpPr>
        <p:spPr>
          <a:xfrm>
            <a:off x="685800" y="1231879"/>
            <a:ext cx="8229600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sum_grades = 300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number_of_students = input()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average = sum_grades / number_of_students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→ Error! Divide by Zero</a:t>
            </a:r>
          </a:p>
        </p:txBody>
      </p:sp>
    </p:spTree>
  </p:cSld>
  <p:clrMapOvr>
    <a:masterClrMapping/>
  </p:clrMapOvr>
  <p:transition spd="slow">
    <p:cut/>
  </p:transition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7" name="Shape 567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Shape 568"/>
          <p:cNvSpPr txBox="1"/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Bad Scenario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685800" y="1231879"/>
            <a:ext cx="8229600" cy="38472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sum_grades = 300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number_of_students = input()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average = sum_grades / number_of_students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Error! Divide by Zero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Remember: User input is evil!</a:t>
            </a:r>
          </a:p>
        </p:txBody>
      </p:sp>
    </p:spTree>
  </p:cSld>
  <p:clrMapOvr>
    <a:masterClrMapping/>
  </p:clrMapOvr>
  <p:transition spd="slow">
    <p:cut/>
  </p:transition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4" name="Shape 574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Shape 575"/>
          <p:cNvSpPr txBox="1"/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Precautions: Exception </a:t>
            </a:r>
            <a:r>
              <a:rPr b="1" lang="en-US">
                <a:solidFill>
                  <a:schemeClr val="dk2"/>
                </a:solidFill>
              </a:rPr>
              <a:t>H</a:t>
            </a: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andling</a:t>
            </a:r>
          </a:p>
        </p:txBody>
      </p:sp>
      <p:sp>
        <p:nvSpPr>
          <p:cNvPr id="576" name="Shape 576"/>
          <p:cNvSpPr txBox="1"/>
          <p:nvPr/>
        </p:nvSpPr>
        <p:spPr>
          <a:xfrm>
            <a:off x="685800" y="1231879"/>
            <a:ext cx="8229600" cy="3477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just say: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try: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 = sum_grades / number_of_students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except: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# this catches if something wrong happens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print "Something wrong happened, please check it!"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average = 0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4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1" name="Shape 581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2" name="Shape 582"/>
          <p:cNvSpPr txBox="1"/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Precautions: Exception </a:t>
            </a:r>
            <a:r>
              <a:rPr b="1" lang="en-US">
                <a:solidFill>
                  <a:schemeClr val="dk2"/>
                </a:solidFill>
              </a:rPr>
              <a:t>H</a:t>
            </a: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andling</a:t>
            </a:r>
          </a:p>
        </p:txBody>
      </p:sp>
      <p:sp>
        <p:nvSpPr>
          <p:cNvPr id="583" name="Shape 583"/>
          <p:cNvSpPr txBox="1"/>
          <p:nvPr/>
        </p:nvSpPr>
        <p:spPr>
          <a:xfrm>
            <a:off x="685800" y="1231879"/>
            <a:ext cx="8229600" cy="4278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if you have an idea what exception could it be: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try: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 = sum_grades / number_of_students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except </a:t>
            </a:r>
            <a:r>
              <a:rPr b="1"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ZeroDivisionError</a:t>
            </a: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# this catches if a number was divided by zero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print "You Evil User!.....you inserted a zero!"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average = 0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4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8" name="Shape 588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Shape 589"/>
          <p:cNvSpPr txBox="1"/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Precautions: Exception </a:t>
            </a:r>
            <a:r>
              <a:rPr b="1" lang="en-US">
                <a:solidFill>
                  <a:schemeClr val="dk2"/>
                </a:solidFill>
              </a:rPr>
              <a:t>H</a:t>
            </a: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andling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685800" y="1143000"/>
            <a:ext cx="8229600" cy="57554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several exceptions you are afraid of: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try: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 = sum_grades / number_of_students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except </a:t>
            </a:r>
            <a:r>
              <a:rPr b="1"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ZeroDivisionError</a:t>
            </a: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# this catches if a number was divided by zero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print "You Evil User!.....you inserted a zero!"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average = 0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except </a:t>
            </a:r>
            <a:r>
              <a:rPr b="1"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IOError</a:t>
            </a: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# this catches errors happening in the input process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print "Something went wrong with how you enter words"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average = 0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4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5" name="Shape 595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6" name="Shape 596"/>
          <p:cNvSpPr txBox="1"/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Python Tips and Tricks</a:t>
            </a:r>
          </a:p>
        </p:txBody>
      </p:sp>
      <p:sp>
        <p:nvSpPr>
          <p:cNvPr id="597" name="Shape 597"/>
          <p:cNvSpPr txBox="1"/>
          <p:nvPr/>
        </p:nvSpPr>
        <p:spPr>
          <a:xfrm>
            <a:off x="685800" y="1231879"/>
            <a:ext cx="8229600" cy="1815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range(start, end, increment)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design a specific loop with that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2" name="Shape 602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Shape 603"/>
          <p:cNvSpPr txBox="1"/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Python Tips and Tricks</a:t>
            </a:r>
          </a:p>
        </p:txBody>
      </p:sp>
      <p:sp>
        <p:nvSpPr>
          <p:cNvPr id="604" name="Shape 604"/>
          <p:cNvSpPr txBox="1"/>
          <p:nvPr/>
        </p:nvSpPr>
        <p:spPr>
          <a:xfrm>
            <a:off x="685800" y="1231879"/>
            <a:ext cx="8229600" cy="3231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operator: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loops: for line in lines: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conditions: if item in list</a:t>
            </a: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b="0" i="0" sz="36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9" name="Shape 609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Shape 610"/>
          <p:cNvSpPr txBox="1"/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Python Tips and Tricks</a:t>
            </a:r>
          </a:p>
        </p:txBody>
      </p:sp>
      <p:sp>
        <p:nvSpPr>
          <p:cNvPr id="611" name="Shape 611"/>
          <p:cNvSpPr txBox="1"/>
          <p:nvPr/>
        </p:nvSpPr>
        <p:spPr>
          <a:xfrm>
            <a:off x="685800" y="1231879"/>
            <a:ext cx="8229600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Manipulating files: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readline() → reads a line from file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readlines() → reads all the file as a list of lines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read()  → reads all the file as one string.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seek(offset, start)  → start could be:</a:t>
            </a:r>
          </a:p>
          <a:p>
            <a:pPr indent="-342900" lvl="8" marL="40005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→ beginning</a:t>
            </a:r>
          </a:p>
          <a:p>
            <a:pPr indent="-342900" lvl="8" marL="40005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→ current location</a:t>
            </a:r>
          </a:p>
          <a:p>
            <a:pPr indent="-342900" lvl="8" marL="40005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→ end of file</a:t>
            </a:r>
          </a:p>
        </p:txBody>
      </p:sp>
    </p:spTree>
  </p:cSld>
  <p:clrMapOvr>
    <a:masterClrMapping/>
  </p:clrMapOvr>
  <p:transition spd="slow">
    <p:cut/>
  </p:transition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6" name="Shape 616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617" name="Shape 617"/>
          <p:cNvSpPr txBox="1"/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Python Libraries: URLlib2</a:t>
            </a:r>
          </a:p>
        </p:txBody>
      </p:sp>
      <p:sp>
        <p:nvSpPr>
          <p:cNvPr id="618" name="Shape 618"/>
          <p:cNvSpPr txBox="1"/>
          <p:nvPr/>
        </p:nvSpPr>
        <p:spPr>
          <a:xfrm>
            <a:off x="685800" y="1231879"/>
            <a:ext cx="8229600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urllib2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Python module that can be used for fetching URLs.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urllib2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can accept a Request object to set the headers for a URL request,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urllib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accepts only a URL. 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</a:p>
        </p:txBody>
      </p:sp>
      <p:sp>
        <p:nvSpPr>
          <p:cNvPr id="619" name="Shape 619"/>
          <p:cNvSpPr/>
          <p:nvPr/>
        </p:nvSpPr>
        <p:spPr>
          <a:xfrm>
            <a:off x="1227801" y="4191505"/>
            <a:ext cx="7656891" cy="138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nsolas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urllib2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response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urllib2.urlopen(</a:t>
            </a:r>
            <a:r>
              <a:rPr b="0" i="0" lang="en-US" sz="18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b="0" i="0" lang="en-US" sz="1800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http://</a:t>
            </a:r>
            <a:r>
              <a:rPr b="0" i="0" lang="en-US" sz="18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www.cs.odu.edu/'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html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response.read()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5FBF"/>
              </a:buClr>
              <a:buSzPct val="25000"/>
              <a:buFont typeface="Consolas"/>
              <a:buNone/>
            </a:pPr>
            <a:r>
              <a:rPr b="0" i="0" lang="en-US" sz="1800" u="none" cap="none" strike="noStrike">
                <a:solidFill>
                  <a:srgbClr val="3F5FBF"/>
                </a:solidFill>
                <a:latin typeface="Consolas"/>
                <a:ea typeface="Consolas"/>
                <a:cs typeface="Consolas"/>
                <a:sym typeface="Consolas"/>
              </a:rPr>
              <a:t># do something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response.close()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Shape 144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/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Similarity with C </a:t>
            </a:r>
            <a:r>
              <a:rPr b="1" lang="en-US">
                <a:solidFill>
                  <a:schemeClr val="dk2"/>
                </a:solidFill>
              </a:rPr>
              <a:t>S</a:t>
            </a: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yntax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685800" y="1447800"/>
            <a:ext cx="8051700" cy="45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b="1"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Mostly similar to C/C++ syntax but with several exceptions.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b="1"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Differences: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White spaces for indentation.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{}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type declaration.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++, -- operators.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Keywords.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Loops &amp; Conditions end with :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&amp;&amp; and ||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switch/case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" name="Shape 624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5" name="Shape 625"/>
          <p:cNvSpPr txBox="1"/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URLlib2 </a:t>
            </a:r>
            <a:r>
              <a:rPr b="1" lang="en-US">
                <a:solidFill>
                  <a:schemeClr val="dk2"/>
                </a:solidFill>
              </a:rPr>
              <a:t>R</a:t>
            </a: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esponse </a:t>
            </a:r>
            <a:r>
              <a:rPr b="1" lang="en-US">
                <a:solidFill>
                  <a:schemeClr val="dk2"/>
                </a:solidFill>
              </a:rPr>
              <a:t>H</a:t>
            </a: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eaders</a:t>
            </a:r>
          </a:p>
        </p:txBody>
      </p:sp>
      <p:sp>
        <p:nvSpPr>
          <p:cNvPr id="626" name="Shape 626"/>
          <p:cNvSpPr/>
          <p:nvPr/>
        </p:nvSpPr>
        <p:spPr>
          <a:xfrm>
            <a:off x="457200" y="1447800"/>
            <a:ext cx="8452634" cy="397031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nsolas"/>
              <a:buNone/>
            </a:pPr>
            <a:r>
              <a:rPr b="1" i="0" lang="en-US" sz="2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urllib2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response </a:t>
            </a:r>
            <a:r>
              <a:rPr b="1" i="0" lang="en-US" sz="2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urllib2.urlopen(</a:t>
            </a:r>
            <a:r>
              <a:rPr b="0" i="0" lang="en-US" sz="24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b="0" i="0" lang="en-US" sz="2400" u="sng" cap="none" strike="noStrike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http://python.org/</a:t>
            </a:r>
            <a:r>
              <a:rPr b="0" i="0" lang="en-US" sz="24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nsolas"/>
              <a:buNone/>
            </a:pPr>
            <a:r>
              <a:rPr b="1" i="0" lang="en-US" sz="2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"Response:"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response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nsolas"/>
              <a:buNone/>
            </a:pPr>
            <a:r>
              <a:rPr b="1" i="0" lang="en-US" sz="2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"The URL is: "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response.geturl()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1493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rgbClr val="FF1493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en-US" sz="24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The response code: "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response.code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1493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rgbClr val="FF1493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"The Headers are: "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response.info()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nsolas"/>
              <a:buNone/>
            </a:pPr>
            <a:r>
              <a:rPr b="1" i="0" lang="en-US" sz="2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"The Date is: "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response.info()[</a:t>
            </a:r>
            <a:r>
              <a:rPr b="0" i="0" lang="en-US" sz="24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'date'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1493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rgbClr val="FF1493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"The Server is: "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response.info()[</a:t>
            </a:r>
            <a:r>
              <a:rPr b="0" i="0" lang="en-US" sz="24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'server'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html </a:t>
            </a:r>
            <a:r>
              <a:rPr b="1" i="0" lang="en-US" sz="2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response.read()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1493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rgbClr val="FF1493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"Get all data: "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html</a:t>
            </a:r>
          </a:p>
        </p:txBody>
      </p:sp>
    </p:spTree>
  </p:cSld>
  <p:clrMapOvr>
    <a:masterClrMapping/>
  </p:clrMapOvr>
  <p:transition spd="slow">
    <p:cut/>
  </p:transition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1" name="Shape 631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632" name="Shape 632"/>
          <p:cNvSpPr txBox="1"/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URLlib2 </a:t>
            </a:r>
            <a:r>
              <a:rPr b="1" lang="en-US">
                <a:solidFill>
                  <a:schemeClr val="dk2"/>
                </a:solidFill>
              </a:rPr>
              <a:t>R</a:t>
            </a: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equests</a:t>
            </a:r>
          </a:p>
        </p:txBody>
      </p:sp>
      <p:sp>
        <p:nvSpPr>
          <p:cNvPr id="633" name="Shape 633"/>
          <p:cNvSpPr/>
          <p:nvPr/>
        </p:nvSpPr>
        <p:spPr>
          <a:xfrm>
            <a:off x="563883" y="1905000"/>
            <a:ext cx="7476405" cy="3416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url </a:t>
            </a:r>
            <a:r>
              <a:rPr b="1" i="0" lang="en-US" sz="2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b="0" i="0" lang="en-US" sz="2400" u="sng" cap="none" strike="noStrike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http://www</a:t>
            </a:r>
            <a:r>
              <a:rPr b="0" i="0" lang="en-US" sz="2400" u="sng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.cs.odu.edu/</a:t>
            </a:r>
            <a:r>
              <a:rPr b="0" i="0" lang="en-US" sz="24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5FBF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rgbClr val="3F5FBF"/>
                </a:solidFill>
                <a:latin typeface="Consolas"/>
                <a:ea typeface="Consolas"/>
                <a:cs typeface="Consolas"/>
                <a:sym typeface="Consolas"/>
              </a:rPr>
              <a:t># This puts the request together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request </a:t>
            </a:r>
            <a:r>
              <a:rPr b="1" i="0" lang="en-US" sz="2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urllib2.Request(url)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5FBF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rgbClr val="3F5FBF"/>
                </a:solidFill>
                <a:latin typeface="Consolas"/>
                <a:ea typeface="Consolas"/>
                <a:cs typeface="Consolas"/>
                <a:sym typeface="Consolas"/>
              </a:rPr>
              <a:t># Sends the request and catches the response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response </a:t>
            </a:r>
            <a:r>
              <a:rPr b="1" i="0" lang="en-US" sz="2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urllib2.urlopen(request)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5FBF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rgbClr val="3F5FBF"/>
                </a:solidFill>
                <a:latin typeface="Consolas"/>
                <a:ea typeface="Consolas"/>
                <a:cs typeface="Consolas"/>
                <a:sym typeface="Consolas"/>
              </a:rPr>
              <a:t># Extracts the response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html </a:t>
            </a:r>
            <a:r>
              <a:rPr b="1" i="0" lang="en-US" sz="2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response.read()</a:t>
            </a:r>
          </a:p>
        </p:txBody>
      </p:sp>
    </p:spTree>
  </p:cSld>
  <p:clrMapOvr>
    <a:masterClrMapping/>
  </p:clrMapOvr>
  <p:transition spd="slow">
    <p:cut/>
  </p:transition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8" name="Shape 638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639" name="Shape 639"/>
          <p:cNvSpPr txBox="1"/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URLlib2 </a:t>
            </a:r>
            <a:r>
              <a:rPr b="1" lang="en-US">
                <a:solidFill>
                  <a:schemeClr val="dk2"/>
                </a:solidFill>
              </a:rPr>
              <a:t>R</a:t>
            </a: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equest </a:t>
            </a:r>
            <a:r>
              <a:rPr b="1" lang="en-US">
                <a:solidFill>
                  <a:schemeClr val="dk2"/>
                </a:solidFill>
              </a:rPr>
              <a:t>P</a:t>
            </a: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arameters</a:t>
            </a:r>
          </a:p>
        </p:txBody>
      </p:sp>
      <p:sp>
        <p:nvSpPr>
          <p:cNvPr id="640" name="Shape 640"/>
          <p:cNvSpPr/>
          <p:nvPr/>
        </p:nvSpPr>
        <p:spPr>
          <a:xfrm>
            <a:off x="253619" y="1190684"/>
            <a:ext cx="8156079" cy="4524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5FBF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rgbClr val="3F5FBF"/>
                </a:solidFill>
                <a:latin typeface="Consolas"/>
                <a:ea typeface="Consolas"/>
                <a:cs typeface="Consolas"/>
                <a:sym typeface="Consolas"/>
              </a:rPr>
              <a:t># Prepare the data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query_args </a:t>
            </a:r>
            <a:r>
              <a:rPr b="1" i="0" lang="en-US" sz="2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 </a:t>
            </a:r>
            <a:r>
              <a:rPr b="0" i="0" lang="en-US" sz="24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'q'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en-US" sz="24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'query string'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24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'foo'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en-US" sz="24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'bar'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5FBF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rgbClr val="3F5FBF"/>
                </a:solidFill>
                <a:latin typeface="Consolas"/>
                <a:ea typeface="Consolas"/>
                <a:cs typeface="Consolas"/>
                <a:sym typeface="Consolas"/>
              </a:rPr>
              <a:t># This urlencodes your data (that's why we need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5FBF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rgbClr val="3F5FBF"/>
                </a:solidFill>
                <a:latin typeface="Consolas"/>
                <a:ea typeface="Consolas"/>
                <a:cs typeface="Consolas"/>
                <a:sym typeface="Consolas"/>
              </a:rPr>
              <a:t># to import urllib at the top)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 </a:t>
            </a:r>
            <a:r>
              <a:rPr b="1" i="0" lang="en-US" sz="2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urllib.urlencode(query_args)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5FBF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rgbClr val="3F5FBF"/>
                </a:solidFill>
                <a:latin typeface="Consolas"/>
                <a:ea typeface="Consolas"/>
                <a:cs typeface="Consolas"/>
                <a:sym typeface="Consolas"/>
              </a:rPr>
              <a:t># Send HTTP POST request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request </a:t>
            </a:r>
            <a:r>
              <a:rPr b="1" i="0" lang="en-US" sz="2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urllib2.Request(url, data)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response </a:t>
            </a:r>
            <a:r>
              <a:rPr b="1" i="0" lang="en-US" sz="2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urllib2.urlopen(request)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html </a:t>
            </a:r>
            <a:r>
              <a:rPr b="1" i="0" lang="en-US" sz="2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response.read()</a:t>
            </a:r>
          </a:p>
        </p:txBody>
      </p:sp>
    </p:spTree>
  </p:cSld>
  <p:clrMapOvr>
    <a:masterClrMapping/>
  </p:clrMapOvr>
  <p:transition spd="slow">
    <p:cut/>
  </p:transition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" name="Shape 645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6" name="Shape 646"/>
          <p:cNvSpPr txBox="1"/>
          <p:nvPr>
            <p:ph type="ctrTitle"/>
          </p:nvPr>
        </p:nvSpPr>
        <p:spPr>
          <a:xfrm>
            <a:off x="457200" y="1219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i="0" lang="en-US" sz="3959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What </a:t>
            </a:r>
            <a:r>
              <a:rPr b="1" lang="en-US" sz="3959">
                <a:solidFill>
                  <a:schemeClr val="dk2"/>
                </a:solidFill>
              </a:rPr>
              <a:t>H</a:t>
            </a:r>
            <a:r>
              <a:rPr b="1" i="0" lang="en-US" sz="3959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appens </a:t>
            </a:r>
            <a:r>
              <a:rPr b="1" lang="en-US" sz="3959">
                <a:solidFill>
                  <a:schemeClr val="dk2"/>
                </a:solidFill>
              </a:rPr>
              <a:t>W</a:t>
            </a:r>
            <a:r>
              <a:rPr b="1" i="0" lang="en-US" sz="3959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hen the </a:t>
            </a:r>
            <a:r>
              <a:rPr b="1" lang="en-US" sz="3959">
                <a:solidFill>
                  <a:schemeClr val="dk2"/>
                </a:solidFill>
              </a:rPr>
              <a:t>S</a:t>
            </a:r>
            <a:r>
              <a:rPr b="1" i="0" lang="en-US" sz="3959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erver </a:t>
            </a:r>
            <a:r>
              <a:rPr b="1" lang="en-US" sz="3959">
                <a:solidFill>
                  <a:schemeClr val="dk2"/>
                </a:solidFill>
              </a:rPr>
              <a:t>T</a:t>
            </a:r>
            <a:r>
              <a:rPr b="1" i="0" lang="en-US" sz="3959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ells, </a:t>
            </a:r>
            <a:r>
              <a:rPr b="1" lang="en-US" sz="3959">
                <a:solidFill>
                  <a:schemeClr val="dk2"/>
                </a:solidFill>
              </a:rPr>
              <a:t>“Y</a:t>
            </a:r>
            <a:r>
              <a:rPr b="1" i="0" lang="en-US" sz="3959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ou </a:t>
            </a:r>
            <a:r>
              <a:rPr b="1" lang="en-US" sz="3959">
                <a:solidFill>
                  <a:schemeClr val="dk2"/>
                </a:solidFill>
              </a:rPr>
              <a:t>C</a:t>
            </a:r>
            <a:r>
              <a:rPr b="1" i="0" lang="en-US" sz="3959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an</a:t>
            </a:r>
            <a:r>
              <a:rPr b="1" lang="en-US" sz="3959">
                <a:solidFill>
                  <a:schemeClr val="dk2"/>
                </a:solidFill>
              </a:rPr>
              <a:t>'</a:t>
            </a:r>
            <a:r>
              <a:rPr b="1" i="0" lang="en-US" sz="3959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 </a:t>
            </a:r>
            <a:r>
              <a:rPr b="1" lang="en-US" sz="3959">
                <a:solidFill>
                  <a:schemeClr val="dk2"/>
                </a:solidFill>
              </a:rPr>
              <a:t>G</a:t>
            </a:r>
            <a:r>
              <a:rPr b="1" i="0" lang="en-US" sz="3959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et </a:t>
            </a:r>
            <a:r>
              <a:rPr b="1" lang="en-US" sz="3959">
                <a:solidFill>
                  <a:schemeClr val="dk2"/>
                </a:solidFill>
              </a:rPr>
              <a:t>T</a:t>
            </a:r>
            <a:r>
              <a:rPr b="1" i="0" lang="en-US" sz="3959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his </a:t>
            </a:r>
            <a:r>
              <a:rPr b="1" lang="en-US" sz="3959">
                <a:solidFill>
                  <a:schemeClr val="dk2"/>
                </a:solidFill>
              </a:rPr>
              <a:t>P</a:t>
            </a:r>
            <a:r>
              <a:rPr b="1" i="0" lang="en-US" sz="3959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age!</a:t>
            </a:r>
            <a:r>
              <a:rPr b="1" lang="en-US" sz="3959">
                <a:solidFill>
                  <a:schemeClr val="dk2"/>
                </a:solidFill>
              </a:rPr>
              <a:t>”</a:t>
            </a:r>
          </a:p>
        </p:txBody>
      </p:sp>
      <p:pic>
        <p:nvPicPr>
          <p:cNvPr id="647" name="Shape 6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00200" y="2971800"/>
            <a:ext cx="6286499" cy="2514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2" name="Shape 652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3" name="Shape 653"/>
          <p:cNvSpPr txBox="1"/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URLlib2 </a:t>
            </a:r>
            <a:r>
              <a:rPr b="1" lang="en-US">
                <a:solidFill>
                  <a:schemeClr val="dk2"/>
                </a:solidFill>
              </a:rPr>
              <a:t>R</a:t>
            </a: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equest </a:t>
            </a:r>
            <a:r>
              <a:rPr b="1" lang="en-US">
                <a:solidFill>
                  <a:schemeClr val="dk2"/>
                </a:solidFill>
              </a:rPr>
              <a:t>H</a:t>
            </a: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eaders</a:t>
            </a:r>
          </a:p>
        </p:txBody>
      </p:sp>
      <p:sp>
        <p:nvSpPr>
          <p:cNvPr id="654" name="Shape 654"/>
          <p:cNvSpPr/>
          <p:nvPr/>
        </p:nvSpPr>
        <p:spPr>
          <a:xfrm>
            <a:off x="381000" y="1478104"/>
            <a:ext cx="8675451" cy="338554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nsolas"/>
              <a:buNone/>
            </a:pPr>
            <a:r>
              <a:rPr b="1" i="0" lang="en-US" sz="2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urllib2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req </a:t>
            </a:r>
            <a:r>
              <a:rPr b="1" i="0" lang="en-US" sz="2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urllib2.Request(</a:t>
            </a:r>
            <a:r>
              <a:rPr b="0" i="0" lang="en-US" sz="28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b="0" i="0" lang="en-US" sz="2800" u="sng" cap="none" strike="noStrike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http://192.168.1.2/</a:t>
            </a:r>
            <a:r>
              <a:rPr b="0" i="0" lang="en-US" sz="28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req.add_header(</a:t>
            </a:r>
            <a:r>
              <a:rPr b="0" i="0" lang="en-US" sz="28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'User-agent'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28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'Mozilla 5.10'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res </a:t>
            </a:r>
            <a:r>
              <a:rPr b="1" i="0" lang="en-US" sz="2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urllib2.urlopen(req)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html </a:t>
            </a:r>
            <a:r>
              <a:rPr b="1" i="0" lang="en-US" sz="2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res.read()</a:t>
            </a:r>
          </a:p>
        </p:txBody>
      </p:sp>
    </p:spTree>
  </p:cSld>
  <p:clrMapOvr>
    <a:masterClrMapping/>
  </p:clrMapOvr>
  <p:transition spd="slow">
    <p:cut/>
  </p:transition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9" name="Shape 659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660" name="Shape 660"/>
          <p:cNvSpPr txBox="1"/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Beautiful Soup</a:t>
            </a:r>
          </a:p>
        </p:txBody>
      </p:sp>
      <p:sp>
        <p:nvSpPr>
          <p:cNvPr id="661" name="Shape 661"/>
          <p:cNvSpPr/>
          <p:nvPr/>
        </p:nvSpPr>
        <p:spPr>
          <a:xfrm>
            <a:off x="181609" y="1740646"/>
            <a:ext cx="8962389" cy="350865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nsolas"/>
              <a:buNone/>
            </a:pPr>
            <a:r>
              <a:rPr b="1" i="0" lang="en-US" sz="2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bs4 </a:t>
            </a:r>
            <a:r>
              <a:rPr b="1" i="0" lang="en-US" sz="2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BeautifulSoup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nsolas"/>
              <a:buNone/>
            </a:pPr>
            <a:r>
              <a:rPr b="1" i="0" lang="en-US" sz="2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urllib2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redditFile </a:t>
            </a:r>
            <a:r>
              <a:rPr b="1" i="0" lang="en-US" sz="2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urllib2.urlopen(</a:t>
            </a:r>
            <a:r>
              <a:rPr b="0" i="0" lang="en-US" sz="24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en-US" sz="2400" u="sng" cap="none" strike="noStrike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http://www.reddit.com</a:t>
            </a:r>
            <a:r>
              <a:rPr b="0" i="0" lang="en-US" sz="24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redditHtml </a:t>
            </a:r>
            <a:r>
              <a:rPr b="1" i="0" lang="en-US" sz="2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redditFile.read()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redditFile.close()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soup </a:t>
            </a:r>
            <a:r>
              <a:rPr b="1" i="0" lang="en-US" sz="2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BeautifulSoup(redditHtml)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nsolas"/>
              <a:buNone/>
            </a:pPr>
            <a:r>
              <a:rPr b="1" i="0" lang="en-US" sz="2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links </a:t>
            </a:r>
            <a:r>
              <a:rPr b="1" i="0" lang="en-US" sz="2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soup.find_all(</a:t>
            </a:r>
            <a:r>
              <a:rPr b="0" i="0" lang="en-US" sz="24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'a'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en-US" sz="2400" u="none" cap="none" strike="noStrike">
                <a:solidFill>
                  <a:srgbClr val="FF1493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(links.get(</a:t>
            </a:r>
            <a:r>
              <a:rPr b="0" i="0" lang="en-US" sz="24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'href'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</a:p>
        </p:txBody>
      </p:sp>
    </p:spTree>
  </p:cSld>
  <p:clrMapOvr>
    <a:masterClrMapping/>
  </p:clrMapOvr>
  <p:transition spd="slow">
    <p:cut/>
  </p:transition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6" name="Shape 666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667" name="Shape 667"/>
          <p:cNvSpPr txBox="1"/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</a:p>
        </p:txBody>
      </p:sp>
      <p:sp>
        <p:nvSpPr>
          <p:cNvPr id="668" name="Shape 668"/>
          <p:cNvSpPr txBox="1"/>
          <p:nvPr/>
        </p:nvSpPr>
        <p:spPr>
          <a:xfrm>
            <a:off x="685800" y="1447800"/>
            <a:ext cx="7772400" cy="409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http://www.cs.cornell.edu/courses/cs1110/2012fa/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http://ocw.mit.edu/courses/electrical-engineering-and-computer-science/6-189-a-gentle-introduction-to-programming-using-python-january-iap-2011/lectures/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http://courses.cms.caltech.edu/cs11/material/python/index.html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http://www.cs.cornell.edu/courses/cs2043/2012sp/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http://www-cs-faculty.stanford.edu/~nick/python-in-one-easy-lesson/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http://www.pythonforbeginners.com/python-on-the-web/how-to-use-urllib2-in-python/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http://www.pythonforbeginners.com/python-on-the-web/beautifulsoup-4-python/</a:t>
            </a:r>
          </a:p>
          <a:p>
            <a:pPr indent="-342900" lvl="0" marL="3429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in a Nutshell, 2nd Edition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By Alex Martelli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/>
        </p:nvSpPr>
        <p:spPr>
          <a:xfrm>
            <a:off x="685800" y="1447800"/>
            <a:ext cx="7772400" cy="224676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Shape 152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 txBox="1"/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Starting &amp; Exiting Python REPL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685800" y="1447800"/>
            <a:ext cx="7772400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[user@host ~]$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python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Python 2.6.5 (r265:79063, Jan 21 2011, 12:09:23)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[GCC 4.4.4 20100726 (Red Hat 4.4.4-13)] on linux2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Type "help", "copyright", "credits" or "license" for more information.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&gt;&gt;&gt;</a:t>
            </a:r>
          </a:p>
        </p:txBody>
      </p:sp>
      <p:sp>
        <p:nvSpPr>
          <p:cNvPr id="155" name="Shape 155"/>
          <p:cNvSpPr/>
          <p:nvPr/>
        </p:nvSpPr>
        <p:spPr>
          <a:xfrm>
            <a:off x="685800" y="4154032"/>
            <a:ext cx="7772400" cy="112338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Shape 156"/>
          <p:cNvSpPr txBox="1"/>
          <p:nvPr/>
        </p:nvSpPr>
        <p:spPr>
          <a:xfrm>
            <a:off x="685800" y="4154030"/>
            <a:ext cx="7772400" cy="954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&gt;&gt;&gt;    ctrl + D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[user@host ~]$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/>
        </p:nvSpPr>
        <p:spPr>
          <a:xfrm>
            <a:off x="685800" y="1447800"/>
            <a:ext cx="7772400" cy="2819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Shape 162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Our Hello World!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685800" y="1447800"/>
            <a:ext cx="7772400" cy="2885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[user@host ~]$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python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Python 2.6.5 (r265:79063, Jan 21 2011, 12:09:23)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[GCC 4.4.4 20100726 (Red Hat 4.4.4-13)] on linux2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Type "help", "copyright", "credits" or "license" for more information.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2800">
              <a:solidFill>
                <a:srgbClr val="FF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685800" y="4687432"/>
            <a:ext cx="7772400" cy="11235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Shape 166"/>
          <p:cNvSpPr txBox="1"/>
          <p:nvPr/>
        </p:nvSpPr>
        <p:spPr>
          <a:xfrm>
            <a:off x="685800" y="4706030"/>
            <a:ext cx="7772400" cy="953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&gt;&gt;&gt; print "hello world"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hello world</a:t>
            </a:r>
          </a:p>
        </p:txBody>
      </p:sp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