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82" r:id="rId4"/>
    <p:sldId id="259" r:id="rId5"/>
    <p:sldId id="258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8" r:id="rId14"/>
    <p:sldId id="267" r:id="rId15"/>
    <p:sldId id="269" r:id="rId16"/>
    <p:sldId id="272" r:id="rId17"/>
    <p:sldId id="273" r:id="rId18"/>
    <p:sldId id="274" r:id="rId19"/>
    <p:sldId id="278" r:id="rId20"/>
    <p:sldId id="277" r:id="rId21"/>
    <p:sldId id="279" r:id="rId22"/>
    <p:sldId id="270" r:id="rId23"/>
    <p:sldId id="280" r:id="rId24"/>
    <p:sldId id="281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October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October 12,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48600" cy="1241425"/>
          </a:xfrm>
        </p:spPr>
        <p:txBody>
          <a:bodyPr/>
          <a:lstStyle/>
          <a:p>
            <a:r>
              <a:rPr lang="en-US" sz="2800" b="1" dirty="0" smtClean="0"/>
              <a:t>Rank-Preserving </a:t>
            </a:r>
            <a:r>
              <a:rPr lang="en-US" sz="2800" b="1" dirty="0"/>
              <a:t>Two-Level Caching </a:t>
            </a:r>
            <a:r>
              <a:rPr lang="en-US" sz="2800" b="1" dirty="0" smtClean="0"/>
              <a:t>for Scalable </a:t>
            </a:r>
            <a:r>
              <a:rPr lang="en-US" sz="2800" b="1" dirty="0"/>
              <a:t>Search Engines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9097" y="2143506"/>
            <a:ext cx="7002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/>
              <a:t>Saraiva</a:t>
            </a:r>
            <a:r>
              <a:rPr lang="en-US" sz="2000" b="1" i="1" dirty="0" smtClean="0"/>
              <a:t>, de </a:t>
            </a:r>
            <a:r>
              <a:rPr lang="en-US" sz="2000" b="1" i="1" dirty="0" err="1" smtClean="0"/>
              <a:t>Moura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Ziviani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Meira</a:t>
            </a:r>
            <a:r>
              <a:rPr lang="en-US" sz="2000" b="1" i="1" dirty="0" smtClean="0"/>
              <a:t>, Fonseca, Ribeiro-</a:t>
            </a:r>
            <a:r>
              <a:rPr lang="en-US" sz="2000" b="1" i="1" dirty="0" err="1" smtClean="0"/>
              <a:t>Neto</a:t>
            </a:r>
            <a:endParaRPr lang="en-US" sz="2000" b="1" i="1" dirty="0" smtClean="0"/>
          </a:p>
          <a:p>
            <a:r>
              <a:rPr lang="en-US" sz="2000" b="1" i="1" dirty="0" smtClean="0"/>
              <a:t>Venue: SIGIR’01</a:t>
            </a:r>
            <a:endParaRPr lang="en-US" sz="2000" b="1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4916"/>
            <a:ext cx="7848600" cy="1241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Impact of Caching on </a:t>
            </a:r>
            <a:r>
              <a:rPr lang="en-US" sz="2800" b="1" dirty="0" smtClean="0"/>
              <a:t>Search Engines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9097" y="5279923"/>
            <a:ext cx="7858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/>
              <a:t>Baeza</a:t>
            </a:r>
            <a:r>
              <a:rPr lang="en-US" sz="2000" b="1" i="1" dirty="0"/>
              <a:t>-Yates</a:t>
            </a:r>
            <a:r>
              <a:rPr lang="en-US" sz="2000" b="1" i="1" dirty="0" smtClean="0"/>
              <a:t>, </a:t>
            </a:r>
            <a:r>
              <a:rPr lang="en-US" sz="2000" b="1" i="1" dirty="0" err="1"/>
              <a:t>Gionis</a:t>
            </a:r>
            <a:r>
              <a:rPr lang="en-US" sz="2000" b="1" i="1" dirty="0" smtClean="0"/>
              <a:t>, </a:t>
            </a:r>
            <a:r>
              <a:rPr lang="en-US" sz="2000" b="1" i="1" dirty="0" err="1"/>
              <a:t>Junqueira</a:t>
            </a:r>
            <a:r>
              <a:rPr lang="en-US" sz="2000" b="1" i="1" dirty="0" smtClean="0"/>
              <a:t>, </a:t>
            </a:r>
            <a:r>
              <a:rPr lang="en-US" sz="2000" b="1" i="1" dirty="0"/>
              <a:t>Murdock</a:t>
            </a:r>
            <a:r>
              <a:rPr lang="en-US" sz="2000" b="1" i="1" dirty="0" smtClean="0"/>
              <a:t>, </a:t>
            </a:r>
            <a:r>
              <a:rPr lang="en-US" sz="2000" b="1" i="1" dirty="0" err="1"/>
              <a:t>Plachouras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Silvestri</a:t>
            </a:r>
            <a:endParaRPr lang="en-US" sz="2000" b="1" i="1" dirty="0" smtClean="0"/>
          </a:p>
          <a:p>
            <a:r>
              <a:rPr lang="en-US" sz="2000" b="1" i="1" dirty="0" smtClean="0"/>
              <a:t>Venue: SIGIR’07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4544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Cache </a:t>
            </a:r>
            <a:r>
              <a:rPr lang="en-US" dirty="0"/>
              <a:t>S</a:t>
            </a:r>
            <a:r>
              <a:rPr lang="en-US" dirty="0" smtClean="0"/>
              <a:t>ize for Query Results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4800600" cy="4724400"/>
          </a:xfrm>
        </p:spPr>
      </p:pic>
      <p:sp>
        <p:nvSpPr>
          <p:cNvPr id="5" name="TextBox 4"/>
          <p:cNvSpPr txBox="1"/>
          <p:nvPr/>
        </p:nvSpPr>
        <p:spPr>
          <a:xfrm>
            <a:off x="4761012" y="1981200"/>
            <a:ext cx="45736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Minimum miss ratio is around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40%, this is miss ratio that an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infinite cache would exhibit 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Knee pattern in the graph </a:t>
            </a:r>
          </a:p>
          <a:p>
            <a:r>
              <a:rPr lang="en-US" sz="2400" dirty="0" smtClean="0"/>
              <a:t>    suggests a small fraction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the queries account for a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significant portion of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accesses 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Knee Pattern: Good indicator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for cache size  i.e. 20 MB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the </a:t>
            </a:r>
            <a:r>
              <a:rPr lang="en-US" dirty="0" smtClean="0"/>
              <a:t>Cache </a:t>
            </a:r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/>
              <a:t>for </a:t>
            </a:r>
            <a:r>
              <a:rPr lang="en-US" dirty="0" smtClean="0"/>
              <a:t>Inverted Lists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1828800"/>
            <a:ext cx="4587830" cy="4343400"/>
          </a:xfrm>
        </p:spPr>
      </p:pic>
      <p:sp>
        <p:nvSpPr>
          <p:cNvPr id="5" name="TextBox 4"/>
          <p:cNvSpPr txBox="1"/>
          <p:nvPr/>
        </p:nvSpPr>
        <p:spPr>
          <a:xfrm>
            <a:off x="4560694" y="2362200"/>
            <a:ext cx="48365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Miss ratio of “All Queries” &lt;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“Unique Queries”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250 MB cache for inverted lists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of Unique Queries i.e. second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level cache has a hit ratio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around 80% on top of 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misses at the first level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9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Response Time vs Request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41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361370" y="2819400"/>
            <a:ext cx="48878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At 20 requests/sec, best </a:t>
            </a:r>
            <a:r>
              <a:rPr lang="en-US" sz="2400" dirty="0" err="1" smtClean="0"/>
              <a:t>perfor</a:t>
            </a:r>
            <a:r>
              <a:rPr lang="en-US" sz="2400" dirty="0" smtClean="0"/>
              <a:t>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mance</a:t>
            </a:r>
            <a:r>
              <a:rPr lang="en-US" sz="2400" dirty="0" smtClean="0"/>
              <a:t>: Cache of Query Results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followed by Two-Level Cache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per Second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4572000" cy="4191000"/>
          </a:xfrm>
        </p:spPr>
      </p:pic>
      <p:sp>
        <p:nvSpPr>
          <p:cNvPr id="4" name="TextBox 3"/>
          <p:cNvSpPr txBox="1"/>
          <p:nvPr/>
        </p:nvSpPr>
        <p:spPr>
          <a:xfrm>
            <a:off x="4560694" y="2514600"/>
            <a:ext cx="4509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Results in Queries/Sec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Two-Level Cache: 64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 Query: 22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Cache of Inverted Lists: 42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Cache of Query Results: 47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of the Seminal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throughput for Two-Level Cache is three folds to No Cache, up to 52% higher than Cache of Inverted Lists and up to 36% higher than Cache of Query Results</a:t>
            </a:r>
          </a:p>
          <a:p>
            <a:endParaRPr lang="en-US" dirty="0"/>
          </a:p>
          <a:p>
            <a:r>
              <a:rPr lang="en-US" dirty="0" smtClean="0"/>
              <a:t>Analysis of </a:t>
            </a:r>
            <a:r>
              <a:rPr lang="en-US" dirty="0" err="1" smtClean="0"/>
              <a:t>TodoBR</a:t>
            </a:r>
            <a:r>
              <a:rPr lang="en-US" dirty="0" smtClean="0"/>
              <a:t> logs indicates miss ratio of both the caches decrease as larger request streams are considered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Choosing the Citing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U</a:t>
            </a:r>
            <a:r>
              <a:rPr lang="en-US" sz="2600" dirty="0" smtClean="0"/>
              <a:t>ses LRU for dynamic cache building and outperform it by a static caching model</a:t>
            </a:r>
          </a:p>
          <a:p>
            <a:endParaRPr lang="en-US" sz="2600" dirty="0" smtClean="0"/>
          </a:p>
          <a:p>
            <a:r>
              <a:rPr lang="en-US" sz="2600" dirty="0" smtClean="0"/>
              <a:t>Caching query terms is more efficient than caching query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addressed in the Citing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static and dynamic cache models</a:t>
            </a:r>
          </a:p>
          <a:p>
            <a:r>
              <a:rPr lang="en-US" dirty="0" smtClean="0"/>
              <a:t>Comparing caching posting </a:t>
            </a:r>
            <a:r>
              <a:rPr lang="en-US" dirty="0"/>
              <a:t>l</a:t>
            </a:r>
            <a:r>
              <a:rPr lang="en-US" dirty="0" smtClean="0"/>
              <a:t>ists (query </a:t>
            </a:r>
            <a:r>
              <a:rPr lang="en-US" dirty="0"/>
              <a:t>t</a:t>
            </a:r>
            <a:r>
              <a:rPr lang="en-US" dirty="0" smtClean="0"/>
              <a:t>erms) to caching queries</a:t>
            </a:r>
          </a:p>
          <a:p>
            <a:r>
              <a:rPr lang="en-US" dirty="0" smtClean="0"/>
              <a:t>Effect of compressed, uncompressed, partial and full index sizes on the average response time of the search engine</a:t>
            </a:r>
          </a:p>
          <a:p>
            <a:r>
              <a:rPr lang="en-US" dirty="0" smtClean="0"/>
              <a:t>Effect of query dynamics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 for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5562600" cy="2362200"/>
          </a:xfrm>
        </p:spPr>
      </p:pic>
      <p:sp>
        <p:nvSpPr>
          <p:cNvPr id="5" name="TextBox 4"/>
          <p:cNvSpPr txBox="1"/>
          <p:nvPr/>
        </p:nvSpPr>
        <p:spPr>
          <a:xfrm>
            <a:off x="990600" y="4495800"/>
            <a:ext cx="6944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Query logs for an year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50% of the total number of queries were unique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Caching of Terms over Caching of Queries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1" y="2308799"/>
            <a:ext cx="3581400" cy="3429000"/>
          </a:xfrm>
        </p:spPr>
      </p:pic>
      <p:sp>
        <p:nvSpPr>
          <p:cNvPr id="4" name="TextBox 3"/>
          <p:cNvSpPr txBox="1"/>
          <p:nvPr/>
        </p:nvSpPr>
        <p:spPr>
          <a:xfrm>
            <a:off x="546856" y="1980180"/>
            <a:ext cx="199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Queries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56187" y="2629731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Rest of Queries: 56%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3184" y="1905000"/>
            <a:ext cx="2445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Vocabulary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43" y="2360278"/>
            <a:ext cx="3826406" cy="333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55834" y="5256942"/>
            <a:ext cx="355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of Vocabulary: </a:t>
            </a:r>
            <a:r>
              <a:rPr lang="en-US" sz="2400" dirty="0" smtClean="0"/>
              <a:t>27%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7380939" y="4820806"/>
            <a:ext cx="1600202" cy="87227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5941367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4% of the Query Log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6264" y="6403032"/>
            <a:ext cx="561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drawn </a:t>
            </a:r>
            <a:r>
              <a:rPr lang="en-US" dirty="0" smtClean="0"/>
              <a:t>in: </a:t>
            </a:r>
            <a:r>
              <a:rPr lang="en-US" dirty="0"/>
              <a:t>https://go.gliffy.com/go/html5/launch</a:t>
            </a:r>
          </a:p>
        </p:txBody>
      </p:sp>
    </p:spTree>
    <p:extLst>
      <p:ext uri="{BB962C8B-B14F-4D97-AF65-F5344CB8AC3E}">
        <p14:creationId xmlns:p14="http://schemas.microsoft.com/office/powerpoint/2010/main" val="11616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Arrival Rate for Terms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7848600" cy="3505200"/>
          </a:xfrm>
        </p:spPr>
      </p:pic>
      <p:sp>
        <p:nvSpPr>
          <p:cNvPr id="5" name="TextBox 4"/>
          <p:cNvSpPr txBox="1"/>
          <p:nvPr/>
        </p:nvSpPr>
        <p:spPr>
          <a:xfrm>
            <a:off x="481781" y="54864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Volume of Terms &gt; Volume of Queries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Difference between unique terms to total terms &gt; Difference between unique queries to total queries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Caching?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229600" cy="4800600"/>
          </a:xfrm>
        </p:spPr>
      </p:pic>
    </p:spTree>
    <p:extLst>
      <p:ext uri="{BB962C8B-B14F-4D97-AF65-F5344CB8AC3E}">
        <p14:creationId xmlns:p14="http://schemas.microsoft.com/office/powerpoint/2010/main" val="5643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 Rate function of Working Set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5181600" cy="4648200"/>
          </a:xfrm>
        </p:spPr>
      </p:pic>
      <p:sp>
        <p:nvSpPr>
          <p:cNvPr id="5" name="TextBox 4"/>
          <p:cNvSpPr txBox="1"/>
          <p:nvPr/>
        </p:nvSpPr>
        <p:spPr>
          <a:xfrm>
            <a:off x="5334000" y="2514600"/>
            <a:ext cx="40719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sharp </a:t>
            </a:r>
            <a:r>
              <a:rPr lang="en-US" sz="2400" dirty="0" smtClean="0"/>
              <a:t>decay till 0.01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Minimum miss rate: </a:t>
            </a:r>
            <a:r>
              <a:rPr lang="en-US" sz="2400" dirty="0"/>
              <a:t>50%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(for Queries)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Minimum </a:t>
            </a:r>
            <a:r>
              <a:rPr lang="en-US" sz="2400" dirty="0"/>
              <a:t>miss rate: </a:t>
            </a:r>
            <a:r>
              <a:rPr lang="en-US" sz="2400" dirty="0" smtClean="0"/>
              <a:t>80</a:t>
            </a:r>
            <a:r>
              <a:rPr lang="en-US" sz="2400" dirty="0"/>
              <a:t>% </a:t>
            </a:r>
          </a:p>
          <a:p>
            <a:r>
              <a:rPr lang="en-US" sz="2400" dirty="0"/>
              <a:t>    (for </a:t>
            </a:r>
            <a:r>
              <a:rPr lang="en-US" sz="2400" dirty="0" smtClean="0"/>
              <a:t>Terms)</a:t>
            </a:r>
          </a:p>
        </p:txBody>
      </p:sp>
    </p:spTree>
    <p:extLst>
      <p:ext uri="{BB962C8B-B14F-4D97-AF65-F5344CB8AC3E}">
        <p14:creationId xmlns:p14="http://schemas.microsoft.com/office/powerpoint/2010/main" val="26183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considered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Algorithms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Least Recently Used (LRU)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Least Frequently Used (LFU)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Dynamic-</a:t>
            </a:r>
            <a:r>
              <a:rPr lang="en-US" dirty="0" err="1" smtClean="0"/>
              <a:t>QtfDf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Algorithms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QTF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QtfDf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 (Basis for </a:t>
            </a:r>
            <a:r>
              <a:rPr lang="en-US" dirty="0" err="1" smtClean="0"/>
              <a:t>Qtf-Df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1"/>
            <a:ext cx="54102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1447800" y="6172200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from: https://en.wikipedia.org/wiki/Knapsack_problem</a:t>
            </a:r>
          </a:p>
        </p:txBody>
      </p:sp>
    </p:spTree>
    <p:extLst>
      <p:ext uri="{BB962C8B-B14F-4D97-AF65-F5344CB8AC3E}">
        <p14:creationId xmlns:p14="http://schemas.microsoft.com/office/powerpoint/2010/main" val="3298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Hit Rate vs Cache Size (Caching Posting Lists)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6705600" cy="4419600"/>
          </a:xfrm>
        </p:spPr>
      </p:pic>
    </p:spTree>
    <p:extLst>
      <p:ext uri="{BB962C8B-B14F-4D97-AF65-F5344CB8AC3E}">
        <p14:creationId xmlns:p14="http://schemas.microsoft.com/office/powerpoint/2010/main" val="11119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of Citing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caching of queries has limited effectiveness due to compulsory misses caused by unique or infrequent queries</a:t>
            </a:r>
          </a:p>
          <a:p>
            <a:r>
              <a:rPr lang="en-US" dirty="0" smtClean="0"/>
              <a:t>Caching queries has a miss rate of 50% to Caching terms which have a miss rate of around 12%</a:t>
            </a:r>
          </a:p>
          <a:p>
            <a:r>
              <a:rPr lang="en-US" dirty="0" smtClean="0"/>
              <a:t>Static caching algorithm outperforms dynamic algorithms such as LRU and LFU by 10% in hit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Compressing Caching on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Full/Uncompressed </a:t>
            </a:r>
          </a:p>
          <a:p>
            <a:r>
              <a:rPr lang="en-US" dirty="0" smtClean="0"/>
              <a:t>Partial/Uncompressed</a:t>
            </a:r>
          </a:p>
          <a:p>
            <a:r>
              <a:rPr lang="en-US" dirty="0" smtClean="0"/>
              <a:t>Full/Compressed</a:t>
            </a:r>
          </a:p>
          <a:p>
            <a:r>
              <a:rPr lang="en-US" dirty="0" smtClean="0"/>
              <a:t>Partial/Compressed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78477" y="2133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2556301"/>
            <a:ext cx="297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Decreasing order of </a:t>
            </a:r>
          </a:p>
          <a:p>
            <a:r>
              <a:rPr lang="en-US" sz="2400" dirty="0" smtClean="0"/>
              <a:t>Response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4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Query Dynamics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324600" cy="4495800"/>
          </a:xfrm>
        </p:spPr>
      </p:pic>
    </p:spTree>
    <p:extLst>
      <p:ext uri="{BB962C8B-B14F-4D97-AF65-F5344CB8AC3E}">
        <p14:creationId xmlns:p14="http://schemas.microsoft.com/office/powerpoint/2010/main" val="33070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addressed in </a:t>
            </a:r>
            <a:r>
              <a:rPr lang="en-US" dirty="0" smtClean="0"/>
              <a:t>the Seminal </a:t>
            </a:r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effective caching </a:t>
            </a:r>
            <a:r>
              <a:rPr lang="en-US" dirty="0" smtClean="0"/>
              <a:t>scheme </a:t>
            </a:r>
            <a:r>
              <a:rPr lang="en-US" dirty="0"/>
              <a:t>to reduce </a:t>
            </a:r>
            <a:r>
              <a:rPr lang="en-US" dirty="0" smtClean="0"/>
              <a:t>the computing </a:t>
            </a:r>
            <a:r>
              <a:rPr lang="en-US" dirty="0"/>
              <a:t>and I/O </a:t>
            </a:r>
            <a:r>
              <a:rPr lang="en-US" dirty="0" smtClean="0"/>
              <a:t>Requirements of </a:t>
            </a:r>
            <a:r>
              <a:rPr lang="en-US" dirty="0"/>
              <a:t>a Web search </a:t>
            </a:r>
            <a:r>
              <a:rPr lang="en-US" dirty="0" smtClean="0"/>
              <a:t>engine   without </a:t>
            </a:r>
            <a:r>
              <a:rPr lang="en-US" dirty="0"/>
              <a:t>altering its rank </a:t>
            </a:r>
            <a:r>
              <a:rPr lang="en-US" dirty="0" smtClean="0"/>
              <a:t>characteristics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Analysis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TodoBR</a:t>
            </a:r>
            <a:r>
              <a:rPr lang="en-US" dirty="0" smtClean="0"/>
              <a:t>: A </a:t>
            </a:r>
            <a:r>
              <a:rPr lang="en-US" dirty="0"/>
              <a:t>full scale operational Brazilian Search Engine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Compare set of log queries to measure and compare the performance and the scalability of the search engine for: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No cache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Cache for query results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Cache for inverted lists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Two-level cache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 Engine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705600" cy="4394200"/>
          </a:xfrm>
        </p:spPr>
      </p:pic>
      <p:sp>
        <p:nvSpPr>
          <p:cNvPr id="8" name="TextBox 7"/>
          <p:cNvSpPr txBox="1"/>
          <p:nvPr/>
        </p:nvSpPr>
        <p:spPr>
          <a:xfrm>
            <a:off x="7419109" y="4447308"/>
            <a:ext cx="2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Inverted </a:t>
            </a:r>
          </a:p>
          <a:p>
            <a:r>
              <a:rPr lang="en-US" b="1" dirty="0" smtClean="0"/>
              <a:t>Files(</a:t>
            </a:r>
            <a:r>
              <a:rPr lang="en-US" b="1" dirty="0" err="1" smtClean="0"/>
              <a:t>TodoBR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14" name="Elbow Connector 13"/>
          <p:cNvCxnSpPr>
            <a:endCxn id="8" idx="0"/>
          </p:cNvCxnSpPr>
          <p:nvPr/>
        </p:nvCxnSpPr>
        <p:spPr>
          <a:xfrm>
            <a:off x="7671703" y="3918580"/>
            <a:ext cx="778214" cy="5287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0327" y="3103418"/>
            <a:ext cx="19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Vector Space</a:t>
            </a:r>
          </a:p>
          <a:p>
            <a:r>
              <a:rPr lang="en-US" b="1" dirty="0" smtClean="0"/>
              <a:t> Model(</a:t>
            </a:r>
            <a:r>
              <a:rPr lang="en-US" b="1" dirty="0" err="1" smtClean="0"/>
              <a:t>TodoBR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10200" y="2590800"/>
            <a:ext cx="0" cy="512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6400800"/>
            <a:ext cx="798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</a:t>
            </a:r>
            <a:r>
              <a:rPr lang="en-US" dirty="0"/>
              <a:t>: http://www.au-kbc.org/research_areas/nlp/projects/sengine.html</a:t>
            </a:r>
          </a:p>
        </p:txBody>
      </p:sp>
    </p:spTree>
    <p:extLst>
      <p:ext uri="{BB962C8B-B14F-4D97-AF65-F5344CB8AC3E}">
        <p14:creationId xmlns:p14="http://schemas.microsoft.com/office/powerpoint/2010/main" val="37654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for Query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3200400" cy="4953000"/>
          </a:xfrm>
        </p:spPr>
      </p:pic>
      <p:sp>
        <p:nvSpPr>
          <p:cNvPr id="5" name="TextBox 4"/>
          <p:cNvSpPr txBox="1"/>
          <p:nvPr/>
        </p:nvSpPr>
        <p:spPr>
          <a:xfrm>
            <a:off x="3505200" y="2590800"/>
            <a:ext cx="5767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Keep in memory the list of documents </a:t>
            </a:r>
          </a:p>
          <a:p>
            <a:r>
              <a:rPr lang="en-US" sz="2400" dirty="0" smtClean="0"/>
              <a:t>   associated with a given query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Store first 50 references 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LRU is used for replacement of cache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query results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6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of Inverted Lists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2057400"/>
            <a:ext cx="56444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Keep in memory the list of web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documents associated with a given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query term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Organization of caching: Dividing into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blocks of documents and paging 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equal sizes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LRU is used for replacement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inverted lists results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3352800" cy="4724400"/>
          </a:xfrm>
        </p:spPr>
      </p:pic>
    </p:spTree>
    <p:extLst>
      <p:ext uri="{BB962C8B-B14F-4D97-AF65-F5344CB8AC3E}">
        <p14:creationId xmlns:p14="http://schemas.microsoft.com/office/powerpoint/2010/main" val="21429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Two-Level Cache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276600" cy="4953000"/>
          </a:xfrm>
        </p:spPr>
      </p:pic>
      <p:sp>
        <p:nvSpPr>
          <p:cNvPr id="5" name="TextBox 4"/>
          <p:cNvSpPr txBox="1"/>
          <p:nvPr/>
        </p:nvSpPr>
        <p:spPr>
          <a:xfrm>
            <a:off x="3310349" y="2895600"/>
            <a:ext cx="5796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Cache of query results avoids process-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ing</a:t>
            </a:r>
            <a:r>
              <a:rPr lang="en-US" sz="2400" dirty="0" smtClean="0"/>
              <a:t> queries which are already present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 the cache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Cache of inverted lists avoids disk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accesses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9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on Queries Processed to Fetched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53720"/>
              </p:ext>
            </p:extLst>
          </p:nvPr>
        </p:nvGraphicFramePr>
        <p:xfrm>
          <a:off x="457200" y="2133599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Processed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Fetched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4,508,684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of Inverted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346,267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of Query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38,097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1,791,364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Two-level 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46,118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356,267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4419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Processed Queries: Two-Level Cache 62% lesser queries processed than No Cache and only 21% more than Cache of Query Results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Fetched Queries: Two-level Cache has only 3% increase in fetched queries than Cache of Inverted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2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1479</TotalTime>
  <Words>860</Words>
  <Application>Microsoft Office PowerPoint</Application>
  <PresentationFormat>On-screen Show (4:3)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Rank-Preserving Two-Level Caching for Scalable Search Engines</vt:lpstr>
      <vt:lpstr>Why Caching?</vt:lpstr>
      <vt:lpstr>Problem addressed in the Seminal Paper</vt:lpstr>
      <vt:lpstr>Problem Analysis in the Paper</vt:lpstr>
      <vt:lpstr>Basic Search Engine Architecture</vt:lpstr>
      <vt:lpstr>Cache for Query Results</vt:lpstr>
      <vt:lpstr>Cache of Inverted Lists</vt:lpstr>
      <vt:lpstr>Two-Level Cache</vt:lpstr>
      <vt:lpstr>Comparison on Queries Processed to Fetched</vt:lpstr>
      <vt:lpstr>Determining the Cache Size for Query Results </vt:lpstr>
      <vt:lpstr>Determining the Cache Size for Inverted Lists </vt:lpstr>
      <vt:lpstr>Average Response Time vs Request Rate</vt:lpstr>
      <vt:lpstr>Throughput per Second</vt:lpstr>
      <vt:lpstr>Conclusion of the Seminal Paper</vt:lpstr>
      <vt:lpstr>Reasons for Choosing the Citing Paper</vt:lpstr>
      <vt:lpstr>Problems addressed in the Citing Paper</vt:lpstr>
      <vt:lpstr>Dataset Used for Analysis</vt:lpstr>
      <vt:lpstr>Why Caching of Terms over Caching of Queries</vt:lpstr>
      <vt:lpstr>Arrival Rate for Terms and Queries</vt:lpstr>
      <vt:lpstr>Miss Rate function of Working Set Size</vt:lpstr>
      <vt:lpstr>Algorithms considered for Analysis</vt:lpstr>
      <vt:lpstr>Knapsack Problem (Basis for Qtf-Df)</vt:lpstr>
      <vt:lpstr>Hit Rate vs Cache Size (Caching Posting Lists)</vt:lpstr>
      <vt:lpstr>Conclusion of Citing Paper</vt:lpstr>
      <vt:lpstr>Effects of Compressing Caching on Response Time</vt:lpstr>
      <vt:lpstr>Effects of Query Dynamics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Rank-Preserving Two-Level Caching for Scalable Search Engines</dc:title>
  <dc:creator>nauman</dc:creator>
  <cp:lastModifiedBy>nauman</cp:lastModifiedBy>
  <cp:revision>43</cp:revision>
  <dcterms:created xsi:type="dcterms:W3CDTF">2017-10-11T14:21:48Z</dcterms:created>
  <dcterms:modified xsi:type="dcterms:W3CDTF">2017-10-12T18:51:10Z</dcterms:modified>
</cp:coreProperties>
</file>