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60" r:id="rId1"/>
  </p:sldMasterIdLst>
  <p:notesMasterIdLst>
    <p:notesMasterId r:id="rId25"/>
  </p:notesMasterIdLst>
  <p:handoutMasterIdLst>
    <p:handoutMasterId r:id="rId26"/>
  </p:handoutMasterIdLst>
  <p:sldIdLst>
    <p:sldId id="257" r:id="rId2"/>
    <p:sldId id="295" r:id="rId3"/>
    <p:sldId id="258" r:id="rId4"/>
    <p:sldId id="259" r:id="rId5"/>
    <p:sldId id="260" r:id="rId6"/>
    <p:sldId id="261" r:id="rId7"/>
    <p:sldId id="262" r:id="rId8"/>
    <p:sldId id="296" r:id="rId9"/>
    <p:sldId id="297" r:id="rId10"/>
    <p:sldId id="298" r:id="rId11"/>
    <p:sldId id="299" r:id="rId12"/>
    <p:sldId id="276" r:id="rId13"/>
    <p:sldId id="277" r:id="rId14"/>
    <p:sldId id="278" r:id="rId15"/>
    <p:sldId id="279" r:id="rId16"/>
    <p:sldId id="280" r:id="rId17"/>
    <p:sldId id="281" r:id="rId18"/>
    <p:sldId id="282" r:id="rId19"/>
    <p:sldId id="293" r:id="rId20"/>
    <p:sldId id="271" r:id="rId21"/>
    <p:sldId id="294" r:id="rId22"/>
    <p:sldId id="274" r:id="rId23"/>
    <p:sldId id="275"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52"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C88A287-53E3-4FD5-99CC-CD11CB4157F9}" type="datetimeFigureOut">
              <a:rPr lang="en-US" smtClean="0"/>
              <a:t>11/30/2017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623C904-1B72-4A2A-8009-3B7C119C8F7A}" type="slidenum">
              <a:rPr lang="en-US" smtClean="0"/>
              <a:t>‹#›</a:t>
            </a:fld>
            <a:endParaRPr lang="en-US"/>
          </a:p>
        </p:txBody>
      </p:sp>
    </p:spTree>
    <p:extLst>
      <p:ext uri="{BB962C8B-B14F-4D97-AF65-F5344CB8AC3E}">
        <p14:creationId xmlns:p14="http://schemas.microsoft.com/office/powerpoint/2010/main" val="22727164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64F0EA-EE6D-4C47-8114-02F56C2E5F1F}" type="datetimeFigureOut">
              <a:rPr lang="en-US" smtClean="0"/>
              <a:t>11/30/2017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205921-555C-4360-AC73-6E7E94A4539F}" type="slidenum">
              <a:rPr lang="en-US" smtClean="0"/>
              <a:t>‹#›</a:t>
            </a:fld>
            <a:endParaRPr lang="en-US"/>
          </a:p>
        </p:txBody>
      </p:sp>
    </p:spTree>
    <p:extLst>
      <p:ext uri="{BB962C8B-B14F-4D97-AF65-F5344CB8AC3E}">
        <p14:creationId xmlns:p14="http://schemas.microsoft.com/office/powerpoint/2010/main" val="304780506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205921-555C-4360-AC73-6E7E94A4539F}" type="slidenum">
              <a:rPr lang="en-US" smtClean="0"/>
              <a:t>1</a:t>
            </a:fld>
            <a:endParaRPr lang="en-US"/>
          </a:p>
        </p:txBody>
      </p:sp>
    </p:spTree>
    <p:extLst>
      <p:ext uri="{BB962C8B-B14F-4D97-AF65-F5344CB8AC3E}">
        <p14:creationId xmlns:p14="http://schemas.microsoft.com/office/powerpoint/2010/main" val="700655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E3C0311-3B9A-4515-97B2-84F26B2C5BB6}" type="datetime2">
              <a:rPr lang="en-US" smtClean="0"/>
              <a:t>Thursday, November 30, 2017</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ED774C-5E9A-44CC-A7AE-9615B5E24071}" type="datetime2">
              <a:rPr lang="en-US" smtClean="0"/>
              <a:t>Thursday, November 30, 2017</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F3E300-EC9C-4570-9190-FAE4B31E2D14}" type="datetime2">
              <a:rPr lang="en-US" smtClean="0"/>
              <a:t>Thursday, November 30, 2017</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21C738-69E3-41C5-A15C-DB8F86BCD2A0}" type="datetime2">
              <a:rPr lang="en-US" smtClean="0"/>
              <a:t>Thursday, November 30, 2017</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9EDB31-076A-4CC0-A75E-01F2E2D0522E}" type="datetime2">
              <a:rPr lang="en-US" smtClean="0"/>
              <a:t>Thursday, November 30, 2017</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46FAFA4-9EC6-44DE-8276-9BCA49B830C2}" type="datetime2">
              <a:rPr lang="en-US" smtClean="0"/>
              <a:t>Thursday, November 30, 2017</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650C463-8EBC-46A3-AFE0-6CF46A425762}" type="datetime2">
              <a:rPr lang="en-US" smtClean="0"/>
              <a:t>Thursday, November 30, 2017</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B117D66-2DCA-4FB8-81E9-EFD5619725F8}" type="datetime2">
              <a:rPr lang="en-US" smtClean="0"/>
              <a:t>Thursday, November 30, 2017</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B2DAA2-BF66-419F-AAA2-D0784ACB9C6D}" type="datetime2">
              <a:rPr lang="en-US" smtClean="0"/>
              <a:t>Thursday, November 30, 2017</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E52CE3-1A7A-485F-9BD8-F0C39C457969}" type="datetime2">
              <a:rPr lang="en-US" smtClean="0"/>
              <a:t>Thursday, November 30, 2017</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854E4C-9B78-4FFE-A188-2F212325F24D}" type="datetime2">
              <a:rPr lang="en-US" smtClean="0"/>
              <a:t>Thursday, November 30, 2017</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D8DEDE4-96AE-4D9E-971A-48C1D9B69808}" type="datetime2">
              <a:rPr lang="en-US" smtClean="0"/>
              <a:t>Thursday, November 30, 2017</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838200"/>
            <a:ext cx="7848600" cy="1241425"/>
          </a:xfrm>
        </p:spPr>
        <p:txBody>
          <a:bodyPr/>
          <a:lstStyle/>
          <a:p>
            <a:pPr algn="ctr"/>
            <a:r>
              <a:rPr lang="en-US" sz="2800" b="1" dirty="0"/>
              <a:t>Some(what) Grand Challenges for Information Retrieval</a:t>
            </a:r>
            <a:endParaRPr lang="en-US" sz="2800" dirty="0"/>
          </a:p>
        </p:txBody>
      </p:sp>
      <p:sp>
        <p:nvSpPr>
          <p:cNvPr id="4" name="TextBox 3"/>
          <p:cNvSpPr txBox="1"/>
          <p:nvPr/>
        </p:nvSpPr>
        <p:spPr>
          <a:xfrm>
            <a:off x="2950709" y="2143506"/>
            <a:ext cx="3166381" cy="707886"/>
          </a:xfrm>
          <a:prstGeom prst="rect">
            <a:avLst/>
          </a:prstGeom>
          <a:noFill/>
        </p:spPr>
        <p:txBody>
          <a:bodyPr wrap="none" rtlCol="0">
            <a:spAutoFit/>
          </a:bodyPr>
          <a:lstStyle/>
          <a:p>
            <a:pPr algn="ctr"/>
            <a:r>
              <a:rPr lang="en-US" sz="2000" b="1" dirty="0"/>
              <a:t>Nicholas J. </a:t>
            </a:r>
            <a:r>
              <a:rPr lang="en-US" sz="2000" b="1" dirty="0" smtClean="0"/>
              <a:t>Belkin</a:t>
            </a:r>
          </a:p>
          <a:p>
            <a:pPr algn="ctr"/>
            <a:r>
              <a:rPr lang="en-US" sz="2000" b="1" i="1" dirty="0" smtClean="0"/>
              <a:t>Venue: S</a:t>
            </a:r>
            <a:r>
              <a:rPr lang="en-US" sz="2000" b="1" dirty="0" smtClean="0"/>
              <a:t>IGIR FORUM’08</a:t>
            </a:r>
            <a:endParaRPr lang="en-US" sz="2000" b="1" i="1" dirty="0"/>
          </a:p>
        </p:txBody>
      </p:sp>
      <p:sp>
        <p:nvSpPr>
          <p:cNvPr id="6" name="Title 1"/>
          <p:cNvSpPr txBox="1">
            <a:spLocks/>
          </p:cNvSpPr>
          <p:nvPr/>
        </p:nvSpPr>
        <p:spPr>
          <a:xfrm>
            <a:off x="609600" y="3814916"/>
            <a:ext cx="7848600" cy="1241425"/>
          </a:xfrm>
          <a:prstGeom prst="rect">
            <a:avLst/>
          </a:prstGeom>
        </p:spPr>
        <p:txBody>
          <a:bodyPr vert="horz" lIns="91440" tIns="45720" rIns="91440" bIns="45720" rtlCol="0" anchor="b">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pPr algn="ctr"/>
            <a:r>
              <a:rPr lang="en-US" sz="2800" b="1" dirty="0"/>
              <a:t>Personalized Social Search Based on the User’s </a:t>
            </a:r>
            <a:r>
              <a:rPr lang="en-US" sz="2800" b="1" dirty="0" smtClean="0"/>
              <a:t>Social Network</a:t>
            </a:r>
            <a:endParaRPr lang="en-US" sz="2800" dirty="0"/>
          </a:p>
        </p:txBody>
      </p:sp>
      <p:sp>
        <p:nvSpPr>
          <p:cNvPr id="7" name="TextBox 6"/>
          <p:cNvSpPr txBox="1"/>
          <p:nvPr/>
        </p:nvSpPr>
        <p:spPr>
          <a:xfrm>
            <a:off x="1749641" y="5279923"/>
            <a:ext cx="5859296" cy="1015663"/>
          </a:xfrm>
          <a:prstGeom prst="rect">
            <a:avLst/>
          </a:prstGeom>
          <a:noFill/>
        </p:spPr>
        <p:txBody>
          <a:bodyPr wrap="none" rtlCol="0">
            <a:spAutoFit/>
          </a:bodyPr>
          <a:lstStyle/>
          <a:p>
            <a:pPr algn="ctr"/>
            <a:r>
              <a:rPr lang="en-US" sz="2000" b="1" i="1" dirty="0" smtClean="0"/>
              <a:t>Carmel, </a:t>
            </a:r>
            <a:r>
              <a:rPr lang="en-US" sz="2000" b="1" i="1" dirty="0" err="1" smtClean="0"/>
              <a:t>Zwerdling</a:t>
            </a:r>
            <a:r>
              <a:rPr lang="en-US" sz="2000" b="1" i="1" dirty="0" smtClean="0"/>
              <a:t>, Guy, </a:t>
            </a:r>
            <a:r>
              <a:rPr lang="en-US" sz="2000" b="1" i="1" dirty="0" err="1" smtClean="0"/>
              <a:t>Ofek-Koifman</a:t>
            </a:r>
            <a:r>
              <a:rPr lang="en-US" sz="2000" b="1" i="1" dirty="0" smtClean="0"/>
              <a:t>, </a:t>
            </a:r>
            <a:r>
              <a:rPr lang="en-US" sz="2000" b="1" i="1" dirty="0" err="1" smtClean="0"/>
              <a:t>Har’el</a:t>
            </a:r>
            <a:r>
              <a:rPr lang="en-US" sz="2000" b="1" i="1" dirty="0" smtClean="0"/>
              <a:t>, </a:t>
            </a:r>
          </a:p>
          <a:p>
            <a:pPr algn="ctr"/>
            <a:r>
              <a:rPr lang="en-US" sz="2000" b="1" i="1" dirty="0" smtClean="0"/>
              <a:t>Ronen, </a:t>
            </a:r>
            <a:r>
              <a:rPr lang="en-US" sz="2000" b="1" i="1" dirty="0" err="1" smtClean="0"/>
              <a:t>Uziel</a:t>
            </a:r>
            <a:r>
              <a:rPr lang="en-US" sz="2000" b="1" i="1" dirty="0" smtClean="0"/>
              <a:t>, </a:t>
            </a:r>
            <a:r>
              <a:rPr lang="en-US" sz="2000" b="1" i="1" dirty="0" err="1" smtClean="0"/>
              <a:t>Yogev</a:t>
            </a:r>
            <a:r>
              <a:rPr lang="en-US" sz="2000" b="1" i="1" dirty="0" smtClean="0"/>
              <a:t> and </a:t>
            </a:r>
            <a:r>
              <a:rPr lang="en-US" sz="2000" b="1" i="1" dirty="0" err="1" smtClean="0"/>
              <a:t>Chernov</a:t>
            </a:r>
            <a:endParaRPr lang="en-US" sz="2000" b="1" i="1" dirty="0" smtClean="0"/>
          </a:p>
          <a:p>
            <a:pPr algn="ctr"/>
            <a:r>
              <a:rPr lang="en-US" sz="2000" b="1" i="1" dirty="0" smtClean="0"/>
              <a:t>Venue: CIKM’09</a:t>
            </a:r>
            <a:endParaRPr lang="en-US" sz="2000" b="1" i="1" dirty="0"/>
          </a:p>
        </p:txBody>
      </p:sp>
    </p:spTree>
    <p:extLst>
      <p:ext uri="{BB962C8B-B14F-4D97-AF65-F5344CB8AC3E}">
        <p14:creationId xmlns:p14="http://schemas.microsoft.com/office/powerpoint/2010/main" val="39864837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(In)Formal models of interactive IR</a:t>
            </a:r>
          </a:p>
        </p:txBody>
      </p:sp>
      <p:sp>
        <p:nvSpPr>
          <p:cNvPr id="3" name="Content Placeholder 2"/>
          <p:cNvSpPr>
            <a:spLocks noGrp="1"/>
          </p:cNvSpPr>
          <p:nvPr>
            <p:ph idx="1"/>
          </p:nvPr>
        </p:nvSpPr>
        <p:spPr/>
        <p:txBody>
          <a:bodyPr/>
          <a:lstStyle/>
          <a:p>
            <a:r>
              <a:rPr lang="en-US" dirty="0" smtClean="0"/>
              <a:t>Most of the models does not have any </a:t>
            </a:r>
            <a:r>
              <a:rPr lang="en-US" dirty="0"/>
              <a:t>place for the user, nor for interaction</a:t>
            </a:r>
            <a:r>
              <a:rPr lang="en-US" dirty="0" smtClean="0"/>
              <a:t>.</a:t>
            </a:r>
          </a:p>
          <a:p>
            <a:endParaRPr lang="en-US" dirty="0" smtClean="0"/>
          </a:p>
          <a:p>
            <a:r>
              <a:rPr lang="en-US" dirty="0" smtClean="0"/>
              <a:t>Concerned </a:t>
            </a:r>
            <a:r>
              <a:rPr lang="en-US" dirty="0"/>
              <a:t>with issues of representations of information objects and given, static queries, and </a:t>
            </a:r>
            <a:r>
              <a:rPr lang="en-US" dirty="0" smtClean="0"/>
              <a:t>of matching </a:t>
            </a:r>
            <a:r>
              <a:rPr lang="en-US" dirty="0"/>
              <a:t>and ranking techniques.</a:t>
            </a:r>
          </a:p>
        </p:txBody>
      </p:sp>
      <p:sp>
        <p:nvSpPr>
          <p:cNvPr id="4" name="Slide Number Placeholder 3"/>
          <p:cNvSpPr>
            <a:spLocks noGrp="1"/>
          </p:cNvSpPr>
          <p:nvPr>
            <p:ph type="sldNum" sz="quarter" idx="12"/>
          </p:nvPr>
        </p:nvSpPr>
        <p:spPr/>
        <p:txBody>
          <a:bodyPr/>
          <a:lstStyle/>
          <a:p>
            <a:fld id="{0CFEC368-1D7A-4F81-ABF6-AE0E36BAF64C}" type="slidenum">
              <a:rPr lang="en-US" smtClean="0"/>
              <a:pPr/>
              <a:t>10</a:t>
            </a:fld>
            <a:endParaRPr lang="en-US"/>
          </a:p>
        </p:txBody>
      </p:sp>
    </p:spTree>
    <p:extLst>
      <p:ext uri="{BB962C8B-B14F-4D97-AF65-F5344CB8AC3E}">
        <p14:creationId xmlns:p14="http://schemas.microsoft.com/office/powerpoint/2010/main" val="8356226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of the Paper</a:t>
            </a:r>
            <a:endParaRPr lang="en-US" dirty="0"/>
          </a:p>
        </p:txBody>
      </p:sp>
      <p:sp>
        <p:nvSpPr>
          <p:cNvPr id="3" name="Content Placeholder 2"/>
          <p:cNvSpPr>
            <a:spLocks noGrp="1"/>
          </p:cNvSpPr>
          <p:nvPr>
            <p:ph idx="1"/>
          </p:nvPr>
        </p:nvSpPr>
        <p:spPr/>
        <p:txBody>
          <a:bodyPr/>
          <a:lstStyle/>
          <a:p>
            <a:r>
              <a:rPr lang="en-US" dirty="0" smtClean="0"/>
              <a:t>IR models which treat user as active participant in the IR system </a:t>
            </a:r>
            <a:endParaRPr lang="en-US" dirty="0" smtClean="0"/>
          </a:p>
          <a:p>
            <a:endParaRPr lang="en-US" dirty="0" smtClean="0"/>
          </a:p>
          <a:p>
            <a:r>
              <a:rPr lang="en-US" dirty="0" smtClean="0"/>
              <a:t>IR models with user interaction with </a:t>
            </a:r>
            <a:r>
              <a:rPr lang="en-US" dirty="0"/>
              <a:t>information as a central </a:t>
            </a:r>
            <a:r>
              <a:rPr lang="en-US" dirty="0" smtClean="0"/>
              <a:t>process</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11</a:t>
            </a:fld>
            <a:endParaRPr lang="en-US"/>
          </a:p>
        </p:txBody>
      </p:sp>
    </p:spTree>
    <p:extLst>
      <p:ext uri="{BB962C8B-B14F-4D97-AF65-F5344CB8AC3E}">
        <p14:creationId xmlns:p14="http://schemas.microsoft.com/office/powerpoint/2010/main" val="7399752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the Second Paper Cites the First Paper</a:t>
            </a:r>
            <a:endParaRPr lang="en-US" dirty="0"/>
          </a:p>
        </p:txBody>
      </p:sp>
      <p:sp>
        <p:nvSpPr>
          <p:cNvPr id="3" name="Content Placeholder 2"/>
          <p:cNvSpPr>
            <a:spLocks noGrp="1"/>
          </p:cNvSpPr>
          <p:nvPr>
            <p:ph idx="1"/>
          </p:nvPr>
        </p:nvSpPr>
        <p:spPr/>
        <p:txBody>
          <a:bodyPr/>
          <a:lstStyle/>
          <a:p>
            <a:r>
              <a:rPr lang="en-US" dirty="0" smtClean="0"/>
              <a:t>Builds on the suggestions provided for studying personalization </a:t>
            </a:r>
            <a:r>
              <a:rPr lang="en-US" dirty="0" smtClean="0"/>
              <a:t>problem</a:t>
            </a:r>
          </a:p>
          <a:p>
            <a:endParaRPr lang="en-US" dirty="0" smtClean="0"/>
          </a:p>
          <a:p>
            <a:r>
              <a:rPr lang="en-US" dirty="0" smtClean="0"/>
              <a:t>Identifies a new dimension to study </a:t>
            </a:r>
            <a:r>
              <a:rPr lang="en-US" dirty="0" smtClean="0"/>
              <a:t>personalization</a:t>
            </a:r>
          </a:p>
          <a:p>
            <a:endParaRPr lang="en-US" dirty="0" smtClean="0"/>
          </a:p>
          <a:p>
            <a:r>
              <a:rPr lang="en-US" dirty="0" smtClean="0"/>
              <a:t>Evaluates different factors in the dimension to build a  personalized search</a:t>
            </a:r>
          </a:p>
          <a:p>
            <a:endParaRPr lang="en-US" dirty="0" smtClean="0"/>
          </a:p>
        </p:txBody>
      </p:sp>
      <p:sp>
        <p:nvSpPr>
          <p:cNvPr id="4" name="Slide Number Placeholder 3"/>
          <p:cNvSpPr>
            <a:spLocks noGrp="1"/>
          </p:cNvSpPr>
          <p:nvPr>
            <p:ph type="sldNum" sz="quarter" idx="12"/>
          </p:nvPr>
        </p:nvSpPr>
        <p:spPr/>
        <p:txBody>
          <a:bodyPr/>
          <a:lstStyle/>
          <a:p>
            <a:fld id="{0CFEC368-1D7A-4F81-ABF6-AE0E36BAF64C}" type="slidenum">
              <a:rPr lang="en-US" smtClean="0"/>
              <a:pPr/>
              <a:t>12</a:t>
            </a:fld>
            <a:endParaRPr lang="en-US"/>
          </a:p>
        </p:txBody>
      </p:sp>
    </p:spTree>
    <p:extLst>
      <p:ext uri="{BB962C8B-B14F-4D97-AF65-F5344CB8AC3E}">
        <p14:creationId xmlns:p14="http://schemas.microsoft.com/office/powerpoint/2010/main" val="12528079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Personalization of Search Results</a:t>
            </a:r>
            <a:endParaRPr lang="en-US" dirty="0"/>
          </a:p>
        </p:txBody>
      </p:sp>
      <p:sp>
        <p:nvSpPr>
          <p:cNvPr id="3" name="Content Placeholder 2"/>
          <p:cNvSpPr>
            <a:spLocks noGrp="1"/>
          </p:cNvSpPr>
          <p:nvPr>
            <p:ph idx="1"/>
          </p:nvPr>
        </p:nvSpPr>
        <p:spPr/>
        <p:txBody>
          <a:bodyPr/>
          <a:lstStyle/>
          <a:p>
            <a:r>
              <a:rPr lang="en-US" dirty="0" smtClean="0"/>
              <a:t>Investigates personalized social search based on user’s social </a:t>
            </a:r>
            <a:r>
              <a:rPr lang="en-US" dirty="0" smtClean="0"/>
              <a:t>relations</a:t>
            </a:r>
          </a:p>
          <a:p>
            <a:endParaRPr lang="en-US" dirty="0" smtClean="0"/>
          </a:p>
          <a:p>
            <a:r>
              <a:rPr lang="en-US" dirty="0" smtClean="0"/>
              <a:t>Search results are re-ranked according to the relation with individuals in the user’s social </a:t>
            </a:r>
            <a:r>
              <a:rPr lang="en-US" dirty="0" smtClean="0"/>
              <a:t>network</a:t>
            </a:r>
          </a:p>
          <a:p>
            <a:endParaRPr lang="en-US" dirty="0" smtClean="0"/>
          </a:p>
          <a:p>
            <a:r>
              <a:rPr lang="en-US" dirty="0" smtClean="0"/>
              <a:t>Study effectiveness of various social network for personalization and compare with topic-based personalization </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13</a:t>
            </a:fld>
            <a:endParaRPr lang="en-US"/>
          </a:p>
        </p:txBody>
      </p:sp>
    </p:spTree>
    <p:extLst>
      <p:ext uri="{BB962C8B-B14F-4D97-AF65-F5344CB8AC3E}">
        <p14:creationId xmlns:p14="http://schemas.microsoft.com/office/powerpoint/2010/main" val="27019592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Social Network Types for Personalization</a:t>
            </a:r>
            <a:endParaRPr lang="en-US" dirty="0"/>
          </a:p>
        </p:txBody>
      </p:sp>
      <p:sp>
        <p:nvSpPr>
          <p:cNvPr id="3" name="Content Placeholder 2"/>
          <p:cNvSpPr>
            <a:spLocks noGrp="1"/>
          </p:cNvSpPr>
          <p:nvPr>
            <p:ph idx="1"/>
          </p:nvPr>
        </p:nvSpPr>
        <p:spPr/>
        <p:txBody>
          <a:bodyPr/>
          <a:lstStyle/>
          <a:p>
            <a:r>
              <a:rPr lang="en-US" dirty="0" smtClean="0"/>
              <a:t>Familiarity-based Social Networks</a:t>
            </a:r>
          </a:p>
          <a:p>
            <a:r>
              <a:rPr lang="en-US" dirty="0" smtClean="0"/>
              <a:t>Similarity-based Social Networks</a:t>
            </a:r>
          </a:p>
          <a:p>
            <a:r>
              <a:rPr lang="en-US" dirty="0" smtClean="0"/>
              <a:t>Overall Social Networks</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14</a:t>
            </a:fld>
            <a:endParaRPr lang="en-US"/>
          </a:p>
        </p:txBody>
      </p:sp>
    </p:spTree>
    <p:extLst>
      <p:ext uri="{BB962C8B-B14F-4D97-AF65-F5344CB8AC3E}">
        <p14:creationId xmlns:p14="http://schemas.microsoft.com/office/powerpoint/2010/main" val="19398822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Familiarity-based Social </a:t>
            </a:r>
            <a:r>
              <a:rPr lang="en-US" dirty="0" smtClean="0"/>
              <a:t>Networks</a:t>
            </a:r>
            <a:endParaRPr lang="en-US" dirty="0"/>
          </a:p>
        </p:txBody>
      </p:sp>
      <p:pic>
        <p:nvPicPr>
          <p:cNvPr id="4" name="Picture 2" descr="F:\Fall2017\InformationRetreival\Presentation 4\Friends.PNG"/>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1138084" y="2372186"/>
            <a:ext cx="2085975" cy="695325"/>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F:\Fall2017\InformationRetreival\Presentation 4\Tagg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062595"/>
            <a:ext cx="1971675" cy="600075"/>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F:\Fall2017\InformationRetreival\Presentation 4\documen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90097" y="4299466"/>
            <a:ext cx="757008" cy="75700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62000" y="4493304"/>
            <a:ext cx="338554" cy="369332"/>
          </a:xfrm>
          <a:prstGeom prst="rect">
            <a:avLst/>
          </a:prstGeom>
          <a:noFill/>
        </p:spPr>
        <p:txBody>
          <a:bodyPr wrap="none" rtlCol="0">
            <a:spAutoFit/>
          </a:bodyPr>
          <a:lstStyle/>
          <a:p>
            <a:r>
              <a:rPr lang="en-US" dirty="0" smtClean="0"/>
              <a:t>A</a:t>
            </a:r>
            <a:endParaRPr lang="en-US" dirty="0"/>
          </a:p>
        </p:txBody>
      </p:sp>
      <p:cxnSp>
        <p:nvCxnSpPr>
          <p:cNvPr id="7" name="Straight Arrow Connector 6"/>
          <p:cNvCxnSpPr>
            <a:endCxn id="3075" idx="1"/>
          </p:cNvCxnSpPr>
          <p:nvPr/>
        </p:nvCxnSpPr>
        <p:spPr>
          <a:xfrm>
            <a:off x="1143000" y="4677970"/>
            <a:ext cx="1347097"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256138" y="4294512"/>
            <a:ext cx="1120820" cy="369332"/>
          </a:xfrm>
          <a:prstGeom prst="rect">
            <a:avLst/>
          </a:prstGeom>
          <a:noFill/>
        </p:spPr>
        <p:txBody>
          <a:bodyPr wrap="none" rtlCol="0">
            <a:spAutoFit/>
          </a:bodyPr>
          <a:lstStyle/>
          <a:p>
            <a:r>
              <a:rPr lang="en-US" dirty="0" smtClean="0"/>
              <a:t>Author of</a:t>
            </a:r>
            <a:endParaRPr lang="en-US" dirty="0"/>
          </a:p>
        </p:txBody>
      </p:sp>
      <p:sp>
        <p:nvSpPr>
          <p:cNvPr id="9" name="TextBox 8"/>
          <p:cNvSpPr txBox="1"/>
          <p:nvPr/>
        </p:nvSpPr>
        <p:spPr>
          <a:xfrm>
            <a:off x="4419600" y="4493304"/>
            <a:ext cx="338554" cy="369332"/>
          </a:xfrm>
          <a:prstGeom prst="rect">
            <a:avLst/>
          </a:prstGeom>
          <a:noFill/>
        </p:spPr>
        <p:txBody>
          <a:bodyPr wrap="none" rtlCol="0">
            <a:spAutoFit/>
          </a:bodyPr>
          <a:lstStyle/>
          <a:p>
            <a:r>
              <a:rPr lang="en-US" dirty="0" smtClean="0"/>
              <a:t>B</a:t>
            </a:r>
            <a:endParaRPr lang="en-US" dirty="0"/>
          </a:p>
        </p:txBody>
      </p:sp>
      <p:cxnSp>
        <p:nvCxnSpPr>
          <p:cNvPr id="11" name="Straight Arrow Connector 10"/>
          <p:cNvCxnSpPr/>
          <p:nvPr/>
        </p:nvCxnSpPr>
        <p:spPr>
          <a:xfrm flipH="1">
            <a:off x="3247105" y="4677970"/>
            <a:ext cx="1172495"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403937" y="4294512"/>
            <a:ext cx="1184940" cy="369332"/>
          </a:xfrm>
          <a:prstGeom prst="rect">
            <a:avLst/>
          </a:prstGeom>
          <a:noFill/>
        </p:spPr>
        <p:txBody>
          <a:bodyPr wrap="none" rtlCol="0">
            <a:spAutoFit/>
          </a:bodyPr>
          <a:lstStyle/>
          <a:p>
            <a:r>
              <a:rPr lang="en-US" dirty="0" smtClean="0"/>
              <a:t>Author of </a:t>
            </a:r>
            <a:endParaRPr lang="en-US" dirty="0"/>
          </a:p>
        </p:txBody>
      </p:sp>
      <p:sp>
        <p:nvSpPr>
          <p:cNvPr id="13" name="TextBox 12"/>
          <p:cNvSpPr txBox="1"/>
          <p:nvPr/>
        </p:nvSpPr>
        <p:spPr>
          <a:xfrm>
            <a:off x="4758154" y="2781602"/>
            <a:ext cx="2682145" cy="461665"/>
          </a:xfrm>
          <a:prstGeom prst="rect">
            <a:avLst/>
          </a:prstGeom>
          <a:noFill/>
        </p:spPr>
        <p:txBody>
          <a:bodyPr wrap="none" rtlCol="0">
            <a:spAutoFit/>
          </a:bodyPr>
          <a:lstStyle/>
          <a:p>
            <a:r>
              <a:rPr lang="en-US" sz="2400" b="1" dirty="0" smtClean="0"/>
              <a:t>Direct Familiarity</a:t>
            </a:r>
            <a:endParaRPr lang="en-US" sz="2400" b="1" dirty="0"/>
          </a:p>
        </p:txBody>
      </p:sp>
      <p:sp>
        <p:nvSpPr>
          <p:cNvPr id="14" name="Right Brace 13"/>
          <p:cNvSpPr/>
          <p:nvPr/>
        </p:nvSpPr>
        <p:spPr>
          <a:xfrm>
            <a:off x="3403937" y="2362200"/>
            <a:ext cx="429415" cy="130047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6" name="Straight Arrow Connector 15"/>
          <p:cNvCxnSpPr>
            <a:stCxn id="14" idx="1"/>
          </p:cNvCxnSpPr>
          <p:nvPr/>
        </p:nvCxnSpPr>
        <p:spPr>
          <a:xfrm>
            <a:off x="3833352" y="3012435"/>
            <a:ext cx="92480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758154" y="4393908"/>
            <a:ext cx="2919389" cy="461665"/>
          </a:xfrm>
          <a:prstGeom prst="rect">
            <a:avLst/>
          </a:prstGeom>
          <a:noFill/>
        </p:spPr>
        <p:txBody>
          <a:bodyPr wrap="none" rtlCol="0">
            <a:spAutoFit/>
          </a:bodyPr>
          <a:lstStyle/>
          <a:p>
            <a:r>
              <a:rPr lang="en-US" sz="2400" b="1" dirty="0" smtClean="0"/>
              <a:t>Indirect Familiarity</a:t>
            </a:r>
            <a:endParaRPr lang="en-US" sz="2400" b="1" dirty="0"/>
          </a:p>
        </p:txBody>
      </p:sp>
      <p:sp>
        <p:nvSpPr>
          <p:cNvPr id="20" name="Slide Number Placeholder 19"/>
          <p:cNvSpPr>
            <a:spLocks noGrp="1"/>
          </p:cNvSpPr>
          <p:nvPr>
            <p:ph type="sldNum" sz="quarter" idx="12"/>
          </p:nvPr>
        </p:nvSpPr>
        <p:spPr/>
        <p:txBody>
          <a:bodyPr/>
          <a:lstStyle/>
          <a:p>
            <a:fld id="{0CFEC368-1D7A-4F81-ABF6-AE0E36BAF64C}" type="slidenum">
              <a:rPr lang="en-US" smtClean="0"/>
              <a:pPr/>
              <a:t>15</a:t>
            </a:fld>
            <a:endParaRPr lang="en-US"/>
          </a:p>
        </p:txBody>
      </p:sp>
    </p:spTree>
    <p:extLst>
      <p:ext uri="{BB962C8B-B14F-4D97-AF65-F5344CB8AC3E}">
        <p14:creationId xmlns:p14="http://schemas.microsoft.com/office/powerpoint/2010/main" val="19900108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Similarity-based Social </a:t>
            </a:r>
            <a:r>
              <a:rPr lang="en-US" dirty="0" smtClean="0"/>
              <a:t>Networks</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                 </a:t>
            </a:r>
            <a:endParaRPr lang="en-US" b="1"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088433"/>
            <a:ext cx="5157032" cy="141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3886199"/>
            <a:ext cx="4009103" cy="1920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Slide Number Placeholder 27"/>
          <p:cNvSpPr>
            <a:spLocks noGrp="1"/>
          </p:cNvSpPr>
          <p:nvPr>
            <p:ph type="sldNum" sz="quarter" idx="12"/>
          </p:nvPr>
        </p:nvSpPr>
        <p:spPr/>
        <p:txBody>
          <a:bodyPr/>
          <a:lstStyle/>
          <a:p>
            <a:fld id="{0CFEC368-1D7A-4F81-ABF6-AE0E36BAF64C}" type="slidenum">
              <a:rPr lang="en-US" smtClean="0"/>
              <a:pPr/>
              <a:t>16</a:t>
            </a:fld>
            <a:endParaRPr lang="en-US"/>
          </a:p>
        </p:txBody>
      </p:sp>
    </p:spTree>
    <p:extLst>
      <p:ext uri="{BB962C8B-B14F-4D97-AF65-F5344CB8AC3E}">
        <p14:creationId xmlns:p14="http://schemas.microsoft.com/office/powerpoint/2010/main" val="5488617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Social Networks</a:t>
            </a:r>
            <a:endParaRPr lang="en-US" dirty="0"/>
          </a:p>
        </p:txBody>
      </p:sp>
      <p:sp>
        <p:nvSpPr>
          <p:cNvPr id="3" name="Content Placeholder 2"/>
          <p:cNvSpPr>
            <a:spLocks noGrp="1"/>
          </p:cNvSpPr>
          <p:nvPr>
            <p:ph idx="1"/>
          </p:nvPr>
        </p:nvSpPr>
        <p:spPr/>
        <p:txBody>
          <a:bodyPr/>
          <a:lstStyle/>
          <a:p>
            <a:r>
              <a:rPr lang="en-US" dirty="0" smtClean="0"/>
              <a:t>Both Familiarity Social Networks and Similarity Social Networks used</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17</a:t>
            </a:fld>
            <a:endParaRPr lang="en-US"/>
          </a:p>
        </p:txBody>
      </p:sp>
    </p:spTree>
    <p:extLst>
      <p:ext uri="{BB962C8B-B14F-4D97-AF65-F5344CB8AC3E}">
        <p14:creationId xmlns:p14="http://schemas.microsoft.com/office/powerpoint/2010/main" val="16919066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Topic-Based</a:t>
            </a:r>
            <a:endParaRPr lang="en-US" dirty="0"/>
          </a:p>
        </p:txBody>
      </p:sp>
      <p:sp>
        <p:nvSpPr>
          <p:cNvPr id="3" name="Content Placeholder 2"/>
          <p:cNvSpPr>
            <a:spLocks noGrp="1"/>
          </p:cNvSpPr>
          <p:nvPr>
            <p:ph idx="1"/>
          </p:nvPr>
        </p:nvSpPr>
        <p:spPr/>
        <p:txBody>
          <a:bodyPr/>
          <a:lstStyle/>
          <a:p>
            <a:r>
              <a:rPr lang="en-US" dirty="0" smtClean="0"/>
              <a:t>Topics of interest for user A: WSDL and ODU </a:t>
            </a:r>
          </a:p>
          <a:p>
            <a:endParaRPr lang="en-US" dirty="0"/>
          </a:p>
          <a:p>
            <a:pPr marL="0" indent="0">
              <a:buNone/>
            </a:pPr>
            <a:r>
              <a:rPr lang="en-US" dirty="0" smtClean="0"/>
              <a:t>  </a:t>
            </a:r>
            <a:endParaRPr lang="en-US" dirty="0"/>
          </a:p>
        </p:txBody>
      </p:sp>
      <p:pic>
        <p:nvPicPr>
          <p:cNvPr id="5125" name="Picture 5" descr="F:\Fall2017\InformationRetreival\Presentation 4\TopicTa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160639"/>
            <a:ext cx="2971800" cy="1284801"/>
          </a:xfrm>
          <a:prstGeom prst="rect">
            <a:avLst/>
          </a:prstGeom>
          <a:noFill/>
          <a:extLst>
            <a:ext uri="{909E8E84-426E-40DD-AFC4-6F175D3DCCD1}">
              <a14:hiddenFill xmlns:a14="http://schemas.microsoft.com/office/drawing/2010/main">
                <a:solidFill>
                  <a:srgbClr val="FFFFFF"/>
                </a:solidFill>
              </a14:hiddenFill>
            </a:ext>
          </a:extLst>
        </p:spPr>
      </p:pic>
      <p:pic>
        <p:nvPicPr>
          <p:cNvPr id="5127" name="Picture 7" descr="F:\Fall2017\InformationRetreival\Presentation 4\TopicReta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810000"/>
            <a:ext cx="2819400" cy="1232724"/>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9"/>
          <p:cNvSpPr>
            <a:spLocks noGrp="1"/>
          </p:cNvSpPr>
          <p:nvPr>
            <p:ph type="sldNum" sz="quarter" idx="12"/>
          </p:nvPr>
        </p:nvSpPr>
        <p:spPr/>
        <p:txBody>
          <a:bodyPr/>
          <a:lstStyle/>
          <a:p>
            <a:fld id="{0CFEC368-1D7A-4F81-ABF6-AE0E36BAF64C}" type="slidenum">
              <a:rPr lang="en-US" smtClean="0"/>
              <a:pPr/>
              <a:t>18</a:t>
            </a:fld>
            <a:endParaRPr lang="en-US"/>
          </a:p>
        </p:txBody>
      </p:sp>
    </p:spTree>
    <p:extLst>
      <p:ext uri="{BB962C8B-B14F-4D97-AF65-F5344CB8AC3E}">
        <p14:creationId xmlns:p14="http://schemas.microsoft.com/office/powerpoint/2010/main" val="23524227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Off-Line Experiment</a:t>
            </a:r>
            <a:endParaRPr lang="en-US" dirty="0"/>
          </a:p>
        </p:txBody>
      </p:sp>
      <p:sp>
        <p:nvSpPr>
          <p:cNvPr id="3" name="Content Placeholder 2"/>
          <p:cNvSpPr>
            <a:spLocks noGrp="1"/>
          </p:cNvSpPr>
          <p:nvPr>
            <p:ph idx="1"/>
          </p:nvPr>
        </p:nvSpPr>
        <p:spPr/>
        <p:txBody>
          <a:bodyPr/>
          <a:lstStyle/>
          <a:p>
            <a:r>
              <a:rPr lang="en-US" dirty="0" smtClean="0"/>
              <a:t>Used IBM’s </a:t>
            </a:r>
            <a:r>
              <a:rPr lang="en-US" b="1" dirty="0" smtClean="0"/>
              <a:t>Lotus Connections (LC) </a:t>
            </a:r>
            <a:r>
              <a:rPr lang="en-US" dirty="0" smtClean="0"/>
              <a:t>which has profile of all employees, a social bookmarking system, a blogging service, a communities service and activities</a:t>
            </a:r>
          </a:p>
          <a:p>
            <a:endParaRPr lang="en-US" dirty="0" smtClean="0"/>
          </a:p>
          <a:p>
            <a:r>
              <a:rPr lang="en-US" dirty="0" smtClean="0"/>
              <a:t>Used </a:t>
            </a:r>
            <a:r>
              <a:rPr lang="en-US" b="1" dirty="0" smtClean="0"/>
              <a:t>Social Networks and Discovery (</a:t>
            </a:r>
            <a:r>
              <a:rPr lang="en-US" b="1" dirty="0" err="1" smtClean="0"/>
              <a:t>SaND</a:t>
            </a:r>
            <a:r>
              <a:rPr lang="en-US" b="1" dirty="0" smtClean="0"/>
              <a:t>) </a:t>
            </a:r>
            <a:r>
              <a:rPr lang="en-US" dirty="0" smtClean="0"/>
              <a:t>an aggregation tool over social data gathered from LC for information discovery and analysis</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19</a:t>
            </a:fld>
            <a:endParaRPr lang="en-US"/>
          </a:p>
        </p:txBody>
      </p:sp>
    </p:spTree>
    <p:extLst>
      <p:ext uri="{BB962C8B-B14F-4D97-AF65-F5344CB8AC3E}">
        <p14:creationId xmlns:p14="http://schemas.microsoft.com/office/powerpoint/2010/main" val="9629768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 for IR Research</a:t>
            </a:r>
            <a:endParaRPr lang="en-US" dirty="0"/>
          </a:p>
        </p:txBody>
      </p:sp>
      <p:sp>
        <p:nvSpPr>
          <p:cNvPr id="3" name="Content Placeholder 2"/>
          <p:cNvSpPr>
            <a:spLocks noGrp="1"/>
          </p:cNvSpPr>
          <p:nvPr>
            <p:ph idx="1"/>
          </p:nvPr>
        </p:nvSpPr>
        <p:spPr/>
        <p:txBody>
          <a:bodyPr/>
          <a:lstStyle/>
          <a:p>
            <a:r>
              <a:rPr lang="en-US" dirty="0" smtClean="0"/>
              <a:t>“Substantial  progress in information retrieval was likely only to come through addressing issues associated with users of IR systems, rather than continuing IR research’s almost exclusive focus on document representation and matching and ranking techniques.”  by Karen </a:t>
            </a:r>
            <a:r>
              <a:rPr lang="en-US" dirty="0" err="1" smtClean="0"/>
              <a:t>Sparck</a:t>
            </a:r>
            <a:r>
              <a:rPr lang="en-US" dirty="0" smtClean="0"/>
              <a:t> in 1998 on receiving SIGIR Gerrard Salton Award</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2</a:t>
            </a:fld>
            <a:endParaRPr lang="en-US"/>
          </a:p>
        </p:txBody>
      </p:sp>
    </p:spTree>
    <p:extLst>
      <p:ext uri="{BB962C8B-B14F-4D97-AF65-F5344CB8AC3E}">
        <p14:creationId xmlns:p14="http://schemas.microsoft.com/office/powerpoint/2010/main" val="18345966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of Off-Line Experiment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676400"/>
            <a:ext cx="6772334" cy="3124200"/>
          </a:xfrm>
        </p:spPr>
      </p:pic>
      <p:sp>
        <p:nvSpPr>
          <p:cNvPr id="6" name="TextBox 5"/>
          <p:cNvSpPr txBox="1"/>
          <p:nvPr/>
        </p:nvSpPr>
        <p:spPr>
          <a:xfrm>
            <a:off x="762000" y="5029200"/>
            <a:ext cx="8079969" cy="1200329"/>
          </a:xfrm>
          <a:prstGeom prst="rect">
            <a:avLst/>
          </a:prstGeom>
          <a:noFill/>
        </p:spPr>
        <p:txBody>
          <a:bodyPr wrap="none" rtlCol="0">
            <a:spAutoFit/>
          </a:bodyPr>
          <a:lstStyle/>
          <a:p>
            <a:pPr marL="342900" indent="-342900">
              <a:buFont typeface="Wingdings" pitchFamily="2" charset="2"/>
              <a:buChar char="v"/>
            </a:pPr>
            <a:r>
              <a:rPr lang="en-US" b="1" dirty="0" smtClean="0"/>
              <a:t>All personalization techniques outperform non-personalized search</a:t>
            </a:r>
          </a:p>
          <a:p>
            <a:pPr marL="342900" indent="-342900">
              <a:buFont typeface="Wingdings" pitchFamily="2" charset="2"/>
              <a:buChar char="v"/>
            </a:pPr>
            <a:r>
              <a:rPr lang="en-US" b="1" dirty="0" smtClean="0"/>
              <a:t>Similarity-SN outperforms Familiarity and Overall-SN</a:t>
            </a:r>
          </a:p>
          <a:p>
            <a:pPr marL="342900" indent="-342900">
              <a:buFont typeface="Wingdings" pitchFamily="2" charset="2"/>
              <a:buChar char="v"/>
            </a:pPr>
            <a:r>
              <a:rPr lang="en-US" b="1" dirty="0" smtClean="0"/>
              <a:t>Topic-based search with no SN data performs better than Familiarity </a:t>
            </a:r>
          </a:p>
          <a:p>
            <a:r>
              <a:rPr lang="en-US" b="1" dirty="0"/>
              <a:t> </a:t>
            </a:r>
            <a:r>
              <a:rPr lang="en-US" b="1" dirty="0" smtClean="0"/>
              <a:t>     and Overall-SN</a:t>
            </a:r>
            <a:endParaRPr lang="en-US" b="1"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20</a:t>
            </a:fld>
            <a:endParaRPr lang="en-US"/>
          </a:p>
        </p:txBody>
      </p:sp>
    </p:spTree>
    <p:extLst>
      <p:ext uri="{BB962C8B-B14F-4D97-AF65-F5344CB8AC3E}">
        <p14:creationId xmlns:p14="http://schemas.microsoft.com/office/powerpoint/2010/main" val="76542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Survey</a:t>
            </a:r>
            <a:endParaRPr lang="en-US" dirty="0"/>
          </a:p>
        </p:txBody>
      </p:sp>
      <p:sp>
        <p:nvSpPr>
          <p:cNvPr id="3" name="Content Placeholder 2"/>
          <p:cNvSpPr>
            <a:spLocks noGrp="1"/>
          </p:cNvSpPr>
          <p:nvPr>
            <p:ph idx="1"/>
          </p:nvPr>
        </p:nvSpPr>
        <p:spPr/>
        <p:txBody>
          <a:bodyPr/>
          <a:lstStyle/>
          <a:p>
            <a:r>
              <a:rPr lang="en-US" dirty="0" smtClean="0"/>
              <a:t>Organization wide survey conducted</a:t>
            </a:r>
          </a:p>
          <a:p>
            <a:r>
              <a:rPr lang="en-US" dirty="0" smtClean="0"/>
              <a:t>Users with at least 30 people in similarity and familiarity list were considered</a:t>
            </a:r>
          </a:p>
          <a:p>
            <a:r>
              <a:rPr lang="en-US" dirty="0" smtClean="0"/>
              <a:t>Over 240 users from 28 countries participated on 577 personal queries</a:t>
            </a:r>
          </a:p>
          <a:p>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21</a:t>
            </a:fld>
            <a:endParaRPr lang="en-US"/>
          </a:p>
        </p:txBody>
      </p:sp>
    </p:spTree>
    <p:extLst>
      <p:ext uri="{BB962C8B-B14F-4D97-AF65-F5344CB8AC3E}">
        <p14:creationId xmlns:p14="http://schemas.microsoft.com/office/powerpoint/2010/main" val="27351754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Survey Experiment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7093" y="1600200"/>
            <a:ext cx="7375264" cy="2895600"/>
          </a:xfrm>
        </p:spPr>
      </p:pic>
      <p:sp>
        <p:nvSpPr>
          <p:cNvPr id="5" name="TextBox 4"/>
          <p:cNvSpPr txBox="1"/>
          <p:nvPr/>
        </p:nvSpPr>
        <p:spPr>
          <a:xfrm>
            <a:off x="457200" y="4800600"/>
            <a:ext cx="8947706" cy="2031325"/>
          </a:xfrm>
          <a:prstGeom prst="rect">
            <a:avLst/>
          </a:prstGeom>
          <a:noFill/>
        </p:spPr>
        <p:txBody>
          <a:bodyPr wrap="none" rtlCol="0">
            <a:spAutoFit/>
          </a:bodyPr>
          <a:lstStyle/>
          <a:p>
            <a:pPr marL="342900" indent="-342900">
              <a:buFont typeface="Wingdings" pitchFamily="2" charset="2"/>
              <a:buChar char="v"/>
            </a:pPr>
            <a:r>
              <a:rPr lang="en-US" b="1" dirty="0" smtClean="0"/>
              <a:t>All personalized strategies outperform non-personalized search except for</a:t>
            </a:r>
          </a:p>
          <a:p>
            <a:r>
              <a:rPr lang="en-US" b="1" dirty="0" smtClean="0"/>
              <a:t>     Topic-based search</a:t>
            </a:r>
          </a:p>
          <a:p>
            <a:pPr marL="285750" indent="-285750">
              <a:buFont typeface="Wingdings" pitchFamily="2" charset="2"/>
              <a:buChar char="v"/>
            </a:pPr>
            <a:r>
              <a:rPr lang="en-US" b="1" dirty="0"/>
              <a:t> </a:t>
            </a:r>
            <a:r>
              <a:rPr lang="en-US" b="1" dirty="0" smtClean="0"/>
              <a:t>Maximum improvement was achieved by Overall-SN</a:t>
            </a:r>
          </a:p>
          <a:p>
            <a:pPr marL="285750" indent="-285750">
              <a:buFont typeface="Wingdings" pitchFamily="2" charset="2"/>
              <a:buChar char="v"/>
            </a:pPr>
            <a:r>
              <a:rPr lang="en-US" b="1" dirty="0" smtClean="0"/>
              <a:t> Similarity-SN outperforms Familiarity-SN and Topic-based search</a:t>
            </a:r>
          </a:p>
          <a:p>
            <a:pPr marL="285750" indent="-285750">
              <a:buFont typeface="Wingdings" pitchFamily="2" charset="2"/>
              <a:buChar char="v"/>
            </a:pPr>
            <a:r>
              <a:rPr lang="en-US" b="1" dirty="0" smtClean="0"/>
              <a:t> Related terms improve performance except for Overall-SN</a:t>
            </a:r>
          </a:p>
          <a:p>
            <a:pPr marL="285750" indent="-285750">
              <a:buFont typeface="Wingdings" pitchFamily="2" charset="2"/>
              <a:buChar char="v"/>
            </a:pPr>
            <a:endParaRPr lang="en-US" dirty="0" smtClean="0"/>
          </a:p>
          <a:p>
            <a:pPr marL="285750" indent="-285750">
              <a:buFont typeface="Wingdings" pitchFamily="2" charset="2"/>
              <a:buChar char="v"/>
            </a:pP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22</a:t>
            </a:fld>
            <a:endParaRPr lang="en-US"/>
          </a:p>
        </p:txBody>
      </p:sp>
    </p:spTree>
    <p:extLst>
      <p:ext uri="{BB962C8B-B14F-4D97-AF65-F5344CB8AC3E}">
        <p14:creationId xmlns:p14="http://schemas.microsoft.com/office/powerpoint/2010/main" val="10010670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of the Paper</a:t>
            </a:r>
            <a:endParaRPr lang="en-US" dirty="0"/>
          </a:p>
        </p:txBody>
      </p:sp>
      <p:sp>
        <p:nvSpPr>
          <p:cNvPr id="3" name="Content Placeholder 2"/>
          <p:cNvSpPr>
            <a:spLocks noGrp="1"/>
          </p:cNvSpPr>
          <p:nvPr>
            <p:ph idx="1"/>
          </p:nvPr>
        </p:nvSpPr>
        <p:spPr/>
        <p:txBody>
          <a:bodyPr/>
          <a:lstStyle/>
          <a:p>
            <a:r>
              <a:rPr lang="en-US" dirty="0" smtClean="0"/>
              <a:t>Social network based personalization outperforms non-personalized social search</a:t>
            </a:r>
          </a:p>
          <a:p>
            <a:endParaRPr lang="en-US" dirty="0" smtClean="0"/>
          </a:p>
          <a:p>
            <a:r>
              <a:rPr lang="en-US" dirty="0" smtClean="0"/>
              <a:t>Social activity of similar people better predict the user’s social activity than the activity of familiar people</a:t>
            </a:r>
          </a:p>
          <a:p>
            <a:endParaRPr lang="en-US" dirty="0" smtClean="0"/>
          </a:p>
          <a:p>
            <a:r>
              <a:rPr lang="en-US" dirty="0" smtClean="0"/>
              <a:t>Discrepancy in offline test and user survey can help in parameter tuning for personalization search strategies</a:t>
            </a:r>
          </a:p>
          <a:p>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23</a:t>
            </a:fld>
            <a:endParaRPr lang="en-US"/>
          </a:p>
        </p:txBody>
      </p:sp>
    </p:spTree>
    <p:extLst>
      <p:ext uri="{BB962C8B-B14F-4D97-AF65-F5344CB8AC3E}">
        <p14:creationId xmlns:p14="http://schemas.microsoft.com/office/powerpoint/2010/main" val="17779987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Information-related goals, tasks and intentions</a:t>
            </a:r>
            <a:endParaRPr lang="en-US" dirty="0"/>
          </a:p>
        </p:txBody>
      </p:sp>
      <p:sp>
        <p:nvSpPr>
          <p:cNvPr id="3" name="Content Placeholder 2"/>
          <p:cNvSpPr>
            <a:spLocks noGrp="1"/>
          </p:cNvSpPr>
          <p:nvPr>
            <p:ph idx="1"/>
          </p:nvPr>
        </p:nvSpPr>
        <p:spPr/>
        <p:txBody>
          <a:bodyPr/>
          <a:lstStyle/>
          <a:p>
            <a:r>
              <a:rPr lang="en-US" dirty="0" smtClean="0"/>
              <a:t>Ability to characterize and differentiate among information-related goals, tasks and intentions</a:t>
            </a:r>
          </a:p>
          <a:p>
            <a:endParaRPr lang="en-US" dirty="0" smtClean="0"/>
          </a:p>
          <a:p>
            <a:r>
              <a:rPr lang="en-US" dirty="0" smtClean="0"/>
              <a:t>Infer information-related goals, intentions and tasks from previous or concurrent behavior</a:t>
            </a:r>
          </a:p>
          <a:p>
            <a:endParaRPr lang="en-US" dirty="0" smtClean="0"/>
          </a:p>
          <a:p>
            <a:r>
              <a:rPr lang="en-US" dirty="0" smtClean="0"/>
              <a:t>IR techniques that effectively respond to them </a:t>
            </a:r>
            <a:endParaRPr lang="en-US" dirty="0"/>
          </a:p>
        </p:txBody>
      </p:sp>
      <p:sp>
        <p:nvSpPr>
          <p:cNvPr id="4" name="Slide Number Placeholder 3"/>
          <p:cNvSpPr>
            <a:spLocks noGrp="1"/>
          </p:cNvSpPr>
          <p:nvPr>
            <p:ph type="sldNum" sz="quarter" idx="12"/>
          </p:nvPr>
        </p:nvSpPr>
        <p:spPr/>
        <p:txBody>
          <a:bodyPr/>
          <a:lstStyle/>
          <a:p>
            <a:fld id="{EA09BB0C-6246-4BB4-8E57-E09CB9522EAC}" type="slidenum">
              <a:rPr lang="en-US" smtClean="0"/>
              <a:t>3</a:t>
            </a:fld>
            <a:endParaRPr lang="en-US" dirty="0"/>
          </a:p>
        </p:txBody>
      </p:sp>
    </p:spTree>
    <p:extLst>
      <p:ext uri="{BB962C8B-B14F-4D97-AF65-F5344CB8AC3E}">
        <p14:creationId xmlns:p14="http://schemas.microsoft.com/office/powerpoint/2010/main" val="37341913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Understanding and supporting information behavior other than specified search</a:t>
            </a:r>
            <a:endParaRPr lang="en-US" dirty="0"/>
          </a:p>
        </p:txBody>
      </p:sp>
      <p:sp>
        <p:nvSpPr>
          <p:cNvPr id="3" name="Content Placeholder 2"/>
          <p:cNvSpPr>
            <a:spLocks noGrp="1"/>
          </p:cNvSpPr>
          <p:nvPr>
            <p:ph idx="1"/>
          </p:nvPr>
        </p:nvSpPr>
        <p:spPr/>
        <p:txBody>
          <a:bodyPr/>
          <a:lstStyle/>
          <a:p>
            <a:r>
              <a:rPr lang="en-US" dirty="0" smtClean="0"/>
              <a:t>Ability to identify or understand the situations which lead to any one information behavior or a sequence of </a:t>
            </a:r>
            <a:r>
              <a:rPr lang="en-US" dirty="0" smtClean="0"/>
              <a:t>behaviors</a:t>
            </a:r>
          </a:p>
          <a:p>
            <a:endParaRPr lang="en-US" dirty="0" smtClean="0"/>
          </a:p>
          <a:p>
            <a:r>
              <a:rPr lang="en-US" dirty="0" smtClean="0"/>
              <a:t>Evaluation of systems that support different information behavior</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4</a:t>
            </a:fld>
            <a:endParaRPr lang="en-US"/>
          </a:p>
        </p:txBody>
      </p:sp>
    </p:spTree>
    <p:extLst>
      <p:ext uri="{BB962C8B-B14F-4D97-AF65-F5344CB8AC3E}">
        <p14:creationId xmlns:p14="http://schemas.microsoft.com/office/powerpoint/2010/main" val="26898506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Characterizing Context</a:t>
            </a:r>
            <a:endParaRPr lang="en-US" dirty="0"/>
          </a:p>
        </p:txBody>
      </p:sp>
      <p:sp>
        <p:nvSpPr>
          <p:cNvPr id="3" name="Content Placeholder 2"/>
          <p:cNvSpPr>
            <a:spLocks noGrp="1"/>
          </p:cNvSpPr>
          <p:nvPr>
            <p:ph idx="1"/>
          </p:nvPr>
        </p:nvSpPr>
        <p:spPr/>
        <p:txBody>
          <a:bodyPr/>
          <a:lstStyle/>
          <a:p>
            <a:r>
              <a:rPr lang="en-US" dirty="0" smtClean="0"/>
              <a:t>Theories and classifications which tell us about features that affect information </a:t>
            </a:r>
            <a:r>
              <a:rPr lang="en-US" dirty="0" smtClean="0"/>
              <a:t>behavior</a:t>
            </a:r>
          </a:p>
          <a:p>
            <a:endParaRPr lang="en-US" dirty="0" smtClean="0"/>
          </a:p>
          <a:p>
            <a:r>
              <a:rPr lang="en-US" dirty="0" smtClean="0"/>
              <a:t>IR systems that identify the features and use </a:t>
            </a:r>
            <a:r>
              <a:rPr lang="en-US" dirty="0" smtClean="0"/>
              <a:t>them</a:t>
            </a:r>
          </a:p>
          <a:p>
            <a:endParaRPr lang="en-US" dirty="0" smtClean="0"/>
          </a:p>
          <a:p>
            <a:r>
              <a:rPr lang="en-US" dirty="0" smtClean="0"/>
              <a:t>Evaluation measure to compare the effects of features</a:t>
            </a:r>
          </a:p>
          <a:p>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5</a:t>
            </a:fld>
            <a:endParaRPr lang="en-US"/>
          </a:p>
        </p:txBody>
      </p:sp>
    </p:spTree>
    <p:extLst>
      <p:ext uri="{BB962C8B-B14F-4D97-AF65-F5344CB8AC3E}">
        <p14:creationId xmlns:p14="http://schemas.microsoft.com/office/powerpoint/2010/main" val="22282661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Taking account of affect</a:t>
            </a:r>
            <a:endParaRPr lang="en-US" dirty="0"/>
          </a:p>
        </p:txBody>
      </p:sp>
      <p:sp>
        <p:nvSpPr>
          <p:cNvPr id="3" name="Content Placeholder 2"/>
          <p:cNvSpPr>
            <a:spLocks noGrp="1"/>
          </p:cNvSpPr>
          <p:nvPr>
            <p:ph idx="1"/>
          </p:nvPr>
        </p:nvSpPr>
        <p:spPr/>
        <p:txBody>
          <a:bodyPr/>
          <a:lstStyle/>
          <a:p>
            <a:r>
              <a:rPr lang="en-US" dirty="0" smtClean="0"/>
              <a:t>Emotions which people experience during interaction with information, whether in an IR system or not, can substantially affect how such interaction proceeds, and how subsequent interactions might take place</a:t>
            </a:r>
            <a:r>
              <a:rPr lang="en-US" dirty="0" smtClean="0"/>
              <a:t>.</a:t>
            </a:r>
          </a:p>
          <a:p>
            <a:endParaRPr lang="en-US" dirty="0" smtClean="0"/>
          </a:p>
          <a:p>
            <a:r>
              <a:rPr lang="en-US" dirty="0" smtClean="0"/>
              <a:t>Making IR pleasurable (Obvious solution</a:t>
            </a:r>
            <a:r>
              <a:rPr lang="en-US" dirty="0" smtClean="0"/>
              <a:t>)</a:t>
            </a:r>
          </a:p>
          <a:p>
            <a:endParaRPr lang="en-US" dirty="0" smtClean="0"/>
          </a:p>
          <a:p>
            <a:r>
              <a:rPr lang="en-US" dirty="0" smtClean="0"/>
              <a:t>Identify the significance of the </a:t>
            </a:r>
            <a:r>
              <a:rPr lang="en-US" dirty="0" smtClean="0"/>
              <a:t>issue</a:t>
            </a:r>
          </a:p>
          <a:p>
            <a:endParaRPr lang="en-US" dirty="0" smtClean="0"/>
          </a:p>
          <a:p>
            <a:r>
              <a:rPr lang="en-US" dirty="0" smtClean="0"/>
              <a:t>Design IR techniques to reduce the occurrence of undesirable experiences</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6</a:t>
            </a:fld>
            <a:endParaRPr lang="en-US"/>
          </a:p>
        </p:txBody>
      </p:sp>
    </p:spTree>
    <p:extLst>
      <p:ext uri="{BB962C8B-B14F-4D97-AF65-F5344CB8AC3E}">
        <p14:creationId xmlns:p14="http://schemas.microsoft.com/office/powerpoint/2010/main" val="39321788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Personalization</a:t>
            </a:r>
            <a:endParaRPr lang="en-US" dirty="0"/>
          </a:p>
        </p:txBody>
      </p:sp>
      <p:sp>
        <p:nvSpPr>
          <p:cNvPr id="3" name="Content Placeholder 2"/>
          <p:cNvSpPr>
            <a:spLocks noGrp="1"/>
          </p:cNvSpPr>
          <p:nvPr>
            <p:ph idx="1"/>
          </p:nvPr>
        </p:nvSpPr>
        <p:spPr/>
        <p:txBody>
          <a:bodyPr/>
          <a:lstStyle/>
          <a:p>
            <a:r>
              <a:rPr lang="en-US" dirty="0" smtClean="0"/>
              <a:t>Identify the dimensions along which personalization could or should take </a:t>
            </a:r>
            <a:r>
              <a:rPr lang="en-US" dirty="0" smtClean="0"/>
              <a:t>place</a:t>
            </a:r>
          </a:p>
          <a:p>
            <a:endParaRPr lang="en-US" dirty="0" smtClean="0"/>
          </a:p>
          <a:p>
            <a:r>
              <a:rPr lang="en-US" dirty="0" smtClean="0"/>
              <a:t>Identify the factors and their interactions in the </a:t>
            </a:r>
            <a:r>
              <a:rPr lang="en-US" dirty="0" smtClean="0"/>
              <a:t>personalization</a:t>
            </a:r>
          </a:p>
          <a:p>
            <a:endParaRPr lang="en-US" dirty="0" smtClean="0"/>
          </a:p>
          <a:p>
            <a:r>
              <a:rPr lang="en-US" dirty="0" smtClean="0"/>
              <a:t>Devise techniques to take into account all the factors to build a personalized experience</a:t>
            </a:r>
          </a:p>
          <a:p>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7</a:t>
            </a:fld>
            <a:endParaRPr lang="en-US"/>
          </a:p>
        </p:txBody>
      </p:sp>
    </p:spTree>
    <p:extLst>
      <p:ext uri="{BB962C8B-B14F-4D97-AF65-F5344CB8AC3E}">
        <p14:creationId xmlns:p14="http://schemas.microsoft.com/office/powerpoint/2010/main" val="26336201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Integration of IR in the task environment</a:t>
            </a:r>
            <a:endParaRPr lang="en-US" dirty="0"/>
          </a:p>
        </p:txBody>
      </p:sp>
      <p:sp>
        <p:nvSpPr>
          <p:cNvPr id="3" name="Content Placeholder 2"/>
          <p:cNvSpPr>
            <a:spLocks noGrp="1"/>
          </p:cNvSpPr>
          <p:nvPr>
            <p:ph idx="1"/>
          </p:nvPr>
        </p:nvSpPr>
        <p:spPr/>
        <p:txBody>
          <a:bodyPr/>
          <a:lstStyle/>
          <a:p>
            <a:r>
              <a:rPr lang="en-US" dirty="0" smtClean="0"/>
              <a:t>Arrange things such that a person never has to engage in interactions with a separate IR system at </a:t>
            </a:r>
            <a:r>
              <a:rPr lang="en-US" dirty="0" smtClean="0"/>
              <a:t>all</a:t>
            </a:r>
          </a:p>
          <a:p>
            <a:endParaRPr lang="en-US" dirty="0" smtClean="0"/>
          </a:p>
          <a:p>
            <a:r>
              <a:rPr lang="en-US" dirty="0" smtClean="0"/>
              <a:t>Effective integration of IR system in task environment</a:t>
            </a:r>
          </a:p>
        </p:txBody>
      </p:sp>
      <p:sp>
        <p:nvSpPr>
          <p:cNvPr id="4" name="Slide Number Placeholder 3"/>
          <p:cNvSpPr>
            <a:spLocks noGrp="1"/>
          </p:cNvSpPr>
          <p:nvPr>
            <p:ph type="sldNum" sz="quarter" idx="12"/>
          </p:nvPr>
        </p:nvSpPr>
        <p:spPr/>
        <p:txBody>
          <a:bodyPr/>
          <a:lstStyle/>
          <a:p>
            <a:fld id="{0CFEC368-1D7A-4F81-ABF6-AE0E36BAF64C}" type="slidenum">
              <a:rPr lang="en-US" smtClean="0"/>
              <a:pPr/>
              <a:t>8</a:t>
            </a:fld>
            <a:endParaRPr lang="en-US"/>
          </a:p>
        </p:txBody>
      </p:sp>
    </p:spTree>
    <p:extLst>
      <p:ext uri="{BB962C8B-B14F-4D97-AF65-F5344CB8AC3E}">
        <p14:creationId xmlns:p14="http://schemas.microsoft.com/office/powerpoint/2010/main" val="22065904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Evaluation paradigms for interactive IR</a:t>
            </a:r>
            <a:endParaRPr lang="en-US" dirty="0"/>
          </a:p>
        </p:txBody>
      </p:sp>
      <p:sp>
        <p:nvSpPr>
          <p:cNvPr id="3" name="Content Placeholder 2"/>
          <p:cNvSpPr>
            <a:spLocks noGrp="1"/>
          </p:cNvSpPr>
          <p:nvPr>
            <p:ph idx="1"/>
          </p:nvPr>
        </p:nvSpPr>
        <p:spPr/>
        <p:txBody>
          <a:bodyPr/>
          <a:lstStyle/>
          <a:p>
            <a:r>
              <a:rPr lang="en-US" dirty="0" smtClean="0"/>
              <a:t>Difference in the qualitative analysis of search from the sheer quantitative </a:t>
            </a:r>
            <a:r>
              <a:rPr lang="en-US" dirty="0" smtClean="0"/>
              <a:t>difference</a:t>
            </a:r>
          </a:p>
          <a:p>
            <a:endParaRPr lang="en-US" dirty="0" smtClean="0"/>
          </a:p>
          <a:p>
            <a:r>
              <a:rPr lang="en-US" dirty="0" smtClean="0"/>
              <a:t>Establishment of standards for collection in data for interactive IR experiments</a:t>
            </a:r>
            <a:br>
              <a:rPr lang="en-US" dirty="0" smtClean="0"/>
            </a:b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9</a:t>
            </a:fld>
            <a:endParaRPr lang="en-US"/>
          </a:p>
        </p:txBody>
      </p:sp>
    </p:spTree>
    <p:extLst>
      <p:ext uri="{BB962C8B-B14F-4D97-AF65-F5344CB8AC3E}">
        <p14:creationId xmlns:p14="http://schemas.microsoft.com/office/powerpoint/2010/main" val="369328450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876</TotalTime>
  <Words>774</Words>
  <Application>Microsoft Office PowerPoint</Application>
  <PresentationFormat>On-screen Show (4:3)</PresentationFormat>
  <Paragraphs>135</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Clarity</vt:lpstr>
      <vt:lpstr>Some(what) Grand Challenges for Information Retrieval</vt:lpstr>
      <vt:lpstr>Challenge for IR Research</vt:lpstr>
      <vt:lpstr>Information-related goals, tasks and intentions</vt:lpstr>
      <vt:lpstr>Understanding and supporting information behavior other than specified search</vt:lpstr>
      <vt:lpstr>Characterizing Context</vt:lpstr>
      <vt:lpstr>Taking account of affect</vt:lpstr>
      <vt:lpstr>Personalization</vt:lpstr>
      <vt:lpstr>Integration of IR in the task environment</vt:lpstr>
      <vt:lpstr>Evaluation paradigms for interactive IR</vt:lpstr>
      <vt:lpstr>(In)Formal models of interactive IR</vt:lpstr>
      <vt:lpstr>Conclusion of the Paper</vt:lpstr>
      <vt:lpstr>Why the Second Paper Cites the First Paper</vt:lpstr>
      <vt:lpstr>Personalization of Search Results</vt:lpstr>
      <vt:lpstr>Social Network Types for Personalization</vt:lpstr>
      <vt:lpstr>Familiarity-based Social Networks</vt:lpstr>
      <vt:lpstr>Similarity-based Social Networks</vt:lpstr>
      <vt:lpstr>Overall Social Networks</vt:lpstr>
      <vt:lpstr>Topic-Based</vt:lpstr>
      <vt:lpstr>Off-Line Experiment</vt:lpstr>
      <vt:lpstr>Results of Off-Line Experiment</vt:lpstr>
      <vt:lpstr>User Survey</vt:lpstr>
      <vt:lpstr>User Survey Experiment</vt:lpstr>
      <vt:lpstr>Results of the Paper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Influence of Caption Features on Clickthrough Patterns in Web Search</dc:title>
  <dc:creator>nauman</dc:creator>
  <cp:lastModifiedBy>nauman</cp:lastModifiedBy>
  <cp:revision>39</cp:revision>
  <dcterms:created xsi:type="dcterms:W3CDTF">2017-11-25T18:51:09Z</dcterms:created>
  <dcterms:modified xsi:type="dcterms:W3CDTF">2017-11-30T20:41:15Z</dcterms:modified>
</cp:coreProperties>
</file>