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4"/>
  </p:notesMasterIdLst>
  <p:handoutMasterIdLst>
    <p:handoutMasterId r:id="rId25"/>
  </p:handoutMasterIdLst>
  <p:sldIdLst>
    <p:sldId id="257" r:id="rId2"/>
    <p:sldId id="308" r:id="rId3"/>
    <p:sldId id="300" r:id="rId4"/>
    <p:sldId id="302" r:id="rId5"/>
    <p:sldId id="301" r:id="rId6"/>
    <p:sldId id="313" r:id="rId7"/>
    <p:sldId id="303" r:id="rId8"/>
    <p:sldId id="322" r:id="rId9"/>
    <p:sldId id="305" r:id="rId10"/>
    <p:sldId id="306" r:id="rId11"/>
    <p:sldId id="307" r:id="rId12"/>
    <p:sldId id="276" r:id="rId13"/>
    <p:sldId id="314" r:id="rId14"/>
    <p:sldId id="315" r:id="rId15"/>
    <p:sldId id="316" r:id="rId16"/>
    <p:sldId id="317" r:id="rId17"/>
    <p:sldId id="318" r:id="rId18"/>
    <p:sldId id="323" r:id="rId19"/>
    <p:sldId id="324" r:id="rId20"/>
    <p:sldId id="320" r:id="rId21"/>
    <p:sldId id="321" r:id="rId22"/>
    <p:sldId id="32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A287-53E3-4FD5-99CC-CD11CB4157F9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3C904-1B72-4A2A-8009-3B7C119C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16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4F0EA-EE6D-4C47-8114-02F56C2E5F1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05921-555C-4360-AC73-6E7E94A45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50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05921-555C-4360-AC73-6E7E94A453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Topics contained</a:t>
            </a:r>
            <a:r>
              <a:rPr lang="en-US" baseline="0" dirty="0" smtClean="0"/>
              <a:t> embedded links of authority and hub to create a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05921-555C-4360-AC73-6E7E94A453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67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Bayesian belief networks allows  to represent relationships between random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05921-555C-4360-AC73-6E7E94A453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4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0311-3B9A-4515-97B2-84F26B2C5BB6}" type="datetime2">
              <a:rPr lang="en-US" smtClean="0"/>
              <a:t>Thursday, December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774C-5E9A-44CC-A7AE-9615B5E24071}" type="datetime2">
              <a:rPr lang="en-US" smtClean="0"/>
              <a:t>Thursday, December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E300-EC9C-4570-9190-FAE4B31E2D14}" type="datetime2">
              <a:rPr lang="en-US" smtClean="0"/>
              <a:t>Thursday, December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738-69E3-41C5-A15C-DB8F86BCD2A0}" type="datetime2">
              <a:rPr lang="en-US" smtClean="0"/>
              <a:t>Thursday, December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DB31-076A-4CC0-A75E-01F2E2D0522E}" type="datetime2">
              <a:rPr lang="en-US" smtClean="0"/>
              <a:t>Thursday, December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FA4-9EC6-44DE-8276-9BCA49B830C2}" type="datetime2">
              <a:rPr lang="en-US" smtClean="0"/>
              <a:t>Thursday, December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C463-8EBC-46A3-AFE0-6CF46A425762}" type="datetime2">
              <a:rPr lang="en-US" smtClean="0"/>
              <a:t>Thursday, December 14,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7D66-2DCA-4FB8-81E9-EFD5619725F8}" type="datetime2">
              <a:rPr lang="en-US" smtClean="0"/>
              <a:t>Thursday, December 14,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DAA2-BF66-419F-AAA2-D0784ACB9C6D}" type="datetime2">
              <a:rPr lang="en-US" smtClean="0"/>
              <a:t>Thursday, December 14,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2CE3-1A7A-485F-9BD8-F0C39C457969}" type="datetime2">
              <a:rPr lang="en-US" smtClean="0"/>
              <a:t>Thursday, December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4E4C-9B78-4FFE-A188-2F212325F24D}" type="datetime2">
              <a:rPr lang="en-US" smtClean="0"/>
              <a:t>Thursday, December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8DEDE4-96AE-4D9E-971A-48C1D9B69808}" type="datetime2">
              <a:rPr lang="en-US" smtClean="0"/>
              <a:t>Thursday, December 14,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848600" cy="1241425"/>
          </a:xfrm>
        </p:spPr>
        <p:txBody>
          <a:bodyPr/>
          <a:lstStyle/>
          <a:p>
            <a:pPr algn="ctr"/>
            <a:r>
              <a:rPr lang="en-US" sz="2800" b="1" dirty="0"/>
              <a:t>A </a:t>
            </a:r>
            <a:r>
              <a:rPr lang="en-US" sz="2800" b="1" dirty="0" smtClean="0"/>
              <a:t>Community Aware Search </a:t>
            </a:r>
            <a:r>
              <a:rPr lang="en-US" sz="2800" b="1" dirty="0"/>
              <a:t>Engine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668661" y="2143506"/>
            <a:ext cx="5730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i="1" dirty="0"/>
              <a:t>Rodrigo B. </a:t>
            </a:r>
            <a:r>
              <a:rPr lang="pt-BR" sz="2000" b="1" i="1" dirty="0" smtClean="0"/>
              <a:t>Almeida and  Virgılio </a:t>
            </a:r>
            <a:r>
              <a:rPr lang="pt-BR" sz="2000" b="1" i="1" dirty="0"/>
              <a:t>A. F. </a:t>
            </a:r>
            <a:r>
              <a:rPr lang="pt-BR" sz="2000" b="1" i="1" dirty="0" smtClean="0"/>
              <a:t>Almeida</a:t>
            </a:r>
          </a:p>
          <a:p>
            <a:pPr algn="ctr"/>
            <a:r>
              <a:rPr lang="en-US" sz="2000" b="1" i="1" dirty="0" smtClean="0"/>
              <a:t>Venue: WWW’04</a:t>
            </a:r>
            <a:endParaRPr lang="en-US" sz="2000" b="1" i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814916"/>
            <a:ext cx="7848600" cy="1241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Discovering and Using </a:t>
            </a:r>
            <a:r>
              <a:rPr lang="en-US" sz="2800" b="1" dirty="0" smtClean="0"/>
              <a:t>Groups to </a:t>
            </a:r>
            <a:r>
              <a:rPr lang="en-US" sz="2800" b="1" dirty="0"/>
              <a:t>Improve Personalized Search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994036" y="5279923"/>
            <a:ext cx="53705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/>
              <a:t>Jaime </a:t>
            </a:r>
            <a:r>
              <a:rPr lang="en-US" sz="2000" b="1" i="1" dirty="0" err="1" smtClean="0"/>
              <a:t>Teevan</a:t>
            </a:r>
            <a:r>
              <a:rPr lang="en-US" sz="2000" b="1" i="1" dirty="0" smtClean="0"/>
              <a:t>, Meredith </a:t>
            </a:r>
            <a:r>
              <a:rPr lang="en-US" sz="2000" b="1" i="1" dirty="0" err="1"/>
              <a:t>Ringel</a:t>
            </a:r>
            <a:r>
              <a:rPr lang="en-US" sz="2000" b="1" i="1" dirty="0"/>
              <a:t> </a:t>
            </a:r>
            <a:r>
              <a:rPr lang="en-US" sz="2000" b="1" i="1" dirty="0" smtClean="0"/>
              <a:t>Morris and </a:t>
            </a:r>
            <a:endParaRPr lang="en-US" sz="2000" b="1" i="1" dirty="0"/>
          </a:p>
          <a:p>
            <a:pPr algn="ctr"/>
            <a:r>
              <a:rPr lang="en-US" sz="2000" b="1" i="1" dirty="0"/>
              <a:t>Steve Bush</a:t>
            </a:r>
            <a:endParaRPr lang="en-US" sz="2000" b="1" i="1" dirty="0" smtClean="0"/>
          </a:p>
          <a:p>
            <a:pPr algn="ctr"/>
            <a:r>
              <a:rPr lang="en-US" sz="2000" b="1" i="1" dirty="0" smtClean="0"/>
              <a:t>Venue: WSDM’09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9864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vs Recall evaluation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33600"/>
            <a:ext cx="5596272" cy="39719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of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Session Interest-based Graphs for community identification</a:t>
            </a:r>
          </a:p>
          <a:p>
            <a:endParaRPr lang="en-US" dirty="0" smtClean="0"/>
          </a:p>
          <a:p>
            <a:r>
              <a:rPr lang="en-US" dirty="0" smtClean="0"/>
              <a:t>Proposed a </a:t>
            </a:r>
            <a:r>
              <a:rPr lang="en-US" dirty="0" smtClean="0"/>
              <a:t>community-based </a:t>
            </a:r>
            <a:r>
              <a:rPr lang="en-US" dirty="0" smtClean="0"/>
              <a:t>ranking algorithm</a:t>
            </a:r>
          </a:p>
          <a:p>
            <a:endParaRPr lang="en-US" dirty="0" smtClean="0"/>
          </a:p>
          <a:p>
            <a:r>
              <a:rPr lang="en-US" dirty="0" smtClean="0"/>
              <a:t>Community-based algorithm has 48% improvement in precision over </a:t>
            </a:r>
            <a:r>
              <a:rPr lang="en-US" dirty="0" err="1" smtClean="0"/>
              <a:t>Vectorial</a:t>
            </a:r>
            <a:r>
              <a:rPr lang="en-US" dirty="0" smtClean="0"/>
              <a:t> </a:t>
            </a:r>
            <a:r>
              <a:rPr lang="en-US" dirty="0" smtClean="0"/>
              <a:t>ranking</a:t>
            </a:r>
          </a:p>
          <a:p>
            <a:endParaRPr lang="en-US" dirty="0"/>
          </a:p>
          <a:p>
            <a:r>
              <a:rPr lang="en-US" dirty="0" smtClean="0"/>
              <a:t>80% improvement in Normalized Ranking for best community over content-based search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the Second Paper Cites the First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Uses a group-based personalization model similar to community-based personalization model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F:\Fall2017\InformationRetreival\Presentation 5\Reference_annotated.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69226"/>
            <a:ext cx="775155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Citing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users on dimensions of longevity of the group members’ relationship and how explicitly the group is </a:t>
            </a:r>
            <a:r>
              <a:rPr lang="en-US" dirty="0" smtClean="0"/>
              <a:t>formed</a:t>
            </a:r>
          </a:p>
          <a:p>
            <a:endParaRPr lang="en-US" dirty="0" smtClean="0"/>
          </a:p>
          <a:p>
            <a:r>
              <a:rPr lang="en-US" dirty="0" smtClean="0"/>
              <a:t>Find the effect of groupings to understand relevant results for </a:t>
            </a:r>
            <a:r>
              <a:rPr lang="en-US" dirty="0" smtClean="0"/>
              <a:t>users</a:t>
            </a:r>
          </a:p>
          <a:p>
            <a:endParaRPr lang="en-US" dirty="0" smtClean="0"/>
          </a:p>
          <a:p>
            <a:r>
              <a:rPr lang="en-US" dirty="0" smtClean="0"/>
              <a:t>Explore an algorithm to personalize </a:t>
            </a:r>
            <a:r>
              <a:rPr lang="en-US" dirty="0"/>
              <a:t>w</a:t>
            </a:r>
            <a:r>
              <a:rPr lang="en-US" dirty="0" smtClean="0"/>
              <a:t>eb search </a:t>
            </a:r>
            <a:r>
              <a:rPr lang="en-US" dirty="0" smtClean="0"/>
              <a:t>results </a:t>
            </a:r>
            <a:r>
              <a:rPr lang="en-US" dirty="0" smtClean="0"/>
              <a:t>to show significant improvement on group-relevant queries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2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studied in the paper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33600"/>
            <a:ext cx="5394083" cy="39768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2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 of participants comprising of </a:t>
            </a:r>
            <a:r>
              <a:rPr lang="en-US" dirty="0" smtClean="0"/>
              <a:t>trait-based groups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00200"/>
            <a:ext cx="4758668" cy="51707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6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Trait-based groups’ relevance judgments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05000"/>
            <a:ext cx="5629593" cy="43340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among user profiles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52600"/>
            <a:ext cx="4760706" cy="4800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03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Groupization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</a:t>
            </a:r>
            <a:r>
              <a:rPr lang="en-US" dirty="0" err="1" smtClean="0"/>
              <a:t>groupized</a:t>
            </a:r>
            <a:r>
              <a:rPr lang="en-US" dirty="0" smtClean="0"/>
              <a:t> algorithm on top of an existing Web search personalization system</a:t>
            </a:r>
          </a:p>
          <a:p>
            <a:endParaRPr lang="en-US" dirty="0" smtClean="0"/>
          </a:p>
          <a:p>
            <a:r>
              <a:rPr lang="en-US" dirty="0" err="1" smtClean="0"/>
              <a:t>Groupized</a:t>
            </a:r>
            <a:r>
              <a:rPr lang="en-US" dirty="0" smtClean="0"/>
              <a:t> score for each of the top 40 results to each query was computed for a group by summing the personalized score for that query across each group member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18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Personalization System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Finds similarity between the result’s text content and the user’s profile</a:t>
            </a:r>
          </a:p>
          <a:p>
            <a:endParaRPr lang="en-US" dirty="0" smtClean="0"/>
          </a:p>
          <a:p>
            <a:r>
              <a:rPr lang="en-US" dirty="0" smtClean="0"/>
              <a:t>Finds similarity of the result’s URL to previous URL visited by the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6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Novel </a:t>
            </a:r>
            <a:r>
              <a:rPr lang="en-US" dirty="0" smtClean="0"/>
              <a:t>ranking technique for personalized search combining content-based and community-based </a:t>
            </a:r>
            <a:r>
              <a:rPr lang="en-US" dirty="0" smtClean="0"/>
              <a:t>evidences</a:t>
            </a:r>
          </a:p>
          <a:p>
            <a:endParaRPr lang="en-US" dirty="0"/>
          </a:p>
          <a:p>
            <a:r>
              <a:rPr lang="en-US" dirty="0" smtClean="0"/>
              <a:t>Bayesian </a:t>
            </a:r>
            <a:r>
              <a:rPr lang="en-US" dirty="0" smtClean="0"/>
              <a:t>belief networks used to combine the two </a:t>
            </a:r>
            <a:r>
              <a:rPr lang="en-US" dirty="0" smtClean="0"/>
              <a:t>sources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used from Amazon (an online bookstore) ranging 1</a:t>
            </a:r>
            <a:r>
              <a:rPr lang="en-US" baseline="30000" dirty="0" smtClean="0"/>
              <a:t>st</a:t>
            </a:r>
            <a:r>
              <a:rPr lang="en-US" dirty="0" smtClean="0"/>
              <a:t> August to 14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August 1999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43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of </a:t>
            </a:r>
            <a:r>
              <a:rPr lang="en-US" dirty="0" err="1" smtClean="0"/>
              <a:t>Groupization</a:t>
            </a:r>
            <a:r>
              <a:rPr lang="en-US" dirty="0" smtClean="0"/>
              <a:t> </a:t>
            </a:r>
            <a:r>
              <a:rPr lang="en-US" dirty="0" smtClean="0"/>
              <a:t>Algorithm for trait-based groups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33600"/>
            <a:ext cx="8680776" cy="42012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98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of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Groupization</a:t>
            </a:r>
            <a:r>
              <a:rPr lang="en-US" dirty="0" smtClean="0"/>
              <a:t> </a:t>
            </a:r>
            <a:r>
              <a:rPr lang="en-US" dirty="0" smtClean="0"/>
              <a:t>is better than personalization for explicit groups and group-related queries</a:t>
            </a:r>
          </a:p>
          <a:p>
            <a:endParaRPr lang="en-US" dirty="0" smtClean="0"/>
          </a:p>
          <a:p>
            <a:r>
              <a:rPr lang="en-US" dirty="0" smtClean="0"/>
              <a:t>Users with similar interests are likely to generate similar queries on similar topics</a:t>
            </a:r>
          </a:p>
          <a:p>
            <a:endParaRPr lang="en-US" dirty="0" smtClean="0"/>
          </a:p>
          <a:p>
            <a:r>
              <a:rPr lang="en-US" dirty="0" smtClean="0"/>
              <a:t>Query choice is useful in determining group membership of user when membership is not known a priori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3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Identifying best and worst Community for each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Participation </a:t>
            </a:r>
            <a:r>
              <a:rPr lang="en-US" dirty="0"/>
              <a:t>of node s in community c </a:t>
            </a:r>
            <a:r>
              <a:rPr lang="en-US" dirty="0" smtClean="0"/>
              <a:t>represented by a </a:t>
            </a:r>
            <a:r>
              <a:rPr lang="en-US" baseline="-25000" dirty="0" err="1" smtClean="0"/>
              <a:t>s,c</a:t>
            </a:r>
            <a:endParaRPr lang="en-US" baseline="-25000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aseline="-25000" dirty="0" err="1" smtClean="0"/>
              <a:t>s,c</a:t>
            </a:r>
            <a:r>
              <a:rPr lang="en-US" baseline="-25000" dirty="0" smtClean="0"/>
              <a:t> </a:t>
            </a:r>
            <a:r>
              <a:rPr lang="en-US" dirty="0" smtClean="0"/>
              <a:t>- Authority weight for each session in each community</a:t>
            </a:r>
          </a:p>
          <a:p>
            <a:endParaRPr lang="en-US" dirty="0" smtClean="0"/>
          </a:p>
          <a:p>
            <a:r>
              <a:rPr lang="en-US" dirty="0" smtClean="0"/>
              <a:t>Best communities have high value of a </a:t>
            </a:r>
            <a:r>
              <a:rPr lang="en-US" baseline="-25000" dirty="0" err="1" smtClean="0"/>
              <a:t>s,c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Worst communities </a:t>
            </a:r>
            <a:r>
              <a:rPr lang="en-US" dirty="0"/>
              <a:t>have </a:t>
            </a:r>
            <a:r>
              <a:rPr lang="en-US" dirty="0" smtClean="0"/>
              <a:t>low value of a </a:t>
            </a:r>
            <a:r>
              <a:rPr lang="en-US" baseline="-25000" dirty="0" err="1"/>
              <a:t>s,c</a:t>
            </a:r>
            <a:endParaRPr lang="en-US" baseline="-25000" dirty="0"/>
          </a:p>
          <a:p>
            <a:endParaRPr lang="en-US" baseline="-25000" dirty="0"/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0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Community Identification (Session Interest-based Graphs)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7" name="Picture 3" descr="F:\Fall2017\InformationRetreival\Presentation 5\S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73825"/>
            <a:ext cx="6172200" cy="157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Fall2017\InformationRetreival\Presentation 5\AdjacencyMatr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86625"/>
            <a:ext cx="3674807" cy="302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70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Community Identification (HITS Algorithm)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7263274" cy="4475351"/>
          </a:xfrm>
        </p:spPr>
      </p:pic>
      <p:sp>
        <p:nvSpPr>
          <p:cNvPr id="8" name="TextBox 7"/>
          <p:cNvSpPr txBox="1"/>
          <p:nvPr/>
        </p:nvSpPr>
        <p:spPr>
          <a:xfrm>
            <a:off x="533400" y="6400800"/>
            <a:ext cx="7818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Taken from: http://www.math.cornell.edu/~mec/Winter2009/RalucaRemus/Lecture4/lecture4.html</a:t>
            </a:r>
          </a:p>
        </p:txBody>
      </p:sp>
    </p:spTree>
    <p:extLst>
      <p:ext uri="{BB962C8B-B14F-4D97-AF65-F5344CB8AC3E}">
        <p14:creationId xmlns:p14="http://schemas.microsoft.com/office/powerpoint/2010/main" val="117014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Combining Content and Community Information (Bayesian Belief Model)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8001000" cy="4743855"/>
          </a:xfrm>
        </p:spPr>
      </p:pic>
    </p:spTree>
    <p:extLst>
      <p:ext uri="{BB962C8B-B14F-4D97-AF65-F5344CB8AC3E}">
        <p14:creationId xmlns:p14="http://schemas.microsoft.com/office/powerpoint/2010/main" val="210826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Vectorial</a:t>
            </a:r>
            <a:r>
              <a:rPr lang="en-US" dirty="0" smtClean="0"/>
              <a:t> Ranking for </a:t>
            </a:r>
            <a:r>
              <a:rPr lang="en-US" dirty="0"/>
              <a:t>query “system administration”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33600"/>
            <a:ext cx="6096000" cy="410410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6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between </a:t>
            </a:r>
            <a:r>
              <a:rPr lang="en-US" dirty="0" err="1" smtClean="0"/>
              <a:t>Vectorial</a:t>
            </a:r>
            <a:r>
              <a:rPr lang="en-US" dirty="0" smtClean="0"/>
              <a:t> ranking and C</a:t>
            </a:r>
            <a:r>
              <a:rPr lang="en-US" baseline="-25000" dirty="0" smtClean="0"/>
              <a:t>5</a:t>
            </a:r>
            <a:r>
              <a:rPr lang="en-US" dirty="0" smtClean="0"/>
              <a:t> ranking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95600"/>
            <a:ext cx="6738938" cy="3838936"/>
          </a:xfrm>
        </p:spPr>
      </p:pic>
      <p:pic>
        <p:nvPicPr>
          <p:cNvPr id="2053" name="Picture 5" descr="F:\Fall2017\InformationRetreival\Presentation 5\Communiti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5411"/>
            <a:ext cx="5867400" cy="101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97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of 10 objects</a:t>
            </a:r>
          </a:p>
          <a:p>
            <a:r>
              <a:rPr lang="en-US" dirty="0" smtClean="0"/>
              <a:t>Session s accessed objects o</a:t>
            </a:r>
            <a:r>
              <a:rPr lang="en-US" baseline="-25000" dirty="0" smtClean="0"/>
              <a:t>1</a:t>
            </a:r>
            <a:r>
              <a:rPr lang="en-US" dirty="0" smtClean="0"/>
              <a:t>, o</a:t>
            </a:r>
            <a:r>
              <a:rPr lang="en-US" baseline="-25000" dirty="0" smtClean="0"/>
              <a:t>2</a:t>
            </a:r>
            <a:r>
              <a:rPr lang="en-US" dirty="0" smtClean="0"/>
              <a:t> and o</a:t>
            </a:r>
            <a:r>
              <a:rPr lang="en-US" baseline="-25000" dirty="0" smtClean="0"/>
              <a:t>3</a:t>
            </a:r>
            <a:endParaRPr lang="en-US" dirty="0" smtClean="0"/>
          </a:p>
          <a:p>
            <a:r>
              <a:rPr lang="en-US" dirty="0" smtClean="0"/>
              <a:t>Best and worst communities for session s are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w</a:t>
            </a:r>
            <a:endParaRPr lang="en-US" baseline="-25000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</a:t>
            </a:r>
            <a:r>
              <a:rPr lang="en-US" dirty="0" smtClean="0"/>
              <a:t> - o</a:t>
            </a:r>
            <a:r>
              <a:rPr lang="en-US" baseline="-25000" dirty="0" smtClean="0"/>
              <a:t>1</a:t>
            </a:r>
            <a:r>
              <a:rPr lang="en-US" dirty="0" smtClean="0"/>
              <a:t> appeared at 3</a:t>
            </a:r>
            <a:r>
              <a:rPr lang="en-US" baseline="30000" dirty="0" smtClean="0"/>
              <a:t>rd</a:t>
            </a:r>
            <a:r>
              <a:rPr lang="en-US" dirty="0" smtClean="0"/>
              <a:t> position, o</a:t>
            </a:r>
            <a:r>
              <a:rPr lang="en-US" baseline="-25000" dirty="0" smtClean="0"/>
              <a:t>2 </a:t>
            </a:r>
            <a:r>
              <a:rPr lang="en-US" dirty="0" smtClean="0"/>
              <a:t>at 6</a:t>
            </a:r>
            <a:r>
              <a:rPr lang="en-US" baseline="30000" dirty="0" smtClean="0"/>
              <a:t>th</a:t>
            </a:r>
            <a:r>
              <a:rPr lang="en-US" dirty="0" smtClean="0"/>
              <a:t> position and o</a:t>
            </a:r>
            <a:r>
              <a:rPr lang="en-US" baseline="-25000" dirty="0" smtClean="0"/>
              <a:t>3</a:t>
            </a:r>
            <a:r>
              <a:rPr lang="en-US" dirty="0" smtClean="0"/>
              <a:t> at 8</a:t>
            </a:r>
            <a:r>
              <a:rPr lang="en-US" baseline="30000" dirty="0" smtClean="0"/>
              <a:t>th</a:t>
            </a:r>
            <a:r>
              <a:rPr lang="en-US" dirty="0" smtClean="0"/>
              <a:t> position</a:t>
            </a:r>
          </a:p>
          <a:p>
            <a:r>
              <a:rPr lang="en-US" dirty="0" smtClean="0"/>
              <a:t>Normalized Ranking Position</a:t>
            </a:r>
          </a:p>
          <a:p>
            <a:r>
              <a:rPr lang="en-US" dirty="0" smtClean="0"/>
              <a:t>Best Ranked Object – 30%</a:t>
            </a:r>
          </a:p>
          <a:p>
            <a:r>
              <a:rPr lang="en-US" dirty="0" smtClean="0"/>
              <a:t>Average Object – 50%</a:t>
            </a:r>
          </a:p>
          <a:p>
            <a:r>
              <a:rPr lang="en-US" dirty="0" smtClean="0"/>
              <a:t>Worst Ranked Object – 80%</a:t>
            </a:r>
          </a:p>
          <a:p>
            <a:r>
              <a:rPr lang="en-US" baseline="-250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3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Normalized rank </a:t>
            </a:r>
            <a:r>
              <a:rPr lang="en-US" dirty="0"/>
              <a:t>p</a:t>
            </a:r>
            <a:r>
              <a:rPr lang="en-US" dirty="0" smtClean="0"/>
              <a:t>ositions over all queries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28800"/>
            <a:ext cx="5753435" cy="429224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61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</TotalTime>
  <Words>543</Words>
  <Application>Microsoft Office PowerPoint</Application>
  <PresentationFormat>On-screen Show (4:3)</PresentationFormat>
  <Paragraphs>108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A Community Aware Search Engine</vt:lpstr>
      <vt:lpstr>Introduction of the Paper</vt:lpstr>
      <vt:lpstr>Community Identification (Session Interest-based Graphs)</vt:lpstr>
      <vt:lpstr>Community Identification (HITS Algorithm)</vt:lpstr>
      <vt:lpstr>Combining Content and Community Information (Bayesian Belief Model)</vt:lpstr>
      <vt:lpstr>Vectorial Ranking for query “system administration”</vt:lpstr>
      <vt:lpstr>Comparison between Vectorial ranking and C5 ranking</vt:lpstr>
      <vt:lpstr>Normalized Ranking</vt:lpstr>
      <vt:lpstr>Normalized rank positions over all queries </vt:lpstr>
      <vt:lpstr>Precision vs Recall evaluation</vt:lpstr>
      <vt:lpstr>Conclusion of the Paper</vt:lpstr>
      <vt:lpstr>Why the Second Paper Cites the First Paper</vt:lpstr>
      <vt:lpstr>Overview of the Citing Paper</vt:lpstr>
      <vt:lpstr>Groups studied in the paper</vt:lpstr>
      <vt:lpstr>Dataset of participants comprising of trait-based groups</vt:lpstr>
      <vt:lpstr>Trait-based groups’ relevance judgments</vt:lpstr>
      <vt:lpstr>Similarity among user profiles</vt:lpstr>
      <vt:lpstr>Groupization Algorithm</vt:lpstr>
      <vt:lpstr>Personalization System Algorithm</vt:lpstr>
      <vt:lpstr>Performance of Groupization Algorithm for trait-based groups</vt:lpstr>
      <vt:lpstr>Conclusion of the Paper</vt:lpstr>
      <vt:lpstr>Identifying best and worst Community for each 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Influence of Caption Features on Clickthrough Patterns in Web Search</dc:title>
  <dc:creator>nauman</dc:creator>
  <cp:lastModifiedBy>nauman</cp:lastModifiedBy>
  <cp:revision>67</cp:revision>
  <dcterms:created xsi:type="dcterms:W3CDTF">2017-11-25T18:51:09Z</dcterms:created>
  <dcterms:modified xsi:type="dcterms:W3CDTF">2017-12-14T17:06:59Z</dcterms:modified>
</cp:coreProperties>
</file>