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7" r:id="rId2"/>
    <p:sldId id="269" r:id="rId3"/>
    <p:sldId id="270" r:id="rId4"/>
    <p:sldId id="324" r:id="rId5"/>
    <p:sldId id="325" r:id="rId6"/>
    <p:sldId id="326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327" r:id="rId16"/>
    <p:sldId id="328" r:id="rId17"/>
    <p:sldId id="329" r:id="rId18"/>
    <p:sldId id="330" r:id="rId19"/>
    <p:sldId id="331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90" r:id="rId31"/>
    <p:sldId id="291" r:id="rId32"/>
    <p:sldId id="332" r:id="rId33"/>
    <p:sldId id="333" r:id="rId34"/>
    <p:sldId id="334" r:id="rId35"/>
    <p:sldId id="335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36" r:id="rId6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F1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18" autoAdjust="0"/>
  </p:normalViewPr>
  <p:slideViewPr>
    <p:cSldViewPr>
      <p:cViewPr>
        <p:scale>
          <a:sx n="100" d="100"/>
          <a:sy n="100" d="100"/>
        </p:scale>
        <p:origin x="-120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E6EC3-2B5E-034C-9A38-DCCABF5C0A53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31AE9-55A4-FD48-A461-1CF9D52B6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2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5BB608-AD9D-7C44-9774-19CFFC119AFA}" type="slidenum">
              <a:rPr lang="en-US"/>
              <a:pPr/>
              <a:t>34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5C692E-B5CD-D244-9090-10D3F2B3F06E}" type="slidenum">
              <a:rPr lang="en-US"/>
              <a:pPr/>
              <a:t>35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92150"/>
            <a:ext cx="4549775" cy="3413125"/>
          </a:xfrm>
          <a:ln/>
        </p:spPr>
      </p:sp>
      <p:sp>
        <p:nvSpPr>
          <p:cNvPr id="94210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B1FF46-F6A0-CB45-9C7B-5F0EB6B7A349}" type="slidenum">
              <a:rPr lang="en-US"/>
              <a:pPr/>
              <a:t>32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2C4AFA-DF9E-2A4F-BACB-8937C5F6695E}" type="slidenum">
              <a:rPr lang="en-US"/>
              <a:pPr/>
              <a:t>33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0B364-A70A-4FB9-B553-D93FFFF4DDE7}" type="datetimeFigureOut">
              <a:rPr lang="en-US"/>
              <a:pPr>
                <a:defRPr/>
              </a:pPr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2DC1D-725A-4F8E-B8AE-5A272594C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23C59-07BC-43AC-B036-CBA5FE7E90EA}" type="datetimeFigureOut">
              <a:rPr lang="en-US"/>
              <a:pPr>
                <a:defRPr/>
              </a:pPr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4CE9F-D4F1-4357-A4C0-5614DCF6B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09A51-A1B9-4FCE-940B-2A7D64C1968D}" type="datetimeFigureOut">
              <a:rPr lang="en-US"/>
              <a:pPr>
                <a:defRPr/>
              </a:pPr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9BEA7-FCD3-44BB-A5FC-91DEF3116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18FF1-37EB-44BD-A797-4AC3A6E548E8}" type="datetimeFigureOut">
              <a:rPr lang="en-US"/>
              <a:pPr>
                <a:defRPr/>
              </a:pPr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B5998-8BAB-4846-AAFF-85658A8F8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5C7EB-EFFD-4258-91FE-F6E3A6E50F30}" type="datetimeFigureOut">
              <a:rPr lang="en-US"/>
              <a:pPr>
                <a:defRPr/>
              </a:pPr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A27CD-22DA-43FA-A7EE-1EBBEA505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BF87F-55D6-4BE0-ACDA-9DBC90C2B2EA}" type="datetimeFigureOut">
              <a:rPr lang="en-US"/>
              <a:pPr>
                <a:defRPr/>
              </a:pPr>
              <a:t>9/6/17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90B86-E3B8-4E4E-BBE6-A723E73B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23451-437B-4FC9-A48C-A9231E10ABE7}" type="datetimeFigureOut">
              <a:rPr lang="en-US"/>
              <a:pPr>
                <a:defRPr/>
              </a:pPr>
              <a:t>9/6/17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D6BB5-B2EC-4A9D-83C4-3D0A96820B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C438A-55EC-4E1D-B762-42AE99B3B73F}" type="datetimeFigureOut">
              <a:rPr lang="en-US"/>
              <a:pPr>
                <a:defRPr/>
              </a:pPr>
              <a:t>9/6/17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23835-E0FA-4821-A5F2-22D9CC4AF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80890-4DBC-4D1E-8DE7-D53EAE46C38A}" type="datetimeFigureOut">
              <a:rPr lang="en-US"/>
              <a:pPr>
                <a:defRPr/>
              </a:pPr>
              <a:t>9/6/17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C2293-182B-4902-8A7C-095E56EAF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80AAB-87EC-4CF1-A701-F1E79833CF10}" type="datetimeFigureOut">
              <a:rPr lang="en-US"/>
              <a:pPr>
                <a:defRPr/>
              </a:pPr>
              <a:t>9/6/17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12563-0217-471F-93AB-711511692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61189-E6D6-4E76-9D90-45DBB52BCFAA}" type="datetimeFigureOut">
              <a:rPr lang="en-US"/>
              <a:pPr>
                <a:defRPr/>
              </a:pPr>
              <a:t>9/6/17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6D055-7698-4AE5-BBB2-66325696F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46D27EC-DB7A-4DA6-86B2-EACA8D963373}" type="datetimeFigureOut">
              <a:rPr lang="en-US"/>
              <a:pPr>
                <a:defRPr/>
              </a:pPr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AD3E00F-C586-4A86-91BB-396BEA7A4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32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8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»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://ws-dl.blogspot.com/2014/05/2014-05-08-support-for-various-http.html" TargetMode="External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s-dl.blogspot.com/2014/05/2014-05-08-support-for-various-http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s-dl.blogspot.com/2013/11/2013-11-19-rest-hateoas-and-follow-you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xiv.org/abs/1508.02315" TargetMode="External"/><Relationship Id="rId3" Type="http://schemas.openxmlformats.org/officeDocument/2006/relationships/hyperlink" Target="http://ws-dl.blogspot.com/2015/06/2015-06-26-phantomjsvisualevent-or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://www.cnn.com/robots.txt" TargetMode="External"/><Relationship Id="rId5" Type="http://schemas.openxmlformats.org/officeDocument/2006/relationships/hyperlink" Target="http://www.cnn.com/sitemaps/sitemap-news.xml" TargetMode="External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webarch/" TargetMode="External"/><Relationship Id="rId4" Type="http://schemas.openxmlformats.org/officeDocument/2006/relationships/hyperlink" Target="https://www.ietf.org/rfc/rfc3986.txt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pr.org/rss/podcast/podcast_detail.php?siteId=5183214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eg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hyperlink" Target="https://www.lireo.com/delicious-social-bookmarking-service-back-again/" TargetMode="External"/><Relationship Id="rId12" Type="http://schemas.openxmlformats.org/officeDocument/2006/relationships/hyperlink" Target="https://mail.google.com/mail/?shva=1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f-measure.blogspot.com/" TargetMode="External"/><Relationship Id="rId4" Type="http://schemas.openxmlformats.org/officeDocument/2006/relationships/hyperlink" Target="http://www.cnn.com/" TargetMode="External"/><Relationship Id="rId5" Type="http://schemas.openxmlformats.org/officeDocument/2006/relationships/hyperlink" Target="http://pilotonline.com/" TargetMode="External"/><Relationship Id="rId6" Type="http://schemas.openxmlformats.org/officeDocument/2006/relationships/hyperlink" Target="http://twitter.com/djshadow" TargetMode="External"/><Relationship Id="rId7" Type="http://schemas.openxmlformats.org/officeDocument/2006/relationships/hyperlink" Target="http://www.youtube.com/profile?user=wichitarecordings" TargetMode="External"/><Relationship Id="rId8" Type="http://schemas.openxmlformats.org/officeDocument/2006/relationships/hyperlink" Target="http://www.youtube.com/watch?v=SkJDKdOlUGQ" TargetMode="External"/><Relationship Id="rId9" Type="http://schemas.openxmlformats.org/officeDocument/2006/relationships/hyperlink" Target="http://en.wikipedia.org/wiki/DJ_Shadow" TargetMode="External"/><Relationship Id="rId10" Type="http://schemas.openxmlformats.org/officeDocument/2006/relationships/hyperlink" Target="http://delicious.com/url/8c15146e76a87cf99641fb1ec8e52c44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www.w3.org/TR/webarch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odu.edu/" TargetMode="External"/><Relationship Id="rId4" Type="http://schemas.openxmlformats.org/officeDocument/2006/relationships/hyperlink" Target="ftp://ftp.isi.edu/pub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s-dl.blogspot.com/2011/09/2011-09-14-dissertation-completed.html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s-dl.blogspot.com/2015/08/2015-08-20-odu-l3s-stanford-and.html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2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n.wikipedia.org/wiki/URI_scheme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2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s-dl.blogspot.com/2017/03/2017-03-20-survey-of-5-boilerplate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 Engines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Information Retrieval in Practice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581400" y="6096000"/>
            <a:ext cx="1908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pitchFamily="-72" charset="0"/>
              </a:rPr>
              <a:t>All slides ©Addison Wesley, 2008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819400" y="5181600"/>
            <a:ext cx="3586163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Annotations by Michael L. Nelson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Web crawlers spend a lot of time waiting for responses to requests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To reduce this inefficiency, web crawlers use threads and fetch hundreds of pages at once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Crawlers could potentially flood sites with requests for pages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To avoid this problem, web crawlers use </a:t>
            </a:r>
            <a:r>
              <a:rPr lang="en-US" i="1" dirty="0" smtClean="0">
                <a:ea typeface="+mn-ea"/>
                <a:cs typeface="+mn-cs"/>
              </a:rPr>
              <a:t>politeness policies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e.g., delay between requests to same web server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Controlling Crawling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Even crawling a site slowly will anger some web server administrators, who object to any copying of their data</a:t>
            </a:r>
          </a:p>
          <a:p>
            <a:pPr eaLnBrk="1" hangingPunct="1"/>
            <a:r>
              <a:rPr lang="en-US" smtClean="0"/>
              <a:t>Robots.txt file can be used to control crawlers</a:t>
            </a:r>
          </a:p>
        </p:txBody>
      </p:sp>
      <p:pic>
        <p:nvPicPr>
          <p:cNvPr id="20483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657600"/>
            <a:ext cx="546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Crawler Thread</a:t>
            </a:r>
          </a:p>
        </p:txBody>
      </p:sp>
      <p:pic>
        <p:nvPicPr>
          <p:cNvPr id="21506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981200"/>
            <a:ext cx="40481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Freshness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pages are constantly being added, deleted, and modified</a:t>
            </a:r>
          </a:p>
          <a:p>
            <a:pPr eaLnBrk="1" hangingPunct="1"/>
            <a:r>
              <a:rPr lang="en-US" smtClean="0"/>
              <a:t>Web crawler must continually revisit pages it has already crawled to see if they have changed in order to maintain the </a:t>
            </a:r>
            <a:r>
              <a:rPr lang="en-US" i="1" smtClean="0"/>
              <a:t>freshness </a:t>
            </a:r>
            <a:r>
              <a:rPr lang="en-US" smtClean="0"/>
              <a:t>of the document collection</a:t>
            </a:r>
          </a:p>
          <a:p>
            <a:pPr lvl="1" eaLnBrk="1" hangingPunct="1"/>
            <a:r>
              <a:rPr lang="en-US" i="1" smtClean="0"/>
              <a:t>stale</a:t>
            </a:r>
            <a:r>
              <a:rPr lang="en-US" smtClean="0"/>
              <a:t> copies no longer reflect the real contents of the web pages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Freshness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HTTP protocol has a special request type called HEAD that makes it easy to check for page changes</a:t>
            </a:r>
          </a:p>
          <a:p>
            <a:pPr lvl="1" eaLnBrk="1" hangingPunct="1"/>
            <a:r>
              <a:rPr lang="en-US" smtClean="0"/>
              <a:t>returns information about page, not page itself</a:t>
            </a:r>
          </a:p>
        </p:txBody>
      </p:sp>
      <p:pic>
        <p:nvPicPr>
          <p:cNvPr id="2355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429000"/>
            <a:ext cx="67564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907704" y="6567155"/>
            <a:ext cx="5019323" cy="246221"/>
          </a:xfrm>
          <a:prstGeom prst="rect">
            <a:avLst/>
          </a:prstGeom>
          <a:noFill/>
          <a:ln>
            <a:solidFill>
              <a:srgbClr val="DF1B16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See also: </a:t>
            </a:r>
            <a:r>
              <a:rPr lang="en-US" sz="1000" dirty="0" smtClean="0">
                <a:hlinkClick r:id="rId4"/>
              </a:rPr>
              <a:t>http</a:t>
            </a:r>
            <a:r>
              <a:rPr lang="en-US" sz="1000" dirty="0">
                <a:hlinkClick r:id="rId4"/>
              </a:rPr>
              <a:t>://ws-dl.blogspot.com/2014/05/2014-05-08-support-for-various-</a:t>
            </a:r>
            <a:r>
              <a:rPr lang="en-US" sz="1000" dirty="0" smtClean="0">
                <a:hlinkClick r:id="rId4"/>
              </a:rPr>
              <a:t>http.html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DF1B16"/>
            </a:solidFill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Talking to HTTP servers…</a:t>
            </a: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0" y="1905000"/>
            <a:ext cx="4878388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% curl --head http://www.cs.odu.edu/~mln/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HTTP/1.1 200 OK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Date: Mon, 12 Jan 2009 15:44:19 GMT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Server: Apache/2.2.0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Last-Modified: Fri, 09 Jan 2009 17:18:37 GMT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ETag: "88849-1c71-f28dd540"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Accept-Ranges: bytes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Content-Length: 7281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Content-Type: text/html</a:t>
            </a:r>
          </a:p>
          <a:p>
            <a:pPr>
              <a:defRPr/>
            </a:pPr>
            <a:endParaRPr lang="en-US" sz="1400">
              <a:latin typeface="Courier New" charset="0"/>
              <a:cs typeface="+mn-cs"/>
            </a:endParaRPr>
          </a:p>
          <a:p>
            <a:pPr>
              <a:defRPr/>
            </a:pPr>
            <a:endParaRPr lang="en-US" sz="1400">
              <a:latin typeface="Courier New" charset="0"/>
              <a:cs typeface="+mn-cs"/>
            </a:endParaRP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0" y="4425950"/>
            <a:ext cx="9253538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% curl --head http://www.google.com/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HTTP/1.1 200 OK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Cache-Control: private, max-age=0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Date: Mon, 12 Jan 2009 15:45:57 GMT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Expires: -1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Content-Type: text/html; charset=ISO-8859-1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Set-Cookie: PREF=ID=9a80d3f602b685f3:TM=1231775157:LM=1231775157:S=imGxRyNsTD0Zczm5; 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expires=Wed, 12-Jan-2011 15:45:57 GMT; path=/; domain=.google.com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Server: gws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Content-Length: 0</a:t>
            </a:r>
          </a:p>
          <a:p>
            <a:pPr>
              <a:defRPr/>
            </a:pPr>
            <a:endParaRPr lang="en-US" sz="1400">
              <a:latin typeface="Courier New" charset="0"/>
              <a:cs typeface="+mn-cs"/>
            </a:endParaRP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5486400" y="2806700"/>
            <a:ext cx="33353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“curl” is convenient, but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speaking raw HTTP is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more fun…</a:t>
            </a:r>
          </a:p>
        </p:txBody>
      </p:sp>
    </p:spTree>
    <p:extLst>
      <p:ext uri="{BB962C8B-B14F-4D97-AF65-F5344CB8AC3E}">
        <p14:creationId xmlns:p14="http://schemas.microsoft.com/office/powerpoint/2010/main" val="2469217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752"/>
            <a:ext cx="7772400" cy="1143000"/>
          </a:xfrm>
          <a:ln>
            <a:solidFill>
              <a:srgbClr val="DF1B16"/>
            </a:solidFill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GET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1460872" y="1193750"/>
            <a:ext cx="6159500" cy="583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AIHT:~/Desktop/cs595-s06 </a:t>
            </a:r>
            <a:r>
              <a:rPr lang="en-US" sz="1400" dirty="0" err="1">
                <a:latin typeface="Courier New" charset="0"/>
                <a:cs typeface="+mn-cs"/>
              </a:rPr>
              <a:t>mln</a:t>
            </a:r>
            <a:r>
              <a:rPr lang="en-US" sz="1400" dirty="0">
                <a:latin typeface="Courier New" charset="0"/>
                <a:cs typeface="+mn-cs"/>
              </a:rPr>
              <a:t>$ telnet </a:t>
            </a:r>
            <a:r>
              <a:rPr lang="en-US" sz="1400" dirty="0" err="1">
                <a:latin typeface="Courier New" charset="0"/>
                <a:cs typeface="+mn-cs"/>
              </a:rPr>
              <a:t>www.cs.odu.edu</a:t>
            </a:r>
            <a:r>
              <a:rPr lang="en-US" sz="1400" dirty="0">
                <a:latin typeface="Courier New" charset="0"/>
                <a:cs typeface="+mn-cs"/>
              </a:rPr>
              <a:t> 80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Trying 128.82.4.2...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Connected to </a:t>
            </a:r>
            <a:r>
              <a:rPr lang="en-US" sz="1400" dirty="0" err="1">
                <a:latin typeface="Courier New" charset="0"/>
                <a:cs typeface="+mn-cs"/>
              </a:rPr>
              <a:t>xenon.cs.odu.edu</a:t>
            </a:r>
            <a:r>
              <a:rPr lang="en-US" sz="1400" dirty="0">
                <a:latin typeface="Courier New" charset="0"/>
                <a:cs typeface="+mn-cs"/>
              </a:rPr>
              <a:t>.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Escape character is '^]'.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GET /~</a:t>
            </a:r>
            <a:r>
              <a:rPr lang="en-US" sz="1400" dirty="0" err="1">
                <a:latin typeface="Courier New" charset="0"/>
                <a:cs typeface="+mn-cs"/>
              </a:rPr>
              <a:t>mln</a:t>
            </a:r>
            <a:r>
              <a:rPr lang="en-US" sz="1400" dirty="0">
                <a:latin typeface="Courier New" charset="0"/>
                <a:cs typeface="+mn-cs"/>
              </a:rPr>
              <a:t>/</a:t>
            </a:r>
            <a:r>
              <a:rPr lang="en-US" sz="1400" dirty="0" err="1">
                <a:latin typeface="Courier New" charset="0"/>
                <a:cs typeface="+mn-cs"/>
              </a:rPr>
              <a:t>index.html</a:t>
            </a:r>
            <a:r>
              <a:rPr lang="en-US" sz="1400" dirty="0">
                <a:latin typeface="Courier New" charset="0"/>
                <a:cs typeface="+mn-cs"/>
              </a:rPr>
              <a:t> HTTP/1.1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Connection: close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Host: </a:t>
            </a:r>
            <a:r>
              <a:rPr lang="en-US" sz="1400" dirty="0" err="1">
                <a:latin typeface="Courier New" charset="0"/>
                <a:cs typeface="+mn-cs"/>
              </a:rPr>
              <a:t>www.cs.odu.edu</a:t>
            </a:r>
            <a:endParaRPr lang="en-US" sz="1400" dirty="0">
              <a:latin typeface="Courier New" charset="0"/>
              <a:cs typeface="+mn-cs"/>
            </a:endParaRPr>
          </a:p>
          <a:p>
            <a:pPr>
              <a:defRPr/>
            </a:pPr>
            <a:endParaRPr lang="en-US" sz="1400" dirty="0"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HTTP/1.1 200 OK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Date: Mon, 09 Jan 2006 17:07:04 GMT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Server: Apache/1.3.26 (Unix) </a:t>
            </a:r>
            <a:r>
              <a:rPr lang="en-US" sz="1400" dirty="0" err="1">
                <a:latin typeface="Courier New" charset="0"/>
                <a:cs typeface="+mn-cs"/>
              </a:rPr>
              <a:t>ApacheJServ</a:t>
            </a:r>
            <a:r>
              <a:rPr lang="en-US" sz="1400" dirty="0">
                <a:latin typeface="Courier New" charset="0"/>
                <a:cs typeface="+mn-cs"/>
              </a:rPr>
              <a:t>/1.1.2 PHP/4.3.4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Last-Modified: Sun, 29 May 2005 02:46:53 GMT</a:t>
            </a:r>
          </a:p>
          <a:p>
            <a:pPr>
              <a:defRPr/>
            </a:pPr>
            <a:r>
              <a:rPr lang="en-US" sz="1400" dirty="0" err="1">
                <a:latin typeface="Courier New" charset="0"/>
                <a:cs typeface="+mn-cs"/>
              </a:rPr>
              <a:t>ETag</a:t>
            </a:r>
            <a:r>
              <a:rPr lang="en-US" sz="1400" dirty="0">
                <a:latin typeface="Courier New" charset="0"/>
                <a:cs typeface="+mn-cs"/>
              </a:rPr>
              <a:t>: "1c52-14ed-42992d1d"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Accept-Ranges: bytes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Content-Length: 5357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Connection: close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Content-Type: text/html</a:t>
            </a:r>
          </a:p>
          <a:p>
            <a:pPr>
              <a:defRPr/>
            </a:pPr>
            <a:endParaRPr lang="en-US" sz="1400" dirty="0"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&lt;html&gt;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&lt;head&gt;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&lt;title&gt;Home Page for Michael L. Nelson&lt;/title&gt;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&lt;style type="text/</a:t>
            </a:r>
            <a:r>
              <a:rPr lang="en-US" sz="1400" dirty="0" err="1">
                <a:latin typeface="Courier New" charset="0"/>
                <a:cs typeface="+mn-cs"/>
              </a:rPr>
              <a:t>css</a:t>
            </a:r>
            <a:r>
              <a:rPr lang="en-US" sz="1400" dirty="0">
                <a:latin typeface="Courier New" charset="0"/>
                <a:cs typeface="+mn-cs"/>
              </a:rPr>
              <a:t>"&gt;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&lt;!--</a:t>
            </a:r>
          </a:p>
          <a:p>
            <a:pPr>
              <a:defRPr/>
            </a:pPr>
            <a:endParaRPr lang="en-US" sz="1400" dirty="0"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[lots of html deleted]</a:t>
            </a:r>
          </a:p>
          <a:p>
            <a:pPr>
              <a:defRPr/>
            </a:pPr>
            <a:r>
              <a:rPr lang="en-US" sz="1400" dirty="0">
                <a:latin typeface="Courier New" charset="0"/>
                <a:cs typeface="+mn-cs"/>
              </a:rPr>
              <a:t>Connection closed by foreign host.</a:t>
            </a:r>
          </a:p>
          <a:p>
            <a:pPr>
              <a:defRPr/>
            </a:pPr>
            <a:endParaRPr lang="en-US" sz="1400" dirty="0">
              <a:latin typeface="Courier New" charset="0"/>
              <a:cs typeface="+mn-cs"/>
            </a:endParaRP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1395288" y="2034926"/>
            <a:ext cx="35814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5052888" y="2034926"/>
            <a:ext cx="2165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imes" charset="0"/>
                <a:cs typeface="+mn-cs"/>
              </a:rPr>
              <a:t>Request</a:t>
            </a:r>
          </a:p>
          <a:p>
            <a:pPr>
              <a:defRPr/>
            </a:pPr>
            <a:r>
              <a:rPr lang="en-US">
                <a:latin typeface="Times" charset="0"/>
                <a:cs typeface="+mn-cs"/>
              </a:rPr>
              <a:t>(ends w/ CRLF)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1411163" y="2965201"/>
            <a:ext cx="6232525" cy="3641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7611938" y="4473326"/>
            <a:ext cx="135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imes" charset="0"/>
                <a:cs typeface="+mn-cs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8201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DF1B16"/>
            </a:solidFill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HEAD</a:t>
            </a: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762000" y="1676400"/>
            <a:ext cx="6159500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AIHT:~/Desktop/cs595-s06 mln$ telnet www.cs.odu.edu 80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Trying 128.82.4.2...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Connected to xenon.cs.odu.edu.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Escape character is '^]'.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HEAD /~mln/index.html HTTP/1.1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Connection: close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Host: www.cs.odu.edu</a:t>
            </a:r>
          </a:p>
          <a:p>
            <a:pPr>
              <a:defRPr/>
            </a:pPr>
            <a:endParaRPr lang="en-US" sz="1400"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HTTP/1.1 200 OK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Date: Mon, 09 Jan 2006 17:14:39 GMT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Server: Apache/1.3.26 (Unix) ApacheJServ/1.1.2 PHP/4.3.4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Last-Modified: Sun, 29 May 2005 02:46:53 GMT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ETag: "1c52-14ed-42992d1d"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Accept-Ranges: bytes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Content-Length: 5357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Connection: close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Content-Type: text/html</a:t>
            </a:r>
          </a:p>
          <a:p>
            <a:pPr>
              <a:defRPr/>
            </a:pPr>
            <a:endParaRPr lang="en-US" sz="1400"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Connection closed by foreign host.</a:t>
            </a:r>
          </a:p>
          <a:p>
            <a:pPr>
              <a:defRPr/>
            </a:pPr>
            <a:endParaRPr lang="en-US" sz="1400">
              <a:latin typeface="Courier New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826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DF1B16"/>
            </a:solidFill>
          </a:ln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OPTIONS</a:t>
            </a: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304800" y="1828800"/>
            <a:ext cx="9040813" cy="370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AIHT:~/Desktop/cs595-s06 mln$ telnet www.cs.odu.edu 80 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Trying 128.82.4.2...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Connected to xenon.cs.odu.edu.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Escape character is '^]'.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OPTIONS /~mln/index.html HTTP/1.1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Connection: close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Host: www.cs.odu.edu</a:t>
            </a:r>
          </a:p>
          <a:p>
            <a:pPr>
              <a:defRPr/>
            </a:pPr>
            <a:endParaRPr lang="en-US" sz="1400"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HTTP/1.1 200 OK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Date: Mon, 09 Jan 2006 17:16:46 GMT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Server: Apache/1.3.26 (Unix) ApacheJServ/1.1.2 PHP/4.3.4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Content-Length: 0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Allow: GET, HEAD, POST, PUT, DELETE, CONNECT, OPTIONS, PATCH, PROPFIND, PROPPATCH, 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MKCOL, COPY, MOVE, LOCK, UNLOCK, TRACE</a:t>
            </a: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Connection: close</a:t>
            </a:r>
          </a:p>
          <a:p>
            <a:pPr>
              <a:defRPr/>
            </a:pPr>
            <a:endParaRPr lang="en-US" sz="1400"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400">
                <a:latin typeface="Courier New" charset="0"/>
                <a:cs typeface="+mn-cs"/>
              </a:rPr>
              <a:t>Connection closed by foreign host.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6093296"/>
            <a:ext cx="7449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see: </a:t>
            </a:r>
            <a:r>
              <a:rPr lang="en-US" sz="1600" dirty="0">
                <a:hlinkClick r:id="rId3"/>
              </a:rPr>
              <a:t>http://ws-dl.blogspot.com/2014/05/2014-05-08-support-for-various-</a:t>
            </a:r>
            <a:r>
              <a:rPr lang="en-US" sz="1600" dirty="0" smtClean="0">
                <a:hlinkClick r:id="rId3"/>
              </a:rPr>
              <a:t>http.html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3708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DF1B16"/>
            </a:solidFill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Response Codes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0" y="1905000"/>
            <a:ext cx="8720138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1600">
              <a:solidFill>
                <a:srgbClr val="000000"/>
              </a:solidFill>
              <a:latin typeface="Courier New" charset="0"/>
              <a:cs typeface="+mn-cs"/>
            </a:endParaRPr>
          </a:p>
          <a:p>
            <a:pPr>
              <a:defRPr/>
            </a:pPr>
            <a:endParaRPr lang="en-US" sz="1600">
              <a:solidFill>
                <a:srgbClr val="000000"/>
              </a:solidFill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cs typeface="+mn-cs"/>
              </a:rPr>
              <a:t>      - 1xx: Informational - Request received, continuing process</a:t>
            </a:r>
          </a:p>
          <a:p>
            <a:pPr>
              <a:defRPr/>
            </a:pPr>
            <a:endParaRPr lang="en-US" sz="1600">
              <a:solidFill>
                <a:srgbClr val="000000"/>
              </a:solidFill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cs typeface="+mn-cs"/>
              </a:rPr>
              <a:t>      - 2xx: Success - The action was successfully received,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cs typeface="+mn-cs"/>
              </a:rPr>
              <a:t>        understood, and accepted</a:t>
            </a:r>
          </a:p>
          <a:p>
            <a:pPr>
              <a:defRPr/>
            </a:pPr>
            <a:endParaRPr lang="en-US" sz="1600">
              <a:solidFill>
                <a:srgbClr val="000000"/>
              </a:solidFill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cs typeface="+mn-cs"/>
              </a:rPr>
              <a:t>      - 3xx: Redirection - Further action must be taken in order to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cs typeface="+mn-cs"/>
              </a:rPr>
              <a:t>        complete the request</a:t>
            </a:r>
          </a:p>
          <a:p>
            <a:pPr>
              <a:defRPr/>
            </a:pPr>
            <a:endParaRPr lang="en-US" sz="1600">
              <a:solidFill>
                <a:srgbClr val="000000"/>
              </a:solidFill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cs typeface="+mn-cs"/>
              </a:rPr>
              <a:t>      - 4xx: Client Error - The request contains bad syntax or cannot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cs typeface="+mn-cs"/>
              </a:rPr>
              <a:t>        be fulfilled</a:t>
            </a:r>
          </a:p>
          <a:p>
            <a:pPr>
              <a:defRPr/>
            </a:pPr>
            <a:endParaRPr lang="en-US" sz="1600">
              <a:solidFill>
                <a:srgbClr val="000000"/>
              </a:solidFill>
              <a:latin typeface="Courier New" charset="0"/>
              <a:cs typeface="+mn-cs"/>
            </a:endParaRP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cs typeface="+mn-cs"/>
              </a:rPr>
              <a:t>      - 5xx: Server Error - The server failed to fulfill an apparently</a:t>
            </a:r>
          </a:p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cs typeface="+mn-cs"/>
              </a:rPr>
              <a:t>        valid request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429000" y="1600200"/>
            <a:ext cx="2451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Times" charset="0"/>
                <a:cs typeface="+mn-cs"/>
              </a:rPr>
              <a:t>from section 6.1.1 of RFC 2616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6165304"/>
            <a:ext cx="6312170" cy="276999"/>
          </a:xfrm>
          <a:prstGeom prst="rect">
            <a:avLst/>
          </a:prstGeom>
          <a:noFill/>
          <a:ln>
            <a:solidFill>
              <a:srgbClr val="DF1B16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See also: </a:t>
            </a:r>
            <a:r>
              <a:rPr lang="en-US" sz="1200" dirty="0">
                <a:hlinkClick r:id="rId3"/>
              </a:rPr>
              <a:t>http://ws-dl.blogspot.com/2013/11/2013-11-19-rest-hateoas-and-follow-</a:t>
            </a:r>
            <a:r>
              <a:rPr lang="en-US" sz="1200" dirty="0" smtClean="0">
                <a:hlinkClick r:id="rId3"/>
              </a:rPr>
              <a:t>your.html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46990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Crawler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Finds and downloads web pages automatically</a:t>
            </a:r>
          </a:p>
          <a:p>
            <a:pPr lvl="1" eaLnBrk="1" hangingPunct="1"/>
            <a:r>
              <a:rPr lang="en-US" smtClean="0"/>
              <a:t>provides the collection for searching</a:t>
            </a:r>
          </a:p>
          <a:p>
            <a:pPr eaLnBrk="1" hangingPunct="1"/>
            <a:r>
              <a:rPr lang="en-US" smtClean="0"/>
              <a:t>Web is huge and constantly growing</a:t>
            </a:r>
          </a:p>
          <a:p>
            <a:pPr eaLnBrk="1" hangingPunct="1"/>
            <a:r>
              <a:rPr lang="en-US" smtClean="0"/>
              <a:t>Web is not under the control of search engine providers</a:t>
            </a:r>
          </a:p>
          <a:p>
            <a:pPr eaLnBrk="1" hangingPunct="1"/>
            <a:r>
              <a:rPr lang="en-US" smtClean="0"/>
              <a:t>Web pages are constantly changing</a:t>
            </a:r>
          </a:p>
          <a:p>
            <a:pPr eaLnBrk="1" hangingPunct="1"/>
            <a:r>
              <a:rPr lang="en-US" smtClean="0"/>
              <a:t>Crawlers also used for other types of 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Freshness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 possible to constantly check all pages</a:t>
            </a:r>
          </a:p>
          <a:p>
            <a:pPr lvl="1" eaLnBrk="1" hangingPunct="1"/>
            <a:r>
              <a:rPr lang="en-US" smtClean="0"/>
              <a:t>must check important pages and pages that change frequently</a:t>
            </a:r>
          </a:p>
          <a:p>
            <a:pPr eaLnBrk="1" hangingPunct="1"/>
            <a:r>
              <a:rPr lang="en-US" smtClean="0"/>
              <a:t>Freshness is the proportion of pages that are fresh</a:t>
            </a:r>
          </a:p>
          <a:p>
            <a:pPr eaLnBrk="1" hangingPunct="1"/>
            <a:r>
              <a:rPr lang="en-US" smtClean="0"/>
              <a:t>Optimizing for this metric can lead to bad decisions, such as not crawling popular sites</a:t>
            </a:r>
          </a:p>
          <a:p>
            <a:pPr eaLnBrk="1" hangingPunct="1"/>
            <a:r>
              <a:rPr lang="en-US" i="1" smtClean="0"/>
              <a:t>Age</a:t>
            </a:r>
            <a:r>
              <a:rPr lang="en-US" smtClean="0"/>
              <a:t> is a better metric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Freshness vs. Age</a:t>
            </a:r>
          </a:p>
        </p:txBody>
      </p:sp>
      <p:pic>
        <p:nvPicPr>
          <p:cNvPr id="25602" name="Picture 2" descr="C:\Users\croft\Desktop\ch3-age-freshnes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8800"/>
            <a:ext cx="669766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1773238" cy="11350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missed update!</a:t>
            </a:r>
          </a:p>
          <a:p>
            <a:r>
              <a:rPr lang="en-US" sz="1200"/>
              <a:t>if we're a SE index,</a:t>
            </a:r>
          </a:p>
          <a:p>
            <a:r>
              <a:rPr lang="en-US" sz="1200"/>
              <a:t>we don't care</a:t>
            </a:r>
          </a:p>
          <a:p>
            <a:r>
              <a:rPr lang="en-US" sz="1200"/>
              <a:t>if we're an archive,</a:t>
            </a:r>
          </a:p>
          <a:p>
            <a:r>
              <a:rPr lang="en-US" sz="1200"/>
              <a:t>we care</a:t>
            </a:r>
            <a:endParaRPr lang="en-US" sz="1800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2286000" y="1447800"/>
            <a:ext cx="1066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Expected age of a page </a:t>
            </a:r>
            <a:r>
              <a:rPr lang="en-US" i="1" smtClean="0"/>
              <a:t>t</a:t>
            </a:r>
            <a:r>
              <a:rPr lang="en-US" smtClean="0"/>
              <a:t> days after it was last crawled: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z="1400" smtClean="0"/>
          </a:p>
          <a:p>
            <a:pPr eaLnBrk="1" hangingPunct="1"/>
            <a:r>
              <a:rPr lang="en-US" smtClean="0"/>
              <a:t>Web page updates follow the Poisson distribution on average</a:t>
            </a:r>
          </a:p>
          <a:p>
            <a:pPr lvl="1" eaLnBrk="1" hangingPunct="1"/>
            <a:r>
              <a:rPr lang="en-US" smtClean="0"/>
              <a:t>time until the next update is governed by an exponential distribution</a:t>
            </a:r>
          </a:p>
        </p:txBody>
      </p:sp>
      <p:pic>
        <p:nvPicPr>
          <p:cNvPr id="26627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219200" y="2667000"/>
            <a:ext cx="68199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828800" y="5638800"/>
            <a:ext cx="39020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Older a page gets, the more it costs not to crawl it</a:t>
            </a:r>
          </a:p>
          <a:p>
            <a:pPr lvl="1" eaLnBrk="1" hangingPunct="1"/>
            <a:r>
              <a:rPr lang="en-US" smtClean="0"/>
              <a:t>e.g., expected age with mean change frequency    </a:t>
            </a:r>
            <a:r>
              <a:rPr lang="en-US" i="1" smtClean="0"/>
              <a:t>λ </a:t>
            </a:r>
            <a:r>
              <a:rPr lang="en-US" smtClean="0"/>
              <a:t>= 1/7 (one change per week)</a:t>
            </a:r>
          </a:p>
        </p:txBody>
      </p:sp>
      <p:pic>
        <p:nvPicPr>
          <p:cNvPr id="27651" name="Picture 2" descr="C:\Users\croft\Desktop\ch3-crawl-ag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581400"/>
            <a:ext cx="5478463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886200" y="6400800"/>
            <a:ext cx="676275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days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09600" y="4572000"/>
            <a:ext cx="574675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age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7315200" y="3657600"/>
            <a:ext cx="1630363" cy="9255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wait 7 days,</a:t>
            </a:r>
          </a:p>
          <a:p>
            <a:r>
              <a:rPr lang="en-US" sz="1800"/>
              <a:t>expected age </a:t>
            </a:r>
          </a:p>
          <a:p>
            <a:r>
              <a:rPr lang="en-US" sz="1800"/>
              <a:t>~= 2.6 days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Focused Crawling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/>
            <a:r>
              <a:rPr lang="en-US" smtClean="0"/>
              <a:t>Attempts to download only those pages that are about a particular topic</a:t>
            </a:r>
          </a:p>
          <a:p>
            <a:pPr lvl="1" eaLnBrk="1" hangingPunct="1"/>
            <a:r>
              <a:rPr lang="en-US" smtClean="0"/>
              <a:t>used by </a:t>
            </a:r>
            <a:r>
              <a:rPr lang="en-US" i="1" smtClean="0"/>
              <a:t>vertical search </a:t>
            </a:r>
            <a:r>
              <a:rPr lang="en-US" smtClean="0"/>
              <a:t>applications</a:t>
            </a:r>
          </a:p>
          <a:p>
            <a:pPr eaLnBrk="1" hangingPunct="1"/>
            <a:r>
              <a:rPr lang="en-US" smtClean="0"/>
              <a:t>Rely on the fact that pages about a topic tend to have links to other pages on the same topic</a:t>
            </a:r>
          </a:p>
          <a:p>
            <a:pPr lvl="1" eaLnBrk="1" hangingPunct="1"/>
            <a:r>
              <a:rPr lang="en-US" smtClean="0"/>
              <a:t>popular pages for a topic are typically used as seeds</a:t>
            </a:r>
          </a:p>
          <a:p>
            <a:pPr eaLnBrk="1" hangingPunct="1"/>
            <a:r>
              <a:rPr lang="en-US" smtClean="0"/>
              <a:t>Crawler uses </a:t>
            </a:r>
            <a:r>
              <a:rPr lang="en-US" i="1" smtClean="0"/>
              <a:t>text classifier </a:t>
            </a:r>
            <a:r>
              <a:rPr lang="en-US" smtClean="0"/>
              <a:t>to decide whether a page is on topic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Deep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16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Sites that are difficult for a crawler to find are collectively referred to as the </a:t>
            </a:r>
            <a:r>
              <a:rPr lang="en-US" i="1" dirty="0" smtClean="0">
                <a:ea typeface="+mn-ea"/>
                <a:cs typeface="+mn-cs"/>
              </a:rPr>
              <a:t>deep </a:t>
            </a:r>
            <a:r>
              <a:rPr lang="en-US" dirty="0" smtClean="0">
                <a:ea typeface="+mn-ea"/>
                <a:cs typeface="+mn-cs"/>
              </a:rPr>
              <a:t>(or </a:t>
            </a:r>
            <a:r>
              <a:rPr lang="en-US" i="1" dirty="0" smtClean="0">
                <a:ea typeface="+mn-ea"/>
                <a:cs typeface="+mn-cs"/>
              </a:rPr>
              <a:t>hidden</a:t>
            </a:r>
            <a:r>
              <a:rPr lang="en-US" dirty="0" smtClean="0">
                <a:ea typeface="+mn-ea"/>
                <a:cs typeface="+mn-cs"/>
              </a:rPr>
              <a:t>)</a:t>
            </a:r>
            <a:r>
              <a:rPr lang="en-US" i="1" dirty="0" smtClean="0">
                <a:ea typeface="+mn-ea"/>
                <a:cs typeface="+mn-cs"/>
              </a:rPr>
              <a:t> Web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much larger than conventional Web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Three broad categories: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private sites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no incoming links, or may require log in with a valid account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form results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sites that can be reached only after entering some data into a form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scripted pages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pages that use JavaScript, Flash, or another client-side language to generate links</a:t>
            </a:r>
            <a:endParaRPr lang="en-US" dirty="0"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7744" y="6341258"/>
            <a:ext cx="4497370" cy="400110"/>
          </a:xfrm>
          <a:prstGeom prst="rect">
            <a:avLst/>
          </a:prstGeom>
          <a:noFill/>
          <a:ln>
            <a:solidFill>
              <a:srgbClr val="DF1B16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dirty="0" smtClean="0"/>
              <a:t>e: JavaScript See: </a:t>
            </a:r>
            <a:r>
              <a:rPr lang="en-US" sz="1000" dirty="0" smtClean="0">
                <a:hlinkClick r:id="rId2"/>
              </a:rPr>
              <a:t>http</a:t>
            </a:r>
            <a:r>
              <a:rPr lang="en-US" sz="1000" dirty="0">
                <a:hlinkClick r:id="rId2"/>
              </a:rPr>
              <a:t>://arxiv.org/abs/</a:t>
            </a:r>
            <a:r>
              <a:rPr lang="en-US" sz="1000" dirty="0" smtClean="0">
                <a:hlinkClick r:id="rId2"/>
              </a:rPr>
              <a:t>1508.02315</a:t>
            </a:r>
            <a:endParaRPr lang="en-US" sz="1000" dirty="0" smtClean="0"/>
          </a:p>
          <a:p>
            <a:r>
              <a:rPr lang="en-US" sz="1000" dirty="0">
                <a:hlinkClick r:id="rId3"/>
              </a:rPr>
              <a:t>http://ws-dl.blogspot.com/2015/06/2015-06-26-phantomjsvisualevent-</a:t>
            </a:r>
            <a:r>
              <a:rPr lang="en-US" sz="1000" dirty="0" smtClean="0">
                <a:hlinkClick r:id="rId3"/>
              </a:rPr>
              <a:t>or.html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Sitemaps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Sitemaps contain lists of URLs and data about those URLs, such as modification time and modification frequency</a:t>
            </a:r>
          </a:p>
          <a:p>
            <a:pPr eaLnBrk="1" hangingPunct="1"/>
            <a:r>
              <a:rPr lang="en-US" smtClean="0"/>
              <a:t>Generated by web server administrators</a:t>
            </a:r>
          </a:p>
          <a:p>
            <a:pPr eaLnBrk="1" hangingPunct="1"/>
            <a:r>
              <a:rPr lang="en-US" smtClean="0"/>
              <a:t>Tells crawler about pages it might not otherwise find</a:t>
            </a:r>
          </a:p>
          <a:p>
            <a:pPr eaLnBrk="1" hangingPunct="1"/>
            <a:r>
              <a:rPr lang="en-US" smtClean="0"/>
              <a:t>Gives crawler a hint about when to check a page for changes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Sitemap Example</a:t>
            </a:r>
          </a:p>
        </p:txBody>
      </p:sp>
      <p:pic>
        <p:nvPicPr>
          <p:cNvPr id="31746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828800"/>
            <a:ext cx="67119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95536" y="6309320"/>
            <a:ext cx="8349261" cy="338554"/>
          </a:xfrm>
          <a:prstGeom prst="rect">
            <a:avLst/>
          </a:prstGeom>
          <a:noFill/>
          <a:ln>
            <a:solidFill>
              <a:srgbClr val="DF1B16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Examples: </a:t>
            </a:r>
            <a:r>
              <a:rPr lang="en-US" sz="1600" dirty="0">
                <a:hlinkClick r:id="rId4"/>
              </a:rPr>
              <a:t>http://www.cnn.com/</a:t>
            </a:r>
            <a:r>
              <a:rPr lang="en-US" sz="1600" dirty="0" smtClean="0">
                <a:hlinkClick r:id="rId4"/>
              </a:rPr>
              <a:t>robots.txt</a:t>
            </a:r>
            <a:r>
              <a:rPr lang="en-US" sz="1600" dirty="0"/>
              <a:t>, </a:t>
            </a:r>
            <a:r>
              <a:rPr lang="en-US" sz="1600" dirty="0">
                <a:hlinkClick r:id="rId5"/>
              </a:rPr>
              <a:t>http://www.cnn.com/sitemaps/sitemap-</a:t>
            </a:r>
            <a:r>
              <a:rPr lang="en-US" sz="1600" dirty="0" smtClean="0">
                <a:hlinkClick r:id="rId5"/>
              </a:rPr>
              <a:t>news.xml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Three reasons to use multiple computers for crawling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Helps to put the crawler closer to the sites it crawls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Reduces the number of sites the crawler has to remember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Reduces computing resources required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Distributed crawler uses a hash function to assign URLs to crawling computers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hash function should be computed on the host part of each URL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Desktop Crawls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 eaLnBrk="1" hangingPunct="1"/>
            <a:r>
              <a:rPr lang="en-US" smtClean="0"/>
              <a:t>Used for desktop search and enterprise search</a:t>
            </a:r>
          </a:p>
          <a:p>
            <a:pPr eaLnBrk="1" hangingPunct="1"/>
            <a:r>
              <a:rPr lang="en-US" smtClean="0"/>
              <a:t>Differences to web crawling:</a:t>
            </a:r>
          </a:p>
          <a:p>
            <a:pPr lvl="1" eaLnBrk="1" hangingPunct="1"/>
            <a:r>
              <a:rPr lang="en-US" smtClean="0"/>
              <a:t>Much easier to find the data</a:t>
            </a:r>
          </a:p>
          <a:p>
            <a:pPr lvl="1" eaLnBrk="1" hangingPunct="1"/>
            <a:r>
              <a:rPr lang="en-US" smtClean="0"/>
              <a:t>Responding quickly to updates is more important</a:t>
            </a:r>
          </a:p>
          <a:p>
            <a:pPr lvl="1" eaLnBrk="1" hangingPunct="1"/>
            <a:r>
              <a:rPr lang="en-US" smtClean="0"/>
              <a:t>Must be conservative in terms of disk and CPU usage</a:t>
            </a:r>
          </a:p>
          <a:p>
            <a:pPr lvl="1" eaLnBrk="1" hangingPunct="1"/>
            <a:r>
              <a:rPr lang="en-US" smtClean="0"/>
              <a:t>Many different document formats</a:t>
            </a:r>
          </a:p>
          <a:p>
            <a:pPr lvl="1" eaLnBrk="1" hangingPunct="1"/>
            <a:r>
              <a:rPr lang="en-US" smtClean="0"/>
              <a:t>Data privacy very important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Retrieving Web Pages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Every page has a unique </a:t>
            </a:r>
            <a:r>
              <a:rPr lang="en-US" i="1" smtClean="0"/>
              <a:t>uniform resource locator</a:t>
            </a:r>
            <a:r>
              <a:rPr lang="en-US" smtClean="0"/>
              <a:t> (URL)</a:t>
            </a:r>
          </a:p>
          <a:p>
            <a:pPr eaLnBrk="1" hangingPunct="1"/>
            <a:r>
              <a:rPr lang="en-US" smtClean="0"/>
              <a:t>Web pages are stored on web servers that use HTTP to exchange information with client software</a:t>
            </a:r>
          </a:p>
          <a:p>
            <a:pPr eaLnBrk="1" hangingPunct="1"/>
            <a:r>
              <a:rPr lang="en-US" smtClean="0"/>
              <a:t>e.g.,</a:t>
            </a:r>
          </a:p>
        </p:txBody>
      </p:sp>
      <p:pic>
        <p:nvPicPr>
          <p:cNvPr id="15363" name="Picture 2" descr="C:\Users\croft\Desktop\search-ir\figures\ch3\ch3-url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876800"/>
            <a:ext cx="52990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Line 1028"/>
          <p:cNvSpPr>
            <a:spLocks noChangeShapeType="1"/>
          </p:cNvSpPr>
          <p:nvPr/>
        </p:nvSpPr>
        <p:spPr bwMode="auto">
          <a:xfrm>
            <a:off x="5181600" y="6019800"/>
            <a:ext cx="198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5" name="Text Box 1029"/>
          <p:cNvSpPr txBox="1">
            <a:spLocks noChangeArrowheads="1"/>
          </p:cNvSpPr>
          <p:nvPr/>
        </p:nvSpPr>
        <p:spPr bwMode="auto">
          <a:xfrm>
            <a:off x="5791200" y="6248400"/>
            <a:ext cx="638175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/>
              <a:t>path </a:t>
            </a: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3059832" y="6381328"/>
            <a:ext cx="2294368" cy="400110"/>
          </a:xfrm>
          <a:prstGeom prst="rect">
            <a:avLst/>
          </a:prstGeom>
          <a:noFill/>
          <a:ln>
            <a:solidFill>
              <a:srgbClr val="DF1B16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See: </a:t>
            </a:r>
            <a:r>
              <a:rPr lang="en-US" sz="1000" dirty="0" smtClean="0">
                <a:hlinkClick r:id="rId3"/>
              </a:rPr>
              <a:t>http</a:t>
            </a:r>
            <a:r>
              <a:rPr lang="en-US" sz="1000" dirty="0">
                <a:hlinkClick r:id="rId3"/>
              </a:rPr>
              <a:t>://www.w3.org/TR/webarch</a:t>
            </a:r>
            <a:r>
              <a:rPr lang="en-US" sz="1000" dirty="0" smtClean="0">
                <a:hlinkClick r:id="rId3"/>
              </a:rPr>
              <a:t>/</a:t>
            </a:r>
            <a:r>
              <a:rPr lang="en-US" sz="1000" dirty="0" smtClean="0"/>
              <a:t>, </a:t>
            </a:r>
          </a:p>
          <a:p>
            <a:r>
              <a:rPr lang="en-US" sz="1000" dirty="0">
                <a:hlinkClick r:id="rId4"/>
              </a:rPr>
              <a:t>https://www.ietf.org/rfc/rfc3986.</a:t>
            </a:r>
            <a:r>
              <a:rPr lang="en-US" sz="1000" dirty="0" smtClean="0">
                <a:hlinkClick r:id="rId4"/>
              </a:rPr>
              <a:t>txt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Document Feeds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/>
            <a:r>
              <a:rPr lang="en-US" smtClean="0"/>
              <a:t>Many documents are </a:t>
            </a:r>
            <a:r>
              <a:rPr lang="en-US" i="1" smtClean="0"/>
              <a:t>published</a:t>
            </a:r>
          </a:p>
          <a:p>
            <a:pPr lvl="1" eaLnBrk="1" hangingPunct="1"/>
            <a:r>
              <a:rPr lang="en-US" smtClean="0"/>
              <a:t>created at a fixed time and rarely updated again</a:t>
            </a:r>
          </a:p>
          <a:p>
            <a:pPr lvl="1" eaLnBrk="1" hangingPunct="1"/>
            <a:r>
              <a:rPr lang="en-US" smtClean="0"/>
              <a:t>e.g., news articles, blog posts, press releases, email</a:t>
            </a:r>
          </a:p>
          <a:p>
            <a:pPr eaLnBrk="1" hangingPunct="1"/>
            <a:r>
              <a:rPr lang="en-US" smtClean="0"/>
              <a:t>Published documents from a single source can be ordered in a sequence called a </a:t>
            </a:r>
            <a:r>
              <a:rPr lang="en-US" i="1" smtClean="0"/>
              <a:t>document feed</a:t>
            </a:r>
          </a:p>
          <a:p>
            <a:pPr lvl="1" eaLnBrk="1" hangingPunct="1"/>
            <a:r>
              <a:rPr lang="en-US" smtClean="0"/>
              <a:t>new documents found by examining the end of the feed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Document Feeds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types:</a:t>
            </a:r>
          </a:p>
          <a:p>
            <a:pPr lvl="1" eaLnBrk="1" hangingPunct="1"/>
            <a:r>
              <a:rPr lang="en-US" smtClean="0"/>
              <a:t>A </a:t>
            </a:r>
            <a:r>
              <a:rPr lang="en-US" i="1" smtClean="0"/>
              <a:t>push feed </a:t>
            </a:r>
            <a:r>
              <a:rPr lang="en-US" smtClean="0"/>
              <a:t>alerts the subscriber to new documents</a:t>
            </a:r>
          </a:p>
          <a:p>
            <a:pPr lvl="1" eaLnBrk="1" hangingPunct="1"/>
            <a:r>
              <a:rPr lang="en-US" smtClean="0"/>
              <a:t>A </a:t>
            </a:r>
            <a:r>
              <a:rPr lang="en-US" i="1" smtClean="0"/>
              <a:t>pull feed </a:t>
            </a:r>
            <a:r>
              <a:rPr lang="en-US" smtClean="0"/>
              <a:t>requires the subscriber to check periodically for</a:t>
            </a:r>
            <a:r>
              <a:rPr lang="en-US" i="1" smtClean="0"/>
              <a:t> </a:t>
            </a:r>
            <a:r>
              <a:rPr lang="en-US" smtClean="0"/>
              <a:t>new documents</a:t>
            </a:r>
          </a:p>
          <a:p>
            <a:pPr eaLnBrk="1" hangingPunct="1"/>
            <a:r>
              <a:rPr lang="en-US" smtClean="0"/>
              <a:t>Most common format for pull feeds is called </a:t>
            </a:r>
            <a:r>
              <a:rPr lang="en-US" i="1" smtClean="0"/>
              <a:t>RSS</a:t>
            </a:r>
          </a:p>
          <a:p>
            <a:pPr lvl="1" eaLnBrk="1" hangingPunct="1"/>
            <a:r>
              <a:rPr lang="en-US" smtClean="0"/>
              <a:t>Really Simple Syndication, RDF Site Summary, Rich Site Summary, or ...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25760"/>
            <a:ext cx="7772400" cy="1143000"/>
          </a:xfrm>
          <a:ln>
            <a:solidFill>
              <a:srgbClr val="DF1B16"/>
            </a:solidFill>
          </a:ln>
        </p:spPr>
        <p:txBody>
          <a:bodyPr/>
          <a:lstStyle/>
          <a:p>
            <a:r>
              <a:rPr lang="en-US" dirty="0"/>
              <a:t>Atom/RSS</a:t>
            </a:r>
          </a:p>
        </p:txBody>
      </p:sp>
      <p:sp>
        <p:nvSpPr>
          <p:cNvPr id="459779" name="Rectangle 3"/>
          <p:cNvSpPr>
            <a:spLocks noChangeArrowheads="1"/>
          </p:cNvSpPr>
          <p:nvPr/>
        </p:nvSpPr>
        <p:spPr bwMode="auto">
          <a:xfrm>
            <a:off x="1752600" y="6508576"/>
            <a:ext cx="5497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>
                <a:cs typeface="ＭＳ Ｐゴシック" charset="0"/>
                <a:hlinkClick r:id="rId3"/>
              </a:rPr>
              <a:t>http://www.npr.org/rss/podcast/podcast_detail.php?siteId=5183214</a:t>
            </a:r>
            <a:r>
              <a:rPr lang="en-US" sz="1400" dirty="0">
                <a:cs typeface="ＭＳ Ｐゴシック" charset="0"/>
              </a:rPr>
              <a:t> </a:t>
            </a:r>
          </a:p>
        </p:txBody>
      </p:sp>
      <p:pic>
        <p:nvPicPr>
          <p:cNvPr id="459780" name="Picture 4" descr="npr-podca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26976"/>
            <a:ext cx="6184900" cy="515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9785" name="Group 9"/>
          <p:cNvGrpSpPr>
            <a:grpSpLocks/>
          </p:cNvGrpSpPr>
          <p:nvPr/>
        </p:nvGrpSpPr>
        <p:grpSpPr bwMode="auto">
          <a:xfrm>
            <a:off x="5486400" y="1403176"/>
            <a:ext cx="3122613" cy="1054100"/>
            <a:chOff x="3456" y="624"/>
            <a:chExt cx="1967" cy="664"/>
          </a:xfrm>
        </p:grpSpPr>
        <p:sp>
          <p:nvSpPr>
            <p:cNvPr id="459782" name="Rectangle 6"/>
            <p:cNvSpPr>
              <a:spLocks noChangeArrowheads="1"/>
            </p:cNvSpPr>
            <p:nvPr/>
          </p:nvSpPr>
          <p:spPr bwMode="auto">
            <a:xfrm>
              <a:off x="3456" y="624"/>
              <a:ext cx="288" cy="1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83" name="Text Box 7"/>
            <p:cNvSpPr txBox="1">
              <a:spLocks noChangeArrowheads="1"/>
            </p:cNvSpPr>
            <p:nvPr/>
          </p:nvSpPr>
          <p:spPr bwMode="auto">
            <a:xfrm>
              <a:off x="4320" y="1038"/>
              <a:ext cx="1103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cs typeface="ＭＳ Ｐゴシック" charset="0"/>
                </a:rPr>
                <a:t>autodiscovery</a:t>
              </a:r>
            </a:p>
          </p:txBody>
        </p:sp>
        <p:sp>
          <p:nvSpPr>
            <p:cNvPr id="459784" name="Line 8"/>
            <p:cNvSpPr>
              <a:spLocks noChangeShapeType="1"/>
            </p:cNvSpPr>
            <p:nvPr/>
          </p:nvSpPr>
          <p:spPr bwMode="auto">
            <a:xfrm flipH="1" flipV="1">
              <a:off x="3744" y="816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6945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1143000"/>
          </a:xfrm>
          <a:ln>
            <a:solidFill>
              <a:srgbClr val="DF1B16"/>
            </a:solidFill>
          </a:ln>
        </p:spPr>
        <p:txBody>
          <a:bodyPr/>
          <a:lstStyle/>
          <a:p>
            <a:r>
              <a:rPr lang="en-US" dirty="0"/>
              <a:t>Symbol in Safari</a:t>
            </a:r>
          </a:p>
        </p:txBody>
      </p:sp>
      <p:pic>
        <p:nvPicPr>
          <p:cNvPr id="463876" name="Picture 4" descr="npr-podcast-safar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059" y="1340768"/>
            <a:ext cx="6705600" cy="524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3877" name="Group 5"/>
          <p:cNvGrpSpPr>
            <a:grpSpLocks/>
          </p:cNvGrpSpPr>
          <p:nvPr/>
        </p:nvGrpSpPr>
        <p:grpSpPr bwMode="auto">
          <a:xfrm>
            <a:off x="5697859" y="1416968"/>
            <a:ext cx="3122613" cy="1054100"/>
            <a:chOff x="3456" y="624"/>
            <a:chExt cx="1967" cy="664"/>
          </a:xfrm>
        </p:grpSpPr>
        <p:sp>
          <p:nvSpPr>
            <p:cNvPr id="463878" name="Rectangle 6"/>
            <p:cNvSpPr>
              <a:spLocks noChangeArrowheads="1"/>
            </p:cNvSpPr>
            <p:nvPr/>
          </p:nvSpPr>
          <p:spPr bwMode="auto">
            <a:xfrm>
              <a:off x="3456" y="624"/>
              <a:ext cx="288" cy="1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879" name="Text Box 7"/>
            <p:cNvSpPr txBox="1">
              <a:spLocks noChangeArrowheads="1"/>
            </p:cNvSpPr>
            <p:nvPr/>
          </p:nvSpPr>
          <p:spPr bwMode="auto">
            <a:xfrm>
              <a:off x="4320" y="1038"/>
              <a:ext cx="1103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cs typeface="ＭＳ Ｐゴシック" charset="0"/>
                </a:rPr>
                <a:t>autodiscovery</a:t>
              </a:r>
            </a:p>
          </p:txBody>
        </p:sp>
        <p:sp>
          <p:nvSpPr>
            <p:cNvPr id="463880" name="Line 8"/>
            <p:cNvSpPr>
              <a:spLocks noChangeShapeType="1"/>
            </p:cNvSpPr>
            <p:nvPr/>
          </p:nvSpPr>
          <p:spPr bwMode="auto">
            <a:xfrm flipH="1" flipV="1">
              <a:off x="3744" y="816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237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ln>
            <a:solidFill>
              <a:srgbClr val="DF1B16"/>
            </a:solidFill>
          </a:ln>
        </p:spPr>
        <p:txBody>
          <a:bodyPr/>
          <a:lstStyle/>
          <a:p>
            <a:r>
              <a:rPr lang="en-US" dirty="0" err="1"/>
              <a:t>Autodiscovery</a:t>
            </a:r>
            <a:r>
              <a:rPr lang="en-US" dirty="0"/>
              <a:t> Everywhere…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/>
              <a:t>Blogs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hlinkClick r:id="rId3"/>
              </a:rPr>
              <a:t>http://f-measure.blogspot.com/</a:t>
            </a:r>
            <a:r>
              <a:rPr lang="en-US" sz="16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News</a:t>
            </a:r>
          </a:p>
          <a:p>
            <a:pPr lvl="1">
              <a:lnSpc>
                <a:spcPct val="90000"/>
              </a:lnSpc>
            </a:pPr>
            <a:r>
              <a:rPr lang="en-US" sz="1600" strike="sngStrike" dirty="0">
                <a:hlinkClick r:id="rId4"/>
              </a:rPr>
              <a:t>http://www.cnn.com/</a:t>
            </a:r>
            <a:r>
              <a:rPr lang="en-US" sz="1600" strike="sngStrike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hlinkClick r:id="rId5"/>
              </a:rPr>
              <a:t>http://pilotonline.com/</a:t>
            </a:r>
            <a:r>
              <a:rPr lang="en-US" sz="16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Twitter</a:t>
            </a:r>
          </a:p>
          <a:p>
            <a:pPr lvl="1">
              <a:lnSpc>
                <a:spcPct val="90000"/>
              </a:lnSpc>
            </a:pPr>
            <a:r>
              <a:rPr lang="en-US" sz="1600" strike="sngStrike" dirty="0">
                <a:hlinkClick r:id="rId6"/>
              </a:rPr>
              <a:t>http://twitter.com/djshadow</a:t>
            </a:r>
            <a:r>
              <a:rPr lang="en-US" sz="1600" strike="sngStrike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YouTube</a:t>
            </a:r>
          </a:p>
          <a:p>
            <a:pPr lvl="1">
              <a:lnSpc>
                <a:spcPct val="90000"/>
              </a:lnSpc>
            </a:pPr>
            <a:r>
              <a:rPr lang="en-US" sz="1600" strike="sngStrike" dirty="0">
                <a:hlinkClick r:id="rId7"/>
              </a:rPr>
              <a:t>http://www.youtube.com/profile?user=wichitarecordings</a:t>
            </a:r>
            <a:r>
              <a:rPr lang="en-US" sz="1600" strike="sngStrike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600" strike="sngStrike" dirty="0">
                <a:hlinkClick r:id="rId8"/>
              </a:rPr>
              <a:t>http://www.youtube.com/watch?v=SkJDKdOlUGQ</a:t>
            </a:r>
            <a:r>
              <a:rPr lang="en-US" sz="1600" strike="sngStrike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Wikis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hlinkClick r:id="rId9"/>
              </a:rPr>
              <a:t>http://en.wikipedia.org/wiki/DJ_Shadow</a:t>
            </a:r>
            <a:r>
              <a:rPr lang="en-US" sz="16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Bookmarking 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>
                <a:hlinkClick r:id="rId10"/>
              </a:rPr>
              <a:t>http</a:t>
            </a:r>
            <a:r>
              <a:rPr lang="en-US" sz="1600" dirty="0">
                <a:hlinkClick r:id="rId10"/>
              </a:rPr>
              <a:t>://delicious.com/url/</a:t>
            </a:r>
            <a:r>
              <a:rPr lang="en-US" sz="1600" dirty="0" smtClean="0">
                <a:hlinkClick r:id="rId10"/>
              </a:rPr>
              <a:t>8c15146e76a87cf99641fb1ec8e52c44</a:t>
            </a:r>
            <a:endParaRPr lang="en-US" sz="1600" dirty="0" smtClean="0"/>
          </a:p>
          <a:p>
            <a:pPr lvl="1">
              <a:lnSpc>
                <a:spcPct val="90000"/>
              </a:lnSpc>
            </a:pPr>
            <a:r>
              <a:rPr lang="en-US" sz="1200" dirty="0" smtClean="0"/>
              <a:t>delicious is now defunct</a:t>
            </a:r>
            <a:r>
              <a:rPr lang="en-US" sz="1200" dirty="0"/>
              <a:t>: </a:t>
            </a:r>
            <a:r>
              <a:rPr lang="en-US" sz="1200" dirty="0">
                <a:hlinkClick r:id="rId11"/>
              </a:rPr>
              <a:t>https://www.lireo.com/delicious-social-bookmarking-service-back-again</a:t>
            </a:r>
            <a:r>
              <a:rPr lang="en-US" sz="1200" dirty="0" smtClean="0">
                <a:hlinkClick r:id="rId11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600" dirty="0"/>
              <a:t>Mail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hlinkClick r:id="rId12"/>
              </a:rPr>
              <a:t>https://mail.google.com/mail/?shva=1#</a:t>
            </a:r>
            <a:r>
              <a:rPr lang="en-US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91865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ln>
            <a:solidFill>
              <a:srgbClr val="DF1B16"/>
            </a:solidFill>
          </a:ln>
        </p:spPr>
        <p:txBody>
          <a:bodyPr/>
          <a:lstStyle/>
          <a:p>
            <a:r>
              <a:rPr lang="en-US" dirty="0" err="1"/>
              <a:t>Autodiscovery</a:t>
            </a:r>
            <a:r>
              <a:rPr lang="en-US" dirty="0"/>
              <a:t> in HTML</a:t>
            </a:r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0" y="1504081"/>
            <a:ext cx="8964613" cy="502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charset="0"/>
              </a:rPr>
              <a:t>&lt;html </a:t>
            </a:r>
            <a:r>
              <a:rPr lang="en-US" sz="1200" dirty="0" err="1">
                <a:latin typeface="Courier New" charset="0"/>
              </a:rPr>
              <a:t>xmlns</a:t>
            </a:r>
            <a:r>
              <a:rPr lang="en-US" sz="1200" dirty="0">
                <a:latin typeface="Courier New" charset="0"/>
              </a:rPr>
              <a:t>="http://www.w3.org/1999/</a:t>
            </a:r>
            <a:r>
              <a:rPr lang="en-US" sz="1200" dirty="0" err="1">
                <a:latin typeface="Courier New" charset="0"/>
              </a:rPr>
              <a:t>xhtml</a:t>
            </a:r>
            <a:r>
              <a:rPr lang="en-US" sz="1200" dirty="0">
                <a:latin typeface="Courier New" charset="0"/>
              </a:rPr>
              <a:t>" </a:t>
            </a:r>
            <a:r>
              <a:rPr lang="en-US" sz="1200" dirty="0" err="1">
                <a:latin typeface="Courier New" charset="0"/>
              </a:rPr>
              <a:t>xml:lang</a:t>
            </a:r>
            <a:r>
              <a:rPr lang="en-US" sz="1200" dirty="0">
                <a:latin typeface="Courier New" charset="0"/>
              </a:rPr>
              <a:t>="en" </a:t>
            </a:r>
            <a:r>
              <a:rPr lang="en-US" sz="1200" dirty="0" err="1">
                <a:latin typeface="Courier New" charset="0"/>
              </a:rPr>
              <a:t>lang</a:t>
            </a:r>
            <a:r>
              <a:rPr lang="en-US" sz="1200" dirty="0">
                <a:latin typeface="Courier New" charset="0"/>
              </a:rPr>
              <a:t>="en" </a:t>
            </a:r>
            <a:r>
              <a:rPr lang="en-US" sz="1200" dirty="0" err="1">
                <a:latin typeface="Courier New" charset="0"/>
              </a:rPr>
              <a:t>dir</a:t>
            </a:r>
            <a:r>
              <a:rPr lang="en-US" sz="1200" dirty="0">
                <a:latin typeface="Courier New" charset="0"/>
              </a:rPr>
              <a:t>="</a:t>
            </a:r>
            <a:r>
              <a:rPr lang="en-US" sz="1200" dirty="0" err="1">
                <a:latin typeface="Courier New" charset="0"/>
              </a:rPr>
              <a:t>ltr</a:t>
            </a:r>
            <a:r>
              <a:rPr lang="en-US" sz="1200" dirty="0">
                <a:latin typeface="Courier New" charset="0"/>
              </a:rPr>
              <a:t>"&gt;</a:t>
            </a:r>
          </a:p>
          <a:p>
            <a:r>
              <a:rPr lang="en-US" sz="1200" dirty="0">
                <a:latin typeface="Courier New" charset="0"/>
              </a:rPr>
              <a:t>&lt;head&gt;</a:t>
            </a:r>
          </a:p>
          <a:p>
            <a:r>
              <a:rPr lang="en-US" sz="1200" dirty="0">
                <a:latin typeface="Courier New" charset="0"/>
              </a:rPr>
              <a:t>&lt;title&gt;DJ Shadow - Wikipedia, the free encyclopedia&lt;/title&gt;</a:t>
            </a:r>
          </a:p>
          <a:p>
            <a:r>
              <a:rPr lang="en-US" sz="1200" dirty="0">
                <a:latin typeface="Courier New" charset="0"/>
              </a:rPr>
              <a:t>&lt;meta http-</a:t>
            </a:r>
            <a:r>
              <a:rPr lang="en-US" sz="1200" dirty="0" err="1">
                <a:latin typeface="Courier New" charset="0"/>
              </a:rPr>
              <a:t>equiv</a:t>
            </a:r>
            <a:r>
              <a:rPr lang="en-US" sz="1200" dirty="0">
                <a:latin typeface="Courier New" charset="0"/>
              </a:rPr>
              <a:t>="Content-Type" content="text/html; charset=UTF-8" /&gt;</a:t>
            </a:r>
          </a:p>
          <a:p>
            <a:r>
              <a:rPr lang="en-US" sz="1200" dirty="0">
                <a:latin typeface="Courier New" charset="0"/>
              </a:rPr>
              <a:t>&lt;meta http-</a:t>
            </a:r>
            <a:r>
              <a:rPr lang="en-US" sz="1200" dirty="0" err="1">
                <a:latin typeface="Courier New" charset="0"/>
              </a:rPr>
              <a:t>equiv</a:t>
            </a:r>
            <a:r>
              <a:rPr lang="en-US" sz="1200" dirty="0">
                <a:latin typeface="Courier New" charset="0"/>
              </a:rPr>
              <a:t>="Content-Style-Type" content="text/</a:t>
            </a:r>
            <a:r>
              <a:rPr lang="en-US" sz="1200" dirty="0" err="1">
                <a:latin typeface="Courier New" charset="0"/>
              </a:rPr>
              <a:t>css</a:t>
            </a:r>
            <a:r>
              <a:rPr lang="en-US" sz="1200" dirty="0">
                <a:latin typeface="Courier New" charset="0"/>
              </a:rPr>
              <a:t>" /&gt;</a:t>
            </a:r>
          </a:p>
          <a:p>
            <a:r>
              <a:rPr lang="en-US" sz="1200" dirty="0">
                <a:latin typeface="Courier New" charset="0"/>
              </a:rPr>
              <a:t>&lt;meta name="generator" content="</a:t>
            </a:r>
            <a:r>
              <a:rPr lang="en-US" sz="1200" dirty="0" err="1">
                <a:latin typeface="Courier New" charset="0"/>
              </a:rPr>
              <a:t>MediaWiki</a:t>
            </a:r>
            <a:r>
              <a:rPr lang="en-US" sz="1200" dirty="0">
                <a:latin typeface="Courier New" charset="0"/>
              </a:rPr>
              <a:t> 1.16alpha-wmf"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latin typeface="Courier New" charset="0"/>
              </a:rPr>
              <a:t>rel</a:t>
            </a:r>
            <a:r>
              <a:rPr lang="en-US" sz="1200" dirty="0">
                <a:latin typeface="Courier New" charset="0"/>
              </a:rPr>
              <a:t>="alternate" type="application/x-wiki" title="Edit this page" </a:t>
            </a:r>
          </a:p>
          <a:p>
            <a:r>
              <a:rPr lang="en-US" sz="1200" dirty="0">
                <a:latin typeface="Courier New" charset="0"/>
              </a:rPr>
              <a:t>     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="/w/</a:t>
            </a:r>
            <a:r>
              <a:rPr lang="en-US" sz="1200" dirty="0" err="1">
                <a:latin typeface="Courier New" charset="0"/>
              </a:rPr>
              <a:t>index.php?title</a:t>
            </a:r>
            <a:r>
              <a:rPr lang="en-US" sz="1200" dirty="0">
                <a:latin typeface="Courier New" charset="0"/>
              </a:rPr>
              <a:t>=</a:t>
            </a:r>
            <a:r>
              <a:rPr lang="en-US" sz="1200" dirty="0" err="1">
                <a:latin typeface="Courier New" charset="0"/>
              </a:rPr>
              <a:t>DJ_Shadow&amp;amp;action</a:t>
            </a:r>
            <a:r>
              <a:rPr lang="en-US" sz="1200" dirty="0">
                <a:latin typeface="Courier New" charset="0"/>
              </a:rPr>
              <a:t>=edit"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latin typeface="Courier New" charset="0"/>
              </a:rPr>
              <a:t>rel</a:t>
            </a:r>
            <a:r>
              <a:rPr lang="en-US" sz="1200" dirty="0">
                <a:latin typeface="Courier New" charset="0"/>
              </a:rPr>
              <a:t>="edit" title="Edit this page"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="/w/</a:t>
            </a:r>
            <a:r>
              <a:rPr lang="en-US" sz="1200" dirty="0" err="1">
                <a:latin typeface="Courier New" charset="0"/>
              </a:rPr>
              <a:t>index.php?title</a:t>
            </a:r>
            <a:r>
              <a:rPr lang="en-US" sz="1200" dirty="0">
                <a:latin typeface="Courier New" charset="0"/>
              </a:rPr>
              <a:t>=</a:t>
            </a:r>
            <a:r>
              <a:rPr lang="en-US" sz="1200" dirty="0" err="1">
                <a:latin typeface="Courier New" charset="0"/>
              </a:rPr>
              <a:t>DJ_Shadow&amp;amp;action</a:t>
            </a:r>
            <a:r>
              <a:rPr lang="en-US" sz="1200" dirty="0">
                <a:latin typeface="Courier New" charset="0"/>
              </a:rPr>
              <a:t>=edit"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latin typeface="Courier New" charset="0"/>
              </a:rPr>
              <a:t>rel</a:t>
            </a:r>
            <a:r>
              <a:rPr lang="en-US" sz="1200" dirty="0">
                <a:latin typeface="Courier New" charset="0"/>
              </a:rPr>
              <a:t>="apple-touch-icon"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="http://</a:t>
            </a:r>
            <a:r>
              <a:rPr lang="en-US" sz="1200" dirty="0" err="1">
                <a:latin typeface="Courier New" charset="0"/>
              </a:rPr>
              <a:t>en.wikipedia.org</a:t>
            </a:r>
            <a:r>
              <a:rPr lang="en-US" sz="1200" dirty="0">
                <a:latin typeface="Courier New" charset="0"/>
              </a:rPr>
              <a:t>/apple-touch-</a:t>
            </a:r>
            <a:r>
              <a:rPr lang="en-US" sz="1200" dirty="0" err="1">
                <a:latin typeface="Courier New" charset="0"/>
              </a:rPr>
              <a:t>icon.png</a:t>
            </a:r>
            <a:r>
              <a:rPr lang="en-US" sz="1200" dirty="0">
                <a:latin typeface="Courier New" charset="0"/>
              </a:rPr>
              <a:t>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latin typeface="Courier New" charset="0"/>
              </a:rPr>
              <a:t>rel</a:t>
            </a:r>
            <a:r>
              <a:rPr lang="en-US" sz="1200" dirty="0">
                <a:latin typeface="Courier New" charset="0"/>
              </a:rPr>
              <a:t>="shortcut icon"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="/</a:t>
            </a:r>
            <a:r>
              <a:rPr lang="en-US" sz="1200" dirty="0" err="1">
                <a:latin typeface="Courier New" charset="0"/>
              </a:rPr>
              <a:t>favicon.ico</a:t>
            </a:r>
            <a:r>
              <a:rPr lang="en-US" sz="1200" dirty="0">
                <a:latin typeface="Courier New" charset="0"/>
              </a:rPr>
              <a:t>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latin typeface="Courier New" charset="0"/>
              </a:rPr>
              <a:t>rel</a:t>
            </a:r>
            <a:r>
              <a:rPr lang="en-US" sz="1200" dirty="0">
                <a:latin typeface="Courier New" charset="0"/>
              </a:rPr>
              <a:t>="search" type="application/</a:t>
            </a:r>
            <a:r>
              <a:rPr lang="en-US" sz="1200" dirty="0" err="1">
                <a:latin typeface="Courier New" charset="0"/>
              </a:rPr>
              <a:t>opensearchdescription+xml</a:t>
            </a:r>
            <a:r>
              <a:rPr lang="en-US" sz="1200" dirty="0">
                <a:latin typeface="Courier New" charset="0"/>
              </a:rPr>
              <a:t>" </a:t>
            </a:r>
          </a:p>
          <a:p>
            <a:r>
              <a:rPr lang="en-US" sz="1200" dirty="0">
                <a:latin typeface="Courier New" charset="0"/>
              </a:rPr>
              <a:t>     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="/w/</a:t>
            </a:r>
            <a:r>
              <a:rPr lang="en-US" sz="1200" dirty="0" err="1">
                <a:latin typeface="Courier New" charset="0"/>
              </a:rPr>
              <a:t>opensearch_desc.php</a:t>
            </a:r>
            <a:r>
              <a:rPr lang="en-US" sz="1200" dirty="0">
                <a:latin typeface="Courier New" charset="0"/>
              </a:rPr>
              <a:t>" title="Wikipedia (en)"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latin typeface="Courier New" charset="0"/>
              </a:rPr>
              <a:t>rel</a:t>
            </a:r>
            <a:r>
              <a:rPr lang="en-US" sz="1200" dirty="0">
                <a:latin typeface="Courier New" charset="0"/>
              </a:rPr>
              <a:t>="copyright"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="http://</a:t>
            </a:r>
            <a:r>
              <a:rPr lang="en-US" sz="1200" dirty="0" err="1">
                <a:latin typeface="Courier New" charset="0"/>
              </a:rPr>
              <a:t>creativecommons.org</a:t>
            </a:r>
            <a:r>
              <a:rPr lang="en-US" sz="1200" dirty="0">
                <a:latin typeface="Courier New" charset="0"/>
              </a:rPr>
              <a:t>/licenses/by-</a:t>
            </a:r>
            <a:r>
              <a:rPr lang="en-US" sz="1200" dirty="0" err="1">
                <a:latin typeface="Courier New" charset="0"/>
              </a:rPr>
              <a:t>sa</a:t>
            </a:r>
            <a:r>
              <a:rPr lang="en-US" sz="1200" dirty="0">
                <a:latin typeface="Courier New" charset="0"/>
              </a:rPr>
              <a:t>/3.0/"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solidFill>
                  <a:srgbClr val="FF0000"/>
                </a:solidFill>
                <a:latin typeface="Courier New" charset="0"/>
              </a:rPr>
              <a:t>rel</a:t>
            </a:r>
            <a:r>
              <a:rPr lang="en-US" sz="1200" dirty="0">
                <a:solidFill>
                  <a:srgbClr val="FF0000"/>
                </a:solidFill>
                <a:latin typeface="Courier New" charset="0"/>
              </a:rPr>
              <a:t>="alternate" type="application/</a:t>
            </a:r>
            <a:r>
              <a:rPr lang="en-US" sz="1200" dirty="0" err="1">
                <a:solidFill>
                  <a:srgbClr val="FF0000"/>
                </a:solidFill>
                <a:latin typeface="Courier New" charset="0"/>
              </a:rPr>
              <a:t>rss+xml</a:t>
            </a:r>
            <a:r>
              <a:rPr lang="en-US" sz="1200" dirty="0">
                <a:solidFill>
                  <a:srgbClr val="FF0000"/>
                </a:solidFill>
                <a:latin typeface="Courier New" charset="0"/>
              </a:rPr>
              <a:t>"</a:t>
            </a:r>
            <a:r>
              <a:rPr lang="en-US" sz="1200" dirty="0">
                <a:latin typeface="Courier New" charset="0"/>
              </a:rPr>
              <a:t> title="Wikipedia RSS Feed" </a:t>
            </a:r>
          </a:p>
          <a:p>
            <a:r>
              <a:rPr lang="en-US" sz="1200" dirty="0">
                <a:latin typeface="Courier New" charset="0"/>
              </a:rPr>
              <a:t>     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="/w/</a:t>
            </a:r>
            <a:r>
              <a:rPr lang="en-US" sz="1200" dirty="0" err="1">
                <a:latin typeface="Courier New" charset="0"/>
              </a:rPr>
              <a:t>index.php?title</a:t>
            </a:r>
            <a:r>
              <a:rPr lang="en-US" sz="1200" dirty="0">
                <a:latin typeface="Courier New" charset="0"/>
              </a:rPr>
              <a:t>=</a:t>
            </a:r>
            <a:r>
              <a:rPr lang="en-US" sz="1200" dirty="0" err="1">
                <a:latin typeface="Courier New" charset="0"/>
              </a:rPr>
              <a:t>Special:RecentChanges&amp;amp;feed</a:t>
            </a:r>
            <a:r>
              <a:rPr lang="en-US" sz="1200" dirty="0">
                <a:latin typeface="Courier New" charset="0"/>
              </a:rPr>
              <a:t>=</a:t>
            </a:r>
            <a:r>
              <a:rPr lang="en-US" sz="1200" dirty="0" err="1">
                <a:latin typeface="Courier New" charset="0"/>
              </a:rPr>
              <a:t>rss</a:t>
            </a:r>
            <a:r>
              <a:rPr lang="en-US" sz="1200" dirty="0">
                <a:latin typeface="Courier New" charset="0"/>
              </a:rPr>
              <a:t>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solidFill>
                  <a:srgbClr val="FF0000"/>
                </a:solidFill>
                <a:latin typeface="Courier New" charset="0"/>
              </a:rPr>
              <a:t>rel</a:t>
            </a:r>
            <a:r>
              <a:rPr lang="en-US" sz="1200" dirty="0">
                <a:solidFill>
                  <a:srgbClr val="FF0000"/>
                </a:solidFill>
                <a:latin typeface="Courier New" charset="0"/>
              </a:rPr>
              <a:t>="alternate" type="application/</a:t>
            </a:r>
            <a:r>
              <a:rPr lang="en-US" sz="1200" dirty="0" err="1">
                <a:solidFill>
                  <a:srgbClr val="FF0000"/>
                </a:solidFill>
                <a:latin typeface="Courier New" charset="0"/>
              </a:rPr>
              <a:t>atom+xml</a:t>
            </a:r>
            <a:r>
              <a:rPr lang="en-US" sz="1200" dirty="0">
                <a:solidFill>
                  <a:srgbClr val="FF0000"/>
                </a:solidFill>
                <a:latin typeface="Courier New" charset="0"/>
              </a:rPr>
              <a:t>"</a:t>
            </a:r>
            <a:r>
              <a:rPr lang="en-US" sz="1200" dirty="0">
                <a:latin typeface="Courier New" charset="0"/>
              </a:rPr>
              <a:t> title="Wikipedia Atom Feed" </a:t>
            </a:r>
          </a:p>
          <a:p>
            <a:r>
              <a:rPr lang="en-US" sz="1200" dirty="0">
                <a:latin typeface="Courier New" charset="0"/>
              </a:rPr>
              <a:t>     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="/w/</a:t>
            </a:r>
            <a:r>
              <a:rPr lang="en-US" sz="1200" dirty="0" err="1">
                <a:latin typeface="Courier New" charset="0"/>
              </a:rPr>
              <a:t>index.php?title</a:t>
            </a:r>
            <a:r>
              <a:rPr lang="en-US" sz="1200" dirty="0">
                <a:latin typeface="Courier New" charset="0"/>
              </a:rPr>
              <a:t>=</a:t>
            </a:r>
            <a:r>
              <a:rPr lang="en-US" sz="1200" dirty="0" err="1">
                <a:latin typeface="Courier New" charset="0"/>
              </a:rPr>
              <a:t>Special:RecentChanges&amp;amp;feed</a:t>
            </a:r>
            <a:r>
              <a:rPr lang="en-US" sz="1200" dirty="0">
                <a:latin typeface="Courier New" charset="0"/>
              </a:rPr>
              <a:t>=atom"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latin typeface="Courier New" charset="0"/>
              </a:rPr>
              <a:t>rel</a:t>
            </a:r>
            <a:r>
              <a:rPr lang="en-US" sz="1200" dirty="0">
                <a:latin typeface="Courier New" charset="0"/>
              </a:rPr>
              <a:t>="</a:t>
            </a:r>
            <a:r>
              <a:rPr lang="en-US" sz="1200" dirty="0" err="1">
                <a:latin typeface="Courier New" charset="0"/>
              </a:rPr>
              <a:t>stylesheet</a:t>
            </a:r>
            <a:r>
              <a:rPr lang="en-US" sz="1200" dirty="0">
                <a:latin typeface="Courier New" charset="0"/>
              </a:rPr>
              <a:t>"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="http://</a:t>
            </a:r>
            <a:r>
              <a:rPr lang="en-US" sz="1200" dirty="0" err="1">
                <a:latin typeface="Courier New" charset="0"/>
              </a:rPr>
              <a:t>bits.wikimedia.org</a:t>
            </a:r>
            <a:r>
              <a:rPr lang="en-US" sz="1200" dirty="0">
                <a:latin typeface="Courier New" charset="0"/>
              </a:rPr>
              <a:t>/skins-1.5/common/shared.css?257z43" </a:t>
            </a:r>
          </a:p>
          <a:p>
            <a:r>
              <a:rPr lang="en-US" sz="1200" dirty="0">
                <a:latin typeface="Courier New" charset="0"/>
              </a:rPr>
              <a:t>      type="text/</a:t>
            </a:r>
            <a:r>
              <a:rPr lang="en-US" sz="1200" dirty="0" err="1">
                <a:latin typeface="Courier New" charset="0"/>
              </a:rPr>
              <a:t>css</a:t>
            </a:r>
            <a:r>
              <a:rPr lang="en-US" sz="1200" dirty="0">
                <a:latin typeface="Courier New" charset="0"/>
              </a:rPr>
              <a:t>" media="screen"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latin typeface="Courier New" charset="0"/>
              </a:rPr>
              <a:t>rel</a:t>
            </a:r>
            <a:r>
              <a:rPr lang="en-US" sz="1200" dirty="0">
                <a:latin typeface="Courier New" charset="0"/>
              </a:rPr>
              <a:t>="</a:t>
            </a:r>
            <a:r>
              <a:rPr lang="en-US" sz="1200" dirty="0" err="1">
                <a:latin typeface="Courier New" charset="0"/>
              </a:rPr>
              <a:t>stylesheet</a:t>
            </a:r>
            <a:r>
              <a:rPr lang="en-US" sz="1200" dirty="0">
                <a:latin typeface="Courier New" charset="0"/>
              </a:rPr>
              <a:t>"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="http://</a:t>
            </a:r>
            <a:r>
              <a:rPr lang="en-US" sz="1200" dirty="0" err="1">
                <a:latin typeface="Courier New" charset="0"/>
              </a:rPr>
              <a:t>bits.wikimedia.org</a:t>
            </a:r>
            <a:r>
              <a:rPr lang="en-US" sz="1200" dirty="0">
                <a:latin typeface="Courier New" charset="0"/>
              </a:rPr>
              <a:t>/skins-1.5/common/commonPrint.css?257z43" </a:t>
            </a:r>
          </a:p>
          <a:p>
            <a:r>
              <a:rPr lang="en-US" sz="1200" dirty="0">
                <a:latin typeface="Courier New" charset="0"/>
              </a:rPr>
              <a:t>      type="text/</a:t>
            </a:r>
            <a:r>
              <a:rPr lang="en-US" sz="1200" dirty="0" err="1">
                <a:latin typeface="Courier New" charset="0"/>
              </a:rPr>
              <a:t>css</a:t>
            </a:r>
            <a:r>
              <a:rPr lang="en-US" sz="1200" dirty="0">
                <a:latin typeface="Courier New" charset="0"/>
              </a:rPr>
              <a:t>" media="print"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latin typeface="Courier New" charset="0"/>
              </a:rPr>
              <a:t>rel</a:t>
            </a:r>
            <a:r>
              <a:rPr lang="en-US" sz="1200" dirty="0">
                <a:latin typeface="Courier New" charset="0"/>
              </a:rPr>
              <a:t>="</a:t>
            </a:r>
            <a:r>
              <a:rPr lang="en-US" sz="1200" dirty="0" err="1">
                <a:latin typeface="Courier New" charset="0"/>
              </a:rPr>
              <a:t>stylesheet</a:t>
            </a:r>
            <a:r>
              <a:rPr lang="en-US" sz="1200" dirty="0">
                <a:latin typeface="Courier New" charset="0"/>
              </a:rPr>
              <a:t>"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="http://</a:t>
            </a:r>
            <a:r>
              <a:rPr lang="en-US" sz="1200" dirty="0" err="1">
                <a:latin typeface="Courier New" charset="0"/>
              </a:rPr>
              <a:t>bits.wikimedia.org</a:t>
            </a:r>
            <a:r>
              <a:rPr lang="en-US" sz="1200" dirty="0">
                <a:latin typeface="Courier New" charset="0"/>
              </a:rPr>
              <a:t>/skins-1.5/</a:t>
            </a:r>
            <a:r>
              <a:rPr lang="en-US" sz="1200" dirty="0" err="1">
                <a:latin typeface="Courier New" charset="0"/>
              </a:rPr>
              <a:t>monobook</a:t>
            </a:r>
            <a:r>
              <a:rPr lang="en-US" sz="1200" dirty="0">
                <a:latin typeface="Courier New" charset="0"/>
              </a:rPr>
              <a:t>/main.css?257z43" </a:t>
            </a:r>
          </a:p>
          <a:p>
            <a:r>
              <a:rPr lang="en-US" sz="1200" dirty="0">
                <a:latin typeface="Courier New" charset="0"/>
              </a:rPr>
              <a:t>      type="text/</a:t>
            </a:r>
            <a:r>
              <a:rPr lang="en-US" sz="1200" dirty="0" err="1">
                <a:latin typeface="Courier New" charset="0"/>
              </a:rPr>
              <a:t>css</a:t>
            </a:r>
            <a:r>
              <a:rPr lang="en-US" sz="1200" dirty="0">
                <a:latin typeface="Courier New" charset="0"/>
              </a:rPr>
              <a:t>" media="screen" /&gt;</a:t>
            </a:r>
          </a:p>
          <a:p>
            <a:r>
              <a:rPr lang="en-US" sz="1200" dirty="0">
                <a:latin typeface="Courier New" charset="0"/>
              </a:rPr>
              <a:t>&lt;link </a:t>
            </a:r>
            <a:r>
              <a:rPr lang="en-US" sz="1200" dirty="0" err="1">
                <a:latin typeface="Courier New" charset="0"/>
              </a:rPr>
              <a:t>rel</a:t>
            </a:r>
            <a:r>
              <a:rPr lang="en-US" sz="1200" dirty="0">
                <a:latin typeface="Courier New" charset="0"/>
              </a:rPr>
              <a:t>="</a:t>
            </a:r>
            <a:r>
              <a:rPr lang="en-US" sz="1200" dirty="0" err="1">
                <a:latin typeface="Courier New" charset="0"/>
              </a:rPr>
              <a:t>stylesheet</a:t>
            </a:r>
            <a:r>
              <a:rPr lang="en-US" sz="1200" dirty="0">
                <a:latin typeface="Courier New" charset="0"/>
              </a:rPr>
              <a:t>" </a:t>
            </a:r>
            <a:r>
              <a:rPr lang="en-US" sz="1200" dirty="0" err="1">
                <a:latin typeface="Courier New" charset="0"/>
              </a:rPr>
              <a:t>href</a:t>
            </a:r>
            <a:r>
              <a:rPr lang="en-US" sz="1200" dirty="0">
                <a:latin typeface="Courier New" charset="0"/>
              </a:rPr>
              <a:t>="http://</a:t>
            </a:r>
            <a:r>
              <a:rPr lang="en-US" sz="1200" dirty="0" err="1">
                <a:latin typeface="Courier New" charset="0"/>
              </a:rPr>
              <a:t>bits.wikimedia.org</a:t>
            </a:r>
            <a:r>
              <a:rPr lang="en-US" sz="1200" dirty="0">
                <a:latin typeface="Courier New" charset="0"/>
              </a:rPr>
              <a:t>/skins-1.5/chick/main.css?257z43" </a:t>
            </a:r>
          </a:p>
          <a:p>
            <a:r>
              <a:rPr lang="en-US" sz="1200" dirty="0">
                <a:latin typeface="Courier New" charset="0"/>
              </a:rPr>
              <a:t>      type="text/</a:t>
            </a:r>
            <a:r>
              <a:rPr lang="en-US" sz="1200" dirty="0" err="1">
                <a:latin typeface="Courier New" charset="0"/>
              </a:rPr>
              <a:t>css</a:t>
            </a:r>
            <a:r>
              <a:rPr lang="en-US" sz="1200" dirty="0">
                <a:latin typeface="Courier New" charset="0"/>
              </a:rPr>
              <a:t>" media="handheld" /&gt;</a:t>
            </a:r>
          </a:p>
          <a:p>
            <a:r>
              <a:rPr lang="en-US" sz="1200" dirty="0">
                <a:latin typeface="Courier New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25818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RSS Example</a:t>
            </a:r>
          </a:p>
        </p:txBody>
      </p:sp>
      <p:pic>
        <p:nvPicPr>
          <p:cNvPr id="36866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371600"/>
            <a:ext cx="68834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RSS Example</a:t>
            </a:r>
          </a:p>
        </p:txBody>
      </p:sp>
      <p:pic>
        <p:nvPicPr>
          <p:cNvPr id="37890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286000"/>
            <a:ext cx="6553200" cy="285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nsolas" pitchFamily="-72" charset="0"/>
              </a:rPr>
              <a:t>ttl</a:t>
            </a:r>
            <a:r>
              <a:rPr lang="en-US" smtClean="0"/>
              <a:t> tag (time to live)</a:t>
            </a:r>
          </a:p>
          <a:p>
            <a:pPr lvl="1" eaLnBrk="1" hangingPunct="1"/>
            <a:r>
              <a:rPr lang="en-US" smtClean="0"/>
              <a:t>amount of time (in minutes) contents should be cached</a:t>
            </a:r>
          </a:p>
          <a:p>
            <a:pPr eaLnBrk="1" hangingPunct="1"/>
            <a:r>
              <a:rPr lang="en-US" smtClean="0"/>
              <a:t>RSS feeds are accessed like web pages</a:t>
            </a:r>
          </a:p>
          <a:p>
            <a:pPr lvl="1" eaLnBrk="1" hangingPunct="1"/>
            <a:r>
              <a:rPr lang="en-US" smtClean="0"/>
              <a:t>using HTTP GET requests to web servers that host them</a:t>
            </a:r>
          </a:p>
          <a:p>
            <a:pPr eaLnBrk="1" hangingPunct="1"/>
            <a:r>
              <a:rPr lang="en-US" smtClean="0"/>
              <a:t>Easy for crawlers to parse</a:t>
            </a:r>
          </a:p>
          <a:p>
            <a:pPr eaLnBrk="1" hangingPunct="1"/>
            <a:r>
              <a:rPr lang="en-US" smtClean="0"/>
              <a:t>Easy to find new information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Text is stored in hundreds of incompatible file formats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e.g., raw text, RTF, HTML, XML, Microsoft Word, ODF, PDF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Other types of files also important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e.g., PowerPoint, Excel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Typically use a conversion tool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converts the document content into a tagged text format such as HTML or XML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retains some of the important formatting information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DF1B16"/>
            </a:solidFill>
          </a:ln>
        </p:spPr>
        <p:txBody>
          <a:bodyPr/>
          <a:lstStyle/>
          <a:p>
            <a:r>
              <a:rPr lang="en-US" dirty="0" smtClean="0"/>
              <a:t>W3C Web Architecture</a:t>
            </a:r>
            <a:endParaRPr lang="en-US" dirty="0"/>
          </a:p>
        </p:txBody>
      </p:sp>
      <p:pic>
        <p:nvPicPr>
          <p:cNvPr id="4" name="Picture 3" descr="uri-res-re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0" y="1584176"/>
            <a:ext cx="4155162" cy="4509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59832" y="6381328"/>
            <a:ext cx="2329747" cy="246221"/>
          </a:xfrm>
          <a:prstGeom prst="rect">
            <a:avLst/>
          </a:prstGeom>
          <a:noFill/>
          <a:ln>
            <a:solidFill>
              <a:srgbClr val="DF1B16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From: </a:t>
            </a:r>
            <a:r>
              <a:rPr lang="en-US" sz="1000" dirty="0" smtClean="0">
                <a:hlinkClick r:id="rId3"/>
              </a:rPr>
              <a:t>http</a:t>
            </a:r>
            <a:r>
              <a:rPr lang="en-US" sz="1000" dirty="0">
                <a:hlinkClick r:id="rId3"/>
              </a:rPr>
              <a:t>://www.w3.org/TR/webarch</a:t>
            </a:r>
            <a:r>
              <a:rPr lang="en-US" sz="1000" dirty="0" smtClean="0">
                <a:hlinkClick r:id="rId3"/>
              </a:rPr>
              <a:t>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4161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 character encoding is a mapping between bits and glyphs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i.e., getting from bits in a file to characters on a screen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Can be a major source of incompatibility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ASCII is basic character encoding scheme for English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encodes 128 letters, numbers, special characters, and control characters in 7 bits, extended with an extra bit for storage in bytes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Other languages can have many more glyphs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e.g., Chinese has more than 40,000 characters, with over 3,000 in common use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Many languages have multiple encoding schemes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e.g., CJK (Chinese-Japanese-Korean) family of East Asian languages, Hindi, Arabic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must specify encoding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can’t have multiple languages in one file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Unicode developed to address encoding problems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Unicode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mapping from numbers to glyphs that attempts to include all glyphs in common use in all known languages</a:t>
            </a:r>
          </a:p>
          <a:p>
            <a:pPr eaLnBrk="1" hangingPunct="1"/>
            <a:r>
              <a:rPr lang="en-US" smtClean="0"/>
              <a:t>Unicode is a mapping between numbers and glyphs</a:t>
            </a:r>
          </a:p>
          <a:p>
            <a:pPr lvl="1" eaLnBrk="1" hangingPunct="1"/>
            <a:r>
              <a:rPr lang="en-US" smtClean="0"/>
              <a:t>does not uniquely specify bits to glyph mapping!</a:t>
            </a:r>
          </a:p>
          <a:p>
            <a:pPr lvl="1" eaLnBrk="1" hangingPunct="1"/>
            <a:r>
              <a:rPr lang="en-US" smtClean="0"/>
              <a:t>e.g., UTF-8, UTF-16, UTF-32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Proliferation of encodings comes from a need for compatibility and to save space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UTF-8 uses one byte for English (ASCII), as many as 4 bytes for some traditional Chinese characters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variable length encoding, more difficult to do string operations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UTF-32 uses 4 bytes for every character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Many applications use UTF-32 for internal text encoding (fast random lookup) and UTF-8 for disk storage (less space)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86200"/>
            <a:ext cx="8229600" cy="2819400"/>
          </a:xfrm>
        </p:spPr>
        <p:txBody>
          <a:bodyPr rtlCol="0">
            <a:normAutofit lnSpcReduction="10000"/>
          </a:bodyPr>
          <a:lstStyle/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e.g., Greek letter pi (</a:t>
            </a:r>
            <a:r>
              <a:rPr lang="en-US" i="1" dirty="0" smtClean="0">
                <a:ea typeface="+mn-ea"/>
              </a:rPr>
              <a:t>π</a:t>
            </a:r>
            <a:r>
              <a:rPr lang="en-US" dirty="0" smtClean="0">
                <a:ea typeface="+mn-ea"/>
              </a:rPr>
              <a:t>)</a:t>
            </a:r>
            <a:r>
              <a:rPr lang="en-US" i="1" dirty="0" smtClean="0">
                <a:ea typeface="+mn-ea"/>
              </a:rPr>
              <a:t> </a:t>
            </a:r>
            <a:r>
              <a:rPr lang="en-US" dirty="0" smtClean="0">
                <a:ea typeface="+mn-ea"/>
              </a:rPr>
              <a:t>is Unicode symbol number 960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In binary, 00000011 11000000 (3C0 in hexadecimal)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Final encoding is </a:t>
            </a:r>
            <a:r>
              <a:rPr lang="en-US" b="1" dirty="0" smtClean="0">
                <a:ea typeface="+mn-ea"/>
              </a:rPr>
              <a:t>110</a:t>
            </a:r>
            <a:r>
              <a:rPr lang="en-US" dirty="0" smtClean="0">
                <a:ea typeface="+mn-ea"/>
              </a:rPr>
              <a:t>01111 </a:t>
            </a:r>
            <a:r>
              <a:rPr lang="en-US" b="1" dirty="0" smtClean="0">
                <a:ea typeface="+mn-ea"/>
              </a:rPr>
              <a:t>10</a:t>
            </a:r>
            <a:r>
              <a:rPr lang="en-US" dirty="0" smtClean="0">
                <a:ea typeface="+mn-ea"/>
              </a:rPr>
              <a:t>000000 (CF80 in hexadecimal)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  <p:pic>
        <p:nvPicPr>
          <p:cNvPr id="45059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" y="1600200"/>
            <a:ext cx="8890000" cy="191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Storing the Documents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/>
            <a:r>
              <a:rPr lang="en-US" smtClean="0"/>
              <a:t>Many reasons to store converted document text</a:t>
            </a:r>
          </a:p>
          <a:p>
            <a:pPr lvl="1" eaLnBrk="1" hangingPunct="1"/>
            <a:r>
              <a:rPr lang="en-US" smtClean="0"/>
              <a:t>saves crawling time when page is not updated</a:t>
            </a:r>
          </a:p>
          <a:p>
            <a:pPr lvl="1" eaLnBrk="1" hangingPunct="1"/>
            <a:r>
              <a:rPr lang="en-US" smtClean="0"/>
              <a:t>provides efficient access to text for snippet generation, information extraction, etc.</a:t>
            </a:r>
          </a:p>
          <a:p>
            <a:pPr eaLnBrk="1" hangingPunct="1"/>
            <a:r>
              <a:rPr lang="en-US" smtClean="0"/>
              <a:t>Database systems can provide document storage for some applications</a:t>
            </a:r>
          </a:p>
          <a:p>
            <a:pPr lvl="1" eaLnBrk="1" hangingPunct="1"/>
            <a:r>
              <a:rPr lang="en-US" smtClean="0"/>
              <a:t>web search engines use customized document storage systems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Storing the Documents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smtClean="0"/>
              <a:t>Requirements for document storage system:</a:t>
            </a:r>
          </a:p>
          <a:p>
            <a:pPr lvl="1" eaLnBrk="1" hangingPunct="1"/>
            <a:r>
              <a:rPr lang="en-US" smtClean="0"/>
              <a:t>Random access</a:t>
            </a:r>
          </a:p>
          <a:p>
            <a:pPr lvl="2" eaLnBrk="1" hangingPunct="1"/>
            <a:r>
              <a:rPr lang="en-US" smtClean="0"/>
              <a:t>request the content of a document based on its URL</a:t>
            </a:r>
          </a:p>
          <a:p>
            <a:pPr lvl="2" eaLnBrk="1" hangingPunct="1"/>
            <a:r>
              <a:rPr lang="en-US" smtClean="0"/>
              <a:t>hash function based on URL is typical</a:t>
            </a:r>
          </a:p>
          <a:p>
            <a:pPr lvl="1" eaLnBrk="1" hangingPunct="1"/>
            <a:r>
              <a:rPr lang="en-US" smtClean="0"/>
              <a:t>Compression and large files</a:t>
            </a:r>
          </a:p>
          <a:p>
            <a:pPr lvl="2" eaLnBrk="1" hangingPunct="1"/>
            <a:r>
              <a:rPr lang="en-US" smtClean="0"/>
              <a:t>reducing storage requirements and efficient access</a:t>
            </a:r>
          </a:p>
          <a:p>
            <a:pPr lvl="1" eaLnBrk="1" hangingPunct="1"/>
            <a:r>
              <a:rPr lang="en-US" smtClean="0"/>
              <a:t>Update</a:t>
            </a:r>
          </a:p>
          <a:p>
            <a:pPr lvl="2" eaLnBrk="1" hangingPunct="1"/>
            <a:r>
              <a:rPr lang="en-US" smtClean="0"/>
              <a:t>handling large volumes of new and modified documents</a:t>
            </a:r>
          </a:p>
          <a:p>
            <a:pPr lvl="2" eaLnBrk="1" hangingPunct="1"/>
            <a:r>
              <a:rPr lang="en-US" smtClean="0"/>
              <a:t>adding new anchor text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Large Files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Store many documents in large files, rather than each document in a file</a:t>
            </a:r>
          </a:p>
          <a:p>
            <a:pPr lvl="1" eaLnBrk="1" hangingPunct="1"/>
            <a:r>
              <a:rPr lang="en-US" smtClean="0"/>
              <a:t>avoids overhead in opening and closing files</a:t>
            </a:r>
          </a:p>
          <a:p>
            <a:pPr lvl="1" eaLnBrk="1" hangingPunct="1"/>
            <a:r>
              <a:rPr lang="en-US" smtClean="0"/>
              <a:t>reduces seek time relative to read time</a:t>
            </a:r>
          </a:p>
          <a:p>
            <a:pPr eaLnBrk="1" hangingPunct="1"/>
            <a:r>
              <a:rPr lang="en-US" smtClean="0"/>
              <a:t>Compound documents formats</a:t>
            </a:r>
          </a:p>
          <a:p>
            <a:pPr lvl="1" eaLnBrk="1" hangingPunct="1"/>
            <a:r>
              <a:rPr lang="en-US" smtClean="0"/>
              <a:t>used to store multiple documents in a file</a:t>
            </a:r>
          </a:p>
          <a:p>
            <a:pPr lvl="1" eaLnBrk="1" hangingPunct="1"/>
            <a:r>
              <a:rPr lang="en-US" smtClean="0"/>
              <a:t>e.g., TREC Web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TREC Web Format</a:t>
            </a:r>
          </a:p>
        </p:txBody>
      </p:sp>
      <p:pic>
        <p:nvPicPr>
          <p:cNvPr id="4915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219200"/>
            <a:ext cx="5410200" cy="538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Text is highly redundant (or predictable)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Compression techniques exploit this redundancy to make files smaller without</a:t>
            </a:r>
            <a:r>
              <a:rPr lang="en-US" i="1" dirty="0" smtClean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losing any of the content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Compression of indexes covered later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Popular algorithms can compress HTML and XML text by 80%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e.g., DEFLATE (zip, </a:t>
            </a:r>
            <a:r>
              <a:rPr lang="en-US" dirty="0" err="1" smtClean="0">
                <a:ea typeface="+mn-ea"/>
              </a:rPr>
              <a:t>gzip</a:t>
            </a:r>
            <a:r>
              <a:rPr lang="en-US" dirty="0" smtClean="0">
                <a:ea typeface="+mn-ea"/>
              </a:rPr>
              <a:t>) and LZW (UNIX compress, PDF)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may compress large files in blocks to make access faster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DF1B16"/>
            </a:solidFill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Uniform Resource Identifiers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4114800" y="1784499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URI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3200400" y="3156099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URL</a:t>
            </a:r>
          </a:p>
        </p:txBody>
      </p:sp>
      <p:sp>
        <p:nvSpPr>
          <p:cNvPr id="245765" name="Text Box 5"/>
          <p:cNvSpPr txBox="1">
            <a:spLocks noChangeArrowheads="1"/>
          </p:cNvSpPr>
          <p:nvPr/>
        </p:nvSpPr>
        <p:spPr bwMode="auto">
          <a:xfrm>
            <a:off x="6019800" y="3232299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URN</a:t>
            </a:r>
          </a:p>
        </p:txBody>
      </p:sp>
      <p:sp>
        <p:nvSpPr>
          <p:cNvPr id="245766" name="Oval 6"/>
          <p:cNvSpPr>
            <a:spLocks noChangeArrowheads="1"/>
          </p:cNvSpPr>
          <p:nvPr/>
        </p:nvSpPr>
        <p:spPr bwMode="auto">
          <a:xfrm>
            <a:off x="2133600" y="1560661"/>
            <a:ext cx="4876800" cy="3581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5767" name="Oval 7"/>
          <p:cNvSpPr>
            <a:spLocks noChangeArrowheads="1"/>
          </p:cNvSpPr>
          <p:nvPr/>
        </p:nvSpPr>
        <p:spPr bwMode="auto">
          <a:xfrm>
            <a:off x="2286000" y="2322661"/>
            <a:ext cx="3429000" cy="2286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5768" name="Oval 8"/>
          <p:cNvSpPr>
            <a:spLocks noChangeArrowheads="1"/>
          </p:cNvSpPr>
          <p:nvPr/>
        </p:nvSpPr>
        <p:spPr bwMode="auto">
          <a:xfrm>
            <a:off x="5943600" y="3237061"/>
            <a:ext cx="914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5769" name="Text Box 9"/>
          <p:cNvSpPr txBox="1">
            <a:spLocks noChangeArrowheads="1"/>
          </p:cNvSpPr>
          <p:nvPr/>
        </p:nvSpPr>
        <p:spPr bwMode="auto">
          <a:xfrm>
            <a:off x="4800600" y="1786086"/>
            <a:ext cx="8794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>
                <a:latin typeface="Arial" charset="0"/>
                <a:cs typeface="+mn-cs"/>
              </a:rPr>
              <a:t>RFC 2396</a:t>
            </a:r>
          </a:p>
        </p:txBody>
      </p:sp>
      <p:sp>
        <p:nvSpPr>
          <p:cNvPr id="245770" name="Text Box 10"/>
          <p:cNvSpPr txBox="1">
            <a:spLocks noChangeArrowheads="1"/>
          </p:cNvSpPr>
          <p:nvPr/>
        </p:nvSpPr>
        <p:spPr bwMode="auto">
          <a:xfrm>
            <a:off x="6019800" y="2932261"/>
            <a:ext cx="8794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>
                <a:latin typeface="Arial" charset="0"/>
                <a:cs typeface="+mn-cs"/>
              </a:rPr>
              <a:t>RFC 2141</a:t>
            </a:r>
          </a:p>
        </p:txBody>
      </p:sp>
      <p:sp>
        <p:nvSpPr>
          <p:cNvPr id="245771" name="Text Box 11"/>
          <p:cNvSpPr txBox="1">
            <a:spLocks noChangeArrowheads="1"/>
          </p:cNvSpPr>
          <p:nvPr/>
        </p:nvSpPr>
        <p:spPr bwMode="auto">
          <a:xfrm>
            <a:off x="3810000" y="3081486"/>
            <a:ext cx="8794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>
                <a:latin typeface="Arial" charset="0"/>
                <a:cs typeface="+mn-cs"/>
              </a:rPr>
              <a:t>RFC 1738</a:t>
            </a:r>
          </a:p>
        </p:txBody>
      </p:sp>
      <p:sp>
        <p:nvSpPr>
          <p:cNvPr id="245772" name="Text Box 12"/>
          <p:cNvSpPr txBox="1">
            <a:spLocks noChangeArrowheads="1"/>
          </p:cNvSpPr>
          <p:nvPr/>
        </p:nvSpPr>
        <p:spPr bwMode="auto">
          <a:xfrm>
            <a:off x="1371600" y="5142061"/>
            <a:ext cx="67500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Arial" charset="0"/>
                <a:cs typeface="+mn-cs"/>
              </a:rPr>
              <a:t>URI &amp; URL: </a:t>
            </a:r>
            <a:r>
              <a:rPr lang="en-US" sz="2000">
                <a:latin typeface="Arial" charset="0"/>
                <a:cs typeface="+mn-cs"/>
                <a:hlinkClick r:id="rId3"/>
              </a:rPr>
              <a:t>http://www.cs.odu.edu/</a:t>
            </a:r>
            <a:endParaRPr lang="en-US" sz="2000">
              <a:latin typeface="Arial" charset="0"/>
              <a:cs typeface="+mn-cs"/>
            </a:endParaRPr>
          </a:p>
          <a:p>
            <a:pPr>
              <a:defRPr/>
            </a:pPr>
            <a:r>
              <a:rPr lang="en-US" sz="2000">
                <a:latin typeface="Arial" charset="0"/>
                <a:cs typeface="+mn-cs"/>
              </a:rPr>
              <a:t>URL: </a:t>
            </a:r>
            <a:r>
              <a:rPr lang="en-US" sz="2000">
                <a:latin typeface="Arial" charset="0"/>
                <a:cs typeface="+mn-cs"/>
                <a:hlinkClick r:id="rId4" action="ppaction://hlinkfile"/>
              </a:rPr>
              <a:t>ftp://ftp.isi.edu/pub/</a:t>
            </a:r>
            <a:r>
              <a:rPr lang="en-US" sz="2000">
                <a:latin typeface="Arial" charset="0"/>
                <a:cs typeface="+mn-cs"/>
              </a:rPr>
              <a:t> </a:t>
            </a:r>
          </a:p>
          <a:p>
            <a:pPr>
              <a:defRPr/>
            </a:pPr>
            <a:r>
              <a:rPr lang="en-US" sz="2000">
                <a:latin typeface="Arial" charset="0"/>
                <a:cs typeface="+mn-cs"/>
              </a:rPr>
              <a:t>URI: info:pmid/12376099</a:t>
            </a:r>
          </a:p>
          <a:p>
            <a:pPr>
              <a:defRPr/>
            </a:pPr>
            <a:r>
              <a:rPr lang="en-US" sz="2000">
                <a:latin typeface="Arial" charset="0"/>
                <a:cs typeface="+mn-cs"/>
              </a:rPr>
              <a:t>URN: urn:uuid:6e8bc430-9c3a-11d9-9669-0800200c9a66 </a:t>
            </a:r>
          </a:p>
        </p:txBody>
      </p:sp>
    </p:spTree>
    <p:extLst>
      <p:ext uri="{BB962C8B-B14F-4D97-AF65-F5344CB8AC3E}">
        <p14:creationId xmlns:p14="http://schemas.microsoft.com/office/powerpoint/2010/main" val="2914590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BigTable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Google’s document storage system</a:t>
            </a:r>
          </a:p>
          <a:p>
            <a:pPr lvl="1" eaLnBrk="1" hangingPunct="1"/>
            <a:r>
              <a:rPr lang="en-US" smtClean="0"/>
              <a:t>Customized for storing, finding, and updating web pages</a:t>
            </a:r>
          </a:p>
          <a:p>
            <a:pPr lvl="1" eaLnBrk="1" hangingPunct="1"/>
            <a:r>
              <a:rPr lang="en-US" smtClean="0"/>
              <a:t>Handles large collection sizes using inexpensive computers</a:t>
            </a:r>
          </a:p>
        </p:txBody>
      </p:sp>
      <p:pic>
        <p:nvPicPr>
          <p:cNvPr id="51203" name="Picture 2" descr="C:\Users\croft\Desktop\ch3-bigtable-table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733800"/>
            <a:ext cx="306228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No query language, no complex queries to optimize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Only row-level transactions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Tablets are stored in a replicated file system that is accessible by all </a:t>
            </a:r>
            <a:r>
              <a:rPr lang="en-US" dirty="0" err="1" smtClean="0">
                <a:ea typeface="+mn-ea"/>
                <a:cs typeface="+mn-cs"/>
              </a:rPr>
              <a:t>BigTable</a:t>
            </a:r>
            <a:r>
              <a:rPr lang="en-US" dirty="0" smtClean="0">
                <a:ea typeface="+mn-ea"/>
                <a:cs typeface="+mn-cs"/>
              </a:rPr>
              <a:t> servers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Any changes to a </a:t>
            </a:r>
            <a:r>
              <a:rPr lang="en-US" dirty="0" err="1" smtClean="0">
                <a:ea typeface="+mn-ea"/>
                <a:cs typeface="+mn-cs"/>
              </a:rPr>
              <a:t>BigTable</a:t>
            </a:r>
            <a:r>
              <a:rPr lang="en-US" dirty="0" smtClean="0">
                <a:ea typeface="+mn-ea"/>
                <a:cs typeface="+mn-cs"/>
              </a:rPr>
              <a:t> tablet are recorded to a transaction log, which is also stored in a shared file system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If any tablet server crashes, another server can immediately read the tablet data and transaction log from the file system and take over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BigTable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smtClean="0"/>
              <a:t>Logically organized into rows</a:t>
            </a:r>
          </a:p>
          <a:p>
            <a:pPr eaLnBrk="1" hangingPunct="1"/>
            <a:r>
              <a:rPr lang="en-US" smtClean="0"/>
              <a:t>A row stores data for a single web page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Combination of a row key, a column key, and a timestamp point to a single </a:t>
            </a:r>
            <a:r>
              <a:rPr lang="en-US" i="1" smtClean="0"/>
              <a:t>cell </a:t>
            </a:r>
            <a:r>
              <a:rPr lang="en-US" smtClean="0"/>
              <a:t>in the row</a:t>
            </a:r>
          </a:p>
        </p:txBody>
      </p:sp>
      <p:pic>
        <p:nvPicPr>
          <p:cNvPr id="53251" name="Picture 2" descr="C:\Users\croft\Desktop\ch3-bigtable-row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048000"/>
            <a:ext cx="64944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ea typeface="+mn-ea"/>
                <a:cs typeface="+mn-cs"/>
              </a:rPr>
              <a:t>BigTable</a:t>
            </a:r>
            <a:r>
              <a:rPr lang="en-US" dirty="0" smtClean="0">
                <a:ea typeface="+mn-ea"/>
                <a:cs typeface="+mn-cs"/>
              </a:rPr>
              <a:t> can have a huge number of columns per row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all rows have the same column groups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not all rows have the same columns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important for reducing disk reads to access document data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Rows are partitioned into tablets based on their row keys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simplifies determining which server is appropriate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Detecting Duplicates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Duplicate and near-duplicate documents occur in many situations</a:t>
            </a:r>
          </a:p>
          <a:p>
            <a:pPr lvl="1" eaLnBrk="1" hangingPunct="1"/>
            <a:r>
              <a:rPr lang="en-US" smtClean="0"/>
              <a:t>Copies, versions, plagiarism, spam, mirror sites</a:t>
            </a:r>
          </a:p>
          <a:p>
            <a:pPr lvl="1" eaLnBrk="1" hangingPunct="1"/>
            <a:r>
              <a:rPr lang="en-US" smtClean="0"/>
              <a:t>30% of the web pages in a large crawl are exact or near duplicates of pages in the other 70%</a:t>
            </a:r>
          </a:p>
          <a:p>
            <a:pPr eaLnBrk="1" hangingPunct="1"/>
            <a:r>
              <a:rPr lang="en-US" smtClean="0"/>
              <a:t>Duplicates consume significant resources during crawling, indexing, and search</a:t>
            </a:r>
          </a:p>
          <a:p>
            <a:pPr lvl="1" eaLnBrk="1" hangingPunct="1"/>
            <a:r>
              <a:rPr lang="en-US" smtClean="0"/>
              <a:t>Little value to most users</a:t>
            </a:r>
          </a:p>
          <a:p>
            <a:pPr lvl="1" eaLnBrk="1" hangingPunct="1"/>
            <a:r>
              <a:rPr lang="en-US" smtClean="0"/>
              <a:t> </a:t>
            </a:r>
            <a:r>
              <a:rPr lang="en-US" smtClean="0">
                <a:solidFill>
                  <a:schemeClr val="accent2"/>
                </a:solidFill>
              </a:rPr>
              <a:t>MLN edit:</a:t>
            </a:r>
            <a:r>
              <a:rPr lang="en-US" smtClean="0"/>
              <a:t> (near-)duplicates can replace 404s  </a:t>
            </a:r>
            <a:r>
              <a:rPr lang="en-US" sz="2000" smtClean="0">
                <a:hlinkClick r:id="rId2"/>
              </a:rPr>
              <a:t>http://ws-dl.blogspot.com/2011/09/2011-09-14-dissertation-completed.html</a:t>
            </a:r>
            <a:r>
              <a:rPr lang="en-US" sz="2000" smtClean="0"/>
              <a:t> </a:t>
            </a:r>
            <a:endParaRPr lang="en-US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Duplicate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Exact</a:t>
            </a:r>
            <a:r>
              <a:rPr lang="en-US" dirty="0" smtClean="0">
                <a:ea typeface="+mn-ea"/>
                <a:cs typeface="+mn-cs"/>
              </a:rPr>
              <a:t> duplicate detection is relatively easy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Checksum </a:t>
            </a:r>
            <a:r>
              <a:rPr lang="en-US" dirty="0" smtClean="0">
                <a:ea typeface="+mn-ea"/>
                <a:cs typeface="+mn-cs"/>
              </a:rPr>
              <a:t>techniques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 checksum is a value that is computed based on the content of the document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e.g., sum of the bytes in the document file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Possible for files with different text to have same checksum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Functions such as a </a:t>
            </a:r>
            <a:r>
              <a:rPr lang="en-US" i="1" dirty="0" smtClean="0">
                <a:ea typeface="+mn-ea"/>
                <a:cs typeface="+mn-cs"/>
              </a:rPr>
              <a:t>cyclic redundancy check </a:t>
            </a:r>
            <a:r>
              <a:rPr lang="en-US" dirty="0" smtClean="0">
                <a:ea typeface="+mn-ea"/>
                <a:cs typeface="+mn-cs"/>
              </a:rPr>
              <a:t>(CRC), have been developed that consider the positions of the bytes</a:t>
            </a:r>
            <a:endParaRPr lang="en-US" dirty="0">
              <a:ea typeface="+mn-ea"/>
              <a:cs typeface="+mn-cs"/>
            </a:endParaRPr>
          </a:p>
        </p:txBody>
      </p:sp>
      <p:pic>
        <p:nvPicPr>
          <p:cNvPr id="56323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14400" y="3810000"/>
            <a:ext cx="7046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Near-Duplicate Detection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876800"/>
          </a:xfrm>
        </p:spPr>
        <p:txBody>
          <a:bodyPr/>
          <a:lstStyle/>
          <a:p>
            <a:pPr eaLnBrk="1" hangingPunct="1"/>
            <a:r>
              <a:rPr lang="en-US" smtClean="0"/>
              <a:t>More challenging task</a:t>
            </a:r>
          </a:p>
          <a:p>
            <a:pPr lvl="1" eaLnBrk="1" hangingPunct="1"/>
            <a:r>
              <a:rPr lang="en-US" smtClean="0"/>
              <a:t>Are web pages with same text context but different advertising or format near-duplicates?</a:t>
            </a:r>
          </a:p>
          <a:p>
            <a:pPr eaLnBrk="1" hangingPunct="1"/>
            <a:r>
              <a:rPr lang="en-US" smtClean="0"/>
              <a:t>A near-duplicate document is defined using a threshold value for some similarity measure between pairs of documents</a:t>
            </a:r>
          </a:p>
          <a:p>
            <a:pPr lvl="1" eaLnBrk="1" hangingPunct="1"/>
            <a:r>
              <a:rPr lang="en-US" smtClean="0"/>
              <a:t>e.g., document </a:t>
            </a:r>
            <a:r>
              <a:rPr lang="en-US" i="1" smtClean="0"/>
              <a:t>D1 </a:t>
            </a:r>
            <a:r>
              <a:rPr lang="en-US" smtClean="0"/>
              <a:t>is a near-duplicate of document </a:t>
            </a:r>
            <a:r>
              <a:rPr lang="en-US" i="1" smtClean="0"/>
              <a:t>D2 </a:t>
            </a:r>
            <a:r>
              <a:rPr lang="en-US" smtClean="0"/>
              <a:t>if more than 90% of the words in the documents are the same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7744" y="6237312"/>
            <a:ext cx="4597245" cy="400110"/>
          </a:xfrm>
          <a:prstGeom prst="rect">
            <a:avLst/>
          </a:prstGeom>
          <a:noFill/>
          <a:ln>
            <a:solidFill>
              <a:srgbClr val="DF1B16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Opposite but related problem: discovering when pages go “off-topic” </a:t>
            </a:r>
          </a:p>
          <a:p>
            <a:r>
              <a:rPr lang="en-US" sz="1000" dirty="0" smtClean="0"/>
              <a:t>See: </a:t>
            </a:r>
            <a:r>
              <a:rPr lang="en-US" sz="1000" dirty="0" smtClean="0">
                <a:hlinkClick r:id="rId2"/>
              </a:rPr>
              <a:t>http</a:t>
            </a:r>
            <a:r>
              <a:rPr lang="en-US" sz="1000" dirty="0">
                <a:hlinkClick r:id="rId2"/>
              </a:rPr>
              <a:t>://ws-dl.blogspot.com/2015/08/2015-08-20-odu-l3s-stanford-</a:t>
            </a:r>
            <a:r>
              <a:rPr lang="en-US" sz="1000" dirty="0" smtClean="0">
                <a:hlinkClick r:id="rId2"/>
              </a:rPr>
              <a:t>and.html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Near-Duplicate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Search</a:t>
            </a:r>
            <a:r>
              <a:rPr lang="en-US" dirty="0" smtClean="0">
                <a:ea typeface="+mn-ea"/>
                <a:cs typeface="+mn-cs"/>
              </a:rPr>
              <a:t>: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find near-duplicates of a document </a:t>
            </a:r>
            <a:r>
              <a:rPr lang="en-US" i="1" dirty="0" smtClean="0">
                <a:ea typeface="+mn-ea"/>
              </a:rPr>
              <a:t>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O(N)</a:t>
            </a:r>
            <a:r>
              <a:rPr lang="en-US" dirty="0" smtClean="0">
                <a:ea typeface="+mn-ea"/>
              </a:rPr>
              <a:t> comparisons required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Discovery</a:t>
            </a:r>
            <a:r>
              <a:rPr lang="en-US" dirty="0" smtClean="0">
                <a:ea typeface="+mn-ea"/>
                <a:cs typeface="+mn-cs"/>
              </a:rPr>
              <a:t>: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find all pairs of near-duplicate documents in the collection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O(N</a:t>
            </a:r>
            <a:r>
              <a:rPr lang="en-US" i="1" baseline="30000" dirty="0" smtClean="0">
                <a:ea typeface="+mn-ea"/>
              </a:rPr>
              <a:t>2</a:t>
            </a:r>
            <a:r>
              <a:rPr lang="en-US" i="1" dirty="0" smtClean="0">
                <a:ea typeface="+mn-ea"/>
              </a:rPr>
              <a:t>)</a:t>
            </a:r>
            <a:r>
              <a:rPr lang="en-US" dirty="0" smtClean="0">
                <a:ea typeface="+mn-ea"/>
              </a:rPr>
              <a:t> comparisons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IR techniques are effective for search scenario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For discovery, other techniques used to generate compact representations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Fingerprints</a:t>
            </a:r>
          </a:p>
        </p:txBody>
      </p:sp>
      <p:pic>
        <p:nvPicPr>
          <p:cNvPr id="59394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2057400"/>
            <a:ext cx="8615363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Fingerprint Example</a:t>
            </a:r>
          </a:p>
        </p:txBody>
      </p:sp>
      <p:pic>
        <p:nvPicPr>
          <p:cNvPr id="60418" name="Picture 2" descr="C:\Users\croft\Desktop\chap3-3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6864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533400" y="5410200"/>
            <a:ext cx="841375" cy="10144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e.g.:</a:t>
            </a:r>
          </a:p>
          <a:p>
            <a:r>
              <a:rPr lang="en-US" sz="1200"/>
              <a:t>938%4=2</a:t>
            </a:r>
          </a:p>
          <a:p>
            <a:r>
              <a:rPr lang="en-US" sz="1200"/>
              <a:t>664%4=0</a:t>
            </a:r>
          </a:p>
          <a:p>
            <a:r>
              <a:rPr lang="en-US" sz="1200"/>
              <a:t>463%4=3</a:t>
            </a:r>
          </a:p>
          <a:p>
            <a:r>
              <a:rPr lang="en-US" sz="1200"/>
              <a:t>…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DF1B16"/>
            </a:solidFill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URI Schemes</a:t>
            </a:r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228600" y="1981200"/>
            <a:ext cx="8780463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foo://username:password@example.com:8042/over/there/index.dtb;type=animal?name=ferret#nose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\ /   \________________/\_________/ \__/            \___/ \_/ \_________/ \_________/ \__/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 |           |               |       |                |    |       |           |       |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 |       userinfo         hostname  port              |    |       parameter query  fragment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 |    \_______________________________/ \_____________|____|____________/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scheme                  |                               | |  |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 |                authority                           |path|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 |                                                    |    |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 |            path                       interpretable as filename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 |   ___________|____________                              |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/ \ /                        \                             |</a:t>
            </a:r>
          </a:p>
          <a:p>
            <a:pPr>
              <a:defRPr/>
            </a:pPr>
            <a:r>
              <a:rPr lang="en-US" sz="1200">
                <a:latin typeface="Courier New" charset="0"/>
                <a:cs typeface="+mn-cs"/>
              </a:rPr>
              <a:t>  urn:example:animal:ferret:nose               interpretable as extension</a:t>
            </a:r>
          </a:p>
          <a:p>
            <a:pPr>
              <a:defRPr/>
            </a:pPr>
            <a:endParaRPr lang="en-US" sz="1200">
              <a:latin typeface="Courier New" charset="0"/>
              <a:cs typeface="+mn-cs"/>
            </a:endParaRPr>
          </a:p>
        </p:txBody>
      </p:sp>
      <p:sp>
        <p:nvSpPr>
          <p:cNvPr id="247813" name="Rectangle 5"/>
          <p:cNvSpPr>
            <a:spLocks noChangeArrowheads="1"/>
          </p:cNvSpPr>
          <p:nvPr/>
        </p:nvSpPr>
        <p:spPr bwMode="auto">
          <a:xfrm>
            <a:off x="1752600" y="5638800"/>
            <a:ext cx="550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taken from: </a:t>
            </a:r>
            <a:r>
              <a:rPr lang="en-US" sz="1800">
                <a:latin typeface="Arial" charset="0"/>
                <a:cs typeface="+mn-cs"/>
                <a:hlinkClick r:id="rId3"/>
              </a:rPr>
              <a:t>http://en.wikipedia.org/wiki/URI_scheme</a:t>
            </a:r>
            <a:r>
              <a:rPr lang="en-US" sz="1800">
                <a:latin typeface="Arial" charset="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40659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Similarity comparisons using word-based representations more effective at finding near-duplicates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Problem is efficiency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ea typeface="+mn-ea"/>
                <a:cs typeface="+mn-cs"/>
              </a:rPr>
              <a:t>Simhash</a:t>
            </a:r>
            <a:r>
              <a:rPr lang="en-US" dirty="0" smtClean="0">
                <a:ea typeface="+mn-ea"/>
                <a:cs typeface="+mn-cs"/>
              </a:rPr>
              <a:t> combines the advantages of the word-based similarity measures with the efficiency of fingerprints based on hashing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Similarity of two pages as measured by the cosine correlation measure is proportional to the number of bits that are the same in the </a:t>
            </a:r>
            <a:r>
              <a:rPr lang="en-US" dirty="0" err="1" smtClean="0">
                <a:ea typeface="+mn-ea"/>
                <a:cs typeface="+mn-cs"/>
              </a:rPr>
              <a:t>simhash</a:t>
            </a:r>
            <a:r>
              <a:rPr lang="en-US" dirty="0" smtClean="0">
                <a:ea typeface="+mn-ea"/>
                <a:cs typeface="+mn-cs"/>
              </a:rPr>
              <a:t> fingerprints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Simhash</a:t>
            </a:r>
          </a:p>
        </p:txBody>
      </p:sp>
      <p:pic>
        <p:nvPicPr>
          <p:cNvPr id="62466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2133600"/>
            <a:ext cx="8432800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7" name="Text Box 6"/>
          <p:cNvSpPr txBox="1">
            <a:spLocks noChangeArrowheads="1"/>
          </p:cNvSpPr>
          <p:nvPr/>
        </p:nvSpPr>
        <p:spPr bwMode="auto">
          <a:xfrm>
            <a:off x="7543800" y="3505200"/>
            <a:ext cx="1646605" cy="4308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forward reference:</a:t>
            </a:r>
          </a:p>
          <a:p>
            <a:r>
              <a:rPr lang="en-US" sz="1100" dirty="0" err="1"/>
              <a:t>Zipf's</a:t>
            </a:r>
            <a:r>
              <a:rPr lang="en-US" sz="1100" dirty="0"/>
              <a:t> </a:t>
            </a:r>
            <a:r>
              <a:rPr lang="en-US" sz="1100" dirty="0" smtClean="0"/>
              <a:t>Law, Heap’s Law</a:t>
            </a:r>
            <a:endParaRPr lang="en-US" sz="1100" dirty="0"/>
          </a:p>
        </p:txBody>
      </p:sp>
      <p:sp>
        <p:nvSpPr>
          <p:cNvPr id="62468" name="Line 4"/>
          <p:cNvSpPr>
            <a:spLocks noChangeShapeType="1"/>
          </p:cNvSpPr>
          <p:nvPr/>
        </p:nvSpPr>
        <p:spPr bwMode="auto">
          <a:xfrm flipH="1" flipV="1">
            <a:off x="7162800" y="3657600"/>
            <a:ext cx="3810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Simhash Example</a:t>
            </a:r>
          </a:p>
        </p:txBody>
      </p:sp>
      <p:pic>
        <p:nvPicPr>
          <p:cNvPr id="63490" name="Picture 2" descr="C:\Users\croft\Desktop\chap3-4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600"/>
            <a:ext cx="5751513" cy="512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95288" y="3286125"/>
            <a:ext cx="1325562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>
                <a:solidFill>
                  <a:srgbClr val="DF1B16"/>
                </a:solidFill>
              </a:rPr>
              <a:t>first position:</a:t>
            </a:r>
          </a:p>
          <a:p>
            <a:pPr algn="r"/>
            <a:r>
              <a:rPr lang="en-US" sz="1600">
                <a:solidFill>
                  <a:srgbClr val="DF1B16"/>
                </a:solidFill>
              </a:rPr>
              <a:t>-2</a:t>
            </a:r>
          </a:p>
          <a:p>
            <a:pPr algn="r"/>
            <a:r>
              <a:rPr lang="en-US" sz="1600">
                <a:solidFill>
                  <a:srgbClr val="DF1B16"/>
                </a:solidFill>
              </a:rPr>
              <a:t>-1</a:t>
            </a:r>
          </a:p>
          <a:p>
            <a:pPr algn="r"/>
            <a:r>
              <a:rPr lang="en-US" sz="1600">
                <a:solidFill>
                  <a:srgbClr val="DF1B16"/>
                </a:solidFill>
              </a:rPr>
              <a:t>-1</a:t>
            </a:r>
          </a:p>
          <a:p>
            <a:pPr algn="r"/>
            <a:r>
              <a:rPr lang="en-US" sz="1600">
                <a:solidFill>
                  <a:srgbClr val="DF1B16"/>
                </a:solidFill>
              </a:rPr>
              <a:t>-1</a:t>
            </a:r>
          </a:p>
          <a:p>
            <a:pPr algn="r"/>
            <a:r>
              <a:rPr lang="en-US" sz="1600">
                <a:solidFill>
                  <a:srgbClr val="DF1B16"/>
                </a:solidFill>
              </a:rPr>
              <a:t>1</a:t>
            </a:r>
          </a:p>
          <a:p>
            <a:pPr algn="r"/>
            <a:r>
              <a:rPr lang="en-US" sz="1600" i="1">
                <a:solidFill>
                  <a:srgbClr val="DF1B16"/>
                </a:solidFill>
              </a:rPr>
              <a:t>-4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566915" y="3554710"/>
            <a:ext cx="3651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>
                <a:solidFill>
                  <a:srgbClr val="DF1B16"/>
                </a:solidFill>
              </a:rPr>
              <a:t>2</a:t>
            </a:r>
          </a:p>
          <a:p>
            <a:pPr algn="r"/>
            <a:r>
              <a:rPr lang="en-US" sz="1600" dirty="0">
                <a:solidFill>
                  <a:srgbClr val="DF1B16"/>
                </a:solidFill>
              </a:rPr>
              <a:t>-1</a:t>
            </a:r>
          </a:p>
          <a:p>
            <a:pPr algn="r"/>
            <a:r>
              <a:rPr lang="en-US" sz="1600" dirty="0">
                <a:solidFill>
                  <a:srgbClr val="DF1B16"/>
                </a:solidFill>
              </a:rPr>
              <a:t>1</a:t>
            </a:r>
          </a:p>
          <a:p>
            <a:pPr algn="r"/>
            <a:r>
              <a:rPr lang="en-US" sz="1600" dirty="0">
                <a:solidFill>
                  <a:srgbClr val="DF1B16"/>
                </a:solidFill>
              </a:rPr>
              <a:t>1</a:t>
            </a:r>
          </a:p>
          <a:p>
            <a:pPr algn="r"/>
            <a:r>
              <a:rPr lang="en-US" sz="1600" i="1" dirty="0">
                <a:solidFill>
                  <a:srgbClr val="DF1B16"/>
                </a:solidFill>
              </a:rPr>
              <a:t>3</a:t>
            </a:r>
            <a:endParaRPr lang="en-US" sz="1600" dirty="0">
              <a:solidFill>
                <a:srgbClr val="DF1B16"/>
              </a:solidFill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6265863" y="3562350"/>
            <a:ext cx="3651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>
                <a:solidFill>
                  <a:srgbClr val="DF1B16"/>
                </a:solidFill>
              </a:rPr>
              <a:t>1</a:t>
            </a:r>
          </a:p>
          <a:p>
            <a:pPr algn="r"/>
            <a:r>
              <a:rPr lang="en-US" sz="1600">
                <a:solidFill>
                  <a:srgbClr val="DF1B16"/>
                </a:solidFill>
              </a:rPr>
              <a:t>1</a:t>
            </a:r>
          </a:p>
          <a:p>
            <a:pPr algn="r"/>
            <a:r>
              <a:rPr lang="en-US" sz="1600">
                <a:solidFill>
                  <a:srgbClr val="DF1B16"/>
                </a:solidFill>
              </a:rPr>
              <a:t>1</a:t>
            </a:r>
          </a:p>
          <a:p>
            <a:pPr algn="r"/>
            <a:r>
              <a:rPr lang="en-US" sz="1600">
                <a:solidFill>
                  <a:srgbClr val="DF1B16"/>
                </a:solidFill>
              </a:rPr>
              <a:t>-1</a:t>
            </a:r>
          </a:p>
          <a:p>
            <a:pPr algn="r"/>
            <a:r>
              <a:rPr lang="en-US" sz="1600" i="1">
                <a:solidFill>
                  <a:srgbClr val="DF1B16"/>
                </a:solidFill>
              </a:rPr>
              <a:t>2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1438275" y="5181600"/>
            <a:ext cx="11255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>
                <a:solidFill>
                  <a:srgbClr val="DF1B16"/>
                </a:solidFill>
              </a:rPr>
              <a:t>-4+3+2 =1</a:t>
            </a: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H="1">
            <a:off x="2590800" y="53340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Removing Noise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/>
            <a:r>
              <a:rPr lang="en-US" smtClean="0"/>
              <a:t>Many web pages contain text, links, and pictures that are not directly related to the main content of the page</a:t>
            </a:r>
          </a:p>
          <a:p>
            <a:pPr eaLnBrk="1" hangingPunct="1"/>
            <a:r>
              <a:rPr lang="en-US" smtClean="0"/>
              <a:t>This additional material is mostly </a:t>
            </a:r>
            <a:r>
              <a:rPr lang="en-US" i="1" smtClean="0"/>
              <a:t>noise </a:t>
            </a:r>
            <a:r>
              <a:rPr lang="en-US" smtClean="0"/>
              <a:t>that could negatively affect the ranking of the page</a:t>
            </a:r>
          </a:p>
          <a:p>
            <a:pPr eaLnBrk="1" hangingPunct="1"/>
            <a:r>
              <a:rPr lang="en-US" smtClean="0"/>
              <a:t>Techniques have been developed to detect the content blocks in a web page</a:t>
            </a:r>
          </a:p>
          <a:p>
            <a:pPr lvl="1" eaLnBrk="1" hangingPunct="1"/>
            <a:r>
              <a:rPr lang="en-US" smtClean="0"/>
              <a:t>Non-content material is either ignored or reduced in importance in the indexing process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0" y="1295400"/>
            <a:ext cx="5105400" cy="1143000"/>
          </a:xfrm>
        </p:spPr>
        <p:txBody>
          <a:bodyPr/>
          <a:lstStyle/>
          <a:p>
            <a:pPr eaLnBrk="1" hangingPunct="1"/>
            <a:r>
              <a:rPr lang="en-US" smtClean="0"/>
              <a:t>Noise Example</a:t>
            </a:r>
          </a:p>
        </p:txBody>
      </p:sp>
      <p:pic>
        <p:nvPicPr>
          <p:cNvPr id="65538" name="Picture 3" descr="C:\Users\croft\Desktop\chap3-1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28600"/>
            <a:ext cx="3792538" cy="642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95536" y="4437112"/>
            <a:ext cx="4230545" cy="461665"/>
          </a:xfrm>
          <a:prstGeom prst="rect">
            <a:avLst/>
          </a:prstGeom>
          <a:noFill/>
          <a:ln>
            <a:solidFill>
              <a:srgbClr val="DF1B16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Determining what this page is “about” can be hard if you </a:t>
            </a:r>
          </a:p>
          <a:p>
            <a:r>
              <a:rPr lang="en-US" sz="1200" dirty="0" smtClean="0"/>
              <a:t>include the headers, footers, links to other “top stories”, etc.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Content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102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Cumulative distribution of tags in the example web page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4300" dirty="0" smtClean="0"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Main text content of the page corresponds to the “plateau” in the middle of the distribution</a:t>
            </a:r>
            <a:endParaRPr lang="en-US" dirty="0">
              <a:ea typeface="+mn-ea"/>
            </a:endParaRPr>
          </a:p>
        </p:txBody>
      </p:sp>
      <p:pic>
        <p:nvPicPr>
          <p:cNvPr id="66563" name="Picture 2" descr="C:\Users\croft\Desktop\chap3-2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09800"/>
            <a:ext cx="51212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Content Blocks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Represent a web page as a sequence of bits, where </a:t>
            </a:r>
            <a:r>
              <a:rPr lang="en-US" i="1" smtClean="0"/>
              <a:t>b</a:t>
            </a:r>
            <a:r>
              <a:rPr lang="en-US" i="1" baseline="-25000" smtClean="0"/>
              <a:t>n</a:t>
            </a:r>
            <a:r>
              <a:rPr lang="en-US" i="1" smtClean="0"/>
              <a:t> = 1 </a:t>
            </a:r>
            <a:r>
              <a:rPr lang="en-US" smtClean="0"/>
              <a:t>indicates that the </a:t>
            </a:r>
            <a:r>
              <a:rPr lang="en-US" i="1" smtClean="0"/>
              <a:t>n</a:t>
            </a:r>
            <a:r>
              <a:rPr lang="en-US" smtClean="0"/>
              <a:t>th token is a tag</a:t>
            </a:r>
          </a:p>
          <a:p>
            <a:pPr eaLnBrk="1" hangingPunct="1"/>
            <a:r>
              <a:rPr lang="en-US" smtClean="0"/>
              <a:t>Optimization problem where we find values of </a:t>
            </a:r>
            <a:r>
              <a:rPr lang="en-US" i="1" smtClean="0"/>
              <a:t>i </a:t>
            </a:r>
            <a:r>
              <a:rPr lang="en-US" smtClean="0"/>
              <a:t>and</a:t>
            </a:r>
            <a:r>
              <a:rPr lang="en-US" i="1" smtClean="0"/>
              <a:t> j </a:t>
            </a:r>
            <a:r>
              <a:rPr lang="en-US" smtClean="0"/>
              <a:t>to maximize both the number of tags below </a:t>
            </a:r>
            <a:r>
              <a:rPr lang="en-US" i="1" smtClean="0"/>
              <a:t>i </a:t>
            </a:r>
            <a:r>
              <a:rPr lang="en-US" smtClean="0"/>
              <a:t>and above </a:t>
            </a:r>
            <a:r>
              <a:rPr lang="en-US" i="1" smtClean="0"/>
              <a:t>j </a:t>
            </a:r>
            <a:r>
              <a:rPr lang="en-US" smtClean="0"/>
              <a:t>and the number of non-tag tokens between </a:t>
            </a:r>
            <a:r>
              <a:rPr lang="en-US" i="1" smtClean="0"/>
              <a:t>i </a:t>
            </a:r>
            <a:r>
              <a:rPr lang="en-US" smtClean="0"/>
              <a:t>and </a:t>
            </a:r>
            <a:r>
              <a:rPr lang="en-US" i="1" smtClean="0"/>
              <a:t>j</a:t>
            </a:r>
          </a:p>
          <a:p>
            <a:pPr eaLnBrk="1" hangingPunct="1"/>
            <a:r>
              <a:rPr lang="en-US" smtClean="0"/>
              <a:t>i.e., maximize</a:t>
            </a:r>
          </a:p>
        </p:txBody>
      </p:sp>
      <p:pic>
        <p:nvPicPr>
          <p:cNvPr id="67587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5867400"/>
            <a:ext cx="59737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974725" y="6430963"/>
            <a:ext cx="19208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DF1B16"/>
                </a:solidFill>
              </a:rPr>
              <a:t>left-hand part of the curve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3422650" y="6430963"/>
            <a:ext cx="1530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DF1B16"/>
                </a:solidFill>
              </a:rPr>
              <a:t>flat part of the curve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562600" y="6400800"/>
            <a:ext cx="20145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DF1B16"/>
                </a:solidFill>
              </a:rPr>
              <a:t>right-hand part of the curve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Content Blocks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 eaLnBrk="1" hangingPunct="1"/>
            <a:r>
              <a:rPr lang="en-US" smtClean="0"/>
              <a:t>Other approaches use DOM structure and visual (layout) features</a:t>
            </a: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295400"/>
            <a:ext cx="433228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DF1B16"/>
            </a:solidFill>
          </a:ln>
        </p:spPr>
        <p:txBody>
          <a:bodyPr/>
          <a:lstStyle/>
          <a:p>
            <a:r>
              <a:rPr lang="en-US" sz="3600" dirty="0"/>
              <a:t>A survey of 5 boilerplate removal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en-US" dirty="0" smtClean="0"/>
              <a:t>Alexander </a:t>
            </a:r>
            <a:r>
              <a:rPr lang="en-US" dirty="0" err="1" smtClean="0"/>
              <a:t>Nwala’s</a:t>
            </a:r>
            <a:r>
              <a:rPr lang="en-US" dirty="0" smtClean="0"/>
              <a:t> review:</a:t>
            </a:r>
          </a:p>
          <a:p>
            <a:pPr lvl="1"/>
            <a:r>
              <a:rPr lang="en-US" dirty="0">
                <a:hlinkClick r:id="rId2"/>
              </a:rPr>
              <a:t>http://ws-dl.blogspot.com/2017/03/2017-03-20-survey-of-5-</a:t>
            </a:r>
            <a:r>
              <a:rPr lang="en-US" dirty="0" smtClean="0">
                <a:hlinkClick r:id="rId2"/>
              </a:rPr>
              <a:t>boilerplate.html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212976"/>
            <a:ext cx="3575328" cy="3289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3212976"/>
            <a:ext cx="486054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1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Retrieving Web Pages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smtClean="0"/>
              <a:t>Web crawler client program connects to a </a:t>
            </a:r>
            <a:r>
              <a:rPr lang="en-US" i="1" smtClean="0"/>
              <a:t>domain name system </a:t>
            </a:r>
            <a:r>
              <a:rPr lang="en-US" smtClean="0"/>
              <a:t>(DNS) server</a:t>
            </a:r>
          </a:p>
          <a:p>
            <a:pPr eaLnBrk="1" hangingPunct="1"/>
            <a:r>
              <a:rPr lang="en-US" smtClean="0"/>
              <a:t>DNS server translates the hostname into an </a:t>
            </a:r>
            <a:r>
              <a:rPr lang="en-US" i="1" smtClean="0"/>
              <a:t>internet protocol </a:t>
            </a:r>
            <a:r>
              <a:rPr lang="en-US" smtClean="0"/>
              <a:t>(IP) address</a:t>
            </a:r>
          </a:p>
          <a:p>
            <a:pPr eaLnBrk="1" hangingPunct="1"/>
            <a:r>
              <a:rPr lang="en-US" smtClean="0"/>
              <a:t>Crawler then attempts to connect to server host using specific </a:t>
            </a:r>
            <a:r>
              <a:rPr lang="en-US" i="1" smtClean="0"/>
              <a:t>port</a:t>
            </a:r>
          </a:p>
          <a:p>
            <a:pPr eaLnBrk="1" hangingPunct="1"/>
            <a:r>
              <a:rPr lang="en-US" smtClean="0"/>
              <a:t>After connection, crawler sends an HTTP request to the web server to request a page</a:t>
            </a:r>
          </a:p>
          <a:p>
            <a:pPr lvl="1" eaLnBrk="1" hangingPunct="1"/>
            <a:r>
              <a:rPr lang="en-US" smtClean="0"/>
              <a:t>usually a GET request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Crawling the Web</a:t>
            </a:r>
          </a:p>
        </p:txBody>
      </p:sp>
      <p:pic>
        <p:nvPicPr>
          <p:cNvPr id="17410" name="Picture 2" descr="C:\Users\croft\Desktop\ch3-crawler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524000"/>
            <a:ext cx="56800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Crawler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Starts with a set of </a:t>
            </a:r>
            <a:r>
              <a:rPr lang="en-US" i="1" dirty="0" smtClean="0">
                <a:ea typeface="+mn-ea"/>
                <a:cs typeface="+mn-cs"/>
              </a:rPr>
              <a:t>seeds</a:t>
            </a:r>
            <a:r>
              <a:rPr lang="en-US" dirty="0" smtClean="0">
                <a:ea typeface="+mn-ea"/>
                <a:cs typeface="+mn-cs"/>
              </a:rPr>
              <a:t>, which are a set of URLs given to it as</a:t>
            </a:r>
            <a:r>
              <a:rPr lang="en-US" i="1" dirty="0" smtClean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parameters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Seeds are added to a URL request queue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Crawler starts fetching pages from the request queue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Downloaded pages are parsed to find link tags that might contain other useful URLs to fetch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New URLs added to the crawler’s request queue, or </a:t>
            </a:r>
            <a:r>
              <a:rPr lang="en-US" i="1" dirty="0" smtClean="0">
                <a:ea typeface="+mn-ea"/>
                <a:cs typeface="+mn-cs"/>
              </a:rPr>
              <a:t>frontier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Continue until no more new URLs or disk full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 \begin{verbatim}&#10;User-agent: *     &#10;Disallow: /private/&#10;Disallow: /confidential/&#10;Disallow: /other/&#10;Allow: /other/public/&#10;&#10;User-agent: FavoredCrawler&#10;Disallow:         &#10;&#10;Sitemap: http://mysite.com/sitemap.xml.gz&#10;     \end{verbatim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15"/>
  <p:tag name="PICTUREFILESIZE" val="3549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 \begin{verbatim}&#10;&lt;DOC&gt;&#10;&lt;DOCNO&gt;WTX001-B01-10&lt;/DOCNO&gt;&#10;&lt;DOCHDR&gt;&#10;http://www.example.com/test.html 204.244.59.33 19970101013145 text/html 440&#10;HTTP/1.0 200 OK&#10;Date: Wed, 01 Jan 1997 01:21:13 GMT&#10;Server: Apache/1.0.3&#10;Content-type: text/html&#10;Content-length: 270&#10;Last-modified: Mon, 25 Nov 1996 05:31:24 GMT&#10;&lt;/DOCHDR&gt;                                       &#10;&lt;HTML&gt;&#10;&lt;TITLE&gt;Tropical Fish Store&lt;/TITLE&gt;&#10;Coming soon!&#10;&lt;/HTML&gt;&#10;&lt;/DOC&gt;&#10;&lt;DOC&gt;&#10;&lt;DOCNO&gt;WTX001-B01-109&lt;/DOCNO&gt;&#10;&lt;DOCHDR&gt;&#10;http://www.example.com/fish.html 204.244.59.33 19970101013149 text/html 440&#10;HTTP/1.0 200 OK&#10;Date: Wed, 01 Jan 1997 01:21:19 GMT&#10;Server: Apache/1.0.3&#10;Content-type: text/html&#10;Content-length: 270&#10;Last-modified: Mon, 25 Nov 1996 05:31:24 GMT&#10;&lt;/DOCHDR&gt;                                       &#10;&lt;HTML&gt;&#10;&lt;TITLE&gt;Fish Information&lt;/TITLE&gt;&#10;This page will soon contain interesting&#10;information about tropical fish.&#10;&lt;/HTML&gt;&#10;&lt;/DOC&gt;   &#10;\end{verbatim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93"/>
  <p:tag name="PICTUREFILESIZE" val="1639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*}{0.7\textwidth}{@{\extracolsep{\fill}}cccccccccccccc} &#10;T &amp; r &amp; o &amp; p &amp; i&amp; c&amp; a&amp; l&amp; \ &amp;f &amp; i&amp; s&amp; h &amp; \textit{Sum}\\&#10;54&amp; 72 &amp; 6F&amp; 70&amp; 69&amp; 63&amp; 61&amp; 6C&amp; 20&amp; 66&amp; 69&amp; 73&amp; 68&amp; 508&#10;\end{tabular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08"/>
  <p:tag name="PICTUREFILESIZE" val="1400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numerate}&#10;\item The document is parsed into words. Non-word content, such as punctuation, HTML tags, and additional whitespace, is removed.&#10;\item The words are grouped into contiguous \textit{n-grams} for some $n$. These are usually overlapping sequences of words, although some techniques use non-overlapping sequences.&#10;\item Some of the n-grams are selected to represent the document.&#10;\item The selected n-grams are hashed to improve retrieval efficiency and further reduce the size of the representation.&#10;\item The hash values are stored, typically in an inverted index.&#10;\item Documents are compared using overlap of fingerprints&#10;\end{enumera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9885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numerate}&#10;\item Process the document into a set of features with associated weights. We will assume the simple case where the features are words weighted by their frequency. &#10;\item Generate a hash&#10;value with $b$ bits (the desired size of the fingerprint) for each word. The hash value should be unique for each word.&#10;\item In b-dimensional vector $V$, update the components of the vector by adding the weight for a word to every component for which the corresponding bit in the word's hash value is 1, and subtracting the weight if the value is 0.&#10;\item After all words have been processed, generate a $b$-bit fingerprint by setting the $i$th bit to 1 if the $i$th component of  $V$ is positive, or 0 otherwise.&#10;\end{enumera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10710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sum_{n=0}^{i-1} b_n + \sum_{n=i}^{j}(1-b_n) + \sum_{n=j+1}^{N-1} b_n  template TPT1  env TPENV1  fore 0  back 16777215  eqnno 1"/>
  <p:tag name="FILENAME" val="TP_tmp"/>
  <p:tag name="ORIGWIDTH" val="168"/>
  <p:tag name="PICTUREFILESIZE" val="75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\begin{algorithmic}&#10;    \Procedure{CrawlerThread}{frontier} &#10;       \While{not frontier.done()}&#10;          \State website $\leftarrow$ frontier.nextSite()&#10;          \State url $\leftarrow$ website.nextURL()&#10;          \If{website.permitsCrawl(url)}&#10;            \State text $\leftarrow$ retrieveURL(url)&#10;            \State storeDocument(url, text)&#10;            \For{each url in parse(text)}&#10;              \State frontier.addURL(url)&#10;            \EndFor             &#10;          \EndIf    &#10;          \State frontier.releaseSite(website)&#10;       \EndWhile                   &#10;    \EndProcedure&#10; 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80"/>
  <p:tag name="PICTUREFILESIZE" val="599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   Client request:&#10;    \begin{minipage}{8cm} &#10;\begin{verbatim}&#10;&#10;HEAD /csinfo/people.html HTTP/1.1&#10;Host: www.cs.umass.edu   &#10;\end{verbatim}&#10;    \end{minipage}     &#10;    \bigskip&#10;    &#10;    Server response:&#10;    \begin{minipage}{8cm}  &#10;\begin{verbatim}&#10;HTTP/1.1 200 OK&#10;Date: Thu, 03 Apr 2008 05:17:54 GMT&#10;Server: Apache/2.0.52 (CentOS)&#10;Last-Modified: Fri, 04 Jan 2008 15:28:39 GMT&#10;ETag: &quot;239c33-2576-2a2837c0&quot;&#10;Accept-Ranges: bytes&#10;Content-Length: 9590&#10;Connection: close&#10;Content-Type: text/html; charset=ISO-8859-1&#10;\end{verbatim} &#10;    \end{minipage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05"/>
  <p:tag name="PICTUREFILESIZE" val="700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\mathrm{Age}(\lambda,t) = \int_0^t P(\mathrm{page\ changed\ at\ time}\ x) (t - x) dx$  template TPT1  env TPENV1  fore 0  back 16777215  eqnno 1"/>
  <p:tag name="FILENAME" val="TP_tmp"/>
  <p:tag name="ORIGWIDTH" val="225"/>
  <p:tag name="PICTUREFILESIZE" val="1137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\mathrm{Age}(\lambda,t) = \int_0^t \lambda e^{-\lambda x} (t-x) dx$  template TPT1  env TPENV1  fore 0  back 16777215  eqnno 2"/>
  <p:tag name="FILENAME" val="TP_tmp"/>
  <p:tag name="ORIGWIDTH" val="133"/>
  <p:tag name="PICTUREFILESIZE" val="750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verbatim}&#10;&lt;?xml version=&quot;1.0&quot; encoding=&quot;UTF-8&quot;?&gt;&#10;&lt;urlset xmlns=&quot;http://www.sitemaps.org/schemas/sitemap/0.9&quot;&gt;&#10;  &lt;url&gt;&#10;    &lt;loc&gt;http://www.company.com/&lt;/loc&gt;&#10;    &lt;lastmod&gt;2008-01-15&lt;/lastmod&gt;&#10;    &lt;changefreq&gt;monthly&lt;/changefreq&gt;&#10;    &lt;priority&gt;0.7&lt;/priority&gt;&#10;  &lt;/url&gt;&#10;  &lt;url&gt;&#10;    &lt;loc&gt;http://www.company.com/items?item=truck&lt;/loc&gt;&#10;    &lt;changefreq&gt;weekly&lt;/changefreq&gt;&#10;  &lt;/url&gt; &#10;  &lt;url&gt;&#10;    &lt;loc&gt;http://www.company.com/items?item=bicycle&lt;/loc&gt;&#10;    &lt;changefreq&gt;daily&lt;/changefreq&gt;&#10;  &lt;/url&gt;&#10;&lt;/urlset&gt;&#10;     \end{verbatim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13"/>
  <p:tag name="PICTUREFILESIZE" val="9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  \begin{verbatim}&#10;    &#10;    &#10;&lt;?xml version=&quot;1.0&quot;?&gt;&#10;&lt;rss version=&quot;2.0&quot;&gt;&#10;  &lt;channel&gt;&#10;    &lt;title&gt;Search Engine News&lt;/title&gt;&#10;    &lt;link&gt;http://www.search-engine-news.org/&lt;/link&gt;&#10;    &lt;description&gt;News about search engines.&lt;/description&gt;&#10;    &lt;language&gt;en-us&lt;/language&gt;&#10;    &lt;pubDate&gt;Tue, 19 Jun 2008 05:17:00 GMT&lt;/pubDate&gt;&#10;    &lt;ttl&gt;60&lt;/ttl&gt;&#10;&#10;    &lt;item&gt;&#10;      &lt;title&gt;Upcoming SIGIR Conference&lt;/title&gt;&#10;      &lt;link&gt;http://www.sigir.org/conference&lt;/link&gt;&#10;      &lt;description&gt;The annual SIGIR conference is coming!&#10;        Mark your calendars and check for cheap&#10;        flights.&lt;/description&gt;&#10;      &lt;pubDate&gt;Tue, 05 Jun 2008 09:50:11 GMT&lt;/pubDate&gt;&#10;      &lt;guid&gt;http://search-engine-news.org#500&lt;/guid&gt;&#10;    &lt;/item&gt;&#10;\end{verbatim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1804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verbatim}&#10;...&#10;   &lt;item&gt;&#10;      &lt;title&gt;New Search Engine Textbook&lt;/title&gt;&#10;      &lt;link&gt;http://www.cs.umass.edu/search-book&lt;/link&gt;&#10;      &lt;description&gt;A new textbook about search engines&#10;        will be published soon.&lt;/description&gt;&#10;      &lt;pubDate&gt;Tue, 05 Jun 2008 09:33:01 GMT&lt;/pubDate&gt;&#10;      &lt;guid&gt;http://search-engine-news.org#499&lt;/guid&gt;&#10;    &lt;/item&gt;&#10;  &lt;/channel&gt;&#10;&lt;/rss&gt;                    &#10;    \end{verbatim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82"/>
  <p:tag name="PICTUREFILESIZE" val="626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tabular}{llrrrr} &#10;        Decimal &amp; Hexadecimal &amp; \multicolumn{4}{c}{Encoding} \\&#10;        \hline&#10;        0--127  &amp; 0--7F &amp; \texttt{0xxxxxxx} &amp; &amp; &amp;\\&#10;        128--2047 &amp; 80--7FF &amp; \texttt{110xxxxx} &amp; \texttt{10xxxxxx} &amp; &amp; \\&#10;        2048--55295 &amp; 800--D7FF &amp; \texttt{1110xxxx} &amp; \texttt{10xxxxxx} &amp; \texttt{10xxxxxx} &amp; \\ &#10;        55296--57343 &amp; D800--DFFF &amp; \multicolumn{4}{l}{Undefined} \\&#10;        57344--65535 &amp; E000--FFFF &amp; \texttt{1110xxxx} &amp; \texttt{10xxxxxx} &amp; \texttt{10xxxxxx} &amp; \\&#10;        65536--1114111 &amp; 10000--10FFFF &amp; \texttt{11110xxx} &amp; \texttt{10xxxxxx}  &amp; \texttt{10xxxxxx} &amp; \texttt{10xxxxxx} \\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71"/>
  <p:tag name="PICTUREFILESIZE" val="5192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5836</TotalTime>
  <Words>4274</Words>
  <Application>Microsoft Macintosh PowerPoint</Application>
  <PresentationFormat>On-screen Show (4:3)</PresentationFormat>
  <Paragraphs>518</Paragraphs>
  <Slides>68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Search Engines</vt:lpstr>
      <vt:lpstr>Web Crawler</vt:lpstr>
      <vt:lpstr>Retrieving Web Pages</vt:lpstr>
      <vt:lpstr>W3C Web Architecture</vt:lpstr>
      <vt:lpstr>Uniform Resource Identifiers</vt:lpstr>
      <vt:lpstr>URI Schemes</vt:lpstr>
      <vt:lpstr>Retrieving Web Pages</vt:lpstr>
      <vt:lpstr>Crawling the Web</vt:lpstr>
      <vt:lpstr>Web Crawler</vt:lpstr>
      <vt:lpstr>Web Crawling</vt:lpstr>
      <vt:lpstr>Controlling Crawling</vt:lpstr>
      <vt:lpstr>Simple Crawler Thread</vt:lpstr>
      <vt:lpstr>Freshness</vt:lpstr>
      <vt:lpstr>Freshness</vt:lpstr>
      <vt:lpstr>Talking to HTTP servers…</vt:lpstr>
      <vt:lpstr>GET</vt:lpstr>
      <vt:lpstr>HEAD</vt:lpstr>
      <vt:lpstr>OPTIONS</vt:lpstr>
      <vt:lpstr>Response Codes</vt:lpstr>
      <vt:lpstr>Freshness</vt:lpstr>
      <vt:lpstr>Freshness vs. Age</vt:lpstr>
      <vt:lpstr>Age</vt:lpstr>
      <vt:lpstr>Age</vt:lpstr>
      <vt:lpstr>Focused Crawling</vt:lpstr>
      <vt:lpstr>Deep Web</vt:lpstr>
      <vt:lpstr>Sitemaps</vt:lpstr>
      <vt:lpstr>Sitemap Example</vt:lpstr>
      <vt:lpstr>Distributed Crawling</vt:lpstr>
      <vt:lpstr>Desktop Crawls</vt:lpstr>
      <vt:lpstr>Document Feeds</vt:lpstr>
      <vt:lpstr>Document Feeds</vt:lpstr>
      <vt:lpstr>Atom/RSS</vt:lpstr>
      <vt:lpstr>Symbol in Safari</vt:lpstr>
      <vt:lpstr>Autodiscovery Everywhere…</vt:lpstr>
      <vt:lpstr>Autodiscovery in HTML</vt:lpstr>
      <vt:lpstr>RSS Example</vt:lpstr>
      <vt:lpstr>RSS Example</vt:lpstr>
      <vt:lpstr>RSS</vt:lpstr>
      <vt:lpstr>Conversion</vt:lpstr>
      <vt:lpstr>Character Encoding</vt:lpstr>
      <vt:lpstr>Character Encoding</vt:lpstr>
      <vt:lpstr>Unicode</vt:lpstr>
      <vt:lpstr>Unicode</vt:lpstr>
      <vt:lpstr>Unicode</vt:lpstr>
      <vt:lpstr>Storing the Documents</vt:lpstr>
      <vt:lpstr>Storing the Documents</vt:lpstr>
      <vt:lpstr>Large Files</vt:lpstr>
      <vt:lpstr>TREC Web Format</vt:lpstr>
      <vt:lpstr>Compression</vt:lpstr>
      <vt:lpstr>BigTable</vt:lpstr>
      <vt:lpstr>BigTable</vt:lpstr>
      <vt:lpstr>BigTable</vt:lpstr>
      <vt:lpstr>BigTable</vt:lpstr>
      <vt:lpstr>Detecting Duplicates</vt:lpstr>
      <vt:lpstr>Duplicate Detection</vt:lpstr>
      <vt:lpstr>Near-Duplicate Detection</vt:lpstr>
      <vt:lpstr>Near-Duplicate Detection</vt:lpstr>
      <vt:lpstr>Fingerprints</vt:lpstr>
      <vt:lpstr>Fingerprint Example</vt:lpstr>
      <vt:lpstr>Simhash</vt:lpstr>
      <vt:lpstr>Simhash</vt:lpstr>
      <vt:lpstr>Simhash Example</vt:lpstr>
      <vt:lpstr>Removing Noise</vt:lpstr>
      <vt:lpstr>Noise Example</vt:lpstr>
      <vt:lpstr>Finding Content Blocks</vt:lpstr>
      <vt:lpstr>Finding Content Blocks</vt:lpstr>
      <vt:lpstr>Finding Content Blocks</vt:lpstr>
      <vt:lpstr>A survey of 5 boilerplate removal 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Office 2004 Test Drive User</cp:lastModifiedBy>
  <cp:revision>63</cp:revision>
  <cp:lastPrinted>2015-09-02T21:57:45Z</cp:lastPrinted>
  <dcterms:created xsi:type="dcterms:W3CDTF">2008-09-24T12:59:03Z</dcterms:created>
  <dcterms:modified xsi:type="dcterms:W3CDTF">2017-09-07T19:38:55Z</dcterms:modified>
</cp:coreProperties>
</file>