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3" r:id="rId6"/>
    <p:sldId id="261" r:id="rId7"/>
    <p:sldId id="280" r:id="rId8"/>
    <p:sldId id="264" r:id="rId9"/>
    <p:sldId id="265" r:id="rId10"/>
    <p:sldId id="266" r:id="rId11"/>
    <p:sldId id="267" r:id="rId12"/>
    <p:sldId id="268" r:id="rId13"/>
    <p:sldId id="269" r:id="rId14"/>
    <p:sldId id="278" r:id="rId15"/>
    <p:sldId id="279" r:id="rId16"/>
    <p:sldId id="273" r:id="rId17"/>
    <p:sldId id="274" r:id="rId18"/>
    <p:sldId id="275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3DA07-1278-4009-B749-A099BA16477E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AEECD-25BE-4DF6-B672-15CC0AF3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50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AEECD-25BE-4DF6-B672-15CC0AF3E2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0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65-B01B-4D61-B3B0-E8073BB60436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6DAD-71D3-4ABC-8ECB-F2F060813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9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65-B01B-4D61-B3B0-E8073BB60436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6DAD-71D3-4ABC-8ECB-F2F060813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7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65-B01B-4D61-B3B0-E8073BB60436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6DAD-71D3-4ABC-8ECB-F2F060813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0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65-B01B-4D61-B3B0-E8073BB60436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6DAD-71D3-4ABC-8ECB-F2F060813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0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65-B01B-4D61-B3B0-E8073BB60436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6DAD-71D3-4ABC-8ECB-F2F060813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3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65-B01B-4D61-B3B0-E8073BB60436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6DAD-71D3-4ABC-8ECB-F2F060813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0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65-B01B-4D61-B3B0-E8073BB60436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6DAD-71D3-4ABC-8ECB-F2F060813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4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65-B01B-4D61-B3B0-E8073BB60436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6DAD-71D3-4ABC-8ECB-F2F060813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1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65-B01B-4D61-B3B0-E8073BB60436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6DAD-71D3-4ABC-8ECB-F2F060813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65-B01B-4D61-B3B0-E8073BB60436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6DAD-71D3-4ABC-8ECB-F2F060813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6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D65-B01B-4D61-B3B0-E8073BB60436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6DAD-71D3-4ABC-8ECB-F2F060813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20D65-B01B-4D61-B3B0-E8073BB60436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F6DAD-71D3-4ABC-8ECB-F2F060813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4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3047999"/>
          </a:xfrm>
        </p:spPr>
        <p:txBody>
          <a:bodyPr>
            <a:normAutofit/>
          </a:bodyPr>
          <a:lstStyle/>
          <a:p>
            <a:r>
              <a:rPr lang="en-US" dirty="0" smtClean="0"/>
              <a:t>THE INQUERY Retrieval System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99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Presented by : </a:t>
            </a:r>
          </a:p>
          <a:p>
            <a:r>
              <a:rPr lang="en-US" dirty="0" smtClean="0"/>
              <a:t>Mohammed Nauman Siddique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dealt in the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the full text retrieval systems combined with operator-free query language be used in an effective way by users with little training?</a:t>
            </a:r>
          </a:p>
          <a:p>
            <a:r>
              <a:rPr lang="en-US" dirty="0" smtClean="0"/>
              <a:t>Is the relevance feedback effective?</a:t>
            </a:r>
          </a:p>
          <a:p>
            <a:r>
              <a:rPr lang="en-US" dirty="0" smtClean="0"/>
              <a:t>Is the user knowledge about the output of the relevance feedback helpful?</a:t>
            </a:r>
          </a:p>
        </p:txBody>
      </p:sp>
    </p:spTree>
    <p:extLst>
      <p:ext uri="{BB962C8B-B14F-4D97-AF65-F5344CB8AC3E}">
        <p14:creationId xmlns:p14="http://schemas.microsoft.com/office/powerpoint/2010/main" val="8728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dealt in the </a:t>
            </a:r>
            <a:r>
              <a:rPr lang="en-US" dirty="0" smtClean="0"/>
              <a:t>research (Continued…..)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user control over the operation of the relevance feedback system useful?</a:t>
            </a:r>
          </a:p>
          <a:p>
            <a:r>
              <a:rPr lang="en-US" dirty="0"/>
              <a:t>How do different levels of interaction impact the information seeking behavior of the user?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7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for the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 novice users</a:t>
            </a:r>
          </a:p>
          <a:p>
            <a:r>
              <a:rPr lang="en-US" dirty="0" smtClean="0"/>
              <a:t>Dataset consisted of 74,520 articles from Wall Street Journal</a:t>
            </a:r>
          </a:p>
          <a:p>
            <a:r>
              <a:rPr lang="en-US" dirty="0" smtClean="0"/>
              <a:t>Two search topics : Automobile Recall and Tobacco Advertising and the Young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3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Design and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Allotted time of 45 minutes for baseline interface tutorial</a:t>
            </a:r>
          </a:p>
          <a:p>
            <a:r>
              <a:rPr lang="en-US" dirty="0" smtClean="0"/>
              <a:t>20 minutes for query formulation on first search</a:t>
            </a:r>
          </a:p>
          <a:p>
            <a:r>
              <a:rPr lang="en-US" dirty="0" smtClean="0"/>
              <a:t>Reviewing feedback interfaces</a:t>
            </a:r>
          </a:p>
          <a:p>
            <a:r>
              <a:rPr lang="en-US" dirty="0" smtClean="0"/>
              <a:t>20 minutes for query formulation on second search </a:t>
            </a:r>
          </a:p>
          <a:p>
            <a:r>
              <a:rPr lang="en-US" dirty="0" smtClean="0"/>
              <a:t>A short interview about their experience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on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 Interface Training :  26 minutes</a:t>
            </a:r>
          </a:p>
          <a:p>
            <a:r>
              <a:rPr lang="en-US" dirty="0" smtClean="0"/>
              <a:t>Relevance Feedback Training 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Opaque : 6.5 minutes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Transparent and Penetrable : 10 minutes </a:t>
            </a:r>
          </a:p>
          <a:p>
            <a:pPr marL="0" indent="0">
              <a:buNone/>
            </a:pPr>
            <a:r>
              <a:rPr lang="en-US" dirty="0"/>
              <a:t>	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Relevance feedback users performed 17% to 34% better than baseline interface users</a:t>
            </a:r>
          </a:p>
          <a:p>
            <a:r>
              <a:rPr lang="en-US" dirty="0" smtClean="0"/>
              <a:t>Users in penetrable interface performed 15% better than users of opaque and transparent feedback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1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Retrieval Precision at 30 Documents for Final Queries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8381999" cy="4267200"/>
          </a:xfrm>
        </p:spPr>
      </p:pic>
      <p:sp>
        <p:nvSpPr>
          <p:cNvPr id="7" name="TextBox 6"/>
          <p:cNvSpPr txBox="1"/>
          <p:nvPr/>
        </p:nvSpPr>
        <p:spPr>
          <a:xfrm>
            <a:off x="457200" y="6096000"/>
            <a:ext cx="7986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from : </a:t>
            </a:r>
            <a:r>
              <a:rPr lang="en-US" dirty="0" err="1" smtClean="0"/>
              <a:t>Koenemann</a:t>
            </a:r>
            <a:r>
              <a:rPr lang="en-US" dirty="0" smtClean="0"/>
              <a:t> </a:t>
            </a:r>
            <a:r>
              <a:rPr lang="en-US" dirty="0" smtClean="0"/>
              <a:t>et al. </a:t>
            </a:r>
            <a:r>
              <a:rPr lang="en-US" dirty="0"/>
              <a:t>, </a:t>
            </a:r>
            <a:r>
              <a:rPr lang="en-US" dirty="0" smtClean="0"/>
              <a:t>A Case for Interaction: A Study of Interactive Information </a:t>
            </a:r>
          </a:p>
          <a:p>
            <a:r>
              <a:rPr lang="en-US" dirty="0" smtClean="0"/>
              <a:t>Retrieval Behavior and Effectiveness ,1996, ACM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0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664" y="228600"/>
            <a:ext cx="8229600" cy="1143000"/>
          </a:xfrm>
        </p:spPr>
        <p:txBody>
          <a:bodyPr/>
          <a:lstStyle/>
          <a:p>
            <a:r>
              <a:rPr lang="en-US" dirty="0" smtClean="0"/>
              <a:t>Results on Number of Iterations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91" y="1371600"/>
            <a:ext cx="8305799" cy="4525963"/>
          </a:xfrm>
        </p:spPr>
      </p:pic>
      <p:sp>
        <p:nvSpPr>
          <p:cNvPr id="6" name="TextBox 5"/>
          <p:cNvSpPr txBox="1"/>
          <p:nvPr/>
        </p:nvSpPr>
        <p:spPr>
          <a:xfrm>
            <a:off x="533400" y="5791200"/>
            <a:ext cx="7933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: </a:t>
            </a:r>
            <a:r>
              <a:rPr lang="en-US" dirty="0" err="1"/>
              <a:t>Koenemann</a:t>
            </a:r>
            <a:r>
              <a:rPr lang="en-US" dirty="0"/>
              <a:t> </a:t>
            </a:r>
            <a:r>
              <a:rPr lang="en-US" dirty="0" smtClean="0"/>
              <a:t>et al. </a:t>
            </a:r>
            <a:r>
              <a:rPr lang="en-US" dirty="0"/>
              <a:t>, A Case for Interaction: A Study of Interactive Information </a:t>
            </a:r>
          </a:p>
          <a:p>
            <a:r>
              <a:rPr lang="en-US" dirty="0"/>
              <a:t>Retrieval Behavior and Effectiveness ,1996, ACM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on Number and Sources of Query Terms in Final Query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05467"/>
            <a:ext cx="6553200" cy="4238134"/>
          </a:xfrm>
        </p:spPr>
      </p:pic>
      <p:sp>
        <p:nvSpPr>
          <p:cNvPr id="3" name="TextBox 2"/>
          <p:cNvSpPr txBox="1"/>
          <p:nvPr/>
        </p:nvSpPr>
        <p:spPr>
          <a:xfrm>
            <a:off x="838200" y="5948525"/>
            <a:ext cx="7933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: </a:t>
            </a:r>
            <a:r>
              <a:rPr lang="en-US" dirty="0" err="1"/>
              <a:t>Koenemann</a:t>
            </a:r>
            <a:r>
              <a:rPr lang="en-US" dirty="0"/>
              <a:t> </a:t>
            </a:r>
            <a:r>
              <a:rPr lang="en-US" dirty="0" smtClean="0"/>
              <a:t>et al. </a:t>
            </a:r>
            <a:r>
              <a:rPr lang="en-US" dirty="0"/>
              <a:t>, A Case for Interaction: A Study of Interactive Information </a:t>
            </a:r>
          </a:p>
          <a:p>
            <a:r>
              <a:rPr lang="en-US" dirty="0"/>
              <a:t>Retrieval Behavior and Effectiveness ,1996, ACM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5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users </a:t>
            </a:r>
            <a:r>
              <a:rPr lang="en-US" dirty="0" smtClean="0"/>
              <a:t>declared relevance </a:t>
            </a:r>
            <a:r>
              <a:rPr lang="en-US" dirty="0"/>
              <a:t>feedback mechanism </a:t>
            </a:r>
            <a:r>
              <a:rPr lang="en-US" dirty="0" smtClean="0"/>
              <a:t>as their preference over </a:t>
            </a:r>
            <a:r>
              <a:rPr lang="en-US" dirty="0"/>
              <a:t>baseline in </a:t>
            </a:r>
            <a:r>
              <a:rPr lang="en-US" dirty="0" smtClean="0"/>
              <a:t>the post-experiment </a:t>
            </a:r>
            <a:r>
              <a:rPr lang="en-US" dirty="0"/>
              <a:t>interview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Relevance feedback improved median performance by 10% (or more) at 30 retrieved documents.</a:t>
            </a:r>
          </a:p>
          <a:p>
            <a:r>
              <a:rPr lang="en-US" dirty="0" smtClean="0"/>
              <a:t>Penetrable relevance feedback </a:t>
            </a:r>
            <a:r>
              <a:rPr lang="en-US" dirty="0"/>
              <a:t>m</a:t>
            </a:r>
            <a:r>
              <a:rPr lang="en-US" dirty="0" smtClean="0"/>
              <a:t>echanism was most efficient.</a:t>
            </a:r>
          </a:p>
          <a:p>
            <a:r>
              <a:rPr lang="en-US" dirty="0" smtClean="0"/>
              <a:t>Users commented that using the feedback mechanism made them lazy.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INQUERY Retrieval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probabilistic retrieval model called inference net </a:t>
            </a:r>
          </a:p>
          <a:p>
            <a:r>
              <a:rPr lang="en-US" dirty="0" smtClean="0"/>
              <a:t>Provides support for sophisticated indexing and query formulation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 Retrieval Inference Network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F:\Fall2017\Information Retreival\Presentation 1\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1"/>
            <a:ext cx="75438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6096000"/>
            <a:ext cx="702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from : Callan </a:t>
            </a:r>
            <a:r>
              <a:rPr lang="en-US" dirty="0" smtClean="0"/>
              <a:t>et al. </a:t>
            </a:r>
            <a:r>
              <a:rPr lang="en-US" dirty="0"/>
              <a:t>, The INQUERY Retrieval System,1992, Springer </a:t>
            </a:r>
            <a:r>
              <a:rPr lang="en-US" dirty="0" err="1"/>
              <a:t>Verlag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89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 of INQUERY Retrieval System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3704"/>
            <a:ext cx="8229600" cy="429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61722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from : Callan </a:t>
            </a:r>
            <a:r>
              <a:rPr lang="en-US" dirty="0" smtClean="0"/>
              <a:t>et al. </a:t>
            </a:r>
            <a:r>
              <a:rPr lang="en-US" dirty="0"/>
              <a:t>, The INQUERY Retrieval System,1992, Springer </a:t>
            </a:r>
            <a:r>
              <a:rPr lang="en-US" dirty="0" err="1"/>
              <a:t>Verlag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6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</a:p>
          <a:p>
            <a:r>
              <a:rPr lang="en-US" dirty="0" smtClean="0"/>
              <a:t>Syntactic Analysis</a:t>
            </a:r>
          </a:p>
          <a:p>
            <a:r>
              <a:rPr lang="en-US" dirty="0" smtClean="0"/>
              <a:t>Concept Identification</a:t>
            </a:r>
          </a:p>
          <a:p>
            <a:r>
              <a:rPr lang="en-US" dirty="0" smtClean="0"/>
              <a:t>Dictionary Storage</a:t>
            </a:r>
          </a:p>
          <a:p>
            <a:r>
              <a:rPr lang="en-US" dirty="0" smtClean="0"/>
              <a:t>Transaction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2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 </a:t>
            </a:r>
            <a:r>
              <a:rPr lang="en-US" dirty="0"/>
              <a:t>o</a:t>
            </a:r>
            <a:r>
              <a:rPr lang="en-US" dirty="0" smtClean="0"/>
              <a:t>f the Architecture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Inversion</a:t>
            </a:r>
          </a:p>
          <a:p>
            <a:r>
              <a:rPr lang="en-US" dirty="0" smtClean="0"/>
              <a:t>Retrieval Subsystem</a:t>
            </a:r>
          </a:p>
          <a:p>
            <a:r>
              <a:rPr lang="en-US" dirty="0" smtClean="0"/>
              <a:t>User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7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3047999"/>
          </a:xfrm>
        </p:spPr>
        <p:txBody>
          <a:bodyPr>
            <a:normAutofit fontScale="90000"/>
          </a:bodyPr>
          <a:lstStyle/>
          <a:p>
            <a:r>
              <a:rPr lang="en-US" dirty="0"/>
              <a:t>A Case For Interaction : A Study of Interactive Information Retrieval Behavior and Effectiveness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and effectiveness of INQUERY Information Retrieval Systems</a:t>
            </a:r>
          </a:p>
          <a:p>
            <a:r>
              <a:rPr lang="en-US" dirty="0" smtClean="0"/>
              <a:t>Investigates the information seeking behavior of 64 novice users who used one base line version for interaction and three relevance feedback based interaction retrieval systems  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Interaction methods used in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 Interface</a:t>
            </a:r>
          </a:p>
          <a:p>
            <a:r>
              <a:rPr lang="en-US" dirty="0" smtClean="0"/>
              <a:t>Opaque Interface Relevance Feedback</a:t>
            </a:r>
          </a:p>
          <a:p>
            <a:r>
              <a:rPr lang="en-US" dirty="0" smtClean="0"/>
              <a:t>Transparent Interface Relevance Feedback</a:t>
            </a:r>
          </a:p>
          <a:p>
            <a:r>
              <a:rPr lang="en-US" dirty="0" smtClean="0"/>
              <a:t>Penetrable Interface Relevance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515</Words>
  <Application>Microsoft Office PowerPoint</Application>
  <PresentationFormat>On-screen Show (4:3)</PresentationFormat>
  <Paragraphs>76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THE INQUERY Retrieval System  </vt:lpstr>
      <vt:lpstr>What is the INQUERY Retrieval System?</vt:lpstr>
      <vt:lpstr>Document Retrieval Inference Network Model</vt:lpstr>
      <vt:lpstr>Architecture of INQUERY Retrieval System</vt:lpstr>
      <vt:lpstr>Parsing Subsystem</vt:lpstr>
      <vt:lpstr>Rest of the Architecture Components</vt:lpstr>
      <vt:lpstr>A Case For Interaction : A Study of Interactive Information Retrieval Behavior and Effectiveness  </vt:lpstr>
      <vt:lpstr>Purpose of the Paper</vt:lpstr>
      <vt:lpstr>Interaction methods used in the paper</vt:lpstr>
      <vt:lpstr>Questions dealt in the research</vt:lpstr>
      <vt:lpstr>Questions dealt in the research (Continued…..)</vt:lpstr>
      <vt:lpstr>Set Up for the Research</vt:lpstr>
      <vt:lpstr>Experimental Design and Procedures</vt:lpstr>
      <vt:lpstr>Training on Tutorials</vt:lpstr>
      <vt:lpstr>Effectiveness</vt:lpstr>
      <vt:lpstr>Retrieval Precision at 30 Documents for Final Queries </vt:lpstr>
      <vt:lpstr>Results on Number of Iterations</vt:lpstr>
      <vt:lpstr>Results on Number and Sources of Query Terms in Final Query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INQUERY Retrieval System and A Case For Interaction : A Study of Interactive Information Retrieval Behavior and Effectiveness</dc:title>
  <dc:creator>nauman</dc:creator>
  <cp:lastModifiedBy>nauman</cp:lastModifiedBy>
  <cp:revision>26</cp:revision>
  <dcterms:created xsi:type="dcterms:W3CDTF">2017-09-12T21:35:36Z</dcterms:created>
  <dcterms:modified xsi:type="dcterms:W3CDTF">2017-09-14T19:55:53Z</dcterms:modified>
</cp:coreProperties>
</file>