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7" r:id="rId4"/>
    <p:sldId id="272" r:id="rId5"/>
    <p:sldId id="274" r:id="rId6"/>
    <p:sldId id="276" r:id="rId7"/>
    <p:sldId id="278" r:id="rId8"/>
    <p:sldId id="279" r:id="rId9"/>
    <p:sldId id="260" r:id="rId10"/>
    <p:sldId id="261" r:id="rId11"/>
    <p:sldId id="280" r:id="rId12"/>
    <p:sldId id="281" r:id="rId13"/>
    <p:sldId id="282" r:id="rId14"/>
    <p:sldId id="283" r:id="rId15"/>
    <p:sldId id="284" r:id="rId16"/>
    <p:sldId id="293" r:id="rId17"/>
    <p:sldId id="294" r:id="rId18"/>
    <p:sldId id="295" r:id="rId19"/>
    <p:sldId id="297" r:id="rId20"/>
    <p:sldId id="298" r:id="rId21"/>
    <p:sldId id="299" r:id="rId22"/>
    <p:sldId id="300" r:id="rId23"/>
    <p:sldId id="301" r:id="rId24"/>
    <p:sldId id="302" r:id="rId25"/>
    <p:sldId id="287" r:id="rId26"/>
    <p:sldId id="304" r:id="rId27"/>
    <p:sldId id="305" r:id="rId28"/>
    <p:sldId id="306" r:id="rId29"/>
    <p:sldId id="307" r:id="rId30"/>
    <p:sldId id="348" r:id="rId31"/>
    <p:sldId id="309" r:id="rId32"/>
    <p:sldId id="310" r:id="rId33"/>
    <p:sldId id="314" r:id="rId34"/>
    <p:sldId id="311" r:id="rId35"/>
    <p:sldId id="312" r:id="rId36"/>
    <p:sldId id="313" r:id="rId37"/>
    <p:sldId id="315" r:id="rId38"/>
    <p:sldId id="316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49" r:id="rId49"/>
    <p:sldId id="350" r:id="rId50"/>
    <p:sldId id="335" r:id="rId51"/>
    <p:sldId id="351" r:id="rId52"/>
    <p:sldId id="337" r:id="rId53"/>
    <p:sldId id="352" r:id="rId54"/>
    <p:sldId id="353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</p:sldIdLst>
  <p:sldSz cx="9144000" cy="6858000" type="screen4x3"/>
  <p:notesSz cx="6858000" cy="9144000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553" autoAdjust="0"/>
  </p:normalViewPr>
  <p:slideViewPr>
    <p:cSldViewPr snapToGrid="0">
      <p:cViewPr varScale="1">
        <p:scale>
          <a:sx n="105" d="100"/>
          <a:sy n="105" d="100"/>
        </p:scale>
        <p:origin x="-13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printerSettings" Target="printerSettings/printerSettings1.bin"/><Relationship Id="rId67" Type="http://schemas.openxmlformats.org/officeDocument/2006/relationships/tags" Target="tags/tag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14F3A-5216-4BF4-B9A8-2F14AF8F302F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D4A44-378A-4427-A14B-4E59E18EF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C9F65-752F-4330-9280-030A74677F32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6E466-B25A-4106-89D2-975EB5823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9425B-9A27-453F-8D0D-C005F086FA41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18AE6-9DE6-40D6-BDB4-88BFDD2DD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B8F71-DABC-46D5-97AC-2F6E23F6A93B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990C0-3C55-4984-B590-E3D626DFD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6A5D3-CBC4-4FDC-9EB5-E1590C31A353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9757-127F-41C7-8389-8002AA9D4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A59FA-7B96-4864-A057-308FD8989D05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E4C02-85BB-455E-808B-4A8ACA2B2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27844-8D25-454A-99C2-1AC39ADAD6EE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EFAC-9F6A-4805-9A1F-4203A3ABB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955D-387E-4AAF-B557-D9A6EEEAADEC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99750-F63F-4BEC-A684-264912DEC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1CAC3-C4CC-45F8-ACB9-0D5191AF5129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0BFC4-B0FA-446C-A608-766CCB57A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6CF56-36EE-4F0F-92C0-D612613D09F5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0EAAD-A55F-4E06-A98D-87C663249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60700-C775-414F-9B95-6C4ABB0A06B7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A94A5-958F-4BC7-A9F9-8B0946878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55173F-F83F-45A2-8BB4-157B473530E5}" type="datetimeFigureOut">
              <a:rPr lang="en-US"/>
              <a:pPr>
                <a:defRPr/>
              </a:pPr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A7D9D7-7212-4DD0-A356-5D33107B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ncordance_(publishing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kcd.com/1334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Information Retrieval in Practice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81400" y="6096000"/>
            <a:ext cx="1908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pitchFamily="-72" charset="0"/>
              </a:rPr>
              <a:t>All slides ©Addison Wesley, 2008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19400" y="5181600"/>
            <a:ext cx="3576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/>
              <a:t>Annotations by Michael L. Nelson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C:\Users\croft\Desktop\ch5-posting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38" y="838200"/>
            <a:ext cx="6748462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152400" y="1600200"/>
            <a:ext cx="3048000" cy="3200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Inverted Index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with positions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 supports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proximity matches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Proximity Matches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Matching phrases or words within a window</a:t>
            </a:r>
          </a:p>
          <a:p>
            <a:pPr lvl="1" eaLnBrk="1" hangingPunct="1"/>
            <a:r>
              <a:rPr lang="en-US" smtClean="0"/>
              <a:t>e.g., "</a:t>
            </a:r>
            <a:r>
              <a:rPr lang="en-US" smtClean="0">
                <a:latin typeface="Consolas" pitchFamily="-72" charset="0"/>
              </a:rPr>
              <a:t>tropical fish</a:t>
            </a:r>
            <a:r>
              <a:rPr lang="en-US" smtClean="0"/>
              <a:t>", or “find tropical within 5 words of fish”</a:t>
            </a:r>
          </a:p>
          <a:p>
            <a:pPr eaLnBrk="1" hangingPunct="1"/>
            <a:r>
              <a:rPr lang="en-US" smtClean="0"/>
              <a:t>Word positions in inverted lists make these types of query features efficient</a:t>
            </a:r>
          </a:p>
          <a:p>
            <a:pPr lvl="1" eaLnBrk="1" hangingPunct="1"/>
            <a:r>
              <a:rPr lang="en-US" smtClean="0"/>
              <a:t>e.g.,</a:t>
            </a:r>
          </a:p>
        </p:txBody>
      </p:sp>
      <p:pic>
        <p:nvPicPr>
          <p:cNvPr id="23555" name="Picture 3" descr="C:\Users\croft\Desktop\ch5-positions-align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05400"/>
            <a:ext cx="8140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13663" y="6035675"/>
            <a:ext cx="8403261" cy="584776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dirty="0"/>
              <a:t>a better example would include where both </a:t>
            </a:r>
            <a:r>
              <a:rPr lang="en-US" sz="1600" dirty="0" smtClean="0"/>
              <a:t>"</a:t>
            </a:r>
            <a:r>
              <a:rPr lang="en-US" sz="1600" dirty="0"/>
              <a:t>tropical" and "fish" occur, but are not </a:t>
            </a:r>
            <a:r>
              <a:rPr lang="en-US" sz="1600" dirty="0" smtClean="0"/>
              <a:t>adjacent: </a:t>
            </a:r>
          </a:p>
          <a:p>
            <a:pPr algn="ctr" eaLnBrk="0" hangingPunct="0"/>
            <a:r>
              <a:rPr lang="en-US" sz="1600" dirty="0" smtClean="0"/>
              <a:t>“Tropical Storm Bert damaged Bob’s Fish House restaurant”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Fields and Extents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smtClean="0"/>
              <a:t>Document structure is useful in search</a:t>
            </a:r>
          </a:p>
          <a:p>
            <a:pPr lvl="1" eaLnBrk="1" hangingPunct="1"/>
            <a:r>
              <a:rPr lang="en-US" i="1" smtClean="0"/>
              <a:t>field</a:t>
            </a:r>
            <a:r>
              <a:rPr lang="en-US" smtClean="0"/>
              <a:t> restrictions</a:t>
            </a:r>
          </a:p>
          <a:p>
            <a:pPr lvl="2" eaLnBrk="1" hangingPunct="1"/>
            <a:r>
              <a:rPr lang="en-US" smtClean="0"/>
              <a:t>e.g., date, from:, etc.</a:t>
            </a:r>
          </a:p>
          <a:p>
            <a:pPr lvl="1" eaLnBrk="1" hangingPunct="1"/>
            <a:r>
              <a:rPr lang="en-US" smtClean="0"/>
              <a:t>some fields more important</a:t>
            </a:r>
          </a:p>
          <a:p>
            <a:pPr lvl="2" eaLnBrk="1" hangingPunct="1"/>
            <a:r>
              <a:rPr lang="en-US" smtClean="0"/>
              <a:t>e.g., title</a:t>
            </a:r>
          </a:p>
          <a:p>
            <a:pPr eaLnBrk="1" hangingPunct="1"/>
            <a:r>
              <a:rPr lang="en-US" smtClean="0"/>
              <a:t>Options:</a:t>
            </a:r>
          </a:p>
          <a:p>
            <a:pPr lvl="1" eaLnBrk="1" hangingPunct="1"/>
            <a:r>
              <a:rPr lang="en-US" smtClean="0"/>
              <a:t>separate inverted lists for each field type</a:t>
            </a:r>
          </a:p>
          <a:p>
            <a:pPr lvl="1" eaLnBrk="1" hangingPunct="1"/>
            <a:r>
              <a:rPr lang="en-US" smtClean="0"/>
              <a:t>add information about fields to postings</a:t>
            </a:r>
          </a:p>
          <a:p>
            <a:pPr lvl="1" eaLnBrk="1" hangingPunct="1"/>
            <a:r>
              <a:rPr lang="en-US" smtClean="0"/>
              <a:t>use </a:t>
            </a:r>
            <a:r>
              <a:rPr lang="en-US" i="1" smtClean="0"/>
              <a:t>extent lists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Extent Lists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i="1" smtClean="0"/>
              <a:t>extent </a:t>
            </a:r>
            <a:r>
              <a:rPr lang="en-US" smtClean="0"/>
              <a:t>is a contiguous region of a document</a:t>
            </a:r>
          </a:p>
          <a:p>
            <a:pPr lvl="1" eaLnBrk="1" hangingPunct="1"/>
            <a:r>
              <a:rPr lang="en-US" smtClean="0"/>
              <a:t>represent extents using word positions</a:t>
            </a:r>
          </a:p>
          <a:p>
            <a:pPr lvl="1" eaLnBrk="1" hangingPunct="1"/>
            <a:r>
              <a:rPr lang="en-US" smtClean="0"/>
              <a:t>inverted list records all extents for a given field type</a:t>
            </a:r>
          </a:p>
          <a:p>
            <a:pPr lvl="1" eaLnBrk="1" hangingPunct="1"/>
            <a:r>
              <a:rPr lang="en-US" smtClean="0"/>
              <a:t>e.g.,</a:t>
            </a:r>
          </a:p>
        </p:txBody>
      </p:sp>
      <p:pic>
        <p:nvPicPr>
          <p:cNvPr id="25603" name="Picture 2" descr="C:\Users\croft\Desktop\ch5-extent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105400"/>
            <a:ext cx="8656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533400" y="6096000"/>
            <a:ext cx="1106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 pitchFamily="-72" charset="0"/>
              </a:rPr>
              <a:t>extent 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495300" y="5829300"/>
            <a:ext cx="4572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Issues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Precomputed scores in inverted list</a:t>
            </a:r>
          </a:p>
          <a:p>
            <a:pPr lvl="1" eaLnBrk="1" hangingPunct="1"/>
            <a:r>
              <a:rPr lang="en-US" smtClean="0"/>
              <a:t>e.g., list for “fish” [(1:3.6), (3:2.2)], where 3.6 is total feature value for document 1</a:t>
            </a:r>
          </a:p>
          <a:p>
            <a:pPr lvl="1" eaLnBrk="1" hangingPunct="1"/>
            <a:r>
              <a:rPr lang="en-US" smtClean="0"/>
              <a:t>improves speed but reduces flexibility</a:t>
            </a:r>
          </a:p>
          <a:p>
            <a:pPr eaLnBrk="1" hangingPunct="1"/>
            <a:r>
              <a:rPr lang="en-US" smtClean="0"/>
              <a:t>Score-ordered lists</a:t>
            </a:r>
          </a:p>
          <a:p>
            <a:pPr lvl="1" eaLnBrk="1" hangingPunct="1"/>
            <a:r>
              <a:rPr lang="en-US" smtClean="0"/>
              <a:t>query processing engine can focus only on the top part of each inverted list, where the highest-scoring documents are recorded</a:t>
            </a:r>
          </a:p>
          <a:p>
            <a:pPr lvl="1" eaLnBrk="1" hangingPunct="1"/>
            <a:r>
              <a:rPr lang="en-US" smtClean="0"/>
              <a:t>very efficient for single-word queries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5457825" y="6002338"/>
            <a:ext cx="3513138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note: proximity information is lost</a:t>
            </a:r>
          </a:p>
          <a:p>
            <a:pPr eaLnBrk="0" hangingPunct="0"/>
            <a:r>
              <a:rPr lang="en-US" sz="1800"/>
              <a:t>in a score-ordered list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Inverted lists are very large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25-50% of collection for TREC collections using Indri search engine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Much higher if n-grams are indexed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Compression of indexes saves disk and/or memory space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Typically have to decompress lists to use them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Best compression techniques have good </a:t>
            </a:r>
            <a:r>
              <a:rPr lang="en-US" i="1" dirty="0" smtClean="0">
                <a:ea typeface="+mn-ea"/>
              </a:rPr>
              <a:t>compression ratios</a:t>
            </a:r>
            <a:r>
              <a:rPr lang="en-US" dirty="0" smtClean="0">
                <a:ea typeface="+mn-ea"/>
              </a:rPr>
              <a:t> and are easy to decompress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Lossless </a:t>
            </a:r>
            <a:r>
              <a:rPr lang="en-US" dirty="0" smtClean="0">
                <a:ea typeface="+mn-ea"/>
                <a:cs typeface="+mn-cs"/>
              </a:rPr>
              <a:t>compression – no information lost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2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Basic idea</a:t>
            </a:r>
            <a:r>
              <a:rPr lang="en-US" dirty="0" smtClean="0">
                <a:ea typeface="+mn-ea"/>
                <a:cs typeface="+mn-cs"/>
              </a:rPr>
              <a:t>: Common data elements use short codes while uncommon data elements use longer codes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Example: coding numbers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1300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number sequence: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possible encoding: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encode 0 using a single 0: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only 10 bits, but...</a:t>
            </a:r>
            <a:endParaRPr lang="en-US" dirty="0">
              <a:ea typeface="+mn-ea"/>
            </a:endParaRPr>
          </a:p>
        </p:txBody>
      </p:sp>
      <p:pic>
        <p:nvPicPr>
          <p:cNvPr id="28675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694363" y="4083050"/>
            <a:ext cx="21971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4748213" y="4894263"/>
            <a:ext cx="321151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5427663" y="5691188"/>
            <a:ext cx="251142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6327775" y="4302125"/>
            <a:ext cx="1149350" cy="581025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6851650" y="4376738"/>
            <a:ext cx="404813" cy="504825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8116888" y="4832350"/>
            <a:ext cx="8572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14 bits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Example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Ambiguous</a:t>
            </a:r>
            <a:r>
              <a:rPr lang="en-US" smtClean="0"/>
              <a:t> encoding – not clear how to decode</a:t>
            </a:r>
          </a:p>
          <a:p>
            <a:pPr lvl="2" eaLnBrk="1" hangingPunct="1"/>
            <a:r>
              <a:rPr lang="en-US" smtClean="0"/>
              <a:t>another decoding: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which represents: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use unambiguous code: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which gives:</a:t>
            </a:r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</p:txBody>
      </p:sp>
      <p:pic>
        <p:nvPicPr>
          <p:cNvPr id="29699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4254500" y="3175000"/>
            <a:ext cx="24987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4572000" y="4044950"/>
            <a:ext cx="218757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945313" y="4278313"/>
            <a:ext cx="165417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3713163" y="5726113"/>
            <a:ext cx="30972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7219950" y="5686425"/>
            <a:ext cx="8572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13 bits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Delta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2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Word count data is good candidate for compression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many small numbers and few larger numbers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encode small numbers with small codes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Document numbers are less predictable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but differences between numbers in an ordered list are smaller and more predictable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Delta encoding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encoding differences between document numbers (</a:t>
            </a:r>
            <a:r>
              <a:rPr lang="en-US" i="1" dirty="0" smtClean="0">
                <a:ea typeface="+mn-ea"/>
              </a:rPr>
              <a:t>d-gaps</a:t>
            </a:r>
            <a:r>
              <a:rPr lang="en-US" dirty="0" smtClean="0">
                <a:ea typeface="+mn-ea"/>
              </a:rPr>
              <a:t>)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Delta Encoding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Inverted list (without counts)</a:t>
            </a:r>
          </a:p>
          <a:p>
            <a:pPr marL="342900" lvl="1" indent="-342900" eaLnBrk="1" hangingPunct="1">
              <a:buFont typeface="Arial" pitchFamily="-72" charset="0"/>
              <a:buChar char="•"/>
            </a:pPr>
            <a:endParaRPr lang="en-US" smtClean="0"/>
          </a:p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Differences between adjacent numbers</a:t>
            </a:r>
          </a:p>
          <a:p>
            <a:pPr marL="342900" lvl="1" indent="-342900" eaLnBrk="1" hangingPunct="1">
              <a:buFont typeface="Arial" pitchFamily="-72" charset="0"/>
              <a:buChar char="•"/>
            </a:pPr>
            <a:endParaRPr lang="en-US" smtClean="0"/>
          </a:p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Differences for a high-frequency word  are easier to compress, e.g.,</a:t>
            </a:r>
          </a:p>
          <a:p>
            <a:pPr marL="342900" lvl="1" indent="-342900" eaLnBrk="1" hangingPunct="1">
              <a:buFont typeface="Arial" pitchFamily="-72" charset="0"/>
              <a:buChar char="•"/>
            </a:pPr>
            <a:endParaRPr lang="en-US" smtClean="0"/>
          </a:p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Differences for a low-frequency word are large, e.g.,</a:t>
            </a:r>
          </a:p>
          <a:p>
            <a:pPr eaLnBrk="1" hangingPunct="1">
              <a:buFont typeface="Arial" pitchFamily="-72" charset="0"/>
              <a:buNone/>
            </a:pPr>
            <a:endParaRPr lang="en-US" smtClean="0"/>
          </a:p>
          <a:p>
            <a:pPr eaLnBrk="1" hangingPunct="1"/>
            <a:endParaRPr lang="en-US"/>
          </a:p>
        </p:txBody>
      </p:sp>
      <p:pic>
        <p:nvPicPr>
          <p:cNvPr id="31747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281238" y="2214563"/>
            <a:ext cx="3671887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255838" y="3206750"/>
            <a:ext cx="292893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317750" y="4662488"/>
            <a:ext cx="3178175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286000" y="5802313"/>
            <a:ext cx="33131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5775325" y="3168650"/>
            <a:ext cx="8826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d-gaps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5265738" y="3338513"/>
            <a:ext cx="590550" cy="1587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i="1" dirty="0" smtClean="0"/>
              <a:t>Indexes</a:t>
            </a:r>
            <a:r>
              <a:rPr lang="en-US" dirty="0" smtClean="0"/>
              <a:t> are data structures designed to make search faster</a:t>
            </a:r>
          </a:p>
          <a:p>
            <a:pPr eaLnBrk="1" hangingPunct="1"/>
            <a:r>
              <a:rPr lang="en-US" dirty="0" smtClean="0"/>
              <a:t>Text search has unique requirements, which leads to unique data structures</a:t>
            </a:r>
          </a:p>
          <a:p>
            <a:pPr eaLnBrk="1" hangingPunct="1"/>
            <a:r>
              <a:rPr lang="en-US" dirty="0" smtClean="0"/>
              <a:t>Most common data structure is </a:t>
            </a:r>
            <a:r>
              <a:rPr lang="en-US" i="1" dirty="0" smtClean="0"/>
              <a:t>inverted index</a:t>
            </a:r>
          </a:p>
          <a:p>
            <a:pPr lvl="1" eaLnBrk="1" hangingPunct="1"/>
            <a:r>
              <a:rPr lang="en-US" dirty="0" smtClean="0"/>
              <a:t>general name for a class of structures</a:t>
            </a:r>
          </a:p>
          <a:p>
            <a:pPr lvl="1" eaLnBrk="1" hangingPunct="1"/>
            <a:r>
              <a:rPr lang="en-US" dirty="0" smtClean="0"/>
              <a:t>“inverted” because documents are associated with words, rather than words with documents</a:t>
            </a:r>
          </a:p>
          <a:p>
            <a:pPr lvl="2" eaLnBrk="1" hangingPunct="1"/>
            <a:r>
              <a:rPr lang="en-US" dirty="0" smtClean="0"/>
              <a:t>similar to a </a:t>
            </a:r>
            <a:r>
              <a:rPr lang="en-US" i="1" dirty="0" smtClean="0"/>
              <a:t>concordance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22945" y="6301509"/>
            <a:ext cx="4515805" cy="30777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hlinkClick r:id="rId2"/>
              </a:rPr>
              <a:t>https://en.wikipedia.org/wiki/Concordance_(publishing)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Bit-Aligned Codes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65138" y="15065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Breaks between encoded numbers can occur after any bit position</a:t>
            </a:r>
          </a:p>
          <a:p>
            <a:pPr eaLnBrk="1" hangingPunct="1"/>
            <a:r>
              <a:rPr lang="en-US" i="1" smtClean="0"/>
              <a:t>Unary</a:t>
            </a:r>
            <a:r>
              <a:rPr lang="en-US" smtClean="0"/>
              <a:t> code</a:t>
            </a:r>
          </a:p>
          <a:p>
            <a:pPr lvl="1" eaLnBrk="1" hangingPunct="1"/>
            <a:r>
              <a:rPr lang="en-US" smtClean="0"/>
              <a:t>Encode </a:t>
            </a:r>
            <a:r>
              <a:rPr lang="en-US" i="1" smtClean="0"/>
              <a:t>k</a:t>
            </a:r>
            <a:r>
              <a:rPr lang="en-US" smtClean="0"/>
              <a:t> by </a:t>
            </a:r>
            <a:r>
              <a:rPr lang="en-US" i="1" smtClean="0"/>
              <a:t>k</a:t>
            </a:r>
            <a:r>
              <a:rPr lang="en-US" smtClean="0"/>
              <a:t> 1s followed by 0</a:t>
            </a:r>
          </a:p>
          <a:p>
            <a:pPr lvl="1" eaLnBrk="1" hangingPunct="1"/>
            <a:r>
              <a:rPr lang="en-US" smtClean="0"/>
              <a:t>0 at end makes code unambiguous</a:t>
            </a:r>
          </a:p>
        </p:txBody>
      </p:sp>
      <p:pic>
        <p:nvPicPr>
          <p:cNvPr id="32771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74938" y="4376738"/>
            <a:ext cx="22860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Unary and Binary Codes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74663" y="1785938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Unary is very efficient for small numbers such as 0 and 1, but quickly becomes very expensive</a:t>
            </a:r>
          </a:p>
          <a:p>
            <a:pPr lvl="1" eaLnBrk="1" hangingPunct="1"/>
            <a:r>
              <a:rPr lang="en-US" dirty="0" smtClean="0"/>
              <a:t>1023 can be represented in 10 binary bits, but requires 1024 bits in unary</a:t>
            </a:r>
          </a:p>
          <a:p>
            <a:pPr eaLnBrk="1" hangingPunct="1"/>
            <a:r>
              <a:rPr lang="en-US" dirty="0" smtClean="0"/>
              <a:t>Binary is more efficient for large numbers, but it may be ambiguous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Elias-</a:t>
            </a:r>
            <a:r>
              <a:rPr lang="el-GR" smtClean="0"/>
              <a:t>γ</a:t>
            </a:r>
            <a:r>
              <a:rPr lang="en-US" smtClean="0"/>
              <a:t> Code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500063" y="1498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To encode a number </a:t>
            </a:r>
            <a:r>
              <a:rPr lang="en-US" i="1" smtClean="0"/>
              <a:t>k</a:t>
            </a:r>
            <a:r>
              <a:rPr lang="en-US" smtClean="0"/>
              <a:t>, compute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2" eaLnBrk="1" hangingPunct="1"/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smtClean="0"/>
              <a:t> is number of binary digits, encoded in unary</a:t>
            </a:r>
          </a:p>
        </p:txBody>
      </p:sp>
      <p:pic>
        <p:nvPicPr>
          <p:cNvPr id="34819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49513" y="2192338"/>
            <a:ext cx="264001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820863" y="3878263"/>
            <a:ext cx="5443537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1509713" y="3641725"/>
            <a:ext cx="585787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/>
              <a:t>&lt;# of binary digits needed (in unary)&gt; 0 &lt;binary w/ leftmost 1 truncated&gt;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Elias-</a:t>
            </a:r>
            <a:r>
              <a:rPr lang="el-GR" smtClean="0"/>
              <a:t>δ </a:t>
            </a:r>
            <a:r>
              <a:rPr lang="en-US" smtClean="0"/>
              <a:t>Code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Elias-</a:t>
            </a:r>
            <a:r>
              <a:rPr lang="el-GR" dirty="0" smtClean="0"/>
              <a:t>γ</a:t>
            </a:r>
            <a:r>
              <a:rPr lang="en-US" dirty="0" smtClean="0"/>
              <a:t> code uses no more bits than unary, many fewer for k &gt;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1023 takes 19 bits instead of 1024 bits using unary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general, takes 2</a:t>
            </a:r>
            <a:r>
              <a:rPr lang="en-US" dirty="0" smtClean="0">
                <a:ea typeface="Heiti TC Light" pitchFamily="-72" charset="-120"/>
                <a:cs typeface="Heiti TC Light" pitchFamily="-72" charset="-120"/>
              </a:rPr>
              <a:t>⌊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k</a:t>
            </a:r>
            <a:r>
              <a:rPr lang="en-US" dirty="0" smtClean="0">
                <a:ea typeface="Heiti TC Light" pitchFamily="-72" charset="-120"/>
                <a:cs typeface="Heiti TC Light" pitchFamily="-72" charset="-120"/>
              </a:rPr>
              <a:t>⌋</a:t>
            </a:r>
            <a:r>
              <a:rPr lang="en-US" dirty="0" smtClean="0"/>
              <a:t>+1 bits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improve coding of large numbers, use Elias-</a:t>
            </a:r>
            <a:r>
              <a:rPr lang="el-GR" dirty="0" smtClean="0"/>
              <a:t>δ </a:t>
            </a:r>
            <a:r>
              <a:rPr lang="en-US" dirty="0" smtClean="0"/>
              <a:t>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Instead of encoding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 </a:t>
            </a:r>
            <a:r>
              <a:rPr lang="en-US" dirty="0" smtClean="0"/>
              <a:t>in unary, we encode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 + 1 </a:t>
            </a:r>
            <a:r>
              <a:rPr lang="en-US" dirty="0" smtClean="0"/>
              <a:t>using Elias-</a:t>
            </a:r>
            <a:r>
              <a:rPr lang="en-US" dirty="0" err="1" smtClean="0"/>
              <a:t>γ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Takes approximately 2 log</a:t>
            </a:r>
            <a:r>
              <a:rPr lang="en-US" baseline="-25000" dirty="0" smtClean="0"/>
              <a:t>2</a:t>
            </a:r>
            <a:r>
              <a:rPr lang="en-US" dirty="0" smtClean="0"/>
              <a:t> log</a:t>
            </a:r>
            <a:r>
              <a:rPr lang="en-US" baseline="-25000" dirty="0" smtClean="0"/>
              <a:t>2</a:t>
            </a:r>
            <a:r>
              <a:rPr lang="en-US" dirty="0" smtClean="0"/>
              <a:t> k + log</a:t>
            </a:r>
            <a:r>
              <a:rPr lang="en-US" baseline="-25000" dirty="0" smtClean="0"/>
              <a:t>2</a:t>
            </a:r>
            <a:r>
              <a:rPr lang="en-US" dirty="0" smtClean="0"/>
              <a:t> k bits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Elias-</a:t>
            </a:r>
            <a:r>
              <a:rPr lang="el-GR" smtClean="0"/>
              <a:t>δ </a:t>
            </a:r>
            <a:r>
              <a:rPr lang="en-US" smtClean="0"/>
              <a:t>Code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82600" y="14557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Split </a:t>
            </a:r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smtClean="0"/>
              <a:t> into: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encode </a:t>
            </a:r>
            <a:r>
              <a:rPr lang="en-US" i="1" smtClean="0"/>
              <a:t>k</a:t>
            </a:r>
            <a:r>
              <a:rPr lang="en-US" i="1" baseline="-25000" smtClean="0"/>
              <a:t>dd</a:t>
            </a:r>
            <a:r>
              <a:rPr lang="en-US" i="1" smtClean="0"/>
              <a:t> </a:t>
            </a:r>
            <a:r>
              <a:rPr lang="en-US" smtClean="0"/>
              <a:t>in unary, </a:t>
            </a:r>
            <a:r>
              <a:rPr lang="en-US" i="1" smtClean="0"/>
              <a:t>k</a:t>
            </a:r>
            <a:r>
              <a:rPr lang="en-US" i="1" baseline="-25000" smtClean="0"/>
              <a:t>dr</a:t>
            </a:r>
            <a:r>
              <a:rPr lang="en-US" i="1" smtClean="0"/>
              <a:t> </a:t>
            </a:r>
            <a:r>
              <a:rPr lang="en-US" smtClean="0"/>
              <a:t>in binary, and </a:t>
            </a:r>
            <a:r>
              <a:rPr lang="en-US" i="1" smtClean="0"/>
              <a:t>k</a:t>
            </a:r>
            <a:r>
              <a:rPr lang="en-US" i="1" baseline="-25000" smtClean="0"/>
              <a:t>r</a:t>
            </a:r>
            <a:r>
              <a:rPr lang="en-US" i="1" smtClean="0"/>
              <a:t> </a:t>
            </a:r>
            <a:r>
              <a:rPr lang="en-US" smtClean="0"/>
              <a:t>in binary</a:t>
            </a:r>
          </a:p>
        </p:txBody>
      </p:sp>
      <p:pic>
        <p:nvPicPr>
          <p:cNvPr id="36867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22525" y="2141538"/>
            <a:ext cx="3200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3848100"/>
            <a:ext cx="6037263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302000" y="2730500"/>
            <a:ext cx="6350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(k</a:t>
            </a:r>
            <a:r>
              <a:rPr lang="en-US" sz="1200" baseline="-25000"/>
              <a:t>d</a:t>
            </a:r>
            <a:r>
              <a:rPr lang="en-US" sz="1200"/>
              <a:t> +1)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4646613" y="4394200"/>
            <a:ext cx="37528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/>
              <a:t>= 1 </a:t>
            </a:r>
            <a:r>
              <a:rPr lang="en-US" sz="1200" dirty="0" smtClean="0"/>
              <a:t>bit 0</a:t>
            </a:r>
            <a:r>
              <a:rPr lang="en-US" sz="1200" dirty="0"/>
              <a:t>-sep 10</a:t>
            </a:r>
            <a:r>
              <a:rPr lang="en-US" sz="1200" baseline="-25000" dirty="0"/>
              <a:t>2</a:t>
            </a:r>
            <a:r>
              <a:rPr lang="en-US" sz="1200" dirty="0"/>
              <a:t>-1=</a:t>
            </a:r>
            <a:r>
              <a:rPr lang="en-US" sz="1200" dirty="0" smtClean="0"/>
              <a:t>1bit </a:t>
            </a:r>
            <a:r>
              <a:rPr lang="en-US" sz="1200" dirty="0"/>
              <a:t>for-next-</a:t>
            </a:r>
            <a:r>
              <a:rPr lang="en-US" sz="1200" dirty="0" err="1"/>
              <a:t>seg</a:t>
            </a:r>
            <a:r>
              <a:rPr lang="en-US" sz="1200" dirty="0"/>
              <a:t> 10</a:t>
            </a:r>
            <a:r>
              <a:rPr lang="en-US" sz="1200" baseline="-25000" dirty="0"/>
              <a:t>2</a:t>
            </a:r>
            <a:r>
              <a:rPr lang="en-US" sz="1200" dirty="0"/>
              <a:t> = 2</a:t>
            </a:r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4733925" y="4951413"/>
            <a:ext cx="37528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/>
              <a:t>= 1 </a:t>
            </a:r>
            <a:r>
              <a:rPr lang="en-US" sz="1200" dirty="0" smtClean="0"/>
              <a:t>bit 0</a:t>
            </a:r>
            <a:r>
              <a:rPr lang="en-US" sz="1200" dirty="0"/>
              <a:t>-sep 11</a:t>
            </a:r>
            <a:r>
              <a:rPr lang="en-US" sz="1200" baseline="-25000" dirty="0"/>
              <a:t>2</a:t>
            </a:r>
            <a:r>
              <a:rPr lang="en-US" sz="1200" dirty="0"/>
              <a:t>-1=</a:t>
            </a:r>
            <a:r>
              <a:rPr lang="en-US" sz="1200" dirty="0" smtClean="0"/>
              <a:t>2bits </a:t>
            </a:r>
            <a:r>
              <a:rPr lang="en-US" sz="1200" dirty="0"/>
              <a:t>for-next-</a:t>
            </a:r>
            <a:r>
              <a:rPr lang="en-US" sz="1200" dirty="0" err="1"/>
              <a:t>seg</a:t>
            </a:r>
            <a:r>
              <a:rPr lang="en-US" sz="1200" dirty="0"/>
              <a:t> 110</a:t>
            </a:r>
            <a:r>
              <a:rPr lang="en-US" sz="1200" baseline="-25000" dirty="0"/>
              <a:t>2</a:t>
            </a:r>
            <a:r>
              <a:rPr lang="en-US" sz="1200" dirty="0"/>
              <a:t> = 6</a:t>
            </a:r>
          </a:p>
        </p:txBody>
      </p:sp>
      <p:sp>
        <p:nvSpPr>
          <p:cNvPr id="36872" name="Text Box 4"/>
          <p:cNvSpPr txBox="1">
            <a:spLocks noChangeArrowheads="1"/>
          </p:cNvSpPr>
          <p:nvPr/>
        </p:nvSpPr>
        <p:spPr bwMode="auto">
          <a:xfrm>
            <a:off x="5138738" y="5475288"/>
            <a:ext cx="4005262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= </a:t>
            </a:r>
            <a:r>
              <a:rPr lang="en-US" sz="1200" smtClean="0"/>
              <a:t>11</a:t>
            </a:r>
            <a:r>
              <a:rPr lang="en-US" sz="1200" baseline="-25000" smtClean="0"/>
              <a:t>1</a:t>
            </a:r>
            <a:r>
              <a:rPr lang="en-US" sz="1200" smtClean="0"/>
              <a:t> </a:t>
            </a:r>
            <a:r>
              <a:rPr lang="en-US" sz="1200" dirty="0" smtClean="0"/>
              <a:t>bits 0</a:t>
            </a:r>
            <a:r>
              <a:rPr lang="en-US" sz="1200" dirty="0"/>
              <a:t>-sep 101</a:t>
            </a:r>
            <a:r>
              <a:rPr lang="en-US" sz="1200" baseline="-25000" dirty="0"/>
              <a:t>2</a:t>
            </a:r>
            <a:r>
              <a:rPr lang="en-US" sz="1200" dirty="0"/>
              <a:t>-1=</a:t>
            </a:r>
            <a:r>
              <a:rPr lang="en-US" sz="1200" dirty="0" smtClean="0"/>
              <a:t>4bits </a:t>
            </a:r>
            <a:r>
              <a:rPr lang="en-US" sz="1200" dirty="0"/>
              <a:t>for-next-</a:t>
            </a:r>
            <a:r>
              <a:rPr lang="en-US" sz="1200" dirty="0" err="1"/>
              <a:t>seg</a:t>
            </a:r>
            <a:r>
              <a:rPr lang="en-US" sz="1200" dirty="0"/>
              <a:t> 10000</a:t>
            </a:r>
            <a:r>
              <a:rPr lang="en-US" sz="1200" baseline="-25000" dirty="0"/>
              <a:t>2</a:t>
            </a:r>
            <a:r>
              <a:rPr lang="en-US" sz="1200" dirty="0"/>
              <a:t> = 16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1625" y="228600"/>
            <a:ext cx="7464425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Byte-Aligned Codes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Variable-length bit encodings can be a problem on processors that process bytes</a:t>
            </a:r>
          </a:p>
          <a:p>
            <a:pPr eaLnBrk="1" hangingPunct="1"/>
            <a:r>
              <a:rPr lang="en-US" i="1" smtClean="0"/>
              <a:t>v-byte</a:t>
            </a:r>
            <a:r>
              <a:rPr lang="en-US" smtClean="0"/>
              <a:t> is a popular byte-aligned code</a:t>
            </a:r>
          </a:p>
          <a:p>
            <a:pPr lvl="1" eaLnBrk="1" hangingPunct="1"/>
            <a:r>
              <a:rPr lang="en-US" smtClean="0"/>
              <a:t>Similar to Unicode UTF-8</a:t>
            </a:r>
          </a:p>
          <a:p>
            <a:pPr eaLnBrk="1" hangingPunct="1"/>
            <a:r>
              <a:rPr lang="en-US" smtClean="0"/>
              <a:t>Shortest v-byte code is 1 byte</a:t>
            </a:r>
          </a:p>
          <a:p>
            <a:pPr eaLnBrk="1" hangingPunct="1"/>
            <a:r>
              <a:rPr lang="en-US" smtClean="0"/>
              <a:t>Numbers are 1 to 4 bytes, with high bit 1 in the last byte, 0 otherwise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V-Byte Encoding</a:t>
            </a:r>
          </a:p>
        </p:txBody>
      </p:sp>
      <p:pic>
        <p:nvPicPr>
          <p:cNvPr id="39938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592263"/>
            <a:ext cx="39878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982663" y="3792538"/>
            <a:ext cx="64516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598738" y="6216650"/>
            <a:ext cx="467360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"1" in high-bit = "here comes the last byte"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V-Byte Encoder </a:t>
            </a:r>
          </a:p>
        </p:txBody>
      </p:sp>
      <p:pic>
        <p:nvPicPr>
          <p:cNvPr id="40962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47738" y="2227263"/>
            <a:ext cx="7366000" cy="274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V-Byte Decoder</a:t>
            </a:r>
          </a:p>
        </p:txBody>
      </p:sp>
      <p:pic>
        <p:nvPicPr>
          <p:cNvPr id="41986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17600" y="1625600"/>
            <a:ext cx="71628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Indexes and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Indexes are designed to support </a:t>
            </a:r>
            <a:r>
              <a:rPr lang="en-US" i="1" dirty="0" smtClean="0">
                <a:ea typeface="+mn-ea"/>
                <a:cs typeface="+mn-cs"/>
              </a:rPr>
              <a:t>search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faster response time, supports updates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Text search engines use a particular form of search: </a:t>
            </a:r>
            <a:r>
              <a:rPr lang="en-US" i="1" dirty="0" smtClean="0">
                <a:ea typeface="+mn-ea"/>
                <a:cs typeface="+mn-cs"/>
              </a:rPr>
              <a:t>ranking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documents are retrieved in sorted order according to a score computing using the document representation, the query, and a </a:t>
            </a:r>
            <a:r>
              <a:rPr lang="en-US" i="1" dirty="0" smtClean="0">
                <a:ea typeface="+mn-ea"/>
              </a:rPr>
              <a:t>ranking algorithm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What is a reasonable abstract model for ranking?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enables discussion of indexes without details of retrieval model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Example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Consider invert</a:t>
            </a:r>
            <a:r>
              <a:rPr lang="en-US" dirty="0" smtClean="0">
                <a:solidFill>
                  <a:srgbClr val="FF0000"/>
                </a:solidFill>
              </a:rPr>
              <a:t>ed</a:t>
            </a:r>
            <a:r>
              <a:rPr lang="en-US" dirty="0" smtClean="0"/>
              <a:t> list with </a:t>
            </a:r>
            <a:r>
              <a:rPr lang="en-US" dirty="0" smtClean="0">
                <a:solidFill>
                  <a:srgbClr val="FF0000"/>
                </a:solidFill>
              </a:rPr>
              <a:t>counts &amp;</a:t>
            </a:r>
            <a:r>
              <a:rPr lang="en-US" dirty="0" smtClean="0"/>
              <a:t> positions: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Delta encode document numbers and positions </a:t>
            </a:r>
            <a:r>
              <a:rPr lang="en-US" dirty="0" smtClean="0">
                <a:solidFill>
                  <a:srgbClr val="FF0000"/>
                </a:solidFill>
              </a:rPr>
              <a:t>(but not counts)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Compress using v-byte: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43011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824038" y="2346325"/>
            <a:ext cx="45958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846263" y="3903663"/>
            <a:ext cx="47053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619250" y="5235575"/>
            <a:ext cx="618013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814388" y="2368550"/>
            <a:ext cx="928687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tropical = </a:t>
            </a:r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1239838" y="5883275"/>
            <a:ext cx="193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total space = 13 bytes</a:t>
            </a:r>
          </a:p>
          <a:p>
            <a:pPr eaLnBrk="0" hangingPunct="0"/>
            <a:r>
              <a:rPr lang="en-US" sz="1200"/>
              <a:t>ASCII = 24 bytes</a:t>
            </a:r>
          </a:p>
        </p:txBody>
      </p:sp>
      <p:sp>
        <p:nvSpPr>
          <p:cNvPr id="43016" name="Text Box 4"/>
          <p:cNvSpPr txBox="1">
            <a:spLocks noChangeArrowheads="1"/>
          </p:cNvSpPr>
          <p:nvPr/>
        </p:nvSpPr>
        <p:spPr bwMode="auto">
          <a:xfrm>
            <a:off x="6376988" y="1471613"/>
            <a:ext cx="2767012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format = (document,count,[positions])</a:t>
            </a:r>
          </a:p>
        </p:txBody>
      </p:sp>
      <p:sp>
        <p:nvSpPr>
          <p:cNvPr id="43017" name="Text Box 4"/>
          <p:cNvSpPr txBox="1">
            <a:spLocks noChangeArrowheads="1"/>
          </p:cNvSpPr>
          <p:nvPr/>
        </p:nvSpPr>
        <p:spPr bwMode="auto">
          <a:xfrm>
            <a:off x="5524500" y="5480050"/>
            <a:ext cx="809625" cy="639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2 bytes </a:t>
            </a:r>
          </a:p>
          <a:p>
            <a:pPr eaLnBrk="0" hangingPunct="0"/>
            <a:r>
              <a:rPr lang="en-US" sz="1200"/>
              <a:t>needed</a:t>
            </a:r>
          </a:p>
          <a:p>
            <a:pPr eaLnBrk="0" hangingPunct="0"/>
            <a:r>
              <a:rPr lang="en-US" sz="1200"/>
              <a:t>for 180</a:t>
            </a:r>
          </a:p>
        </p:txBody>
      </p:sp>
      <p:sp>
        <p:nvSpPr>
          <p:cNvPr id="43018" name="Text Box 4"/>
          <p:cNvSpPr txBox="1">
            <a:spLocks noChangeArrowheads="1"/>
          </p:cNvSpPr>
          <p:nvPr/>
        </p:nvSpPr>
        <p:spPr bwMode="auto">
          <a:xfrm>
            <a:off x="4022725" y="5194300"/>
            <a:ext cx="414338" cy="3365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/>
              <a:t>83</a:t>
            </a:r>
            <a:endParaRPr 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Skipping 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Search involves comparison of inverted lists of different lengths</a:t>
            </a:r>
          </a:p>
          <a:p>
            <a:pPr lvl="1" eaLnBrk="1" hangingPunct="1"/>
            <a:r>
              <a:rPr lang="en-US" smtClean="0"/>
              <a:t>Can be very inefficient</a:t>
            </a:r>
          </a:p>
          <a:p>
            <a:pPr lvl="1" eaLnBrk="1" hangingPunct="1"/>
            <a:r>
              <a:rPr lang="en-US" smtClean="0"/>
              <a:t>“Skipping” ahead to check document numbers is much better</a:t>
            </a:r>
          </a:p>
          <a:p>
            <a:pPr lvl="1" eaLnBrk="1" hangingPunct="1"/>
            <a:r>
              <a:rPr lang="en-US" smtClean="0"/>
              <a:t>Compression makes this difficult</a:t>
            </a:r>
          </a:p>
          <a:p>
            <a:pPr lvl="2" eaLnBrk="1" hangingPunct="1"/>
            <a:r>
              <a:rPr lang="en-US" smtClean="0"/>
              <a:t>Variable size, only d-gaps stored</a:t>
            </a:r>
          </a:p>
          <a:p>
            <a:pPr eaLnBrk="1" hangingPunct="1"/>
            <a:r>
              <a:rPr lang="en-US" smtClean="0"/>
              <a:t>Skip pointers are additional data structure to support skipping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Skip Pointers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skip pointer (</a:t>
            </a:r>
            <a:r>
              <a:rPr lang="en-US" i="1" smtClean="0"/>
              <a:t>d, p) </a:t>
            </a:r>
            <a:r>
              <a:rPr lang="en-US" smtClean="0"/>
              <a:t>contains a document number </a:t>
            </a:r>
            <a:r>
              <a:rPr lang="en-US" i="1" smtClean="0"/>
              <a:t>d</a:t>
            </a:r>
            <a:r>
              <a:rPr lang="en-US" smtClean="0"/>
              <a:t> and a byte (or bit) position </a:t>
            </a:r>
            <a:r>
              <a:rPr lang="en-US" i="1" smtClean="0"/>
              <a:t>p</a:t>
            </a:r>
          </a:p>
          <a:p>
            <a:pPr lvl="1" eaLnBrk="1" hangingPunct="1"/>
            <a:r>
              <a:rPr lang="en-US" smtClean="0"/>
              <a:t>Means there is an inverted list posting that starts at position </a:t>
            </a:r>
            <a:r>
              <a:rPr lang="en-US" i="1" smtClean="0"/>
              <a:t>p</a:t>
            </a:r>
            <a:r>
              <a:rPr lang="en-US" smtClean="0"/>
              <a:t>, and the posting before it was for document </a:t>
            </a:r>
            <a:r>
              <a:rPr lang="en-US" i="1" smtClean="0"/>
              <a:t>d</a:t>
            </a:r>
          </a:p>
        </p:txBody>
      </p:sp>
      <p:pic>
        <p:nvPicPr>
          <p:cNvPr id="45059" name="Picture 2" descr="C:\Users\croft\Desktop\ch5-skipp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538" y="4470400"/>
            <a:ext cx="739775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13"/>
          <p:cNvSpPr txBox="1">
            <a:spLocks noChangeArrowheads="1"/>
          </p:cNvSpPr>
          <p:nvPr/>
        </p:nvSpPr>
        <p:spPr bwMode="auto">
          <a:xfrm>
            <a:off x="1016000" y="5892800"/>
            <a:ext cx="137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 pitchFamily="-72" charset="0"/>
              </a:rPr>
              <a:t>skip pointers</a:t>
            </a:r>
          </a:p>
        </p:txBody>
      </p:sp>
      <p:cxnSp>
        <p:nvCxnSpPr>
          <p:cNvPr id="16" name="Straight Arrow Connector 15"/>
          <p:cNvCxnSpPr>
            <a:stCxn id="45060" idx="0"/>
          </p:cNvCxnSpPr>
          <p:nvPr/>
        </p:nvCxnSpPr>
        <p:spPr>
          <a:xfrm rot="16200000" flipV="1">
            <a:off x="1494632" y="5684043"/>
            <a:ext cx="355600" cy="619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2" name="TextBox 18"/>
          <p:cNvSpPr txBox="1">
            <a:spLocks noChangeArrowheads="1"/>
          </p:cNvSpPr>
          <p:nvPr/>
        </p:nvSpPr>
        <p:spPr bwMode="auto">
          <a:xfrm>
            <a:off x="4216400" y="5689600"/>
            <a:ext cx="1292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 pitchFamily="-72" charset="0"/>
              </a:rPr>
              <a:t>Inverted list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Skip Pointers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Inverted list</a:t>
            </a:r>
          </a:p>
          <a:p>
            <a:pPr lvl="1" eaLnBrk="1" hangingPunct="1">
              <a:buFont typeface="Arial" pitchFamily="-72" charset="0"/>
              <a:buNone/>
            </a:pPr>
            <a:endParaRPr lang="en-US" sz="4000" smtClean="0"/>
          </a:p>
          <a:p>
            <a:pPr lvl="1" eaLnBrk="1" hangingPunct="1"/>
            <a:r>
              <a:rPr lang="en-US" smtClean="0"/>
              <a:t>D-gaps</a:t>
            </a:r>
          </a:p>
          <a:p>
            <a:pPr lvl="1" eaLnBrk="1" hangingPunct="1"/>
            <a:endParaRPr lang="en-US" sz="4000" smtClean="0"/>
          </a:p>
          <a:p>
            <a:pPr lvl="1" eaLnBrk="1" hangingPunct="1"/>
            <a:r>
              <a:rPr lang="en-US" smtClean="0"/>
              <a:t>Skip pointers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46083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60375" y="2862263"/>
            <a:ext cx="84470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336675" y="4140200"/>
            <a:ext cx="56562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262063" y="5461000"/>
            <a:ext cx="566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376238" y="2587625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0</a:t>
            </a:r>
          </a:p>
        </p:txBody>
      </p:sp>
      <p:sp>
        <p:nvSpPr>
          <p:cNvPr id="46087" name="Text Box 4"/>
          <p:cNvSpPr txBox="1">
            <a:spLocks noChangeArrowheads="1"/>
          </p:cNvSpPr>
          <p:nvPr/>
        </p:nvSpPr>
        <p:spPr bwMode="auto">
          <a:xfrm>
            <a:off x="768350" y="2586038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</a:t>
            </a:r>
          </a:p>
        </p:txBody>
      </p:sp>
      <p:sp>
        <p:nvSpPr>
          <p:cNvPr id="46088" name="Text Box 4"/>
          <p:cNvSpPr txBox="1">
            <a:spLocks noChangeArrowheads="1"/>
          </p:cNvSpPr>
          <p:nvPr/>
        </p:nvSpPr>
        <p:spPr bwMode="auto">
          <a:xfrm>
            <a:off x="1163638" y="2587625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2</a:t>
            </a:r>
          </a:p>
        </p:txBody>
      </p:sp>
      <p:sp>
        <p:nvSpPr>
          <p:cNvPr id="46089" name="Text Box 4"/>
          <p:cNvSpPr txBox="1">
            <a:spLocks noChangeArrowheads="1"/>
          </p:cNvSpPr>
          <p:nvPr/>
        </p:nvSpPr>
        <p:spPr bwMode="auto">
          <a:xfrm>
            <a:off x="1612900" y="2597150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…</a:t>
            </a:r>
          </a:p>
        </p:txBody>
      </p:sp>
      <p:sp>
        <p:nvSpPr>
          <p:cNvPr id="46090" name="Text Box 4"/>
          <p:cNvSpPr txBox="1">
            <a:spLocks noChangeArrowheads="1"/>
          </p:cNvSpPr>
          <p:nvPr/>
        </p:nvSpPr>
        <p:spPr bwMode="auto">
          <a:xfrm>
            <a:off x="1798638" y="3856038"/>
            <a:ext cx="40322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17</a:t>
            </a:r>
          </a:p>
        </p:txBody>
      </p:sp>
      <p:sp>
        <p:nvSpPr>
          <p:cNvPr id="46091" name="Text Box 4"/>
          <p:cNvSpPr txBox="1">
            <a:spLocks noChangeArrowheads="1"/>
          </p:cNvSpPr>
          <p:nvPr/>
        </p:nvSpPr>
        <p:spPr bwMode="auto">
          <a:xfrm>
            <a:off x="2563813" y="3832225"/>
            <a:ext cx="403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34</a:t>
            </a:r>
          </a:p>
        </p:txBody>
      </p:sp>
      <p:sp>
        <p:nvSpPr>
          <p:cNvPr id="46092" name="Text Box 4"/>
          <p:cNvSpPr txBox="1">
            <a:spLocks noChangeArrowheads="1"/>
          </p:cNvSpPr>
          <p:nvPr/>
        </p:nvSpPr>
        <p:spPr bwMode="auto">
          <a:xfrm>
            <a:off x="3397250" y="3833813"/>
            <a:ext cx="40322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45</a:t>
            </a:r>
          </a:p>
        </p:txBody>
      </p:sp>
      <p:sp>
        <p:nvSpPr>
          <p:cNvPr id="46093" name="Text Box 4"/>
          <p:cNvSpPr txBox="1">
            <a:spLocks noChangeArrowheads="1"/>
          </p:cNvSpPr>
          <p:nvPr/>
        </p:nvSpPr>
        <p:spPr bwMode="auto">
          <a:xfrm>
            <a:off x="4206875" y="3843338"/>
            <a:ext cx="40322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52</a:t>
            </a:r>
          </a:p>
        </p:txBody>
      </p:sp>
      <p:sp>
        <p:nvSpPr>
          <p:cNvPr id="46094" name="Text Box 4"/>
          <p:cNvSpPr txBox="1">
            <a:spLocks noChangeArrowheads="1"/>
          </p:cNvSpPr>
          <p:nvPr/>
        </p:nvSpPr>
        <p:spPr bwMode="auto">
          <a:xfrm>
            <a:off x="4951413" y="3832225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…</a:t>
            </a:r>
          </a:p>
        </p:txBody>
      </p:sp>
      <p:sp>
        <p:nvSpPr>
          <p:cNvPr id="46095" name="Text Box 4"/>
          <p:cNvSpPr txBox="1">
            <a:spLocks noChangeArrowheads="1"/>
          </p:cNvSpPr>
          <p:nvPr/>
        </p:nvSpPr>
        <p:spPr bwMode="auto">
          <a:xfrm>
            <a:off x="177800" y="5891213"/>
            <a:ext cx="2943225" cy="8223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(34,6) = "goto pos 6 d-gap (0 indexed, </a:t>
            </a:r>
          </a:p>
          <a:p>
            <a:pPr eaLnBrk="0" hangingPunct="0"/>
            <a:r>
              <a:rPr lang="en-US" sz="1200"/>
              <a:t>so 7th d-gap) and add that d-gap to 34 for the next doc"</a:t>
            </a:r>
          </a:p>
          <a:p>
            <a:pPr eaLnBrk="0" hangingPunct="0"/>
            <a:r>
              <a:rPr lang="en-US" sz="1200"/>
              <a:t>2+34 = doc 36</a:t>
            </a:r>
          </a:p>
        </p:txBody>
      </p:sp>
      <p:sp>
        <p:nvSpPr>
          <p:cNvPr id="46096" name="Text Box 4"/>
          <p:cNvSpPr txBox="1">
            <a:spLocks noChangeArrowheads="1"/>
          </p:cNvSpPr>
          <p:nvPr/>
        </p:nvSpPr>
        <p:spPr bwMode="auto">
          <a:xfrm>
            <a:off x="3341688" y="5902325"/>
            <a:ext cx="2395537" cy="8223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looking for doc 80: 52 &lt; 80 &lt; 89, </a:t>
            </a:r>
          </a:p>
          <a:p>
            <a:pPr eaLnBrk="0" hangingPunct="0"/>
            <a:r>
              <a:rPr lang="en-US" sz="1200"/>
              <a:t>so start at d-gap 12: </a:t>
            </a:r>
          </a:p>
          <a:p>
            <a:pPr eaLnBrk="0" hangingPunct="0"/>
            <a:r>
              <a:rPr lang="en-US" sz="1200"/>
              <a:t>52+5 =57 (miss)</a:t>
            </a:r>
          </a:p>
          <a:p>
            <a:pPr eaLnBrk="0" hangingPunct="0"/>
            <a:r>
              <a:rPr lang="en-US" sz="1200"/>
              <a:t>57+23=80 (hit)</a:t>
            </a:r>
          </a:p>
        </p:txBody>
      </p:sp>
      <p:sp>
        <p:nvSpPr>
          <p:cNvPr id="46097" name="Text Box 4"/>
          <p:cNvSpPr txBox="1">
            <a:spLocks noChangeArrowheads="1"/>
          </p:cNvSpPr>
          <p:nvPr/>
        </p:nvSpPr>
        <p:spPr bwMode="auto">
          <a:xfrm>
            <a:off x="5949950" y="5853113"/>
            <a:ext cx="3194050" cy="100488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looking for doc 85: 52 &lt; 80 &lt; 89, </a:t>
            </a:r>
          </a:p>
          <a:p>
            <a:pPr eaLnBrk="0" hangingPunct="0"/>
            <a:r>
              <a:rPr lang="en-US" sz="1200"/>
              <a:t>so start at d-gap 12: </a:t>
            </a:r>
          </a:p>
          <a:p>
            <a:pPr eaLnBrk="0" hangingPunct="0"/>
            <a:r>
              <a:rPr lang="en-US" sz="1200"/>
              <a:t>52+5 =57 (miss)</a:t>
            </a:r>
          </a:p>
          <a:p>
            <a:pPr eaLnBrk="0" hangingPunct="0"/>
            <a:r>
              <a:rPr lang="en-US" sz="1200"/>
              <a:t>52+23=80 (miss)</a:t>
            </a:r>
          </a:p>
          <a:p>
            <a:pPr eaLnBrk="0" hangingPunct="0"/>
            <a:r>
              <a:rPr lang="en-US" sz="1200"/>
              <a:t>80+9 =89 (miss); 89 &gt; 85 = doc 85 isn't here</a:t>
            </a:r>
          </a:p>
        </p:txBody>
      </p:sp>
      <p:sp>
        <p:nvSpPr>
          <p:cNvPr id="46098" name="Text Box 4"/>
          <p:cNvSpPr txBox="1">
            <a:spLocks noChangeArrowheads="1"/>
          </p:cNvSpPr>
          <p:nvPr/>
        </p:nvSpPr>
        <p:spPr bwMode="auto">
          <a:xfrm>
            <a:off x="1250950" y="4383088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0</a:t>
            </a:r>
          </a:p>
        </p:txBody>
      </p:sp>
      <p:sp>
        <p:nvSpPr>
          <p:cNvPr id="46099" name="Text Box 4"/>
          <p:cNvSpPr txBox="1">
            <a:spLocks noChangeArrowheads="1"/>
          </p:cNvSpPr>
          <p:nvPr/>
        </p:nvSpPr>
        <p:spPr bwMode="auto">
          <a:xfrm>
            <a:off x="1543050" y="4381500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</a:t>
            </a:r>
          </a:p>
        </p:txBody>
      </p:sp>
      <p:sp>
        <p:nvSpPr>
          <p:cNvPr id="46100" name="Text Box 4"/>
          <p:cNvSpPr txBox="1">
            <a:spLocks noChangeArrowheads="1"/>
          </p:cNvSpPr>
          <p:nvPr/>
        </p:nvSpPr>
        <p:spPr bwMode="auto">
          <a:xfrm>
            <a:off x="1849438" y="4383088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2</a:t>
            </a:r>
          </a:p>
        </p:txBody>
      </p:sp>
      <p:sp>
        <p:nvSpPr>
          <p:cNvPr id="46101" name="Text Box 4"/>
          <p:cNvSpPr txBox="1">
            <a:spLocks noChangeArrowheads="1"/>
          </p:cNvSpPr>
          <p:nvPr/>
        </p:nvSpPr>
        <p:spPr bwMode="auto">
          <a:xfrm>
            <a:off x="2154238" y="4392613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…</a:t>
            </a:r>
          </a:p>
        </p:txBody>
      </p:sp>
      <p:sp>
        <p:nvSpPr>
          <p:cNvPr id="46102" name="Text Box 4"/>
          <p:cNvSpPr txBox="1">
            <a:spLocks noChangeArrowheads="1"/>
          </p:cNvSpPr>
          <p:nvPr/>
        </p:nvSpPr>
        <p:spPr bwMode="auto">
          <a:xfrm>
            <a:off x="4551363" y="4403725"/>
            <a:ext cx="369887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12</a:t>
            </a:r>
          </a:p>
        </p:txBody>
      </p:sp>
      <p:sp>
        <p:nvSpPr>
          <p:cNvPr id="46103" name="Text Box 4"/>
          <p:cNvSpPr txBox="1">
            <a:spLocks noChangeArrowheads="1"/>
          </p:cNvSpPr>
          <p:nvPr/>
        </p:nvSpPr>
        <p:spPr bwMode="auto">
          <a:xfrm>
            <a:off x="3316288" y="4810125"/>
            <a:ext cx="2767012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format = (document #, d-gap offset)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Auxiliary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Inverted lists usually stored together in a single file for efficiency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Inverted file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Vocabulary </a:t>
            </a:r>
            <a:r>
              <a:rPr lang="en-US" dirty="0" smtClean="0">
                <a:ea typeface="+mn-ea"/>
                <a:cs typeface="+mn-cs"/>
              </a:rPr>
              <a:t>or</a:t>
            </a:r>
            <a:r>
              <a:rPr lang="en-US" i="1" dirty="0" smtClean="0">
                <a:ea typeface="+mn-ea"/>
                <a:cs typeface="+mn-cs"/>
              </a:rPr>
              <a:t> lexicon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Contains a lookup table from index terms to the byte offset of the inverted list in the inverted file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Either hash table in memory or B-tree for larger vocabularies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 statistics stored at start of inverted lists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Collection statistics stored in separate file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6056313" y="3022600"/>
            <a:ext cx="2898775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in-memory index to the index; </a:t>
            </a:r>
          </a:p>
          <a:p>
            <a:pPr eaLnBrk="0" hangingPunct="0"/>
            <a:r>
              <a:rPr lang="en-US" sz="1200"/>
              <a:t>where does "cat" end and "dog" start?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 Construction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in-memory indexer</a:t>
            </a:r>
          </a:p>
        </p:txBody>
      </p:sp>
      <p:pic>
        <p:nvPicPr>
          <p:cNvPr id="48131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362200"/>
            <a:ext cx="6985000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90538" y="1549400"/>
            <a:ext cx="8229600" cy="5173663"/>
          </a:xfrm>
        </p:spPr>
        <p:txBody>
          <a:bodyPr/>
          <a:lstStyle/>
          <a:p>
            <a:pPr eaLnBrk="1" hangingPunct="1"/>
            <a:r>
              <a:rPr lang="en-US" smtClean="0"/>
              <a:t>Merging addresses limited memory problem</a:t>
            </a:r>
          </a:p>
          <a:p>
            <a:pPr lvl="1" eaLnBrk="1" hangingPunct="1"/>
            <a:r>
              <a:rPr lang="en-US" smtClean="0"/>
              <a:t>Build the inverted list structure</a:t>
            </a:r>
            <a:r>
              <a:rPr lang="en-US" i="1" smtClean="0"/>
              <a:t> </a:t>
            </a:r>
            <a:r>
              <a:rPr lang="en-US" smtClean="0"/>
              <a:t>until memory runs out</a:t>
            </a:r>
          </a:p>
          <a:p>
            <a:pPr lvl="1" eaLnBrk="1" hangingPunct="1"/>
            <a:r>
              <a:rPr lang="en-US" smtClean="0"/>
              <a:t>Then</a:t>
            </a:r>
            <a:r>
              <a:rPr lang="en-US" i="1" smtClean="0"/>
              <a:t> </a:t>
            </a:r>
            <a:r>
              <a:rPr lang="en-US" smtClean="0"/>
              <a:t>write the partial index</a:t>
            </a:r>
            <a:r>
              <a:rPr lang="en-US" i="1" smtClean="0"/>
              <a:t> </a:t>
            </a:r>
            <a:r>
              <a:rPr lang="en-US" smtClean="0"/>
              <a:t>to disk, start making a new one</a:t>
            </a:r>
          </a:p>
          <a:p>
            <a:pPr lvl="1" eaLnBrk="1" hangingPunct="1"/>
            <a:r>
              <a:rPr lang="en-US" smtClean="0"/>
              <a:t>At the end of this process, the disk is filled with many partial indexes, which are merged</a:t>
            </a:r>
          </a:p>
          <a:p>
            <a:pPr eaLnBrk="1" hangingPunct="1"/>
            <a:r>
              <a:rPr lang="en-US" smtClean="0"/>
              <a:t>Partial lists must be designed so they can be merged in small pieces</a:t>
            </a:r>
          </a:p>
          <a:p>
            <a:pPr lvl="1" eaLnBrk="1" hangingPunct="1"/>
            <a:r>
              <a:rPr lang="en-US" smtClean="0"/>
              <a:t>e.g., storing in alphabetical order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</a:t>
            </a:r>
          </a:p>
        </p:txBody>
      </p:sp>
      <p:pic>
        <p:nvPicPr>
          <p:cNvPr id="50178" name="Picture 2" descr="C:\Users\croft\Desktop\ch5-index-merg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8" y="2141538"/>
            <a:ext cx="8043862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771775" y="5387975"/>
            <a:ext cx="2395538" cy="639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merging will make sure Index B doc numbers don't collide with those from Index 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Indexing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processing driven by need to index and analyze huge amounts of data (i.e., the Web)</a:t>
            </a:r>
          </a:p>
          <a:p>
            <a:pPr eaLnBrk="1" hangingPunct="1"/>
            <a:r>
              <a:rPr lang="en-US" smtClean="0"/>
              <a:t>Large numbers of inexpensive servers used rather than larger, more expensive machines</a:t>
            </a:r>
          </a:p>
          <a:p>
            <a:pPr eaLnBrk="1" hangingPunct="1"/>
            <a:r>
              <a:rPr lang="en-US" i="1" smtClean="0"/>
              <a:t>MapReduce</a:t>
            </a:r>
            <a:r>
              <a:rPr lang="en-US" smtClean="0"/>
              <a:t> is a distributed programming tool designed for indexing and analysis tasks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476375"/>
            <a:ext cx="8229600" cy="48466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Given a large text file that contains data about credit card transactions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line of the file contains a credit card number and an amount of money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Determine the number of unique credit card numbers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Could use hash table – memory problems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counting is simple with sorted file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Similar with distributed approach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sorting and placement are crucial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Model of Ranking</a:t>
            </a:r>
          </a:p>
        </p:txBody>
      </p:sp>
      <p:pic>
        <p:nvPicPr>
          <p:cNvPr id="16386" name="Picture 2" descr="C:\Users\croft\Desktop\ch5-abstract-model-of-rank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38400"/>
            <a:ext cx="80740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00188"/>
            <a:ext cx="8229600" cy="5024437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Distributed programming framework that focuses on data placement and distribution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>
                <a:ea typeface="+mn-ea"/>
                <a:cs typeface="+mn-cs"/>
              </a:rPr>
              <a:t>Mapper</a:t>
            </a:r>
            <a:endParaRPr lang="en-US" i="1" dirty="0" smtClean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Generally, transforms a list of items into another list of items of the same length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Reducer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Transforms a list of items into a single item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Definitions not so strict in terms of number of outputs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Many </a:t>
            </a:r>
            <a:r>
              <a:rPr lang="en-US" dirty="0" err="1" smtClean="0">
                <a:ea typeface="+mn-ea"/>
                <a:cs typeface="+mn-cs"/>
              </a:rPr>
              <a:t>mapper</a:t>
            </a:r>
            <a:r>
              <a:rPr lang="en-US" dirty="0" smtClean="0">
                <a:ea typeface="+mn-ea"/>
                <a:cs typeface="+mn-cs"/>
              </a:rPr>
              <a:t> and reducer tasks on a cluster of machines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1282700"/>
            <a:ext cx="8229600" cy="51101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Basic process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Map</a:t>
            </a:r>
            <a:r>
              <a:rPr lang="en-US" dirty="0" smtClean="0">
                <a:ea typeface="+mn-ea"/>
              </a:rPr>
              <a:t> stage which transforms data records into pairs, each with a key and a value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Shuffle</a:t>
            </a:r>
            <a:r>
              <a:rPr lang="en-US" dirty="0" smtClean="0">
                <a:ea typeface="+mn-ea"/>
              </a:rPr>
              <a:t> uses a hash function so that all pairs with the same key end up next to each other and on the same machine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Reduce</a:t>
            </a:r>
            <a:r>
              <a:rPr lang="en-US" dirty="0" smtClean="0">
                <a:ea typeface="+mn-ea"/>
              </a:rPr>
              <a:t> stage processes records in batches, where all pairs with the same key are processed at the same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>
                <a:ea typeface="+mn-ea"/>
                <a:cs typeface="+mn-cs"/>
              </a:rPr>
              <a:t>Idempotence</a:t>
            </a:r>
            <a:r>
              <a:rPr lang="en-US" dirty="0" smtClean="0">
                <a:ea typeface="+mn-ea"/>
                <a:cs typeface="+mn-cs"/>
              </a:rPr>
              <a:t> of </a:t>
            </a:r>
            <a:r>
              <a:rPr lang="en-US" dirty="0" err="1" smtClean="0">
                <a:ea typeface="+mn-ea"/>
                <a:cs typeface="+mn-cs"/>
              </a:rPr>
              <a:t>Mapper</a:t>
            </a:r>
            <a:r>
              <a:rPr lang="en-US" dirty="0" smtClean="0">
                <a:ea typeface="+mn-ea"/>
                <a:cs typeface="+mn-cs"/>
              </a:rPr>
              <a:t> and Reducer provides fault tolerance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multiple operations on same input gives same output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</a:t>
            </a:r>
          </a:p>
        </p:txBody>
      </p:sp>
      <p:pic>
        <p:nvPicPr>
          <p:cNvPr id="55298" name="Picture 2" descr="C:\Users\croft\Desktop\ch5-map-reduc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8950" y="1566863"/>
            <a:ext cx="5427663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1062038" y="1931988"/>
            <a:ext cx="633412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0-9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62038" y="2641600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10-19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1050925" y="341788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20-29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1062038" y="4184650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30-39</a:t>
            </a:r>
          </a:p>
        </p:txBody>
      </p:sp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1071563" y="491648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40-49</a:t>
            </a:r>
          </a:p>
        </p:txBody>
      </p:sp>
      <p:sp>
        <p:nvSpPr>
          <p:cNvPr id="55304" name="Text Box 4"/>
          <p:cNvSpPr txBox="1">
            <a:spLocks noChangeArrowheads="1"/>
          </p:cNvSpPr>
          <p:nvPr/>
        </p:nvSpPr>
        <p:spPr bwMode="auto">
          <a:xfrm>
            <a:off x="1060450" y="5681663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50-59</a:t>
            </a:r>
          </a:p>
        </p:txBody>
      </p:sp>
      <p:sp>
        <p:nvSpPr>
          <p:cNvPr id="55305" name="Text Box 4"/>
          <p:cNvSpPr txBox="1">
            <a:spLocks noChangeArrowheads="1"/>
          </p:cNvSpPr>
          <p:nvPr/>
        </p:nvSpPr>
        <p:spPr bwMode="auto">
          <a:xfrm>
            <a:off x="7102475" y="2714625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a-d</a:t>
            </a:r>
          </a:p>
        </p:txBody>
      </p:sp>
      <p:sp>
        <p:nvSpPr>
          <p:cNvPr id="55306" name="Text Box 4"/>
          <p:cNvSpPr txBox="1">
            <a:spLocks noChangeArrowheads="1"/>
          </p:cNvSpPr>
          <p:nvPr/>
        </p:nvSpPr>
        <p:spPr bwMode="auto">
          <a:xfrm>
            <a:off x="7123113" y="3448050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e-l</a:t>
            </a:r>
          </a:p>
        </p:txBody>
      </p:sp>
      <p:sp>
        <p:nvSpPr>
          <p:cNvPr id="55307" name="Text Box 4"/>
          <p:cNvSpPr txBox="1">
            <a:spLocks noChangeArrowheads="1"/>
          </p:cNvSpPr>
          <p:nvPr/>
        </p:nvSpPr>
        <p:spPr bwMode="auto">
          <a:xfrm>
            <a:off x="7124700" y="419258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m-s</a:t>
            </a:r>
          </a:p>
        </p:txBody>
      </p:sp>
      <p:sp>
        <p:nvSpPr>
          <p:cNvPr id="55308" name="Text Box 4"/>
          <p:cNvSpPr txBox="1">
            <a:spLocks noChangeArrowheads="1"/>
          </p:cNvSpPr>
          <p:nvPr/>
        </p:nvSpPr>
        <p:spPr bwMode="auto">
          <a:xfrm>
            <a:off x="7100888" y="494823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t-z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56322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36863" y="1766888"/>
            <a:ext cx="34909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798763" y="3949700"/>
            <a:ext cx="4052887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Indexing Example</a:t>
            </a:r>
          </a:p>
        </p:txBody>
      </p:sp>
      <p:pic>
        <p:nvPicPr>
          <p:cNvPr id="57346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335213" y="1538288"/>
            <a:ext cx="43529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286000" y="4667250"/>
            <a:ext cx="4589463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Index merging is a good strategy for handling updates when they come in large batches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For small updates this is very inefficient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instead, create separate index for new documents, merge </a:t>
            </a:r>
            <a:r>
              <a:rPr lang="en-US" i="1" dirty="0" smtClean="0">
                <a:ea typeface="+mn-ea"/>
              </a:rPr>
              <a:t>results</a:t>
            </a:r>
            <a:r>
              <a:rPr lang="en-US" dirty="0" smtClean="0">
                <a:ea typeface="+mn-ea"/>
              </a:rPr>
              <a:t> from both searches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could be in-memory, fast to update and search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Deletions handled using </a:t>
            </a:r>
            <a:r>
              <a:rPr lang="en-US" i="1" dirty="0" smtClean="0">
                <a:ea typeface="+mn-ea"/>
                <a:cs typeface="+mn-cs"/>
              </a:rPr>
              <a:t>delete list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Modifications done by putting old version on delete list, adding new version to new documents index</a:t>
            </a:r>
            <a:endParaRPr lang="en-US" dirty="0">
              <a:ea typeface="+mn-ea"/>
            </a:endParaRP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2903538" y="5902325"/>
            <a:ext cx="345757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cf. URI redaction in the IA's Wayback Machine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Document-at-a-time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Calculates complete scores for documents by processing all term lists, one document at a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Term-at-a-time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Accumulates scores for documents by processing term lists one at a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Both approaches have optimization techniques that significantly reduce time required to generate scores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Document-At-A-Time</a:t>
            </a:r>
          </a:p>
        </p:txBody>
      </p:sp>
      <p:pic>
        <p:nvPicPr>
          <p:cNvPr id="60418" name="Picture 2" descr="C:\Users\croft\Desktop\ch5-document-at-a-tim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9438" y="2224088"/>
            <a:ext cx="5018087" cy="248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3111500" y="1435100"/>
            <a:ext cx="274637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Q = "salt water tropical"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Pseudocode Function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getCurrentDocument() 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Returns </a:t>
            </a:r>
            <a:r>
              <a:rPr lang="en-US" dirty="0">
                <a:ea typeface="Calibri"/>
                <a:cs typeface="Times New Roman"/>
              </a:rPr>
              <a:t>the document number of the current posting of the inverted list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skipForwardToDocument(d)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forward in the inverted list until getCurrentDocument() &lt;= </a:t>
            </a:r>
            <a:r>
              <a:rPr lang="en-US" dirty="0" smtClean="0">
                <a:ea typeface="Calibri"/>
                <a:cs typeface="Times New Roman"/>
              </a:rPr>
              <a:t>d. This </a:t>
            </a:r>
            <a:r>
              <a:rPr lang="en-US" dirty="0">
                <a:ea typeface="Calibri"/>
                <a:cs typeface="Times New Roman"/>
              </a:rPr>
              <a:t>function may read to the end of the list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movePastDocument(d)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forward in the inverted list until </a:t>
            </a:r>
            <a:r>
              <a:rPr lang="en-US" dirty="0" smtClean="0">
                <a:ea typeface="Calibri"/>
                <a:cs typeface="Times New Roman"/>
              </a:rPr>
              <a:t>getCurrentDocument</a:t>
            </a:r>
            <a:r>
              <a:rPr lang="en-US" dirty="0">
                <a:ea typeface="Calibri"/>
                <a:cs typeface="Times New Roman"/>
              </a:rPr>
              <a:t>() &lt; d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moveToNextDocument()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to the next document in the list.  Equivalent </a:t>
            </a:r>
            <a:r>
              <a:rPr lang="en-US" dirty="0" smtClean="0">
                <a:ea typeface="Calibri"/>
                <a:cs typeface="Times New Roman"/>
              </a:rPr>
              <a:t>to movePastDocument(getCurrentDocument()).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getNextAccumulator(d)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 returns the first document number d' &gt;= d that has already has an </a:t>
            </a:r>
            <a:r>
              <a:rPr lang="en-US" dirty="0" smtClean="0">
                <a:ea typeface="+mn-ea"/>
              </a:rPr>
              <a:t>accumulator.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removeAccumulatorsBetween(a</a:t>
            </a:r>
            <a:r>
              <a:rPr lang="en-US" dirty="0">
                <a:ea typeface="Calibri"/>
                <a:cs typeface="Times New Roman"/>
              </a:rPr>
              <a:t>, </a:t>
            </a:r>
            <a:r>
              <a:rPr lang="en-US" dirty="0" smtClean="0">
                <a:ea typeface="Calibri"/>
                <a:cs typeface="Times New Roman"/>
              </a:rPr>
              <a:t>b)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Removes </a:t>
            </a:r>
            <a:r>
              <a:rPr lang="en-US" dirty="0">
                <a:ea typeface="Calibri"/>
                <a:cs typeface="Times New Roman"/>
              </a:rPr>
              <a:t>all accumulators for documents numbers between a and </a:t>
            </a:r>
            <a:r>
              <a:rPr lang="en-US" dirty="0" smtClean="0">
                <a:ea typeface="Calibri"/>
                <a:cs typeface="Times New Roman"/>
              </a:rPr>
              <a:t>b. A</a:t>
            </a:r>
            <a:r>
              <a:rPr lang="en-US" baseline="-25000" dirty="0" smtClean="0">
                <a:ea typeface="Calibri"/>
                <a:cs typeface="Times New Roman"/>
              </a:rPr>
              <a:t>d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>
                <a:ea typeface="Calibri"/>
                <a:cs typeface="Times New Roman"/>
              </a:rPr>
              <a:t>will be removed iff a &lt; d &lt; b.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Document-At-A-Time</a:t>
            </a:r>
          </a:p>
        </p:txBody>
      </p:sp>
      <p:pic>
        <p:nvPicPr>
          <p:cNvPr id="62466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68413" y="1693863"/>
            <a:ext cx="69564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Concrete Model</a:t>
            </a:r>
          </a:p>
        </p:txBody>
      </p:sp>
      <p:pic>
        <p:nvPicPr>
          <p:cNvPr id="17410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676400"/>
            <a:ext cx="340201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2" descr="C:\Users\croft\Desktop\ch5-concrete-model-of-ranking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819400"/>
            <a:ext cx="7897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990600" y="1676400"/>
            <a:ext cx="3517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Term-At-A-Time</a:t>
            </a:r>
          </a:p>
        </p:txBody>
      </p:sp>
      <p:pic>
        <p:nvPicPr>
          <p:cNvPr id="63490" name="Picture 2" descr="C:\Users\croft\Desktop\ch5-term-at-a-tim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300" y="1676400"/>
            <a:ext cx="4608513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3232150" y="1184275"/>
            <a:ext cx="274637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Q = "salt water tropical"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453063" y="5540375"/>
            <a:ext cx="458787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3:1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2846388" y="6186488"/>
            <a:ext cx="3830637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advantage = efficient disk access to inverted lists</a:t>
            </a:r>
          </a:p>
          <a:p>
            <a:pPr eaLnBrk="0" hangingPunct="0"/>
            <a:r>
              <a:rPr lang="en-US" sz="1200"/>
              <a:t>disadvantage = keeping track of partial scores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Term-At-A-Time</a:t>
            </a:r>
          </a:p>
        </p:txBody>
      </p:sp>
      <p:pic>
        <p:nvPicPr>
          <p:cNvPr id="64514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36675" y="1398588"/>
            <a:ext cx="65881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4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Term-at-a-time uses more memory for accumulators, but accesses disk more efficiently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classes of optimization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Read less data from inverted lists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e.g., skip lists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better for simple feature functions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Calculate scores for fewer documents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e.g., conjunctive processing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better for complex feature functions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>
              <a:ea typeface="+mn-ea"/>
            </a:endParaRP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5365750" y="5321300"/>
            <a:ext cx="187007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/>
              <a:t>i.e., Boolean "AND"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14463" y="160338"/>
            <a:ext cx="5392737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TextBox 3"/>
          <p:cNvSpPr txBox="1">
            <a:spLocks noChangeArrowheads="1"/>
          </p:cNvSpPr>
          <p:nvPr/>
        </p:nvSpPr>
        <p:spPr bwMode="auto">
          <a:xfrm>
            <a:off x="5735638" y="1014413"/>
            <a:ext cx="2444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Conjunctive </a:t>
            </a:r>
          </a:p>
          <a:p>
            <a:pPr algn="ctr"/>
            <a:r>
              <a:rPr lang="en-US" sz="2800">
                <a:latin typeface="Calibri" pitchFamily="-72" charset="0"/>
              </a:rPr>
              <a:t>Term-at-a-Time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"/>
            <a:ext cx="6034088" cy="628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TextBox 3"/>
          <p:cNvSpPr txBox="1">
            <a:spLocks noChangeArrowheads="1"/>
          </p:cNvSpPr>
          <p:nvPr/>
        </p:nvSpPr>
        <p:spPr bwMode="auto">
          <a:xfrm>
            <a:off x="5653088" y="1062038"/>
            <a:ext cx="31972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Conjunctive </a:t>
            </a:r>
          </a:p>
          <a:p>
            <a:pPr algn="ctr"/>
            <a:r>
              <a:rPr lang="en-US" sz="2800">
                <a:latin typeface="Calibri" pitchFamily="-72" charset="0"/>
              </a:rPr>
              <a:t>Document-at-a-Time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Methods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Threshold methods use number of top-ranked documents needed (</a:t>
            </a:r>
            <a:r>
              <a:rPr lang="en-US" sz="3000" i="1" smtClean="0"/>
              <a:t>k</a:t>
            </a:r>
            <a:r>
              <a:rPr lang="en-US" sz="3000" smtClean="0"/>
              <a:t>) to optimize query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for most applications, </a:t>
            </a:r>
            <a:r>
              <a:rPr lang="en-US" sz="2600" i="1" smtClean="0"/>
              <a:t>k</a:t>
            </a:r>
            <a:r>
              <a:rPr lang="en-US" sz="2600" smtClean="0"/>
              <a:t> is small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For any query, there is a </a:t>
            </a:r>
            <a:r>
              <a:rPr lang="en-US" sz="3000" i="1" smtClean="0"/>
              <a:t>minimum score </a:t>
            </a:r>
            <a:r>
              <a:rPr lang="en-US" sz="3000" smtClean="0"/>
              <a:t>that each document needs to reach before it can be shown to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score of the </a:t>
            </a:r>
            <a:r>
              <a:rPr lang="en-US" sz="2600" i="1" smtClean="0"/>
              <a:t>k</a:t>
            </a:r>
            <a:r>
              <a:rPr lang="en-US" sz="2600" smtClean="0"/>
              <a:t>th-highest scoring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gives </a:t>
            </a:r>
            <a:r>
              <a:rPr lang="en-US" sz="2600" i="1" smtClean="0"/>
              <a:t>threshold</a:t>
            </a:r>
            <a:r>
              <a:rPr lang="en-US" sz="2600" smtClean="0"/>
              <a:t> </a:t>
            </a:r>
            <a:r>
              <a:rPr lang="el-GR" sz="2600" i="1" smtClean="0"/>
              <a:t>τ</a:t>
            </a:r>
            <a:endParaRPr lang="en-US" sz="26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optimization methods estimate </a:t>
            </a:r>
            <a:r>
              <a:rPr lang="el-GR" sz="2600" i="1" smtClean="0"/>
              <a:t>τ′</a:t>
            </a:r>
            <a:r>
              <a:rPr lang="en-US" sz="2600" i="1" smtClean="0"/>
              <a:t> </a:t>
            </a:r>
            <a:r>
              <a:rPr lang="en-US" sz="2600" smtClean="0"/>
              <a:t>to ignore documents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5913438" y="2770188"/>
            <a:ext cx="1989137" cy="5175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/>
              <a:t>e.g., k=10 for SERPs</a:t>
            </a:r>
          </a:p>
          <a:p>
            <a:pPr eaLnBrk="0" hangingPunct="0"/>
            <a:r>
              <a:rPr lang="en-US" sz="1400" dirty="0">
                <a:hlinkClick r:id="rId2"/>
              </a:rPr>
              <a:t>http://xkcd.com/1334/</a:t>
            </a:r>
            <a:r>
              <a:rPr lang="en-US" sz="1400" dirty="0"/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Methods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document-at-a-time processing, use score of lowest-ranked document so far for </a:t>
            </a:r>
            <a:r>
              <a:rPr lang="el-GR" i="1" smtClean="0"/>
              <a:t>τ′</a:t>
            </a:r>
            <a:r>
              <a:rPr lang="en-US" i="1" smtClean="0"/>
              <a:t> </a:t>
            </a:r>
          </a:p>
          <a:p>
            <a:pPr lvl="1" eaLnBrk="1" hangingPunct="1"/>
            <a:r>
              <a:rPr lang="en-US" smtClean="0"/>
              <a:t>for term-at-a-time, have to use </a:t>
            </a:r>
            <a:r>
              <a:rPr lang="en-US" i="1" smtClean="0"/>
              <a:t>k</a:t>
            </a:r>
            <a:r>
              <a:rPr lang="en-US" sz="1200" i="1" smtClean="0"/>
              <a:t>th</a:t>
            </a:r>
            <a:r>
              <a:rPr lang="en-US" smtClean="0"/>
              <a:t>-largest score in the accumulator table</a:t>
            </a:r>
          </a:p>
          <a:p>
            <a:pPr eaLnBrk="1" hangingPunct="1"/>
            <a:r>
              <a:rPr lang="en-US" i="1" smtClean="0"/>
              <a:t>MaxScore</a:t>
            </a:r>
            <a:r>
              <a:rPr lang="en-US" smtClean="0"/>
              <a:t> method compares the maximum score that remaining documents could have to </a:t>
            </a:r>
            <a:r>
              <a:rPr lang="el-GR" i="1" smtClean="0"/>
              <a:t>τ′</a:t>
            </a:r>
            <a:endParaRPr lang="en-US" i="1" smtClean="0"/>
          </a:p>
          <a:p>
            <a:pPr lvl="1" eaLnBrk="1" hangingPunct="1"/>
            <a:r>
              <a:rPr lang="en-US" i="1" smtClean="0"/>
              <a:t>safe </a:t>
            </a:r>
            <a:r>
              <a:rPr lang="en-US" smtClean="0"/>
              <a:t>optimization in that ranking will be the same without optimization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MaxScore Example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565150" y="3014663"/>
            <a:ext cx="8229600" cy="3843337"/>
          </a:xfrm>
        </p:spPr>
        <p:txBody>
          <a:bodyPr/>
          <a:lstStyle/>
          <a:p>
            <a:pPr eaLnBrk="1" hangingPunct="1"/>
            <a:r>
              <a:rPr lang="en-US" sz="3000" smtClean="0"/>
              <a:t>Indexer computes </a:t>
            </a:r>
            <a:r>
              <a:rPr lang="en-US" sz="3000" i="1" smtClean="0"/>
              <a:t>μ</a:t>
            </a:r>
            <a:r>
              <a:rPr lang="en-US" sz="3000" i="1" baseline="-25000" smtClean="0"/>
              <a:t>tree </a:t>
            </a:r>
          </a:p>
          <a:p>
            <a:pPr lvl="1" eaLnBrk="1" hangingPunct="1"/>
            <a:r>
              <a:rPr lang="en-US" sz="2400" smtClean="0"/>
              <a:t>maximum score for any document containing just “tree”</a:t>
            </a:r>
          </a:p>
          <a:p>
            <a:pPr eaLnBrk="1" hangingPunct="1"/>
            <a:r>
              <a:rPr lang="en-US" sz="2800" smtClean="0"/>
              <a:t>Assume </a:t>
            </a:r>
            <a:r>
              <a:rPr lang="en-US" sz="2800" i="1" smtClean="0"/>
              <a:t>k</a:t>
            </a:r>
            <a:r>
              <a:rPr lang="en-US" sz="2800" smtClean="0"/>
              <a:t> =3, </a:t>
            </a:r>
            <a:r>
              <a:rPr lang="el-GR" sz="2800" i="1" smtClean="0"/>
              <a:t>τ′</a:t>
            </a:r>
            <a:r>
              <a:rPr lang="en-US" sz="2800" i="1" smtClean="0"/>
              <a:t> </a:t>
            </a:r>
            <a:r>
              <a:rPr lang="en-US" sz="2800" smtClean="0"/>
              <a:t>is lowest score after first three docs</a:t>
            </a:r>
          </a:p>
          <a:p>
            <a:pPr eaLnBrk="1" hangingPunct="1"/>
            <a:r>
              <a:rPr lang="en-US" sz="2800" smtClean="0"/>
              <a:t>Likely that </a:t>
            </a:r>
            <a:r>
              <a:rPr lang="en-US" sz="2800" i="1" smtClean="0"/>
              <a:t>τ ′ &gt; μ</a:t>
            </a:r>
            <a:r>
              <a:rPr lang="en-US" sz="2800" i="1" baseline="-25000" smtClean="0"/>
              <a:t>tree</a:t>
            </a:r>
            <a:endParaRPr lang="en-US" sz="2800" i="1" smtClean="0"/>
          </a:p>
          <a:p>
            <a:pPr lvl="1" eaLnBrk="1" hangingPunct="1"/>
            <a:r>
              <a:rPr lang="en-US" sz="2400" i="1" smtClean="0"/>
              <a:t>τ ′ </a:t>
            </a:r>
            <a:r>
              <a:rPr lang="en-US" sz="2400" smtClean="0"/>
              <a:t>is the score of a document that contains both query terms</a:t>
            </a:r>
          </a:p>
          <a:p>
            <a:pPr eaLnBrk="1" hangingPunct="1"/>
            <a:r>
              <a:rPr lang="en-US" sz="2800" smtClean="0"/>
              <a:t>Can safely skip over all gray postings</a:t>
            </a:r>
          </a:p>
        </p:txBody>
      </p:sp>
      <p:pic>
        <p:nvPicPr>
          <p:cNvPr id="70659" name="Picture 2" descr="C:\Users\croft\Desktop\ch5-max-scor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63" y="1820863"/>
            <a:ext cx="7788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397625" y="5518150"/>
            <a:ext cx="2746375" cy="1158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/>
              <a:t>Imagine all boxes are initially white.</a:t>
            </a:r>
          </a:p>
          <a:p>
            <a:pPr eaLnBrk="0" hangingPunct="0"/>
            <a:r>
              <a:rPr lang="en-US" sz="1000"/>
              <a:t>We start processing left to right.</a:t>
            </a:r>
          </a:p>
          <a:p>
            <a:pPr eaLnBrk="0" hangingPunct="0"/>
            <a:r>
              <a:rPr lang="en-US" sz="1000"/>
              <a:t>After 4th doc, we have 3 "good candidates",</a:t>
            </a:r>
          </a:p>
          <a:p>
            <a:pPr eaLnBrk="0" hangingPunct="0"/>
            <a:r>
              <a:rPr lang="en-US" sz="1000"/>
              <a:t>so any docs with just "tree" probably won't</a:t>
            </a:r>
          </a:p>
          <a:p>
            <a:pPr eaLnBrk="0" hangingPunct="0"/>
            <a:r>
              <a:rPr lang="en-US" sz="1000"/>
              <a:t>make the cut.</a:t>
            </a:r>
          </a:p>
          <a:p>
            <a:pPr eaLnBrk="0" hangingPunct="0"/>
            <a:r>
              <a:rPr lang="en-US" sz="1000"/>
              <a:t>Gray those docs out and process only the</a:t>
            </a:r>
          </a:p>
          <a:p>
            <a:pPr eaLnBrk="0" hangingPunct="0"/>
            <a:r>
              <a:rPr lang="en-US" sz="1000"/>
              <a:t>remaining white docs to look for best 3 docs.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Approaches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0750"/>
          </a:xfrm>
        </p:spPr>
        <p:txBody>
          <a:bodyPr/>
          <a:lstStyle/>
          <a:p>
            <a:pPr eaLnBrk="1" hangingPunct="1"/>
            <a:r>
              <a:rPr lang="en-US" smtClean="0"/>
              <a:t>Early termination of query processing</a:t>
            </a:r>
          </a:p>
          <a:p>
            <a:pPr lvl="1" eaLnBrk="1" hangingPunct="1"/>
            <a:r>
              <a:rPr lang="en-US" smtClean="0"/>
              <a:t>ignore high-frequency word lists in term-at-a-time</a:t>
            </a:r>
          </a:p>
          <a:p>
            <a:pPr lvl="1" eaLnBrk="1" hangingPunct="1"/>
            <a:r>
              <a:rPr lang="en-US" smtClean="0"/>
              <a:t>ignore documents at end of lists in doc-at-a-time</a:t>
            </a:r>
          </a:p>
          <a:p>
            <a:pPr lvl="1" eaLnBrk="1" hangingPunct="1"/>
            <a:r>
              <a:rPr lang="en-US" i="1" smtClean="0"/>
              <a:t>unsafe</a:t>
            </a:r>
            <a:r>
              <a:rPr lang="en-US" smtClean="0"/>
              <a:t> optimization</a:t>
            </a:r>
          </a:p>
          <a:p>
            <a:pPr eaLnBrk="1" hangingPunct="1"/>
            <a:r>
              <a:rPr lang="en-US" smtClean="0"/>
              <a:t>List ordering</a:t>
            </a:r>
          </a:p>
          <a:p>
            <a:pPr lvl="1" eaLnBrk="1" hangingPunct="1"/>
            <a:r>
              <a:rPr lang="en-US" smtClean="0"/>
              <a:t>order inverted lists by quality metric (e.g., PageRank) or by partial score</a:t>
            </a:r>
          </a:p>
          <a:p>
            <a:pPr lvl="1" eaLnBrk="1" hangingPunct="1"/>
            <a:r>
              <a:rPr lang="en-US" smtClean="0"/>
              <a:t>makes unsafe (and fast) optimizations more likely to produce good documents</a:t>
            </a: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5978525" y="3208338"/>
            <a:ext cx="2371725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/>
              <a:t>also, consider only the first k query terms for large queries (e.g. 100+ terms)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88523" y="1744451"/>
            <a:ext cx="1156051" cy="55399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/>
              <a:t>e.g.</a:t>
            </a:r>
            <a:r>
              <a:rPr lang="en-US" sz="1000" dirty="0"/>
              <a:t>:</a:t>
            </a:r>
            <a:r>
              <a:rPr lang="en-US" sz="1000" dirty="0" smtClean="0"/>
              <a:t> </a:t>
            </a:r>
          </a:p>
          <a:p>
            <a:pPr eaLnBrk="0" hangingPunct="0"/>
            <a:r>
              <a:rPr lang="en-US" sz="1000" dirty="0" err="1" smtClean="0"/>
              <a:t>freq</a:t>
            </a:r>
            <a:r>
              <a:rPr lang="en-US" sz="1000" dirty="0" smtClean="0"/>
              <a:t>(tree) &gt;&gt; </a:t>
            </a:r>
            <a:r>
              <a:rPr lang="en-US" sz="1000" dirty="0" err="1" smtClean="0"/>
              <a:t>freq</a:t>
            </a:r>
            <a:r>
              <a:rPr lang="en-US" sz="1000" dirty="0" smtClean="0"/>
              <a:t>(eucalyptus)</a:t>
            </a:r>
            <a:endParaRPr lang="en-US" sz="10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374679" y="4823094"/>
            <a:ext cx="2371725" cy="52322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/>
              <a:t>recall “fake” DJ Shadow</a:t>
            </a:r>
          </a:p>
          <a:p>
            <a:pPr eaLnBrk="0" hangingPunct="0"/>
            <a:r>
              <a:rPr lang="en-US" sz="1400" dirty="0" smtClean="0"/>
              <a:t>page from last lecture…</a:t>
            </a:r>
            <a:endParaRPr lang="en-US" sz="1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Structured Queries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Query language </a:t>
            </a:r>
            <a:r>
              <a:rPr lang="en-US" smtClean="0"/>
              <a:t>can support specification of complex features</a:t>
            </a:r>
          </a:p>
          <a:p>
            <a:pPr lvl="1" eaLnBrk="1" hangingPunct="1"/>
            <a:r>
              <a:rPr lang="en-US" smtClean="0"/>
              <a:t>similar to SQL for database systems</a:t>
            </a:r>
          </a:p>
          <a:p>
            <a:pPr lvl="1" eaLnBrk="1" hangingPunct="1"/>
            <a:r>
              <a:rPr lang="en-US" i="1" smtClean="0"/>
              <a:t>query translator </a:t>
            </a:r>
            <a:r>
              <a:rPr lang="en-US" smtClean="0"/>
              <a:t>converts the user’s input into the structured query representation</a:t>
            </a:r>
          </a:p>
          <a:p>
            <a:pPr lvl="1" eaLnBrk="1" hangingPunct="1"/>
            <a:r>
              <a:rPr lang="en-US" smtClean="0"/>
              <a:t>Galago query language is the example used here</a:t>
            </a:r>
          </a:p>
          <a:p>
            <a:pPr lvl="1" eaLnBrk="1" hangingPunct="1"/>
            <a:r>
              <a:rPr lang="en-US" smtClean="0"/>
              <a:t>e.g., Galago query:</a:t>
            </a:r>
          </a:p>
          <a:p>
            <a:pPr eaLnBrk="1" hangingPunct="1"/>
            <a:endParaRPr lang="en-US" smtClean="0"/>
          </a:p>
        </p:txBody>
      </p:sp>
      <p:pic>
        <p:nvPicPr>
          <p:cNvPr id="72707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5305425"/>
            <a:ext cx="72802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728913" y="5942013"/>
            <a:ext cx="4530725" cy="52322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/>
              <a:t>#od:1 = proximity of 1</a:t>
            </a:r>
          </a:p>
          <a:p>
            <a:pPr eaLnBrk="0" hangingPunct="0"/>
            <a:r>
              <a:rPr lang="en-US" sz="1400" dirty="0" smtClean="0"/>
              <a:t>("</a:t>
            </a:r>
            <a:r>
              <a:rPr lang="en-US" sz="1400" dirty="0"/>
              <a:t>tropical fish" OR "aquarium </a:t>
            </a:r>
            <a:r>
              <a:rPr lang="en-US" sz="1400" dirty="0" smtClean="0"/>
              <a:t>fish”) OR "fish”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Inverted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Each index term is associated with an </a:t>
            </a:r>
            <a:r>
              <a:rPr lang="en-US" i="1" dirty="0" smtClean="0">
                <a:ea typeface="+mn-ea"/>
                <a:cs typeface="+mn-cs"/>
              </a:rPr>
              <a:t>inverted list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Contains lists of documents, or lists of word occurrences in documents, and other information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entry is called a </a:t>
            </a:r>
            <a:r>
              <a:rPr lang="en-US" i="1" dirty="0" smtClean="0">
                <a:ea typeface="+mn-ea"/>
              </a:rPr>
              <a:t>posting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part of the posting that refers to a specific document or location is called a </a:t>
            </a:r>
            <a:r>
              <a:rPr lang="en-US" i="1" dirty="0" smtClean="0">
                <a:ea typeface="+mn-ea"/>
              </a:rPr>
              <a:t>pointer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document in the collection is given a unique number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Lists are usually </a:t>
            </a:r>
            <a:r>
              <a:rPr lang="en-US" i="1" dirty="0" smtClean="0">
                <a:ea typeface="+mn-ea"/>
              </a:rPr>
              <a:t>document-ordered</a:t>
            </a:r>
            <a:r>
              <a:rPr lang="en-US" dirty="0" smtClean="0">
                <a:ea typeface="+mn-ea"/>
              </a:rPr>
              <a:t> (sorted by document number)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Evaluation Tree for Structured Query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73730" name="Picture 2" descr="C:\Users\croft\Desktop\ch5-structured-query-tree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2332038"/>
            <a:ext cx="7334250" cy="26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Basic process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All queries sent to a </a:t>
            </a:r>
            <a:r>
              <a:rPr lang="en-US" i="1" dirty="0" smtClean="0">
                <a:ea typeface="+mn-ea"/>
              </a:rPr>
              <a:t>director machine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Director then sends messages to many </a:t>
            </a:r>
            <a:r>
              <a:rPr lang="en-US" i="1" dirty="0" smtClean="0">
                <a:ea typeface="+mn-ea"/>
              </a:rPr>
              <a:t>index servers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index server does some portion of the query processing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Director organizes the results and returns them to the user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main approaches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Document distribution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by far the most popular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Term distribution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Evaluation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5063"/>
          </a:xfrm>
        </p:spPr>
        <p:txBody>
          <a:bodyPr/>
          <a:lstStyle/>
          <a:p>
            <a:pPr eaLnBrk="1" hangingPunct="1"/>
            <a:r>
              <a:rPr lang="en-US" smtClean="0"/>
              <a:t>Document distribution</a:t>
            </a:r>
          </a:p>
          <a:p>
            <a:pPr lvl="1" eaLnBrk="1" hangingPunct="1"/>
            <a:r>
              <a:rPr lang="en-US" smtClean="0"/>
              <a:t>each index server acts as a search engine for a small fraction of the total collection</a:t>
            </a:r>
          </a:p>
          <a:p>
            <a:pPr lvl="1" eaLnBrk="1" hangingPunct="1"/>
            <a:r>
              <a:rPr lang="en-US" smtClean="0"/>
              <a:t>director sends a copy of the query to each of the index servers, each of which returns the top-</a:t>
            </a:r>
            <a:r>
              <a:rPr lang="en-US" i="1" smtClean="0"/>
              <a:t>k </a:t>
            </a:r>
            <a:r>
              <a:rPr lang="en-US" smtClean="0"/>
              <a:t>results</a:t>
            </a:r>
          </a:p>
          <a:p>
            <a:pPr lvl="1" eaLnBrk="1" hangingPunct="1"/>
            <a:r>
              <a:rPr lang="en-US" smtClean="0"/>
              <a:t>results are merged into a single ranked list by the director</a:t>
            </a:r>
          </a:p>
          <a:p>
            <a:pPr eaLnBrk="1" hangingPunct="1"/>
            <a:r>
              <a:rPr lang="en-US" smtClean="0"/>
              <a:t>Collection statistics should be shared for effective ranking</a:t>
            </a:r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4064000" y="6065838"/>
            <a:ext cx="3425825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IS1's best result might be not as good as IS2's worst result…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863"/>
            <a:ext cx="8229600" cy="5138737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 distribution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Single index is built for the whole cluster of machines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inverted list in that index is then assigned to one index server </a:t>
            </a:r>
            <a:r>
              <a:rPr lang="en-US" sz="1300" dirty="0" smtClean="0">
                <a:solidFill>
                  <a:srgbClr val="FF0000"/>
                </a:solidFill>
                <a:ea typeface="+mn-ea"/>
              </a:rPr>
              <a:t>(e.g., IS1={</a:t>
            </a:r>
            <a:r>
              <a:rPr lang="en-US" sz="1300" dirty="0" err="1" smtClean="0">
                <a:solidFill>
                  <a:srgbClr val="FF0000"/>
                </a:solidFill>
                <a:ea typeface="+mn-ea"/>
              </a:rPr>
              <a:t>alpha,bravo,charlie</a:t>
            </a:r>
            <a:r>
              <a:rPr lang="en-US" sz="1300" dirty="0" smtClean="0">
                <a:solidFill>
                  <a:srgbClr val="FF0000"/>
                </a:solidFill>
                <a:ea typeface="+mn-ea"/>
              </a:rPr>
              <a:t>}, IS2={</a:t>
            </a:r>
            <a:r>
              <a:rPr lang="en-US" sz="1300" dirty="0" err="1" smtClean="0">
                <a:solidFill>
                  <a:srgbClr val="FF0000"/>
                </a:solidFill>
                <a:ea typeface="+mn-ea"/>
              </a:rPr>
              <a:t>delta,echo,foxtrot,golf,hotel</a:t>
            </a:r>
            <a:r>
              <a:rPr lang="en-US" sz="1300" dirty="0" smtClean="0">
                <a:solidFill>
                  <a:srgbClr val="FF0000"/>
                </a:solidFill>
                <a:ea typeface="+mn-ea"/>
              </a:rPr>
              <a:t>},…)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in most cases the data to process a query is not stored on a single machine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One of the index servers is chosen to process the query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usually the one holding the longest inverted list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Other index servers send information to that server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Final results sent to director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Query distributions similar to </a:t>
            </a:r>
            <a:r>
              <a:rPr lang="en-US" dirty="0" err="1" smtClean="0">
                <a:ea typeface="+mn-ea"/>
                <a:cs typeface="+mn-cs"/>
              </a:rPr>
              <a:t>Zipf</a:t>
            </a:r>
            <a:endParaRPr lang="en-US" dirty="0" smtClean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About ½ each day are unique, but some are very popular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Caching can significantly improve effectiveness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Cache popular query results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Cache common inverted lists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Inverted list caching can help with unique queries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Cache must be refreshed to prevent stale data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“Collection”</a:t>
            </a:r>
          </a:p>
        </p:txBody>
      </p:sp>
      <p:pic>
        <p:nvPicPr>
          <p:cNvPr id="19458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133600"/>
            <a:ext cx="6877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447800" y="5791200"/>
            <a:ext cx="6324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304800" y="2057400"/>
            <a:ext cx="2895600" cy="1554163"/>
          </a:xfrm>
        </p:spPr>
        <p:txBody>
          <a:bodyPr/>
          <a:lstStyle/>
          <a:p>
            <a:pPr eaLnBrk="1" hangingPunct="1"/>
            <a:r>
              <a:rPr lang="en-US" sz="2800" smtClean="0"/>
              <a:t>Simple Inverted </a:t>
            </a:r>
            <a:br>
              <a:rPr lang="en-US" sz="2800" smtClean="0"/>
            </a:br>
            <a:r>
              <a:rPr lang="en-US" sz="2800" smtClean="0"/>
              <a:t>Index</a:t>
            </a:r>
          </a:p>
        </p:txBody>
      </p:sp>
      <p:pic>
        <p:nvPicPr>
          <p:cNvPr id="20482" name="Picture 2" descr="C:\Users\croft\Desktop\ch5-document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533400"/>
            <a:ext cx="4114800" cy="586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 descr="C:\Users\croft\Desktop\ch5-count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762000"/>
            <a:ext cx="48895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2286000"/>
            <a:ext cx="3048000" cy="2971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Inverted Index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with counts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  supports better              ranking algorithms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, 1, 1, 0, 0, 3, 0$  template TPT1  env TPENV1  fore 0  back 16777215  eqnno 6"/>
  <p:tag name="FILENAME" val="TP_tmp"/>
  <p:tag name="ORIGWIDTH" val="62"/>
  <p:tag name="PICTUREFILESIZE" val="20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 Number &amp; Code \\ \hline&#10; 0 &amp; 0   \\&#10; 1 &amp; 101 \\&#10; 2 &amp; 110 \\&#10; 3 &amp; 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64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101\ 0\ 111\ 0\ 110\ 0$  template TPT1  env TPENV1  fore 0  back 16777215  eqnno 7"/>
  <p:tag name="FILENAME" val="TP_tmp"/>
  <p:tag name="ORIGWIDTH" val="85"/>
  <p:tag name="PICTUREFILESIZE" val="16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5, 9, 18, 23, 24, 30, 44, 45, 48$  template TPT1  env TPENV1  fore 0  back 16777215  eqnno 1"/>
  <p:tag name="FILENAME" val="TP_tmp"/>
  <p:tag name="ORIGWIDTH" val="124"/>
  <p:tag name="PICTUREFILESIZE" val="50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4, 4, 9, 5, 1, 6, 14, 1, 3$  template TPT1  env TPENV1  fore 0  back 16777215  eqnno 2"/>
  <p:tag name="FILENAME" val="TP_tmp"/>
  <p:tag name="ORIGWIDTH" val="94"/>
  <p:tag name="PICTUREFILESIZE" val="34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1, 2, 1, 5, 1, 4, 1, 1, 3, ...$  template TPT1  env TPENV1  fore 0  back 16777215  eqnno 3"/>
  <p:tag name="FILENAME" val="TP_tmp"/>
  <p:tag name="ORIGWIDTH" val="102"/>
  <p:tag name="PICTUREFILESIZE" val="28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09, 3766, 453, 1867, 992, ...$  template TPT1  env TPENV1  fore 0  back 16777215  eqnno 4"/>
  <p:tag name="FILENAME" val="TP_tmp"/>
  <p:tag name="ORIGWIDTH" val="115"/>
  <p:tag name="PICTUREFILESIZE" val="56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 Number &amp; Code \\&#10; \hline&#10; 0 &amp; 0 \\&#10; 1 &amp; 10 \\&#10; 2 &amp; 110 \\&#10; 3 &amp; 1110 \\&#10; 4 &amp; 11110 \\&#10; 5 &amp; 111110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91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\begin{itemize}&#10; \item $k_d = \lfloor \log_2 k \rfloor$&#10; \item $k_r = k - 2^{\lfloor \log_2 k \rfloor}$&#10;\end{itemiz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46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|l}&#10; Number ($k$) &amp; $k_d$ &amp; $k_r$ &amp; Code \\&#10; \hline&#10; 1 &amp; 0 &amp; 0 &amp; 0 \\  &#10; 2 &amp; 1 &amp; 0 &amp; 10 0 \\&#10; 3 &amp; 1 &amp; 1 &amp; 10 1 \\&#10; 6 &amp; 2 &amp; 2 &amp; 110 10 \\ &#10; 15 &amp; 3 &amp; 7 &amp; 1110 111 \\ &#10; 16 &amp; 4 &amp; 0 &amp; 11110 0000 \\&#10; 255 &amp; 7 &amp; 127 &amp; 11111110 1111111 \\&#10; 1023 &amp; 9 &amp; 511 &amp; 1111111110 111111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265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f_i$ is a document feature function  \\&#10;$g_i$ is a query feature function 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99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$k_{dd} = \lfloor \log_2 (k_d + 1) \rfloor$&#10; \item $k_{dr} = k_d - 2^{\lfloor \log_2 (k_d + 1) \rfloor}$&#10;\end{itemize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796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|r|r|l}&#10;Number ($k$) &amp; $k_d$ &amp; $k_r$ &amp; $k_{dd}$ &amp; $k_{dr}$ &amp;                   Code \\&#10;\hline                          &#10;           1 &amp;     0 &amp;     0 &amp;        0 &amp;         0 &amp;                   0 \\&#10;           2 &amp;     1 &amp;     0 &amp;        1 &amp;         0 &amp;              10 0 0 \\&#10;           3 &amp;     1 &amp;     1 &amp;        1 &amp;         0 &amp;              10 0 1 \\&#10;           6 &amp;     2 &amp;     2 &amp;        1 &amp;         1 &amp;             10 1 10 \\&#10;          15 &amp;     3 &amp;     7 &amp;        2 &amp;         0 &amp;          110 00 111 \\&#10;          16 &amp;     4 &amp;     0 &amp;        2 &amp;         1 &amp;         110 01 0000 \\&#10;         255 &amp;     7 &amp;   127 &amp;        3 &amp;         0 &amp;    1110 000 1111111 \\&#10;        1023 &amp;     9 &amp;   511 &amp;        3 &amp;         2 &amp;  1110 010 111111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3638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verbatim}&#10; #&#10; # Generating Elias-gamma and Elias-delta codes in Python&#10; #&#10;&#10; import math &#10; &#10; def unary_encode(n):&#10;  return &quot;1&quot; * n + &quot;0&quot;&#10; &#10; def binary_encode(n, width):&#10;     r = &quot;&quot;&#10;     for i in range(0,width):&#10;      if ((1&lt;&lt;i) &amp; n) &gt; 0:&#10;       r = &quot;1&quot; + r&#10;      else:&#10;       r = &quot;0&quot; + r&#10;     return r           &#10;&#10; def gamma_encode(n): &#10;     logn = int(math.log(n,2))&#10;     return unary_encode( logn ) + &quot; &quot; + binary_encode(n, logn)&#10; &#10; def delta_encode(n):&#10;  logn = int(math.log(n,2))&#10; if n == 1:&#10;   return &quot;0&quot;&#10;  else:&#10;   loglog = int(math.log(logn+1,2)) &#10;   residual = logn+1 - int(math.pow(2, loglog))&#10;         return unary_encode( loglog ) + &quot; &quot; + binary_encode( residual, loglog ) + &quot; &quot; + binary_encode(n, logn)&#10; &#10; if __name__ == &quot;__main__&quot;:&#10;     for n in [1,2,3, 6, 15,16,255,1023]: &#10;         logn = int(math.log(n,2))&#10;         loglogn = int(math.log(logn+1,2))&#10;         print n, &quot;d_r&quot;, logn&#10;         print n, &quot;d_dd&quot;, loglogn&#10;         print n, &quot;d_dr&quot;, logn + 1 - int(math.pow(2,loglogn)) &#10;         print n, &quot;delta&quot;, delta_encode(n)&#10;         #print n, &quot;gamma&quot;, gamma_encode(n) &#10;         #print n, &quot;binary&quot;, binary_encode(n)&#10; \end{verbatim}                        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79"/>
  <p:tag name="PICTUREFILESIZE" val="18720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$k$       &amp; Number of bytes \\   &#10;\hline&#10;$k &lt; 2^7$                &amp; 1 \\&#10;$2^7 \leq k &lt; 2^{14}$    &amp; 2 \\&#10;$2^{14} \leq k &lt; 2^{21}$ &amp; 3 \\&#10;$2^{21} \leq k &lt; 2^{28}$ &amp; 4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1603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}&#10;$k$      &amp; Binary Code &amp; Hexadecimal \\&#10;\hline&#10;1        &amp; 1 0000001 &amp; 81 \\&#10;6        &amp; 1 0000110 &amp; 86 \\&#10;127      &amp; 1 1111111 &amp; FF \\&#10;128      &amp; 0 0000001 1 0000000 &amp; 01 80 \\&#10;130      &amp; 0 0000001 1 0000010 &amp; 01 82 \\&#10;20000    &amp; 0 0000001 0 0011100 1 0100000 &amp; 01 1C A0&#10;\end{tabular}     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311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 public void encode( int[] input, ByteBuffer output ) { &#10;     for( int i : input ) {&#10;         while( i &gt;= 128 ) {           &#10;             output.put( i &amp; 0x7F );&#10;             i &gt;&gt;&gt;= 7;&#10;         }              &#10;         output.put( i | 0x80 );&#10;     }                                      &#10; }  &#10; \end{verbatim}&#10;  &#10;                          &#10; 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2908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 public void decode( byte[] input, IntBuffer output ) {&#10;     for( int i=0; i &lt; input.length; i++ ) {&#10;         int position = 0;&#10;         int result = ((int)input[i] &amp; 0x7F);&#10;         &#10;         while( (input[i] &amp; 0x80) == 0 ) {&#10;             i += 1;&#10;             position += 1;&#10;             int unsignedByte = ((int)input[i] &amp; 0x7F);&#10;             result |= (unsignedByte &lt;&lt; (7*position)); &#10;         }                 &#10;                       &#10;         output.put(result);&#10;     }&#10; }&#10; \end{verbatim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570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(1, 2, [1,7]) (2, 3, [6, 17, 197]) (3, 1, [1]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59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(1, 2, [1,6]) (1, 3, [6, 11, 180]) (1, 1, [1])$  template TPT1  env TPENV1  fore 0  back 16777215  eqnno 1"/>
  <p:tag name="FILENAME" val="TP_tmp"/>
  <p:tag name="ORIGWIDTH" val="154"/>
  <p:tag name="PICTUREFILESIZE" val="59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tt{81 82 81 86 81 82 86 8B 01 B4 81 81 81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67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R(Q,D) = \sum_{i} g_i(Q) f_i(D)$  template TPT1  env TPENV1  fore 0  back 16777215  eqnno 1"/>
  <p:tag name="FILENAME" val="TP_tmp"/>
  <p:tag name="ORIGWIDTH" val="113"/>
  <p:tag name="PICTUREFILESIZE" val="696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5, 11, 17, 21, 26, 34, 36, 37, 45, 48, 51, 52, 57, 80, 89, 91, 94, 101, 104, 119$  template TPT1  env TPENV1  fore 0  back 16777215  eqnno 1"/>
  <p:tag name="FILENAME" val="TP_tmp"/>
  <p:tag name="ORIGWIDTH" val="294"/>
  <p:tag name="PICTUREFILESIZE" val="101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, 6, 6, 4, 5, 9, 2, 1, 8, 3, 3, 1, 5, 23, 9, 2, 3, 7, 3, 15  template TPT1  env TPENV1  fore 0  back 16777215  eqnno 2"/>
  <p:tag name="FILENAME" val="TP_tmp"/>
  <p:tag name="ORIGWIDTH" val="194"/>
  <p:tag name="PICTUREFILESIZE" val="73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17, 3), (34, 6), (45, 9), (52, 12), (89, 15), (101, 18)  template TPT1  env TPENV1  fore 0  back 16777215  eqnno 3"/>
  <p:tag name="FILENAME" val="TP_tmp"/>
  <p:tag name="ORIGWIDTH" val="204"/>
  <p:tag name="PICTUREFILESIZE" val="98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\Procedure{BuildIndex}{$D$}  \Comment $D$ is a set of text documents&#10;        \State $I \leftarrow \mathrm{HashTable}()$  \Comment Inverted list storage&#10;        \State $n \leftarrow 0$                     \Comment Document numbering&#10;        \ForAll{documents $d \in D$}&#10;            \State $n \leftarrow n + 1$&#10;            \State $T \leftarrow \mathrm{Parse}(d)$  \Comment Parse document into tokens &#10;            \State Remove duplicates from $T$&#10;            \ForAll{tokens $t \in T$}&#10;                \If{$I_t \not \in I$}&#10;                    \State $I_t \leftarrow \mathrm{Array}()$ &#10;                \EndIf &#10;                \State $I_t.\mathrm{append}(n)$&#10;            \EndFor&#10;        \EndFor&#10;        \State \textbf{return} $I$&#10;\EndProcedure&#10;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4"/>
  <p:tag name="PICTUREFILESIZE" val="6670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 \begin{algorithmic}&#10;    \Procedure{MapCreditCards}{input} &#10;       \While{not input.done()}&#10;          \State record $\leftarrow$ input.next()&#10;          \State card $\leftarrow$ record.card&#10;          \State amount $\leftarrow$ record.amount&#10;          \State Emit(card, amount)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3045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ReduceCreditCards}{key, values}&#10;       \State total $\leftarrow$ 0           &#10;       \State card $\leftarrow$ key&#10;       \While{not values.done()}&#10;          \State amount $\leftarrow$ values.next()&#10;          \State total $\leftarrow$ total + amount &#10;       \EndWhile                                 &#10;       \State Emit(card, total)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3467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MapDocumentsToPostings}{input} &#10;       \While{not input.done()}&#10;          \State document $\leftarrow$ input.next()&#10;          \State number $\leftarrow$ document.number&#10;          \State position $\leftarrow$ 0&#10;          \State tokens $\leftarrow$ Parse(document)&#10;          \For{each word $w$ in tokens}&#10;            \State Emit($w$, \textit{number}:\textit{position}) &#10;            \State position = position + 1&#10;          \EndFor                                         &#10;       \EndWhile                   &#10;    \EndProcedure&#10;    \end{algorithmic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0"/>
  <p:tag name="PICTUREFILESIZE" val="10888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    \Procedure{ReducePostingsToLists}{key, values}&#10;       \State word $\leftarrow$ key&#10;       \State WriteWord(word)&#10;       \While{not input.done()}&#10;          \State EncodePosting(values.next())             &#10;       \EndWhile                   &#10;    \EndProcedure&#10;    \end{algorithmic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7"/>
  <p:tag name="PICTUREFILESIZE" val="65075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\Procedure{DocumentAtATimeRetrieval}{$Q$, $I$, $f$, $g$, $k$} &#10;    \State $L \leftarrow $ Array()&#10;    \State $R \leftarrow $ PriorityQueue($k$)&#10; \ForAll{terms $w_i$ in $Q$}&#10;   \State $l_i \leftarrow $ InvertedList($w_i$, $I$)&#10;   \State $L$.add( $l_i$ )&#10; \EndFor&#10; \ForAll{documents $d \in I$}&#10;    \State $s_d \leftarrow 0$&#10;     \ForAll{inverted lists $l_i$ in $L$}&#10;        \If{$l_i$.getCurrentDocument() = $d$}&#10;             \State $s_d \leftarrow s_d + g_i(Q) f_i( l_i )$ \Comment{Update the document score}    &#10;         \EndIf&#10;         \State $l_i$.movePastDocument( $d$ )&#10;     \EndFor                                    &#10;     \State $R$.add( $s_d, d$ )&#10;    \EndFor&#10; \State \textbf{return} the top $k$ results from $R$&#10;\EndProcedure                                                    &#10;\end{algorithmic} 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34"/>
  <p:tag name="PICTUREFILESIZE" val="1044006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\Procedure{TermAtATimeRetrieval}{$Q$, $I$, $f$, $g$ $k$} &#10;    \State $A \leftarrow $ HashTable()&#10;    \State $L \leftarrow $ Array()&#10;    \State $R \leftarrow $ PriorityQueue($k$)&#10;        &#10;    \ForAll{terms $w_i$ in $Q$}&#10;        \State $l_i \leftarrow $ InvertedList($w_i$, $I$)&#10;     \State $L$.add( $l_i$ )&#10;    \EndFor&#10;    &#10; \ForAll{lists $l_i \in L$}&#10;   \While{$l_i$ is not finished}&#10;      \State $d \leftarrow l_i$.getCurrentDocument()&#10;            \State $A_d \leftarrow A_d + g_i(Q) f( l_i )$&#10;      \State $l_i$.moveToNextDocument()&#10;  \EndWhile&#10;   \EndFor   &#10;   &#10;   \ForAll{accumulators $A_d$ in $A$} &#10;        \State $s_d \leftarrow A_d$ \Comment{Accumulator contains the document score}&#10;        \State $R$.add( $s_d, d$ )&#10;   \EndFor&#10;   \State \textbf{return} the top $k$ results from $R$&#10;\EndProcedure                                                    &#10;\end{algorithmic}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34"/>
  <p:tag name="PICTUREFILESIZE" val="115536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textsf{&#10;  \begin{tabular}{rp{0.7\linewidth}}&#10;      $S_1$ &amp;  Tropical fish include fish found in tropical environments around the world, including both freshwater and salt water species. \\&#10;      $S_2$ &amp;  Fishkeepers often use the term tropical fish to refer only those requiring fresh water, with saltwater tropical fish referred to as marine fish. \\&#10;      $S_3$ &amp;  Tropical fish are popular aquarium fish, due to their often bright coloration. \\&#10;      $S_4$ &amp;  In freshwater fish, this coloration typically derives from iridescence, while salt water fish are generally pigmented. &#10;  \end{tabular} 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6824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[1]&#10;\Procedure{TermAtATimeRetrieval}{$Q$, $I$, $f$, $g$, $k$} &#10;    \State $A \leftarrow $ Map()&#10;    \State $L \leftarrow $ Array()&#10;    \State $R \leftarrow $ PriorityQueue($k$)&#10;        &#10;    \ForAll{terms $w_i$ in $Q$}&#10;        \State $l_i \leftarrow $ InvertedList($w_i$, $I$)&#10;     \State $L$.add( $l_i$ )&#10;    \EndFor&#10;    &#10; \ForAll{lists $l_i \in L$}&#10;   \State $d_0 \leftarrow -1$&#10;   \While{$l_i$ is not finished} &#10;       \If{$i = 0$}&#10;           \State $d \leftarrow l_i$.getCurrentDocument()&#10;                \State $A_d \leftarrow A_d + g_i(Q) f( l_i )$&#10;               \State $l_i$.moveToNextDocument()&#10;       \Else\label{taat:conjunctive:doc}&#10;           \State $d \leftarrow l_i$.getCurrentDocument()&#10;             \State $d' \leftarrow A$.getNextAccumulator($d$)&#10;                 \State $A$.removeAccumulatorsBetween($d_0,d'$)&#10;                    \If{$d$ = $d'$}&#10;                    \State $A_d \leftarrow A_d + g_i(Q) f( l_i )$&#10;                   \State $l_i$.moveToNextDocument()&#10;          \Else&#10;              \State $l_i$.skipForwardToDocument($d'$)&#10;          \EndIf&#10;          \State $d_0 \leftarrow d'$&#10;       \EndIf&#10;  \EndWhile&#10;   \EndFor   &#10;   &#10;   \ForAll{accumulators $A_d$ in $A$} &#10;        \State $s_d \leftarrow A_d$ \Comment{Accumulator contains the document score}&#10;        \State $R$.add( $s_d, d$ )&#10;   \EndFor&#10;   \State \textbf{return} the top $k$ results from $R$&#10;\EndProcedure                                                    &#10;\end{algorithmic}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43"/>
  <p:tag name="PICTUREFILESIZE" val="1990486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[1]&#10;\Procedure{DocumentAtATimeRetrieval}{$Q$, $I$, $f$, $g$, $k$} &#10;    \State $L \leftarrow $ Array()&#10;    \State $R \leftarrow $ PriorityQueue($k$)&#10; \ForAll{terms $w_i$ in $Q$}&#10;   \State $l_i \leftarrow $ InvertedList($w_i$, $I$)&#10;   \State $L$.add( $l_i$ )&#10; \EndFor&#10; \State $d \leftarrow -1$ &#10; \While{all lists in $L$ are not finished}&#10;    \State $s_d \leftarrow 0$&#10;     \ForAll{inverted lists $l_i$ in $L$}&#10;         \If{$l_i$.getCurrentDocument() $&gt;$ $d$}&#10;             \State $d \leftarrow l_i$.getCurrentDocument()\label{fig:daat:conjunctive:maxdoc}&#10;         \EndIf&#10;     \EndFor&#10;     \ForAll{inverted lists $l_i$ in $L$}\label{fig:daat:conjunctive:scoreloop}&#10;       \State  $l_i$.skipForwardToDocument($d$)&#10;        \If{$l_i$.getCurrentDocument() = $d$}&#10;             \State $s_d \leftarrow s_d + g_i(Q) f_i( l_i )$ \Comment{Update the document score}    &#10;             \State $l_i$.movePastDocument( $d$ )&#10;           \Else&#10;                \State $d \leftarrow-1$&#10;                \State \textbf{break}&#10;           \EndIf&#10;     \EndFor                                    &#10;      \If{$d &gt; -1$}  $R$.add( $s_d, d$ ) \EndIf&#10;    \EndWhile&#10; \State \textbf{return} the top $k$ results from $R$&#10;\EndProcedure                                                    &#10;\end{algorithmic} 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43"/>
  <p:tag name="PICTUREFILESIZE" val="1704086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\#combine(\#od:1(tropical fish) \#od:1(aquarium fish) fish)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88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Four sentences from the Wikipedia entry for \textit{tropical fis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9"/>
  <p:tag name="PICTUREFILESIZE" val="104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, 1, 0, 3, 0, 2, 0$  template TPT1  env TPENV1  fore 0  back 16777215  eqnno 2"/>
  <p:tag name="FILENAME" val="TP_tmp"/>
  <p:tag name="ORIGWIDTH" val="62"/>
  <p:tag name="PICTUREFILESIZE" val="23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0\ 01\ 00\ 10\ 00\ 11\ 00$  template TPT1  env TPENV1  fore 0  back 16777215  eqnno 3"/>
  <p:tag name="FILENAME" val="TP_tmp"/>
  <p:tag name="ORIGWIDTH" val="90"/>
  <p:tag name="PICTUREFILESIZE" val="17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01\ 0\ 10\ 0\ 11\ 0$  template TPT1  env TPENV1  fore 0  back 16777215  eqnno 4"/>
  <p:tag name="FILENAME" val="TP_tmp"/>
  <p:tag name="ORIGWIDTH" val="70"/>
  <p:tag name="PICTUREFILESIZE" val="153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01\ 01\ 0\ 0\ 11\ 0$  template TPT1  env TPENV1  fore 0  back 16777215  eqnno 5"/>
  <p:tag name="FILENAME" val="TP_tmp"/>
  <p:tag name="ORIGWIDTH" val="70"/>
  <p:tag name="PICTUREFILESIZE" val="15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6742</TotalTime>
  <Words>3012</Words>
  <Application>Microsoft Macintosh PowerPoint</Application>
  <PresentationFormat>On-screen Show (4:3)</PresentationFormat>
  <Paragraphs>424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Search Engines</vt:lpstr>
      <vt:lpstr>Indexes</vt:lpstr>
      <vt:lpstr>Indexes and Ranking</vt:lpstr>
      <vt:lpstr>Abstract Model of Ranking</vt:lpstr>
      <vt:lpstr>More Concrete Model</vt:lpstr>
      <vt:lpstr>Inverted Index</vt:lpstr>
      <vt:lpstr>Example “Collection”</vt:lpstr>
      <vt:lpstr>Simple Inverted  Index</vt:lpstr>
      <vt:lpstr>PowerPoint Presentation</vt:lpstr>
      <vt:lpstr>PowerPoint Presentation</vt:lpstr>
      <vt:lpstr>Proximity Matches</vt:lpstr>
      <vt:lpstr>Fields and Extents</vt:lpstr>
      <vt:lpstr>Extent Lists</vt:lpstr>
      <vt:lpstr>Other Issues</vt:lpstr>
      <vt:lpstr>Compression</vt:lpstr>
      <vt:lpstr>Compression</vt:lpstr>
      <vt:lpstr>Compression Example</vt:lpstr>
      <vt:lpstr>Delta Encoding</vt:lpstr>
      <vt:lpstr>Delta Encoding</vt:lpstr>
      <vt:lpstr>Bit-Aligned Codes</vt:lpstr>
      <vt:lpstr>Unary and Binary Codes</vt:lpstr>
      <vt:lpstr>Elias-γ Code</vt:lpstr>
      <vt:lpstr>Elias-δ Code</vt:lpstr>
      <vt:lpstr>Elias-δ Code</vt:lpstr>
      <vt:lpstr>PowerPoint Presentation</vt:lpstr>
      <vt:lpstr>Byte-Aligned Codes</vt:lpstr>
      <vt:lpstr>V-Byte Encoding</vt:lpstr>
      <vt:lpstr>V-Byte Encoder </vt:lpstr>
      <vt:lpstr>V-Byte Decoder</vt:lpstr>
      <vt:lpstr>Compression Example</vt:lpstr>
      <vt:lpstr>Skipping </vt:lpstr>
      <vt:lpstr>Skip Pointers</vt:lpstr>
      <vt:lpstr>Skip Pointers</vt:lpstr>
      <vt:lpstr>Auxiliary Structures</vt:lpstr>
      <vt:lpstr>Index Construction</vt:lpstr>
      <vt:lpstr>Merging</vt:lpstr>
      <vt:lpstr>Merging</vt:lpstr>
      <vt:lpstr>Distributed Indexing</vt:lpstr>
      <vt:lpstr>Example</vt:lpstr>
      <vt:lpstr>MapReduce</vt:lpstr>
      <vt:lpstr>MapReduce</vt:lpstr>
      <vt:lpstr>MapReduce</vt:lpstr>
      <vt:lpstr>Example</vt:lpstr>
      <vt:lpstr>Indexing Example</vt:lpstr>
      <vt:lpstr>Result Merging</vt:lpstr>
      <vt:lpstr>Query Processing</vt:lpstr>
      <vt:lpstr>Document-At-A-Time</vt:lpstr>
      <vt:lpstr>Pseudocode Function Descriptions</vt:lpstr>
      <vt:lpstr>Document-At-A-Time</vt:lpstr>
      <vt:lpstr>Term-At-A-Time</vt:lpstr>
      <vt:lpstr>Term-At-A-Time</vt:lpstr>
      <vt:lpstr>Optimization Techniques</vt:lpstr>
      <vt:lpstr>PowerPoint Presentation</vt:lpstr>
      <vt:lpstr>PowerPoint Presentation</vt:lpstr>
      <vt:lpstr>Threshold Methods</vt:lpstr>
      <vt:lpstr>Threshold Methods</vt:lpstr>
      <vt:lpstr>MaxScore Example</vt:lpstr>
      <vt:lpstr>Other Approaches</vt:lpstr>
      <vt:lpstr>Structured Queries</vt:lpstr>
      <vt:lpstr>Evaluation Tree for Structured Query</vt:lpstr>
      <vt:lpstr>Distributed Evaluation</vt:lpstr>
      <vt:lpstr>Distributed Evaluation</vt:lpstr>
      <vt:lpstr>Distributed Evaluation</vt:lpstr>
      <vt:lpstr>Caching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Office 2004 Test Drive User</cp:lastModifiedBy>
  <cp:revision>111</cp:revision>
  <cp:lastPrinted>2015-10-01T17:24:30Z</cp:lastPrinted>
  <dcterms:created xsi:type="dcterms:W3CDTF">2008-09-24T13:08:11Z</dcterms:created>
  <dcterms:modified xsi:type="dcterms:W3CDTF">2017-10-05T16:05:04Z</dcterms:modified>
</cp:coreProperties>
</file>