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90ebe497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90ebe497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90ebe497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90ebe497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90ebe4970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90ebe497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90ebe4970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90ebe497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90ebe4970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90ebe4970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90ebe497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90ebe497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90ebe497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90ebe497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90ebe497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90ebe497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90ebe497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90ebe497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90ebe497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90ebe497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90ebe497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90ebe497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90ebe497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90ebe497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90ebe497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90ebe497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90ebe497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90ebe497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90ebe497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90ebe497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90ebe497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90ebe497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hyperlink" Target="https://arxiv.org/pdf/1801.10396.pdf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hyperlink" Target="https://arxiv.org/pdf/1801.10396.pdf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hyperlink" Target="https://arxiv.org/pdf/1801.10396.pdf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hyperlink" Target="https://arxiv.org/pdf/1801.10396.pdf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hyperlink" Target="https://arxiv.org/pdf/1801.10396.pdf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hyperlink" Target="https://arxiv.org/pdf/1801.10396.pdf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hyperlink" Target="https://arxiv.org/pdf/1801.10396.pdf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s://arxiv.org/pdf/1801.10396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rxiv.org/pdf/1801.10396.pdf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rxiv.org/pdf/1801.10396.pdf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rxiv.org/pdf/1801.10396.pd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hyperlink" Target="https://arxiv.org/pdf/1801.10396.pdf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hyperlink" Target="https://arxiv.org/pdf/1801.10396.pdf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hyperlink" Target="https://arxiv.org/pdf/1801.10396.pdf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3.png"/><Relationship Id="rId6" Type="http://schemas.openxmlformats.org/officeDocument/2006/relationships/image" Target="../media/image1.png"/><Relationship Id="rId7" Type="http://schemas.openxmlformats.org/officeDocument/2006/relationships/hyperlink" Target="https://arxiv.org/pdf/1801.10396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980000"/>
                </a:solidFill>
              </a:rPr>
              <a:t>Understanding Web Archiving Services and Their (Mis)Use on Social Media</a:t>
            </a:r>
            <a:endParaRPr b="1" sz="4000">
              <a:solidFill>
                <a:srgbClr val="9800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2019-05-01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CS795/895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Puneeth Bikkasandra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 Dominion University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256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URL Characterization for archive.is live feed:</a:t>
            </a:r>
            <a:endParaRPr b="1">
              <a:solidFill>
                <a:srgbClr val="980000"/>
              </a:solidFill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59050"/>
            <a:ext cx="8839200" cy="358105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 txBox="1"/>
          <p:nvPr/>
        </p:nvSpPr>
        <p:spPr>
          <a:xfrm>
            <a:off x="810950" y="4665800"/>
            <a:ext cx="75321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Source: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sz="1000">
                <a:solidFill>
                  <a:schemeClr val="dk1"/>
                </a:solidFill>
              </a:rPr>
              <a:t>Figure 2 -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sz="1100" u="sng">
                <a:solidFill>
                  <a:schemeClr val="accent5"/>
                </a:solidFill>
                <a:hlinkClick r:id="rId4"/>
              </a:rPr>
              <a:t>https://arxiv.org/pdf/1801.10396.pdf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4399" y="651500"/>
            <a:ext cx="5560000" cy="414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270125" y="119050"/>
            <a:ext cx="69105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980000"/>
                </a:solidFill>
              </a:rPr>
              <a:t>Domain Categories in Social Networks:</a:t>
            </a:r>
            <a:endParaRPr b="1" sz="2800">
              <a:solidFill>
                <a:srgbClr val="980000"/>
              </a:solidFill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934150" y="4799775"/>
            <a:ext cx="75408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Source: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sz="1000">
                <a:solidFill>
                  <a:schemeClr val="dk1"/>
                </a:solidFill>
              </a:rPr>
              <a:t>Figure 3 -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https://arxiv.org/pdf/1801.10396.pdf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152400" y="129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Temporal Dynamics:</a:t>
            </a:r>
            <a:endParaRPr b="1">
              <a:solidFill>
                <a:srgbClr val="980000"/>
              </a:solidFill>
            </a:endParaRPr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150" y="1641725"/>
            <a:ext cx="7849849" cy="30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 txBox="1"/>
          <p:nvPr/>
        </p:nvSpPr>
        <p:spPr>
          <a:xfrm>
            <a:off x="438950" y="4749575"/>
            <a:ext cx="77208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Source: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sz="1000">
                <a:solidFill>
                  <a:schemeClr val="dk1"/>
                </a:solidFill>
              </a:rPr>
              <a:t>Figure 4 -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https://arxiv.org/pdf/1801.10396.pdf</a:t>
            </a:r>
            <a:endParaRPr/>
          </a:p>
        </p:txBody>
      </p:sp>
      <p:sp>
        <p:nvSpPr>
          <p:cNvPr id="139" name="Google Shape;139;p24"/>
          <p:cNvSpPr txBox="1"/>
          <p:nvPr/>
        </p:nvSpPr>
        <p:spPr>
          <a:xfrm>
            <a:off x="258875" y="821600"/>
            <a:ext cx="8306100" cy="8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Temporal analysis of the archive.is live feed, reporting the number of URLs that are archived each day and on hour of day.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152400" y="118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Temporal Dynamics for Social Networks:</a:t>
            </a:r>
            <a:endParaRPr b="1">
              <a:solidFill>
                <a:srgbClr val="980000"/>
              </a:solidFill>
            </a:endParaRPr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463" y="1301600"/>
            <a:ext cx="7568475" cy="330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5"/>
          <p:cNvSpPr txBox="1"/>
          <p:nvPr/>
        </p:nvSpPr>
        <p:spPr>
          <a:xfrm>
            <a:off x="281375" y="810350"/>
            <a:ext cx="80361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</a:t>
            </a:r>
            <a:r>
              <a:rPr lang="en" sz="1600"/>
              <a:t>ime difference between the archival time and the time appeared on each of the four social networks.</a:t>
            </a:r>
            <a:endParaRPr sz="1600"/>
          </a:p>
        </p:txBody>
      </p:sp>
      <p:sp>
        <p:nvSpPr>
          <p:cNvPr id="147" name="Google Shape;147;p25"/>
          <p:cNvSpPr txBox="1"/>
          <p:nvPr/>
        </p:nvSpPr>
        <p:spPr>
          <a:xfrm>
            <a:off x="1080475" y="4778600"/>
            <a:ext cx="6482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Source: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sz="1000">
                <a:solidFill>
                  <a:schemeClr val="dk1"/>
                </a:solidFill>
              </a:rPr>
              <a:t>Figure 5 -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https://arxiv.org/pdf/1801.10396.pdf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86600" y="84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Social Networking </a:t>
            </a:r>
            <a:r>
              <a:rPr b="1" lang="en">
                <a:solidFill>
                  <a:srgbClr val="980000"/>
                </a:solidFill>
              </a:rPr>
              <a:t>Analysis </a:t>
            </a:r>
            <a:r>
              <a:rPr b="1" lang="en">
                <a:solidFill>
                  <a:srgbClr val="980000"/>
                </a:solidFill>
              </a:rPr>
              <a:t>- User Base:</a:t>
            </a:r>
            <a:endParaRPr b="1">
              <a:solidFill>
                <a:srgbClr val="980000"/>
              </a:solidFill>
            </a:endParaRPr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175" y="1269125"/>
            <a:ext cx="5159924" cy="340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3550" y="1012550"/>
            <a:ext cx="3132951" cy="2179697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6"/>
          <p:cNvSpPr txBox="1"/>
          <p:nvPr/>
        </p:nvSpPr>
        <p:spPr>
          <a:xfrm>
            <a:off x="1015500" y="4794600"/>
            <a:ext cx="71130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Source:</a:t>
            </a:r>
            <a:r>
              <a:rPr lang="en"/>
              <a:t> </a:t>
            </a:r>
            <a:r>
              <a:rPr lang="en" sz="1000"/>
              <a:t>Table 7 -</a:t>
            </a:r>
            <a:r>
              <a:rPr lang="en"/>
              <a:t> 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https://arxiv.org/pdf/1801.10396.pdf</a:t>
            </a:r>
            <a:endParaRPr/>
          </a:p>
        </p:txBody>
      </p:sp>
      <p:sp>
        <p:nvSpPr>
          <p:cNvPr id="156" name="Google Shape;156;p26"/>
          <p:cNvSpPr txBox="1"/>
          <p:nvPr/>
        </p:nvSpPr>
        <p:spPr>
          <a:xfrm>
            <a:off x="186175" y="657575"/>
            <a:ext cx="56724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15 subreddits sharing archive.is and Wayback Machine URLs.</a:t>
            </a:r>
            <a:endParaRPr/>
          </a:p>
        </p:txBody>
      </p:sp>
      <p:sp>
        <p:nvSpPr>
          <p:cNvPr id="157" name="Google Shape;157;p26"/>
          <p:cNvSpPr txBox="1"/>
          <p:nvPr/>
        </p:nvSpPr>
        <p:spPr>
          <a:xfrm>
            <a:off x="5582450" y="3277125"/>
            <a:ext cx="33426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 showing the s</a:t>
            </a:r>
            <a:r>
              <a:rPr lang="en"/>
              <a:t>cores of posts that include archive.is and Wayback Machine URLs.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107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980000"/>
                </a:solidFill>
              </a:rPr>
              <a:t>Social Networking Analysis - Deleted in subreddit ‘The_Donald’:</a:t>
            </a:r>
            <a:endParaRPr b="1" sz="20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950" y="1168725"/>
            <a:ext cx="6679349" cy="367740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7"/>
          <p:cNvSpPr txBox="1"/>
          <p:nvPr/>
        </p:nvSpPr>
        <p:spPr>
          <a:xfrm>
            <a:off x="503400" y="4756200"/>
            <a:ext cx="81372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Source: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sz="1000">
                <a:solidFill>
                  <a:schemeClr val="dk1"/>
                </a:solidFill>
              </a:rPr>
              <a:t>Table 8 -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https://arxiv.org/pdf/1801.10396.pdf</a:t>
            </a:r>
            <a:endParaRPr/>
          </a:p>
        </p:txBody>
      </p:sp>
      <p:sp>
        <p:nvSpPr>
          <p:cNvPr id="165" name="Google Shape;165;p27"/>
          <p:cNvSpPr txBox="1"/>
          <p:nvPr/>
        </p:nvSpPr>
        <p:spPr>
          <a:xfrm>
            <a:off x="360000" y="641525"/>
            <a:ext cx="81372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ubmissions deleted from The Donald with links to below news sources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244175" y="141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980000"/>
                </a:solidFill>
              </a:rPr>
              <a:t>Social Networking Analysis - Ad Revenue Deprivation:</a:t>
            </a:r>
            <a:endParaRPr b="1" sz="24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350" y="1293549"/>
            <a:ext cx="7647250" cy="35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8"/>
          <p:cNvSpPr txBox="1"/>
          <p:nvPr/>
        </p:nvSpPr>
        <p:spPr>
          <a:xfrm>
            <a:off x="340175" y="4715700"/>
            <a:ext cx="83286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Source: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sz="1000">
                <a:solidFill>
                  <a:schemeClr val="dk1"/>
                </a:solidFill>
              </a:rPr>
              <a:t>Table 9 -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https://arxiv.org/pdf/1801.10396.pdf</a:t>
            </a:r>
            <a:endParaRPr/>
          </a:p>
        </p:txBody>
      </p:sp>
      <p:sp>
        <p:nvSpPr>
          <p:cNvPr id="173" name="Google Shape;173;p28"/>
          <p:cNvSpPr txBox="1"/>
          <p:nvPr/>
        </p:nvSpPr>
        <p:spPr>
          <a:xfrm>
            <a:off x="438950" y="776600"/>
            <a:ext cx="80697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Top 20 domains with the largest ad revenue losses because of the use of archiving services on Reddit.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311700" y="16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Take Away:</a:t>
            </a:r>
            <a:endParaRPr b="1">
              <a:solidFill>
                <a:srgbClr val="980000"/>
              </a:solidFill>
            </a:endParaRPr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11700" y="882700"/>
            <a:ext cx="8520600" cy="3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Commonly archived content - </a:t>
            </a:r>
            <a:r>
              <a:rPr lang="en"/>
              <a:t>News and social media posts.</a:t>
            </a:r>
            <a:endParaRPr/>
          </a:p>
          <a:p>
            <a:pPr indent="-342900" lvl="0" marL="457200" rtl="0" algn="just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Archived URLs are mostly shared on “fringe” communities within above discussed social networks favoring archive.is URLs and to bypass censorship policies in some platforms.</a:t>
            </a:r>
            <a:endParaRPr/>
          </a:p>
          <a:p>
            <a:pPr indent="-342900" lvl="0" marL="457200" rtl="0" algn="just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Bots are responsible for posting large portion of archive URLs</a:t>
            </a:r>
            <a:r>
              <a:rPr lang="en"/>
              <a:t>.</a:t>
            </a:r>
            <a:r>
              <a:rPr i="1" lang="en"/>
              <a:t>The_Donald</a:t>
            </a:r>
            <a:r>
              <a:rPr lang="en"/>
              <a:t> subreddit targets ad revenue of news sources by blocking URLs and instead suggest users to post archive URLs.</a:t>
            </a:r>
            <a:endParaRPr/>
          </a:p>
          <a:p>
            <a:pPr indent="-342900" lvl="0" marL="457200" rtl="0" algn="just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estimated that </a:t>
            </a:r>
            <a:r>
              <a:rPr i="1" lang="en"/>
              <a:t>Washington Post</a:t>
            </a:r>
            <a:r>
              <a:rPr lang="en"/>
              <a:t> lose $70K/yr from their ad revenue because of the use of archiving services.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225" y="152400"/>
            <a:ext cx="7757699" cy="46083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911650" y="4812350"/>
            <a:ext cx="64827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80000"/>
                </a:solidFill>
              </a:rPr>
              <a:t>Source</a:t>
            </a:r>
            <a:r>
              <a:rPr b="1" lang="en" sz="1200">
                <a:solidFill>
                  <a:srgbClr val="274E13"/>
                </a:solidFill>
              </a:rPr>
              <a:t>:</a:t>
            </a:r>
            <a:r>
              <a:rPr lang="en"/>
              <a:t>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https://arxiv.org/pdf/1801.10396.pdf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Targeted </a:t>
            </a:r>
            <a:r>
              <a:rPr b="1" lang="en">
                <a:solidFill>
                  <a:srgbClr val="980000"/>
                </a:solidFill>
              </a:rPr>
              <a:t>Research Questions:</a:t>
            </a:r>
            <a:endParaRPr b="1">
              <a:solidFill>
                <a:srgbClr val="980000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546350"/>
            <a:ext cx="8520600" cy="24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How are archive URLs disseminated across popular social networks? 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kind of content gets archived, by whom and why? 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SzPts val="2000"/>
              <a:buChar char="●"/>
            </a:pPr>
            <a:r>
              <a:rPr lang="en" sz="2000"/>
              <a:t>Are archiving services misused in any way?</a:t>
            </a:r>
            <a:endParaRPr sz="2000"/>
          </a:p>
        </p:txBody>
      </p:sp>
      <p:sp>
        <p:nvSpPr>
          <p:cNvPr id="68" name="Google Shape;68;p15"/>
          <p:cNvSpPr txBox="1"/>
          <p:nvPr/>
        </p:nvSpPr>
        <p:spPr>
          <a:xfrm>
            <a:off x="855375" y="4479450"/>
            <a:ext cx="7473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https://arxiv.org/pdf/1801.10396.pdf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165400" y="276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Archives:</a:t>
            </a:r>
            <a:endParaRPr b="1">
              <a:solidFill>
                <a:srgbClr val="980000"/>
              </a:solidFill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247600" y="1035450"/>
            <a:ext cx="8801400" cy="32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</a:t>
            </a:r>
            <a:r>
              <a:rPr b="1" lang="en"/>
              <a:t>rchive.is: </a:t>
            </a:r>
            <a:r>
              <a:rPr lang="en"/>
              <a:t>on-demand archival service, link shortener hides source URL.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Hosted by: Hostkey (Russian Provider)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Content removal complies with DMCA take down requests.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Wayback Machine: </a:t>
            </a:r>
            <a:r>
              <a:rPr lang="en"/>
              <a:t>on-demand, proactive crawler.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Owned by: Internet Archive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</a:t>
            </a:r>
            <a:r>
              <a:rPr lang="en"/>
              <a:t>Respects </a:t>
            </a:r>
            <a:r>
              <a:rPr i="1" lang="en"/>
              <a:t>robots.txt </a:t>
            </a:r>
            <a:r>
              <a:rPr lang="en"/>
              <a:t>and content removal by website owners.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</a:t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675300" y="4423175"/>
            <a:ext cx="741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https://arxiv.org/pdf/1801.10396.pdf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866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80000"/>
                </a:solidFill>
              </a:rPr>
              <a:t>Social Networks: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152700" y="566400"/>
            <a:ext cx="8838600" cy="4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Twitter:</a:t>
            </a:r>
            <a:r>
              <a:rPr lang="en"/>
              <a:t> 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micro-blogging social network, 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share tweets to their followers.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"/>
              <a:t>Reddit</a:t>
            </a:r>
            <a:r>
              <a:rPr lang="en"/>
              <a:t>:</a:t>
            </a:r>
            <a:endParaRPr/>
          </a:p>
          <a:p>
            <a:pPr indent="-342900" lvl="0" marL="457200" rtl="0" algn="l">
              <a:lnSpc>
                <a:spcPct val="113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Social news-aggregator, users post URLs with title.</a:t>
            </a:r>
            <a:endParaRPr/>
          </a:p>
          <a:p>
            <a:pPr indent="-342900" lvl="0" marL="457200" rtl="0" algn="l">
              <a:lnSpc>
                <a:spcPct val="113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Posts are up/down voted deciding the order</a:t>
            </a:r>
            <a:endParaRPr/>
          </a:p>
          <a:p>
            <a:pPr indent="0" lvl="0" marL="0" rtl="0" algn="l">
              <a:lnSpc>
                <a:spcPct val="113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"/>
              <a:t>4chan</a:t>
            </a:r>
            <a:r>
              <a:rPr lang="en"/>
              <a:t>: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 board discussion forum, users are anonymous (country or troll flags)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Politically Incorrect board (/pol/) is chosen.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"/>
              <a:t>Gab</a:t>
            </a:r>
            <a:r>
              <a:rPr lang="en"/>
              <a:t>: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Champion free speech with free flow of information.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Voting for popularity content, attracts alt-right users, declined by Google &amp; Apple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821600" y="4651800"/>
            <a:ext cx="64827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https://arxiv.org/pdf/1801.10396.pdf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210400" y="186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Dataset</a:t>
            </a:r>
            <a:endParaRPr b="1">
              <a:solidFill>
                <a:srgbClr val="980000"/>
              </a:solidFill>
            </a:endParaRPr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814825"/>
            <a:ext cx="8520600" cy="8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21 Million URLs from the archive.is live feed - </a:t>
            </a:r>
            <a:r>
              <a:rPr b="1" lang="en"/>
              <a:t>http://archive.is/livefeed/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356K archive.is + 391K Wayback Machine URLs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700" y="1632025"/>
            <a:ext cx="5984271" cy="286902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1316825" y="4711075"/>
            <a:ext cx="6482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Source: </a:t>
            </a:r>
            <a:r>
              <a:rPr lang="en" sz="1000"/>
              <a:t>Table1 </a:t>
            </a:r>
            <a:r>
              <a:rPr lang="en" sz="1200"/>
              <a:t>-</a:t>
            </a:r>
            <a:r>
              <a:rPr lang="en"/>
              <a:t>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https://arxiv.org/pdf/1801.10396.pdf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174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Cross Platform Analysis:</a:t>
            </a:r>
            <a:endParaRPr b="1">
              <a:solidFill>
                <a:srgbClr val="980000"/>
              </a:solidFill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0000"/>
            <a:ext cx="8839202" cy="36118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731600" y="4664200"/>
            <a:ext cx="73719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Source:</a:t>
            </a:r>
            <a:r>
              <a:rPr lang="en"/>
              <a:t> </a:t>
            </a:r>
            <a:r>
              <a:rPr lang="en" sz="1000"/>
              <a:t>Table 2</a:t>
            </a:r>
            <a:r>
              <a:rPr lang="en"/>
              <a:t> -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https://arxiv.org/pdf/1801.10396.pdf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1525" y="1310199"/>
            <a:ext cx="3964800" cy="296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202575" y="172700"/>
            <a:ext cx="70905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980000"/>
                </a:solidFill>
              </a:rPr>
              <a:t>Archive.is Live feed:</a:t>
            </a:r>
            <a:endParaRPr b="1" sz="2800">
              <a:solidFill>
                <a:srgbClr val="980000"/>
              </a:solidFill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551500" y="4333150"/>
            <a:ext cx="70455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292625" y="900400"/>
            <a:ext cx="7563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Number of distinct URLs per source domain</a:t>
            </a:r>
            <a:endParaRPr sz="1800"/>
          </a:p>
        </p:txBody>
      </p:sp>
      <p:sp>
        <p:nvSpPr>
          <p:cNvPr id="106" name="Google Shape;106;p20"/>
          <p:cNvSpPr txBox="1"/>
          <p:nvPr/>
        </p:nvSpPr>
        <p:spPr>
          <a:xfrm>
            <a:off x="900350" y="4733700"/>
            <a:ext cx="70455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https://arxiv.org/pdf/1801.10396.pdf</a:t>
            </a: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292625" y="1469650"/>
            <a:ext cx="46032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</a:t>
            </a:r>
            <a:r>
              <a:rPr lang="en" sz="1600"/>
              <a:t>xtract the domain categories of source URLs using the free Virus Total API (virustotal.com).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Categorization is done at domain-level, results are presented at a per-URL level.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URL is assigned the same category as its domain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0" y="4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   </a:t>
            </a:r>
            <a:r>
              <a:rPr b="1" lang="en">
                <a:solidFill>
                  <a:srgbClr val="980000"/>
                </a:solidFill>
              </a:rPr>
              <a:t>Reddit, /pol/, Twitter and Gab CDF                     </a:t>
            </a:r>
            <a:endParaRPr b="1">
              <a:solidFill>
                <a:srgbClr val="980000"/>
              </a:solidFill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275" y="613575"/>
            <a:ext cx="2639968" cy="202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1050" y="541912"/>
            <a:ext cx="2746225" cy="2029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7775" y="2643425"/>
            <a:ext cx="2732967" cy="202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61975" y="2790073"/>
            <a:ext cx="2595300" cy="188320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/>
        </p:nvSpPr>
        <p:spPr>
          <a:xfrm>
            <a:off x="1643225" y="4673275"/>
            <a:ext cx="64827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Source: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sz="1000">
                <a:solidFill>
                  <a:schemeClr val="dk1"/>
                </a:solidFill>
              </a:rPr>
              <a:t>Figure 1 -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7"/>
              </a:rPr>
              <a:t>https://arxiv.org/pdf/1801.10396.pdf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