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7" r:id="rId6"/>
    <p:sldId id="266" r:id="rId7"/>
    <p:sldId id="271" r:id="rId8"/>
    <p:sldId id="265" r:id="rId9"/>
    <p:sldId id="259" r:id="rId10"/>
    <p:sldId id="261" r:id="rId11"/>
    <p:sldId id="268" r:id="rId12"/>
    <p:sldId id="262" r:id="rId13"/>
    <p:sldId id="276" r:id="rId14"/>
    <p:sldId id="272" r:id="rId15"/>
    <p:sldId id="269" r:id="rId16"/>
    <p:sldId id="274" r:id="rId17"/>
    <p:sldId id="277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7:59.9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EB523D-C268-4FB3-B1A0-00987F71BD76}" emma:medium="tactile" emma:mode="ink">
          <msink:context xmlns:msink="http://schemas.microsoft.com/ink/2010/main" type="writingRegion" rotatedBoundingBox="17222,14962 10891,14495 11239,9767 17571,10234"/>
        </emma:interpretation>
      </emma:emma>
    </inkml:annotationXML>
    <inkml:traceGroup>
      <inkml:annotationXML>
        <emma:emma xmlns:emma="http://www.w3.org/2003/04/emma" version="1.0">
          <emma:interpretation id="{43C97323-23B6-44F6-8E2D-019F0FAEFC88}" emma:medium="tactile" emma:mode="ink">
            <msink:context xmlns:msink="http://schemas.microsoft.com/ink/2010/main" type="paragraph" rotatedBoundingBox="17222,14962 10891,14495 11239,9767 17571,10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F11762-6B96-4625-854E-5E028A6B82DF}" emma:medium="tactile" emma:mode="ink">
              <msink:context xmlns:msink="http://schemas.microsoft.com/ink/2010/main" type="line" rotatedBoundingBox="17222,14962 10891,14495 11239,9767 17571,10234"/>
            </emma:interpretation>
          </emma:emma>
        </inkml:annotationXML>
        <inkml:traceGroup>
          <inkml:annotationXML>
            <emma:emma xmlns:emma="http://www.w3.org/2003/04/emma" version="1.0">
              <emma:interpretation id="{24E5364F-7859-4F3A-9C31-DAF3A5293216}" emma:medium="tactile" emma:mode="ink">
                <msink:context xmlns:msink="http://schemas.microsoft.com/ink/2010/main" type="inkWord" rotatedBoundingBox="17222,14962 10891,14495 11239,9767 17571,10234"/>
              </emma:interpretation>
              <emma:one-of disjunction-type="recognition" id="oneOf0">
                <emma:interpretation id="interp0" emma:lang="" emma:confidence="0">
                  <emma:literal>☺</emma:literal>
                </emma:interpretation>
                <emma:interpretation id="interp1" emma:lang="" emma:confidence="0">
                  <emma:literal>•</emma:literal>
                </emma:interpretation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0</emma:literal>
                </emma:interpretation>
              </emma:one-of>
            </emma:emma>
          </inkml:annotationXML>
          <inkml:trace contextRef="#ctx0" brushRef="#br0">5342 305 0,'-23'0'203,"-23"0"-141,-115 0-62,-1-46 16,-46 23-16,23-1 16,-46 1-16,24-23 15,-24 23-15,23 0 16,69 0-16,47 23 16,0-46-16,-24 23 15,70 23-15,0 0 16,0 0-1,-1 0 1,24 0-16,0 0 16,-23 0-16,-23 0 15,23 0-15,-24 0 16,-22 0-16,0 0 16,-1 0-16,-22 0 15,22 0-15,24 0 16,-23 0-1,69 0-15,-47 0 16,1 0-16,0 0 16,23 0-16,0 0 15,-1 0-15,1 0 16,23 0-16,-23 0 16,23 0-16,-23 0 15,23 23-15,-24-23 16,1 0-16,0 0 15,23 23-15,-23-23 16,0 0-16,-1 0 16,1 0-16,-23 46 15,46-23-15,-23-23 16,-24 0-16,47 23 16,-46 0-16,46-23 15,0 23-15,-23 0 16,-1-23-1,1 0-15,0 24 16,46-1-16,-46 0 16,23 0-16,0-23 15,0 23-15,0-23 16,23 23-16,-47 23 16,1-23-16,46 0 15,-23 0-15,-69 93 16,22-47-1,70-46 1,-23 23-16,0-22 16,-23 22-16,46-23 15,0 0-15,-46 23 16,46-23-16,-23 46 16,0-69-16,0 47 15,23-24-15,0 46 16,-23-46-1,23 46-15,0-46 16,-24 24-16,24-24 16,0 46-16,0-46 15,0 23-15,0-23 16,0 24-16,0 22 16,0-23-16,0 23 15,0 1 1,0-47-16,0 23 15,0 0-15,0 23 16,0-23 0,0-22-16,0 22 15,0 0-15,0-23 16,24 23 0,-1 23-16,-23-45 15,23 22-15,-23-23 16,23 46-16,0 0 15,-23-46-15,0 24 16,23-1-16,0 0 16,-23-23-1,23 0-15,0 0 16,-23 23-16,0-22 16,23-1-16,0 23 15,1-23-15,-1 0 16,0 69-16,23-69 15,-23 24-15,-23-1 16,46 0-16,-23 0 16,23 23-1,-22-69-15,-1 24 16,23 22-16,-46-23 16,23 23-16,23 0 15,-23 0 1,0-23-16,0 1 15,24 22 1,-24 0-16,0-23 16,0 0-16,23 23 15,0 0-15,0 1 16,1-24-16,22 46 16,-46-23-16,46 0 15,-69 1-15,69-24 16,-22 46-16,-1-69 15,0 69-15,23-46 16,-23 0-16,24 24 16,-47-24-16,69 0 15,-46 23-15,-23-23 16,24-23-16,-1 23 16,-23 23-16,46-23 15,-23 0-15,-23 1 16,1-24-16,22 23 15,46 0-15,-69-23 16,46 23-16,-45-23 16,-1 0-16,46 23 15,-23-23-15,-23 0 16,23 0-16,24 0 16,-24 23-16,23-23 15,0 0-15,47 46 16,-47-46-1,47 0-15,-1 23 16,-46-23-16,47 23 16,-47-23-16,23 0 15,-45 23-15,-24-23 16,46 0-16,0 0 16,24 0-16,-47 0 15,0 0 1,23-46-16,-23 46 15,1 0 1,-24 0-16,0-23 16,46 0-16,23 0 15,-69 0-15,47 0 16,-1 23-16,23-23 16,-45 0-16,22 23 15,0-23-15,0-1 16,-22 24-16,-1 0 15,0-69-15,0 69 16,0-23-16,-23 0 16,24 0-16,-47 0 15,69-23 1,-46 46-16,0-23 16,23-24-16,0 1 15,1 23-15,-1-46 16,46 23-16,-69 23 15,46-1-15,-22-22 16,-24 0 0,46 0-16,-69 23 15,23 23-15,0-23 16,0 0-16,-23-47 16,23 70-16,0-23 15,-23-23-15,24 23 16,-1-23-16,0 0 15,0 23-15,0-24 16,-23-22-16,46 23 16,-46 0-16,0 23 15,23-24-15,23 1 16,-46 0-16,23-23 16,-23 46-16,24-47 15,-1 24-15,-23-23 16,23 46-16,0-23 15,-23 0 1,0-1-16,0 1 16,46 23-16,-23-46 15,-23 23 1,0 23-16,0-1 16,0-22-16,23 23 15,-23 0 1,0 0-1,0 0-15,0 0 32,0 0-32,0 0 31,0-24-31,0 24 16,0 0-16,0 0 15,0 0-15,0-23 16,0 23-1,0-23-15,0 23 16,0-24 0,0 24-1,0-23 1,0 23-16,0-23 31,0 23-15,0-23-1,0 22-15,0-22 16,0 23 0,0-23-1,0 23 1,0-23 0,0 23-16,0-24 15,0 24 1,-23-23-1,23 23 1,-23 23-16,23-46 16,0 0-1,-23 0 1,23 22 0,-46 1-1,46 0-15,0 0 16,0 0-16,0-23 15,-23 46 1,23-46 0,0 23-16,0 0 15,-47-24 1,24 1 15,0 23-31,23 0 16,-23 0-16,0-23 15,0 0-15,-23-1 16,46 24-16,-23 0 16,0-23-16,0 23 15,-1 0-15,1 23 16,23-23 0,-23 23 15,23-23 16,-23 0 15,0 23-15,0 0-47,0-24 16,0 24-16,-23-23 15,-1 0 1,24 23-16,-46-23 16,46 23-16,0 0 15,-23 0-15,0-46 16,-1 46-16,24 0 15,-23 0-15,-23-23 16,0 23-16,45 0 16,-45-23-16,46 23 15,-23 0 1,23 0-16,0-23 16,0 23-1,0 0 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39.3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E63D99-C70B-4FC7-BD98-063BA0F3BA37}" emma:medium="tactile" emma:mode="ink">
          <msink:context xmlns:msink="http://schemas.microsoft.com/ink/2010/main" type="inkDrawing"/>
        </emma:interpretation>
      </emma:emma>
    </inkml:annotationXML>
    <inkml:trace contextRef="#ctx0" brushRef="#br0">187 0 0,'-23'46'266,"0"-46"-266,0 23 15,0-23-15,23 24 16,-23-1-16,0 0 78,0 0 0,0-23-62,23 23-16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5:59.8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7380EE-C92D-478D-8831-BA171BE53E22}" emma:medium="tactile" emma:mode="ink">
          <msink:context xmlns:msink="http://schemas.microsoft.com/ink/2010/main" type="writingRegion" rotatedBoundingBox="16694,15748 20666,15748 20666,15863 16694,15863"/>
        </emma:interpretation>
      </emma:emma>
    </inkml:annotationXML>
    <inkml:traceGroup>
      <inkml:annotationXML>
        <emma:emma xmlns:emma="http://www.w3.org/2003/04/emma" version="1.0">
          <emma:interpretation id="{7B858D16-A4F3-4286-AFE9-7B7AF0B097BB}" emma:medium="tactile" emma:mode="ink">
            <msink:context xmlns:msink="http://schemas.microsoft.com/ink/2010/main" type="paragraph" rotatedBoundingBox="16694,15748 20666,15748 20666,15863 16694,15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8EFAC9-F446-4C32-AC25-9AC1B6DAD17B}" emma:medium="tactile" emma:mode="ink">
              <msink:context xmlns:msink="http://schemas.microsoft.com/ink/2010/main" type="line" rotatedBoundingBox="16694,15748 20666,15748 20666,15863 16694,15863"/>
            </emma:interpretation>
          </emma:emma>
        </inkml:annotationXML>
        <inkml:traceGroup>
          <inkml:annotationXML>
            <emma:emma xmlns:emma="http://www.w3.org/2003/04/emma" version="1.0">
              <emma:interpretation id="{E8D2A4FF-CC23-4E05-8854-B7EC7E3EAF16}" emma:medium="tactile" emma:mode="ink">
                <msink:context xmlns:msink="http://schemas.microsoft.com/ink/2010/main" type="inkWord" rotatedBoundingBox="16694,15840 17780,15840 17780,15863 16694,158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2933 67 0,'0'-40'63,"88"40"-1,88 0-62,87 0 16,92 0-16,-91 0 15,-88-39-15,0 39 16,-85 0-16,85 0 16,0-40-16,-88 40 15,-1 0 1,1 0-16,88 0 16,-88 0-1,4 0 1,-5 0-16,1 0 31,0 0 0,0 0-15,0 0 15,0 0-15,0 0 15,-1 0 32,1 0-48,0 0 1,4 0-1,-4 0 1,0 0 0,-1-40 31,1 40 31,0 0 0</inkml:trace>
        </inkml:traceGroup>
        <inkml:traceGroup>
          <inkml:annotationXML>
            <emma:emma xmlns:emma="http://www.w3.org/2003/04/emma" version="1.0">
              <emma:interpretation id="{AF658FC3-8CB9-406D-94B4-A6B3C1FAD733}" emma:medium="tactile" emma:mode="ink">
                <msink:context xmlns:msink="http://schemas.microsoft.com/ink/2010/main" type="inkWord" rotatedBoundingBox="19627,15748 20666,15748 20666,15840 19627,15840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=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>2933 67 0,'0'-40'63,"88"40"-1,88 0-62,87 0 16,92 0-16,-91 0 15,-88-39-15,0 39 16,-85 0-16,85 0 16,0-40-16,-88 40 15,-1 0 1,1 0-16,88 0 16,-88 0-1,4 0 1,-5 0-16,1 0 31,0 0 0,0 0-15,0 0 15,0 0-15,0 0 15,-1 0 32,1 0-48,0 0 1,4 0-1,-4 0 1,0 0 0,-1-40 31,1 40 31,0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11.1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75B434-AF7A-423A-ADD4-0F2DB0308E1F}" emma:medium="tactile" emma:mode="ink">
          <msink:context xmlns:msink="http://schemas.microsoft.com/ink/2010/main" type="inkDrawing"/>
        </emma:interpretation>
      </emma:emma>
    </inkml:annotationXML>
    <inkml:trace contextRef="#ctx0" brushRef="#br0">0 46 0,'46'-23'188,"0"0"-188,-23 23 15,24 0-15,-24 0 16,23 0-16,-23 0 31,23 0-15,-23 0-1,23 0-15,1 0 16,22 0-16,0 0 16,0 0-16,-22 0 15,22 0-15,23 0 16,-22 0-16,-1 0 16,-46 0-16,23 0 15,-23 0 1,0 0-16,23 0 15,-22 0 1,22 0 0,-23 0-1,0 0 1,0 0-16,0 0 16,0 0-16,0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13.0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9AB1FE-4FFB-4D23-BAAB-CAD42F20565E}" emma:medium="tactile" emma:mode="ink">
          <msink:context xmlns:msink="http://schemas.microsoft.com/ink/2010/main" type="inkDrawing"/>
        </emma:interpretation>
      </emma:emma>
    </inkml:annotationXML>
    <inkml:trace contextRef="#ctx0" brushRef="#br0">0 161 0,'0'-23'234,"23"0"-234,23 23 16,-23 0-16,47 0 16,-1 0-16,-46 0 15,23 0-15,-23 0 16,0 0-16,24 0 16,-24 0-1,0 0 1,0 0-1,23-23 1,-23 23 0,0-23-1,0 23-15,0 0 16,0 0-16,1 0 16,-1 0-1,23 0 1,-23 0 15,0 0-31,0 0 16,0 0-16,0-23 15,0 23 17,0 0-1,1 0 16,-1 0-32,0-23 17,0 23 46,0 0-16,0 0-31,0 0 16,23-23-15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32.6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A26040-FFC2-4F07-A087-B5FA57FB4191}" emma:medium="tactile" emma:mode="ink">
          <msink:context xmlns:msink="http://schemas.microsoft.com/ink/2010/main" type="inkDrawing"/>
        </emma:interpretation>
      </emma:emma>
    </inkml:annotationXML>
    <inkml:trace contextRef="#ctx0" brushRef="#br0">0 23 0,'0'-23'31,"24"23"-15,-1 0 47,0 23-48,-23 0 1,0 46-1,0-22-15,0-24 16,0 0-16,0 0 16,0 0-16,0 0 15,0 0 17,0 0-17,0 0-15,0 0 31,0 1-15,0-1 0,0 0-1,0 0-15,0 0 16,0 0 0,0 0-1,0 0 1,0 23-1,0-23 17,0 24-17,0-24 1,0 0 156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33.5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A5A75-F3D9-4C4B-AEB2-01B1EE8FDF8E}" emma:medium="tactile" emma:mode="ink">
          <msink:context xmlns:msink="http://schemas.microsoft.com/ink/2010/main" type="inkDrawing"/>
        </emma:interpretation>
      </emma:emma>
    </inkml:annotationXML>
    <inkml:trace contextRef="#ctx0" brushRef="#br0">96 0 0,'23'0'94,"-23"23"-78,0 23-16,-23 0 15,-1 1-15,1-24 16,23 0-16,-23 0 16,23 0-16,-23-23 15,23 23-15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34.7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AFB656-98CD-47C4-B254-0B55730FA6D7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0,'23'0'94,"0"0"-63,0 0-15,23 23 31,-23-23-16,0 23 0,0 1-15,1-24 0,-24 23 30,23-23 1,-23 23-31,23 0 0,-23 0 202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36.3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7641D2-C018-4C7C-89D4-E997EB91BAE9}" emma:medium="tactile" emma:mode="ink">
          <msink:context xmlns:msink="http://schemas.microsoft.com/ink/2010/main" type="inkDrawing"/>
        </emma:interpretation>
      </emma:emma>
    </inkml:annotationXML>
    <inkml:trace contextRef="#ctx0" brushRef="#br0">1 23 0,'0'-23'94,"0"69"-63,0 0-31,0-23 16,0 0-16,0 1 15,0 22 1,0-23-16,0 0 16,0 0-1,0 0-15,23 0 16,-23 0-1,0 0-15,0 0 16,0 1 0,0-1-1,0 0 1,0 0-16,0 0 16,0 0-1,0 0-15,0 0 16,0 0-1,0 0-15,0 0 16,0 1 0,0-1-16,0 0 31,0 0-15,0 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5-09T03:46:37.7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F53F2D-B780-43F8-8F01-3EEF2339D048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0,'23'0'188,"1"23"-157,-1-23-15,-23 23-16,0 0 15,23-23-15,0 24 32,-23-1-1,23-23-15,-23 23-1,23-23 1,-23 23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9F1C-9B4E-43D7-95D6-537E011A2A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700171.27910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emf"/><Relationship Id="rId18" Type="http://schemas.openxmlformats.org/officeDocument/2006/relationships/customXml" Target="../ink/ink9.xml"/><Relationship Id="rId3" Type="http://schemas.openxmlformats.org/officeDocument/2006/relationships/hyperlink" Target="http://dx.doi.org/10.1145/2700171.2791044" TargetMode="External"/><Relationship Id="rId21" Type="http://schemas.openxmlformats.org/officeDocument/2006/relationships/image" Target="../media/image15.emf"/><Relationship Id="rId7" Type="http://schemas.openxmlformats.org/officeDocument/2006/relationships/image" Target="../media/image8.emf"/><Relationship Id="rId12" Type="http://schemas.openxmlformats.org/officeDocument/2006/relationships/customXml" Target="../ink/ink6.xml"/><Relationship Id="rId17" Type="http://schemas.openxmlformats.org/officeDocument/2006/relationships/image" Target="../media/image13.emf"/><Relationship Id="rId2" Type="http://schemas.openxmlformats.org/officeDocument/2006/relationships/image" Target="../media/image7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5.xml"/><Relationship Id="rId19" Type="http://schemas.openxmlformats.org/officeDocument/2006/relationships/image" Target="../media/image14.emf"/><Relationship Id="rId4" Type="http://schemas.openxmlformats.org/officeDocument/2006/relationships/customXml" Target="../ink/ink2.xml"/><Relationship Id="rId9" Type="http://schemas.openxmlformats.org/officeDocument/2006/relationships/image" Target="../media/image9.emf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6" y="956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Out of Five Archived Web Pages Existed as Presented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04" y="3343710"/>
            <a:ext cx="8966663" cy="879156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G. Ainsworth, Michael L. Nelson, Old Dominion University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Herbert Van de Sompel, Los Alamos National Laboratory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1200" dirty="0">
                <a:hlinkClick r:id="rId2"/>
              </a:rPr>
              <a:t>http://dx.doi.org/10.1145/2700171.2791044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520545" y="4543935"/>
            <a:ext cx="3110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Vamsi Krishna Pabbisetty</a:t>
            </a:r>
          </a:p>
          <a:p>
            <a:pPr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CS795/895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 : 01071855</a:t>
            </a:r>
          </a:p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2019-05-09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5370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and Source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(Mindist)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Last-Modified/Memento-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 (Bracket)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Constraint: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archive or multiple archives as source while composing composite memento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increases the chances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4233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samples with 1000 URI-Rs selected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- DMOZ, search engine, Bitly, and Delicious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sample URI-Rs in total</a:t>
            </a:r>
          </a:p>
        </p:txBody>
      </p:sp>
    </p:spTree>
    <p:extLst>
      <p:ext uri="{BB962C8B-B14F-4D97-AF65-F5344CB8AC3E}">
        <p14:creationId xmlns:p14="http://schemas.microsoft.com/office/powerpoint/2010/main" val="262324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2" y="1325563"/>
            <a:ext cx="10583489" cy="524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rURI-Ms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timemaps for all the 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URI-M per month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Recomposition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memento obtained above)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rURI-M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eURI-Rs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eURI-R timemap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eURI-M for eURI-R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embedded memento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of steps in Phase 2</a:t>
            </a:r>
          </a:p>
        </p:txBody>
      </p:sp>
    </p:spTree>
    <p:extLst>
      <p:ext uri="{BB962C8B-B14F-4D97-AF65-F5344CB8AC3E}">
        <p14:creationId xmlns:p14="http://schemas.microsoft.com/office/powerpoint/2010/main" val="136096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1628659"/>
            <a:ext cx="10558550" cy="302646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311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5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7" y="1325564"/>
            <a:ext cx="4235691" cy="5111658"/>
          </a:xfr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4018847" y="6437222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009971" y="5669378"/>
              <a:ext cx="1430280" cy="57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8091" y="5657498"/>
                <a:ext cx="1454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976851" y="5868818"/>
              <a:ext cx="482400" cy="16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971" y="5856938"/>
                <a:ext cx="506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7074131" y="5860538"/>
              <a:ext cx="390960" cy="583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2251" y="5848658"/>
                <a:ext cx="4147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7572731" y="5419898"/>
              <a:ext cx="27360" cy="258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0851" y="5408018"/>
                <a:ext cx="51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7546811" y="5411618"/>
              <a:ext cx="43200" cy="100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4931" y="5399738"/>
                <a:ext cx="669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7597931" y="5444738"/>
              <a:ext cx="91800" cy="586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6051" y="5432858"/>
                <a:ext cx="115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7506131" y="5594498"/>
              <a:ext cx="15120" cy="274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4251" y="5582618"/>
                <a:ext cx="388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7473011" y="5802218"/>
              <a:ext cx="58680" cy="586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61131" y="579033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/>
              <p14:cNvContentPartPr/>
              <p14:nvPr/>
            </p14:nvContentPartPr>
            <p14:xfrm>
              <a:off x="7505411" y="5802218"/>
              <a:ext cx="67680" cy="66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93531" y="5790338"/>
                <a:ext cx="9144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4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013"/>
            <a:ext cx="10608425" cy="50701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available mementos to required mementos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by 4.1% for both heuristics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multiple archives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 increase in temporal coherence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Prima Facie Coherence (only Internet archive returns last modified for eURI-Ms)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Possibly Coherent mean by 4.1% and Probably Violative counts by 2.8% (increased number of eURI-Ms without last modified)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Mindist is generally used while archiving.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Bracket heuristic: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Prima Facie Coherent eURI-Ms by 13.7%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Possibly Coherent eURI-Ms by 14.5%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Prima Facie Violatives eURIMs by 0.9%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 Coherence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54" y="1690688"/>
            <a:ext cx="8451492" cy="3006003"/>
          </a:xfrm>
          <a:solidFill>
            <a:srgbClr val="FFFFFF"/>
          </a:solidFill>
          <a:ln>
            <a:solidFill>
              <a:srgbClr val="FFFF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25795" y="4696691"/>
            <a:ext cx="9847005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1,244 sample URI-Rs had no timemaps or had restricted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2756 URI-Rs were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12.4%–17.9% are both 100% Prima Facie Coherent and 100% complete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0254" y="6384174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6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F5B5-4770-B54B-8D76-528DC384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489-0A73-6A4C-9E01-5660B444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and missing mementos – a heuristic to find a reasonable alternate of a missing URI-M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similarities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every archive adds additional information which is archive specific into memento. This kind of changes do not affect user but would affect machines.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raise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Prima Facie or Possibly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and decrease in others if this were possible increasing coherence.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skills – Indicating the coherent status of a memento to the user</a:t>
            </a:r>
          </a:p>
        </p:txBody>
      </p:sp>
    </p:spTree>
    <p:extLst>
      <p:ext uri="{BB962C8B-B14F-4D97-AF65-F5344CB8AC3E}">
        <p14:creationId xmlns:p14="http://schemas.microsoft.com/office/powerpoint/2010/main" val="30379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583487" cy="51666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increase by 4.1% when multiple archives are used (but no significant impact on temporal coherence)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heuristic improved temporal coherence when compared with Minimum distance heuristic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 maximizes completeness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coherence, best results are provided by Bracket heuristic with a single archive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17.9% of composite mementos present in web archives are both complete and Prima Facie Coherent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memento looks like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98" y="1325563"/>
            <a:ext cx="5380586" cy="5184929"/>
          </a:xfrm>
        </p:spPr>
      </p:pic>
      <p:sp>
        <p:nvSpPr>
          <p:cNvPr id="8" name="TextBox 7"/>
          <p:cNvSpPr txBox="1"/>
          <p:nvPr/>
        </p:nvSpPr>
        <p:spPr>
          <a:xfrm>
            <a:off x="3088087" y="6591993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actually is!!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5563"/>
            <a:ext cx="5356881" cy="5178319"/>
          </a:xfrm>
        </p:spPr>
      </p:pic>
      <p:sp>
        <p:nvSpPr>
          <p:cNvPr id="5" name="TextBox 4"/>
          <p:cNvSpPr txBox="1"/>
          <p:nvPr/>
        </p:nvSpPr>
        <p:spPr>
          <a:xfrm>
            <a:off x="3226681" y="6567055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03691" y="3597742"/>
              <a:ext cx="2269080" cy="1722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811" y="3585862"/>
                <a:ext cx="2292840" cy="1746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586800" y="3582059"/>
            <a:ext cx="21387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shown beside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radar image about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is not consistent 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 the information shown in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image.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says its cloudy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the radar image shows 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Otherwise.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of a Memento as to its source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of a memento matches with its source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Lack of resources to store the data, temporary/permanent unavailability of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 used to determine Temporal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Coherent (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after the HTML contents with its last modified before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Violative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with its last modified after the timestamp of memento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Coherent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before HTML contents were obtained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Violative (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resource was obtained after the HTML contents but lacks last modified</a:t>
            </a:r>
          </a:p>
        </p:txBody>
      </p:sp>
    </p:spTree>
    <p:extLst>
      <p:ext uri="{BB962C8B-B14F-4D97-AF65-F5344CB8AC3E}">
        <p14:creationId xmlns:p14="http://schemas.microsoft.com/office/powerpoint/2010/main" val="41312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Mementos and their relationship with Temporal Coherence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2" y="1690688"/>
            <a:ext cx="6490232" cy="4477356"/>
          </a:xfrm>
        </p:spPr>
      </p:pic>
      <p:sp>
        <p:nvSpPr>
          <p:cNvPr id="5" name="TextBox 4"/>
          <p:cNvSpPr txBox="1"/>
          <p:nvPr/>
        </p:nvSpPr>
        <p:spPr>
          <a:xfrm>
            <a:off x="3121338" y="64578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6" y="2044834"/>
            <a:ext cx="7115525" cy="23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is temporal incoherence?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web archive user interfaces enable access to a single archive’s resources. If multiple archives are used, is temporal coherence improved?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memento for an embedded resource can be selected using many different heuristics. Currently, most web archives use the Minimum Distance heuristic. How do other heuristics compare?</a:t>
            </a:r>
          </a:p>
        </p:txBody>
      </p:sp>
    </p:spTree>
    <p:extLst>
      <p:ext uri="{BB962C8B-B14F-4D97-AF65-F5344CB8AC3E}">
        <p14:creationId xmlns:p14="http://schemas.microsoft.com/office/powerpoint/2010/main" val="40248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92" y="1325563"/>
            <a:ext cx="8065005" cy="5357870"/>
          </a:xfrm>
        </p:spPr>
      </p:pic>
      <p:sp>
        <p:nvSpPr>
          <p:cNvPr id="7" name="TextBox 6"/>
          <p:cNvSpPr txBox="1"/>
          <p:nvPr/>
        </p:nvSpPr>
        <p:spPr>
          <a:xfrm>
            <a:off x="4052364" y="657536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731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Only One Out of Five Archived Web Pages Existed as Presented</vt:lpstr>
      <vt:lpstr>How a memento looks like</vt:lpstr>
      <vt:lpstr>What it actually is!!</vt:lpstr>
      <vt:lpstr>Completeness and Temporal Coherence</vt:lpstr>
      <vt:lpstr>Markers used to determine Temporal Coherence</vt:lpstr>
      <vt:lpstr>Mementos and their relationship with Temporal Coherence </vt:lpstr>
      <vt:lpstr>Data Monitored</vt:lpstr>
      <vt:lpstr>Questions answered</vt:lpstr>
      <vt:lpstr>Composite Memento</vt:lpstr>
      <vt:lpstr>Heuristics and Source Constraint</vt:lpstr>
      <vt:lpstr>Data used</vt:lpstr>
      <vt:lpstr>Procedure</vt:lpstr>
      <vt:lpstr>Results</vt:lpstr>
      <vt:lpstr>Data statistics </vt:lpstr>
      <vt:lpstr>Completeness and Temporal Coherence</vt:lpstr>
      <vt:lpstr>Heuristic and Temporal Coherence</vt:lpstr>
      <vt:lpstr>Composite Memento Coherence</vt:lpstr>
      <vt:lpstr>Future Work</vt:lpstr>
      <vt:lpstr>Conclusion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Out of Five Archived Web Pages Existed as Presented</dc:title>
  <dc:creator>naga pabbisetty</dc:creator>
  <cp:lastModifiedBy>naga pabbisetty</cp:lastModifiedBy>
  <cp:revision>41</cp:revision>
  <dcterms:created xsi:type="dcterms:W3CDTF">2019-05-08T00:08:10Z</dcterms:created>
  <dcterms:modified xsi:type="dcterms:W3CDTF">2019-05-09T03:51:22Z</dcterms:modified>
</cp:coreProperties>
</file>