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59" r:id="rId6"/>
    <p:sldId id="260" r:id="rId7"/>
    <p:sldId id="261" r:id="rId8"/>
    <p:sldId id="262" r:id="rId9"/>
    <p:sldId id="264"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87" d="100"/>
          <a:sy n="87" d="100"/>
        </p:scale>
        <p:origin x="240"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32E8-4906-C461-61D9-2592818BA0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5B1C4AB-952E-E763-05C6-1CEF743F8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FE6979B-48CB-98CC-5FFA-8E91F41A9CA5}"/>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5" name="Footer Placeholder 4">
            <a:extLst>
              <a:ext uri="{FF2B5EF4-FFF2-40B4-BE49-F238E27FC236}">
                <a16:creationId xmlns:a16="http://schemas.microsoft.com/office/drawing/2014/main" id="{0F4DBD0E-2E12-F6B2-2A1F-558421E306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FEF854-780F-EE52-584F-108211DE1871}"/>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37395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9317-4FCD-F0D0-F506-77929218FA8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78C6005-226F-074A-8000-B5AC7AB5E42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85D56E1-3139-A053-167C-921993EE5967}"/>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5" name="Footer Placeholder 4">
            <a:extLst>
              <a:ext uri="{FF2B5EF4-FFF2-40B4-BE49-F238E27FC236}">
                <a16:creationId xmlns:a16="http://schemas.microsoft.com/office/drawing/2014/main" id="{23C1AE71-A92A-ACB7-DB92-1C4F310749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31F60C-0107-CF71-A00D-EA5A4833BA54}"/>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274794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638FC-409C-D804-E0C2-194B63F7A75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F6F143A-FB2F-4D4E-E5F4-88DA1FA4381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73AE9B6-C658-D582-9F5D-464F392110E8}"/>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5" name="Footer Placeholder 4">
            <a:extLst>
              <a:ext uri="{FF2B5EF4-FFF2-40B4-BE49-F238E27FC236}">
                <a16:creationId xmlns:a16="http://schemas.microsoft.com/office/drawing/2014/main" id="{F9931FAC-4C5B-A1CE-B8D0-B43740B7A5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50688-B422-4864-462F-38F225768525}"/>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410626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EB1A-D903-5634-3224-7051534837C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0B001C-7ADD-C12F-C868-3752712968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384936A-9C0F-7BA9-F4A0-F411A0758034}"/>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5" name="Footer Placeholder 4">
            <a:extLst>
              <a:ext uri="{FF2B5EF4-FFF2-40B4-BE49-F238E27FC236}">
                <a16:creationId xmlns:a16="http://schemas.microsoft.com/office/drawing/2014/main" id="{965D01B7-E7AD-C23A-9615-4B6B3DCF68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338D9C-ADF9-CC85-3C3B-F5874148EFA3}"/>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197765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FA37-6577-5E4B-04CF-1B22FF3981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1B4DC60-6759-163B-0423-2C410028B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BB6DC9-7153-C45F-F553-39FD26440654}"/>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5" name="Footer Placeholder 4">
            <a:extLst>
              <a:ext uri="{FF2B5EF4-FFF2-40B4-BE49-F238E27FC236}">
                <a16:creationId xmlns:a16="http://schemas.microsoft.com/office/drawing/2014/main" id="{0355D276-0704-9701-CD91-5550203164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B819E-E084-8996-9EDB-A4B941858FFA}"/>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392395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0268-6AAC-39EA-EFA8-EB792EBCD60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EA902E0-1785-8127-57EA-C1E452E1E0C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37B9420-06FF-3578-758F-265EC7D1A4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A38B20A-C974-758A-6AE4-0E945FF17E0D}"/>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6" name="Footer Placeholder 5">
            <a:extLst>
              <a:ext uri="{FF2B5EF4-FFF2-40B4-BE49-F238E27FC236}">
                <a16:creationId xmlns:a16="http://schemas.microsoft.com/office/drawing/2014/main" id="{6A704263-E00D-38FB-B6A6-056470286D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A6F908-526A-B4D0-0289-EB0338F38CB2}"/>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322096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5F58-3F4A-2602-F2FF-E74DBCA4CC3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CA46105-A8EA-B060-46BF-0FBC02FBB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A03967-7417-5C15-1A04-B7FE3B0D1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090FBFD-39D5-5EEF-E355-F26B5C710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09378E-2874-719B-4442-DDBE324B9E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C8EFCCD-5E3A-1F47-79AC-BC39DAA7B075}"/>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8" name="Footer Placeholder 7">
            <a:extLst>
              <a:ext uri="{FF2B5EF4-FFF2-40B4-BE49-F238E27FC236}">
                <a16:creationId xmlns:a16="http://schemas.microsoft.com/office/drawing/2014/main" id="{A41FC83F-CD12-7D13-4CA2-4C80088FB0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34BEE3-CAA7-9782-397D-A3A75171AF31}"/>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225797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9D7C-F4D3-8E4B-AB7D-57EEFE950ABF}"/>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331BFE8-F3D8-105A-32F2-78466F7D57DB}"/>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4" name="Footer Placeholder 3">
            <a:extLst>
              <a:ext uri="{FF2B5EF4-FFF2-40B4-BE49-F238E27FC236}">
                <a16:creationId xmlns:a16="http://schemas.microsoft.com/office/drawing/2014/main" id="{3E5738D8-3322-C4C1-8E1D-EC37B23C35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3D3A98-1BE5-500E-5D0D-C769A86F9F56}"/>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74830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99C4B-83F1-6274-F5DB-C1A9652FDF14}"/>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3" name="Footer Placeholder 2">
            <a:extLst>
              <a:ext uri="{FF2B5EF4-FFF2-40B4-BE49-F238E27FC236}">
                <a16:creationId xmlns:a16="http://schemas.microsoft.com/office/drawing/2014/main" id="{1E096A8D-F0B4-38C5-4C02-8AD2B39C003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5D19A1-D8B0-9D91-2BAC-6CA83B927F58}"/>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2208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C49B-967E-F33E-1E81-7CF0332DFB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CED6B53-DF74-6AC6-0B28-4871F7E16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0E79479-CC61-2AC2-7958-A8BF6CFF3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F8E14F-7760-FD5C-12ED-D1BF8EFFCBEF}"/>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6" name="Footer Placeholder 5">
            <a:extLst>
              <a:ext uri="{FF2B5EF4-FFF2-40B4-BE49-F238E27FC236}">
                <a16:creationId xmlns:a16="http://schemas.microsoft.com/office/drawing/2014/main" id="{CB43CFA0-4425-8D0F-A4EC-446B26D44B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2574D4-6D0C-A895-4416-89F1CDEBF9C2}"/>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338709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523C-7405-EF8F-97E3-D258E55EE7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78DCE10-E841-53CD-8BB8-783019D3F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C90B5B-D70A-3F74-4C3F-63FAEC87D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21D37C-15F1-698F-E209-6ABF39588C7A}"/>
              </a:ext>
            </a:extLst>
          </p:cNvPr>
          <p:cNvSpPr>
            <a:spLocks noGrp="1"/>
          </p:cNvSpPr>
          <p:nvPr>
            <p:ph type="dt" sz="half" idx="10"/>
          </p:nvPr>
        </p:nvSpPr>
        <p:spPr/>
        <p:txBody>
          <a:bodyPr/>
          <a:lstStyle/>
          <a:p>
            <a:fld id="{2FE3B0F6-BE44-6A46-856F-70E844FE43E7}" type="datetimeFigureOut">
              <a:rPr lang="en-GB" smtClean="0"/>
              <a:t>21/04/2023</a:t>
            </a:fld>
            <a:endParaRPr lang="en-GB"/>
          </a:p>
        </p:txBody>
      </p:sp>
      <p:sp>
        <p:nvSpPr>
          <p:cNvPr id="6" name="Footer Placeholder 5">
            <a:extLst>
              <a:ext uri="{FF2B5EF4-FFF2-40B4-BE49-F238E27FC236}">
                <a16:creationId xmlns:a16="http://schemas.microsoft.com/office/drawing/2014/main" id="{72F1C7FF-5F5E-C255-7630-F0ED0C483E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E08D01-046E-37A7-1752-3D489D131409}"/>
              </a:ext>
            </a:extLst>
          </p:cNvPr>
          <p:cNvSpPr>
            <a:spLocks noGrp="1"/>
          </p:cNvSpPr>
          <p:nvPr>
            <p:ph type="sldNum" sz="quarter" idx="12"/>
          </p:nvPr>
        </p:nvSpPr>
        <p:spPr/>
        <p:txBody>
          <a:bodyPr/>
          <a:lstStyle/>
          <a:p>
            <a:fld id="{036EEFAE-0005-7248-B953-32C352E0C410}" type="slidenum">
              <a:rPr lang="en-GB" smtClean="0"/>
              <a:t>‹#›</a:t>
            </a:fld>
            <a:endParaRPr lang="en-GB"/>
          </a:p>
        </p:txBody>
      </p:sp>
    </p:spTree>
    <p:extLst>
      <p:ext uri="{BB962C8B-B14F-4D97-AF65-F5344CB8AC3E}">
        <p14:creationId xmlns:p14="http://schemas.microsoft.com/office/powerpoint/2010/main" val="31461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6B1D-D259-9476-2DB0-F90B42B51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D0DF6A3-CEA4-3B7E-E75E-28C303FFC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3FDC882-8E01-6871-1F9C-E453F2954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3B0F6-BE44-6A46-856F-70E844FE43E7}" type="datetimeFigureOut">
              <a:rPr lang="en-GB" smtClean="0"/>
              <a:t>21/04/2023</a:t>
            </a:fld>
            <a:endParaRPr lang="en-GB"/>
          </a:p>
        </p:txBody>
      </p:sp>
      <p:sp>
        <p:nvSpPr>
          <p:cNvPr id="5" name="Footer Placeholder 4">
            <a:extLst>
              <a:ext uri="{FF2B5EF4-FFF2-40B4-BE49-F238E27FC236}">
                <a16:creationId xmlns:a16="http://schemas.microsoft.com/office/drawing/2014/main" id="{321A51CE-557E-E842-3137-760793E34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1D665A-4CB7-5F8F-3CC3-A60D185FE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EEFAE-0005-7248-B953-32C352E0C410}" type="slidenum">
              <a:rPr lang="en-GB" smtClean="0"/>
              <a:t>‹#›</a:t>
            </a:fld>
            <a:endParaRPr lang="en-GB"/>
          </a:p>
        </p:txBody>
      </p:sp>
    </p:spTree>
    <p:extLst>
      <p:ext uri="{BB962C8B-B14F-4D97-AF65-F5344CB8AC3E}">
        <p14:creationId xmlns:p14="http://schemas.microsoft.com/office/powerpoint/2010/main" val="269524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D400B9A-A9D0-86B3-AEFB-0CA7020FBEED}"/>
              </a:ext>
            </a:extLst>
          </p:cNvPr>
          <p:cNvSpPr>
            <a:spLocks noGrp="1"/>
          </p:cNvSpPr>
          <p:nvPr>
            <p:ph type="ctrTitle"/>
          </p:nvPr>
        </p:nvSpPr>
        <p:spPr>
          <a:xfrm>
            <a:off x="2558716" y="955309"/>
            <a:ext cx="7074568" cy="2898975"/>
          </a:xfrm>
        </p:spPr>
        <p:txBody>
          <a:bodyPr>
            <a:normAutofit/>
          </a:bodyPr>
          <a:lstStyle/>
          <a:p>
            <a:r>
              <a:rPr lang="en-GB" sz="6600" dirty="0">
                <a:solidFill>
                  <a:srgbClr val="FFFFFF"/>
                </a:solidFill>
              </a:rPr>
              <a:t>Data Exploration for Cab Firm Investment</a:t>
            </a:r>
          </a:p>
        </p:txBody>
      </p:sp>
      <p:sp>
        <p:nvSpPr>
          <p:cNvPr id="3" name="Subtitle 2">
            <a:extLst>
              <a:ext uri="{FF2B5EF4-FFF2-40B4-BE49-F238E27FC236}">
                <a16:creationId xmlns:a16="http://schemas.microsoft.com/office/drawing/2014/main" id="{A2992D10-7B3E-B72D-E919-3CE711335692}"/>
              </a:ext>
            </a:extLst>
          </p:cNvPr>
          <p:cNvSpPr>
            <a:spLocks noGrp="1"/>
          </p:cNvSpPr>
          <p:nvPr>
            <p:ph type="subTitle" idx="1"/>
          </p:nvPr>
        </p:nvSpPr>
        <p:spPr>
          <a:xfrm>
            <a:off x="2634916" y="4533813"/>
            <a:ext cx="6930189" cy="938463"/>
          </a:xfrm>
        </p:spPr>
        <p:txBody>
          <a:bodyPr>
            <a:normAutofit/>
          </a:bodyPr>
          <a:lstStyle/>
          <a:p>
            <a:r>
              <a:rPr lang="en-GB" dirty="0">
                <a:solidFill>
                  <a:srgbClr val="FFFFFF"/>
                </a:solidFill>
              </a:rPr>
              <a:t>Data Glacier Internship Presentation </a:t>
            </a:r>
          </a:p>
          <a:p>
            <a:r>
              <a:rPr lang="en-GB" dirty="0">
                <a:solidFill>
                  <a:srgbClr val="FFFFFF"/>
                </a:solidFill>
              </a:rPr>
              <a:t>21/04/23</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19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0" name="Rectangle 7189">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70F185-B180-53B7-C1B6-7F6685BC6C88}"/>
              </a:ext>
            </a:extLst>
          </p:cNvPr>
          <p:cNvSpPr txBox="1"/>
          <p:nvPr/>
        </p:nvSpPr>
        <p:spPr>
          <a:xfrm>
            <a:off x="640080" y="667512"/>
            <a:ext cx="10908792" cy="106984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latin typeface="+mj-lt"/>
                <a:ea typeface="+mj-ea"/>
                <a:cs typeface="+mj-cs"/>
              </a:rPr>
              <a:t>Seasonality and Cab Firm Success</a:t>
            </a:r>
          </a:p>
        </p:txBody>
      </p:sp>
      <p:sp>
        <p:nvSpPr>
          <p:cNvPr id="7192"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C95D98FF-2A13-5FF8-80FB-7C3CCA93E0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33" y="3296518"/>
            <a:ext cx="2832069" cy="22373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63467A8-A768-9051-84C3-C29E4B8A3C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78938" y="3296519"/>
            <a:ext cx="2832069" cy="223733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A5AB933A-DF83-6643-5D7B-FA1D5B2A096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0993" y="3165535"/>
            <a:ext cx="2832069" cy="24993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880EF93-D6B3-F1FD-91AF-FA115CE511F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161797" y="3183236"/>
            <a:ext cx="2832069" cy="246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02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08252-0326-3CCD-D523-996426A49EFB}"/>
              </a:ext>
            </a:extLst>
          </p:cNvPr>
          <p:cNvSpPr>
            <a:spLocks noGrp="1"/>
          </p:cNvSpPr>
          <p:nvPr>
            <p:ph type="title"/>
          </p:nvPr>
        </p:nvSpPr>
        <p:spPr>
          <a:xfrm>
            <a:off x="838200" y="365125"/>
            <a:ext cx="10515600" cy="1325563"/>
          </a:xfrm>
        </p:spPr>
        <p:txBody>
          <a:bodyPr>
            <a:normAutofit/>
          </a:bodyPr>
          <a:lstStyle/>
          <a:p>
            <a:r>
              <a:rPr lang="en-GB" sz="5400" dirty="0"/>
              <a:t>Seasonality and Cab Firm Success</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C36FDF-DD90-62A5-D112-73FF70C7E30B}"/>
              </a:ext>
            </a:extLst>
          </p:cNvPr>
          <p:cNvSpPr>
            <a:spLocks noGrp="1"/>
          </p:cNvSpPr>
          <p:nvPr>
            <p:ph idx="1"/>
          </p:nvPr>
        </p:nvSpPr>
        <p:spPr>
          <a:xfrm>
            <a:off x="838200" y="1929384"/>
            <a:ext cx="10515600" cy="4251960"/>
          </a:xfrm>
        </p:spPr>
        <p:txBody>
          <a:bodyPr>
            <a:normAutofit/>
          </a:bodyPr>
          <a:lstStyle/>
          <a:p>
            <a:r>
              <a:rPr lang="en-GB" sz="2200" dirty="0"/>
              <a:t>Total margins are higher for Yellow Cab than Pink Can irrespective of year, quarter, month or day of the week</a:t>
            </a:r>
          </a:p>
          <a:p>
            <a:r>
              <a:rPr lang="en-GB" sz="2200" dirty="0"/>
              <a:t>Both companies follow similar trends for year and day of the week: they both had lower average margins/trip in 2018 compared to 2016 and 2017 and have higher margins/trip during the weekend (Friday – Sunday, peaking on Sunday) compared to week days (Monday – Thursday)</a:t>
            </a:r>
          </a:p>
          <a:p>
            <a:r>
              <a:rPr lang="en-GB" sz="2200" dirty="0"/>
              <a:t>However, different trends can be observed for quarters and months of use: peak margins for Yellow Cab are in quarters 1 and 2 (January – June), while for Pink Cab they are in Q1 and Q4 (October – March, the colder months)</a:t>
            </a:r>
          </a:p>
          <a:p>
            <a:r>
              <a:rPr lang="en-GB" sz="2200" dirty="0"/>
              <a:t>Peak margins/trip/month for Yellow Can are in May (lowest margins/trip for Pink Cab) and in December for Pink Cab (lowest margins/trip for Yellow Can are in August)</a:t>
            </a:r>
          </a:p>
          <a:p>
            <a:endParaRPr lang="en-GB" sz="2200" dirty="0"/>
          </a:p>
        </p:txBody>
      </p:sp>
    </p:spTree>
    <p:extLst>
      <p:ext uri="{BB962C8B-B14F-4D97-AF65-F5344CB8AC3E}">
        <p14:creationId xmlns:p14="http://schemas.microsoft.com/office/powerpoint/2010/main" val="291763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FE30-BC03-70E1-60B9-FAD74E8D0CE9}"/>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Conclusions and future suggestions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B8FF608-3F30-B6EE-FE31-6AE93F860DC9}"/>
              </a:ext>
            </a:extLst>
          </p:cNvPr>
          <p:cNvSpPr>
            <a:spLocks noGrp="1"/>
          </p:cNvSpPr>
          <p:nvPr>
            <p:ph idx="1"/>
          </p:nvPr>
        </p:nvSpPr>
        <p:spPr>
          <a:xfrm>
            <a:off x="4447308" y="591344"/>
            <a:ext cx="6906491" cy="5585619"/>
          </a:xfrm>
        </p:spPr>
        <p:txBody>
          <a:bodyPr anchor="ctr">
            <a:normAutofit fontScale="70000" lnSpcReduction="20000"/>
          </a:bodyPr>
          <a:lstStyle/>
          <a:p>
            <a:r>
              <a:rPr lang="en-GB" dirty="0"/>
              <a:t>Yellow Cab is a more profitable company than Pink Cab</a:t>
            </a:r>
          </a:p>
          <a:p>
            <a:r>
              <a:rPr lang="en-GB" dirty="0"/>
              <a:t>Demographics such as age, gender and income category do not seem to impact each company’s success differently</a:t>
            </a:r>
          </a:p>
          <a:p>
            <a:r>
              <a:rPr lang="en-GB" dirty="0"/>
              <a:t>The two companies have different rates of success in different cities</a:t>
            </a:r>
          </a:p>
          <a:p>
            <a:r>
              <a:rPr lang="en-GB" dirty="0"/>
              <a:t>Yellow Cab also seems to be more profitable in warmer months</a:t>
            </a:r>
          </a:p>
          <a:p>
            <a:r>
              <a:rPr lang="en-GB" dirty="0"/>
              <a:t>City and seasonality may be predictors of each company’s success, it would be interesting to explore why and whether they are somehow related </a:t>
            </a:r>
          </a:p>
          <a:p>
            <a:r>
              <a:rPr lang="en-GB" dirty="0"/>
              <a:t>e.g., Pink Cab also does better in cities with a warmer climate, such as LA and San Diego, but Yellow Cab also does very well in places such as Dallas and Denver, and in warmer months </a:t>
            </a:r>
            <a:r>
              <a:rPr lang="en-GB" dirty="0">
                <a:sym typeface="Wingdings" pitchFamily="2" charset="2"/>
              </a:rPr>
              <a:t> How does each company deal with climate issues? This may not be apparent from the existing data</a:t>
            </a:r>
            <a:endParaRPr lang="en-GB" dirty="0"/>
          </a:p>
          <a:p>
            <a:pPr marL="0" indent="0">
              <a:buNone/>
            </a:pPr>
            <a:endParaRPr lang="en-GB" dirty="0"/>
          </a:p>
          <a:p>
            <a:r>
              <a:rPr lang="en-GB" dirty="0"/>
              <a:t>More needs to be investigated about each company’s business model, but Yellow Cab is the obvious recommendation for investment</a:t>
            </a:r>
          </a:p>
        </p:txBody>
      </p:sp>
    </p:spTree>
    <p:extLst>
      <p:ext uri="{BB962C8B-B14F-4D97-AF65-F5344CB8AC3E}">
        <p14:creationId xmlns:p14="http://schemas.microsoft.com/office/powerpoint/2010/main" val="180715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5C4330-C44A-435E-8E7B-CF183E4CB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FD92C-EDC3-066B-C654-A6884F6938D9}"/>
              </a:ext>
            </a:extLst>
          </p:cNvPr>
          <p:cNvSpPr>
            <a:spLocks noGrp="1"/>
          </p:cNvSpPr>
          <p:nvPr>
            <p:ph type="title"/>
          </p:nvPr>
        </p:nvSpPr>
        <p:spPr>
          <a:xfrm>
            <a:off x="1147602" y="1409956"/>
            <a:ext cx="3694421" cy="4038088"/>
          </a:xfrm>
        </p:spPr>
        <p:txBody>
          <a:bodyPr>
            <a:normAutofit/>
          </a:bodyPr>
          <a:lstStyle/>
          <a:p>
            <a:pPr algn="ctr"/>
            <a:r>
              <a:rPr lang="en-GB" sz="3200" dirty="0">
                <a:solidFill>
                  <a:schemeClr val="tx1">
                    <a:lumMod val="65000"/>
                    <a:lumOff val="35000"/>
                  </a:schemeClr>
                </a:solidFill>
              </a:rPr>
              <a:t>Summary/Approach</a:t>
            </a:r>
          </a:p>
        </p:txBody>
      </p:sp>
      <p:sp>
        <p:nvSpPr>
          <p:cNvPr id="10" name="Rectangle 9">
            <a:extLst>
              <a:ext uri="{FF2B5EF4-FFF2-40B4-BE49-F238E27FC236}">
                <a16:creationId xmlns:a16="http://schemas.microsoft.com/office/drawing/2014/main" id="{16B9FAF4-4B18-4D7E-AF38-5EDDA8A6A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2F9E89-E5DF-92A8-7ECC-FB90394A2AAF}"/>
              </a:ext>
            </a:extLst>
          </p:cNvPr>
          <p:cNvSpPr>
            <a:spLocks noGrp="1"/>
          </p:cNvSpPr>
          <p:nvPr>
            <p:ph idx="1"/>
          </p:nvPr>
        </p:nvSpPr>
        <p:spPr>
          <a:xfrm>
            <a:off x="6996081" y="851497"/>
            <a:ext cx="4389193" cy="5155007"/>
          </a:xfrm>
        </p:spPr>
        <p:txBody>
          <a:bodyPr anchor="ctr">
            <a:normAutofit/>
          </a:bodyPr>
          <a:lstStyle/>
          <a:p>
            <a:r>
              <a:rPr lang="en-GB" sz="2000" dirty="0">
                <a:solidFill>
                  <a:srgbClr val="595959"/>
                </a:solidFill>
              </a:rPr>
              <a:t>Pink Cab and Yellow Cab are two taxi companies in the US with nation-wide operations</a:t>
            </a:r>
          </a:p>
          <a:p>
            <a:r>
              <a:rPr lang="en-GB" sz="2000" dirty="0">
                <a:solidFill>
                  <a:srgbClr val="595959"/>
                </a:solidFill>
              </a:rPr>
              <a:t>We have identified the most profitable company and performed an exploratory data analysis on the potential market factors driving each company’s success</a:t>
            </a:r>
          </a:p>
          <a:p>
            <a:r>
              <a:rPr lang="en-GB" sz="2000" dirty="0">
                <a:solidFill>
                  <a:srgbClr val="595959"/>
                </a:solidFill>
              </a:rPr>
              <a:t>These include price charged versus cost of operations, distances travelled, demographic information (customers + city data) as well as seasonality</a:t>
            </a:r>
          </a:p>
          <a:p>
            <a:r>
              <a:rPr lang="en-GB" sz="2000" dirty="0">
                <a:solidFill>
                  <a:srgbClr val="595959"/>
                </a:solidFill>
              </a:rPr>
              <a:t>Factors are discussed and they determine the strength of investment recommendation </a:t>
            </a:r>
          </a:p>
        </p:txBody>
      </p:sp>
    </p:spTree>
    <p:extLst>
      <p:ext uri="{BB962C8B-B14F-4D97-AF65-F5344CB8AC3E}">
        <p14:creationId xmlns:p14="http://schemas.microsoft.com/office/powerpoint/2010/main" val="355179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D90A27B-7C12-3A83-7B2D-163D2F2537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2063043"/>
            <a:ext cx="3517119" cy="2725767"/>
          </a:xfrm>
          <a:prstGeom prst="rect">
            <a:avLst/>
          </a:prstGeom>
          <a:noFill/>
          <a:extLst>
            <a:ext uri="{909E8E84-426E-40DD-AFC4-6F175D3DCCD1}">
              <a14:hiddenFill xmlns:a14="http://schemas.microsoft.com/office/drawing/2010/main">
                <a:solidFill>
                  <a:srgbClr val="FFFFFF"/>
                </a:solidFill>
              </a14:hiddenFill>
            </a:ext>
          </a:extLst>
        </p:spPr>
      </p:pic>
      <p:cxnSp>
        <p:nvCxnSpPr>
          <p:cNvPr id="1042" name="Straight Connector 104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B8254F9D-5E7E-5B25-B349-D72C872C12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10676" y="2077314"/>
            <a:ext cx="3537345" cy="2697226"/>
          </a:xfrm>
          <a:prstGeom prst="rect">
            <a:avLst/>
          </a:prstGeom>
          <a:noFill/>
          <a:extLst>
            <a:ext uri="{909E8E84-426E-40DD-AFC4-6F175D3DCCD1}">
              <a14:hiddenFill xmlns:a14="http://schemas.microsoft.com/office/drawing/2010/main">
                <a:solidFill>
                  <a:srgbClr val="FFFFFF"/>
                </a:solidFill>
              </a14:hiddenFill>
            </a:ext>
          </a:extLst>
        </p:spPr>
      </p:pic>
      <p:cxnSp>
        <p:nvCxnSpPr>
          <p:cNvPr id="1044" name="Straight Connector 104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36" name="Picture 12">
            <a:extLst>
              <a:ext uri="{FF2B5EF4-FFF2-40B4-BE49-F238E27FC236}">
                <a16:creationId xmlns:a16="http://schemas.microsoft.com/office/drawing/2014/main" id="{07EEED22-1969-91B1-9F42-348F656F858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62336" y="2085026"/>
            <a:ext cx="3517120" cy="26818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21E323-E0DA-9A27-3AF7-E7C730A309C3}"/>
              </a:ext>
            </a:extLst>
          </p:cNvPr>
          <p:cNvSpPr txBox="1"/>
          <p:nvPr/>
        </p:nvSpPr>
        <p:spPr>
          <a:xfrm>
            <a:off x="1145710" y="5444398"/>
            <a:ext cx="10392228" cy="923330"/>
          </a:xfrm>
          <a:prstGeom prst="rect">
            <a:avLst/>
          </a:prstGeom>
          <a:noFill/>
        </p:spPr>
        <p:txBody>
          <a:bodyPr wrap="square" rtlCol="0">
            <a:spAutoFit/>
          </a:bodyPr>
          <a:lstStyle/>
          <a:p>
            <a:pPr algn="ctr"/>
            <a:r>
              <a:rPr lang="en-GB" dirty="0"/>
              <a:t>Earnings/ Trip calculated as Price Charged – Cost of Trip (averaged across all trips)</a:t>
            </a:r>
          </a:p>
          <a:p>
            <a:pPr algn="ctr"/>
            <a:r>
              <a:rPr lang="en-GB" dirty="0"/>
              <a:t>Margin/Trip calculated as (Earnings/Trip)/Price Charged – in slide 1 the average across trips is multiplied by 100 to give percentage</a:t>
            </a:r>
          </a:p>
        </p:txBody>
      </p:sp>
      <p:sp>
        <p:nvSpPr>
          <p:cNvPr id="3" name="TextBox 2">
            <a:extLst>
              <a:ext uri="{FF2B5EF4-FFF2-40B4-BE49-F238E27FC236}">
                <a16:creationId xmlns:a16="http://schemas.microsoft.com/office/drawing/2014/main" id="{0DFE46A3-D7C2-02C3-80F0-F9D4FDA9F11B}"/>
              </a:ext>
            </a:extLst>
          </p:cNvPr>
          <p:cNvSpPr txBox="1"/>
          <p:nvPr/>
        </p:nvSpPr>
        <p:spPr>
          <a:xfrm>
            <a:off x="5446334" y="105998"/>
            <a:ext cx="6091604" cy="400110"/>
          </a:xfrm>
          <a:prstGeom prst="rect">
            <a:avLst/>
          </a:prstGeom>
          <a:noFill/>
        </p:spPr>
        <p:txBody>
          <a:bodyPr wrap="none" rtlCol="0">
            <a:spAutoFit/>
          </a:bodyPr>
          <a:lstStyle/>
          <a:p>
            <a:pPr algn="r"/>
            <a:r>
              <a:rPr lang="en-GB" sz="2000" dirty="0">
                <a:latin typeface="+mj-lt"/>
              </a:rPr>
              <a:t>Margin/Trip vs Earnings/Trip vs Price of Trip vs Cost of Trip</a:t>
            </a:r>
          </a:p>
        </p:txBody>
      </p:sp>
      <p:sp>
        <p:nvSpPr>
          <p:cNvPr id="4" name="TextBox 3">
            <a:extLst>
              <a:ext uri="{FF2B5EF4-FFF2-40B4-BE49-F238E27FC236}">
                <a16:creationId xmlns:a16="http://schemas.microsoft.com/office/drawing/2014/main" id="{B1EFF596-5789-4ECA-5745-06123329694F}"/>
              </a:ext>
            </a:extLst>
          </p:cNvPr>
          <p:cNvSpPr txBox="1"/>
          <p:nvPr/>
        </p:nvSpPr>
        <p:spPr>
          <a:xfrm>
            <a:off x="484632" y="575663"/>
            <a:ext cx="10697028" cy="1354217"/>
          </a:xfrm>
          <a:prstGeom prst="rect">
            <a:avLst/>
          </a:prstGeom>
          <a:noFill/>
        </p:spPr>
        <p:txBody>
          <a:bodyPr wrap="square" rtlCol="0">
            <a:spAutoFit/>
          </a:bodyPr>
          <a:lstStyle/>
          <a:p>
            <a:pPr marL="285750" indent="-285750">
              <a:buFont typeface="Arial" panose="020B0604020202020204" pitchFamily="34" charset="0"/>
              <a:buChar char="•"/>
            </a:pPr>
            <a:r>
              <a:rPr lang="en-GB" sz="1600" dirty="0"/>
              <a:t>Yellow Cab is more profitable (in both margin and earnings per trip) – they charge more trip compared to how much they spend (the costs are more similar between the two companies). </a:t>
            </a:r>
          </a:p>
          <a:p>
            <a:pPr marL="285750" indent="-285750">
              <a:buFont typeface="Arial" panose="020B0604020202020204" pitchFamily="34" charset="0"/>
              <a:buChar char="•"/>
            </a:pPr>
            <a:r>
              <a:rPr lang="en-GB" sz="1600" dirty="0"/>
              <a:t>The earnings/trip of Yellow cab are 2.56 times greater than that of Pink Cab while the margin/trip of Yellow cab is only 1.73 times greater than that of Pink Cab</a:t>
            </a:r>
          </a:p>
          <a:p>
            <a:pPr algn="r"/>
            <a:endParaRPr lang="en-GB" dirty="0"/>
          </a:p>
        </p:txBody>
      </p:sp>
    </p:spTree>
    <p:extLst>
      <p:ext uri="{BB962C8B-B14F-4D97-AF65-F5344CB8AC3E}">
        <p14:creationId xmlns:p14="http://schemas.microsoft.com/office/powerpoint/2010/main" val="299760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A2CFDE0-1B4D-EBB1-04FD-3C9D852740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374642"/>
            <a:ext cx="5291666" cy="41087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965565-0C58-0EA8-858E-40A2ECB84C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378479"/>
            <a:ext cx="5291667" cy="4101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6C4F3E-7B5C-B2AC-A15C-F76055608FFC}"/>
              </a:ext>
            </a:extLst>
          </p:cNvPr>
          <p:cNvSpPr txBox="1"/>
          <p:nvPr/>
        </p:nvSpPr>
        <p:spPr>
          <a:xfrm>
            <a:off x="879322" y="5479521"/>
            <a:ext cx="10755086" cy="1200329"/>
          </a:xfrm>
          <a:prstGeom prst="rect">
            <a:avLst/>
          </a:prstGeom>
          <a:noFill/>
        </p:spPr>
        <p:txBody>
          <a:bodyPr wrap="square" rtlCol="0">
            <a:spAutoFit/>
          </a:bodyPr>
          <a:lstStyle/>
          <a:p>
            <a:pPr marL="285750" indent="-285750">
              <a:buFont typeface="Arial" panose="020B0604020202020204" pitchFamily="34" charset="0"/>
              <a:buChar char="•"/>
            </a:pPr>
            <a:r>
              <a:rPr lang="en-GB" dirty="0"/>
              <a:t>However, the distribution of long to short trips is comparable across the two companies (both make more short trips compared to long).</a:t>
            </a:r>
          </a:p>
          <a:p>
            <a:pPr marL="285750" indent="-285750">
              <a:buFont typeface="Arial" panose="020B0604020202020204" pitchFamily="34" charset="0"/>
              <a:buChar char="•"/>
            </a:pPr>
            <a:r>
              <a:rPr lang="en-GB" dirty="0"/>
              <a:t>The correlation between the distance of the trip and earnings is much stronger for Yellow Cab than for Pink Cab, and Pink have a lot more negative earnings, indicating a potential problem with the business model.</a:t>
            </a:r>
          </a:p>
        </p:txBody>
      </p:sp>
      <p:sp>
        <p:nvSpPr>
          <p:cNvPr id="5" name="TextBox 4">
            <a:extLst>
              <a:ext uri="{FF2B5EF4-FFF2-40B4-BE49-F238E27FC236}">
                <a16:creationId xmlns:a16="http://schemas.microsoft.com/office/drawing/2014/main" id="{8248E531-888B-AA88-A924-CA7C69F3CD79}"/>
              </a:ext>
            </a:extLst>
          </p:cNvPr>
          <p:cNvSpPr txBox="1"/>
          <p:nvPr/>
        </p:nvSpPr>
        <p:spPr>
          <a:xfrm>
            <a:off x="879322" y="732148"/>
            <a:ext cx="10999742" cy="646331"/>
          </a:xfrm>
          <a:prstGeom prst="rect">
            <a:avLst/>
          </a:prstGeom>
          <a:noFill/>
        </p:spPr>
        <p:txBody>
          <a:bodyPr wrap="none" rtlCol="0">
            <a:spAutoFit/>
          </a:bodyPr>
          <a:lstStyle/>
          <a:p>
            <a:r>
              <a:rPr lang="en-GB" dirty="0"/>
              <a:t>The number of recorded trips for Yellow Cab is much greater than that of Pink Cab (274681 compared to 84711).</a:t>
            </a:r>
          </a:p>
          <a:p>
            <a:endParaRPr lang="en-GB" dirty="0"/>
          </a:p>
        </p:txBody>
      </p:sp>
    </p:spTree>
    <p:extLst>
      <p:ext uri="{BB962C8B-B14F-4D97-AF65-F5344CB8AC3E}">
        <p14:creationId xmlns:p14="http://schemas.microsoft.com/office/powerpoint/2010/main" val="172162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 name="Rectangle 310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Rectangle 310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6" name="Rectangle 310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8" name="Rectangle 310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E5FE59-3FF0-B7C1-B430-39F5D5406B51}"/>
              </a:ext>
            </a:extLst>
          </p:cNvPr>
          <p:cNvSpPr txBox="1"/>
          <p:nvPr/>
        </p:nvSpPr>
        <p:spPr>
          <a:xfrm>
            <a:off x="3210701" y="59415"/>
            <a:ext cx="5834098" cy="461665"/>
          </a:xfrm>
          <a:prstGeom prst="rect">
            <a:avLst/>
          </a:prstGeom>
          <a:noFill/>
        </p:spPr>
        <p:txBody>
          <a:bodyPr wrap="none" rtlCol="0">
            <a:spAutoFit/>
          </a:bodyPr>
          <a:lstStyle/>
          <a:p>
            <a:r>
              <a:rPr lang="en-GB" sz="2400" dirty="0">
                <a:latin typeface="+mj-lt"/>
              </a:rPr>
              <a:t>Demographics: Age, Gender and Income Data </a:t>
            </a:r>
          </a:p>
        </p:txBody>
      </p:sp>
      <p:sp>
        <p:nvSpPr>
          <p:cNvPr id="3" name="TextBox 2">
            <a:extLst>
              <a:ext uri="{FF2B5EF4-FFF2-40B4-BE49-F238E27FC236}">
                <a16:creationId xmlns:a16="http://schemas.microsoft.com/office/drawing/2014/main" id="{6AE88896-D73C-5B56-22BA-10F17EC7D3CC}"/>
              </a:ext>
            </a:extLst>
          </p:cNvPr>
          <p:cNvSpPr txBox="1"/>
          <p:nvPr/>
        </p:nvSpPr>
        <p:spPr>
          <a:xfrm>
            <a:off x="717626" y="4599864"/>
            <a:ext cx="3522548" cy="1200329"/>
          </a:xfrm>
          <a:prstGeom prst="rect">
            <a:avLst/>
          </a:prstGeom>
          <a:noFill/>
        </p:spPr>
        <p:txBody>
          <a:bodyPr wrap="square" rtlCol="0">
            <a:spAutoFit/>
          </a:bodyPr>
          <a:lstStyle/>
          <a:p>
            <a:r>
              <a:rPr lang="en-GB" dirty="0"/>
              <a:t>The total number of senior customers seems to be slightly greater than other age groups for both companies</a:t>
            </a:r>
          </a:p>
        </p:txBody>
      </p:sp>
      <p:sp>
        <p:nvSpPr>
          <p:cNvPr id="4" name="TextBox 3">
            <a:extLst>
              <a:ext uri="{FF2B5EF4-FFF2-40B4-BE49-F238E27FC236}">
                <a16:creationId xmlns:a16="http://schemas.microsoft.com/office/drawing/2014/main" id="{DEA6C7C1-3FDB-C5F1-BC40-18991722165D}"/>
              </a:ext>
            </a:extLst>
          </p:cNvPr>
          <p:cNvSpPr txBox="1"/>
          <p:nvPr/>
        </p:nvSpPr>
        <p:spPr>
          <a:xfrm>
            <a:off x="7870406" y="4598781"/>
            <a:ext cx="3695965" cy="1200329"/>
          </a:xfrm>
          <a:prstGeom prst="rect">
            <a:avLst/>
          </a:prstGeom>
          <a:noFill/>
        </p:spPr>
        <p:txBody>
          <a:bodyPr wrap="square" rtlCol="0">
            <a:spAutoFit/>
          </a:bodyPr>
          <a:lstStyle/>
          <a:p>
            <a:pPr algn="r"/>
            <a:r>
              <a:rPr lang="en-GB" dirty="0"/>
              <a:t>Both companies seem to attract nearly equal amounts of customers from the different demographic groups</a:t>
            </a:r>
          </a:p>
        </p:txBody>
      </p:sp>
      <p:pic>
        <p:nvPicPr>
          <p:cNvPr id="1026" name="Picture 2">
            <a:extLst>
              <a:ext uri="{FF2B5EF4-FFF2-40B4-BE49-F238E27FC236}">
                <a16:creationId xmlns:a16="http://schemas.microsoft.com/office/drawing/2014/main" id="{03CB1DC2-96BB-F1B4-634F-8242C81B5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83" y="1424630"/>
            <a:ext cx="2953299" cy="27514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87A4982-62BB-B9AB-721E-954B2F206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8169" y="1708318"/>
            <a:ext cx="2957221" cy="21840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1941839-1971-D3CC-516B-B9889ACBA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38" y="1921857"/>
            <a:ext cx="3055636" cy="267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9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4" name="Rectangle 4143">
            <a:extLst>
              <a:ext uri="{FF2B5EF4-FFF2-40B4-BE49-F238E27FC236}">
                <a16:creationId xmlns:a16="http://schemas.microsoft.com/office/drawing/2014/main" id="{56604AF4-AEF7-4020-93AD-C74808D17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6" name="Rectangle 4145">
            <a:extLst>
              <a:ext uri="{FF2B5EF4-FFF2-40B4-BE49-F238E27FC236}">
                <a16:creationId xmlns:a16="http://schemas.microsoft.com/office/drawing/2014/main" id="{EDB65AB2-AC18-4139-B8BE-52452A25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8" name="Rectangle 4147">
            <a:extLst>
              <a:ext uri="{FF2B5EF4-FFF2-40B4-BE49-F238E27FC236}">
                <a16:creationId xmlns:a16="http://schemas.microsoft.com/office/drawing/2014/main" id="{B89A5304-EF26-47F3-9CB7-ED121FC74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8" y="685799"/>
            <a:ext cx="10820400"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8627A606-0C7E-6BC6-7D34-898C4F418A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3684" y="1249326"/>
            <a:ext cx="3252245" cy="281319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DF11F9A-31E4-FFB4-FF54-ADC6DD82F7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3064" y="1356853"/>
            <a:ext cx="3213009" cy="23374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502565B-7A9D-113A-E3D4-FBDF157E17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3208" y="1289333"/>
            <a:ext cx="3213009" cy="29961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9EB376-FC2F-BF67-9372-1FCA7EC5A083}"/>
              </a:ext>
            </a:extLst>
          </p:cNvPr>
          <p:cNvSpPr txBox="1"/>
          <p:nvPr/>
        </p:nvSpPr>
        <p:spPr>
          <a:xfrm>
            <a:off x="1757914" y="4628363"/>
            <a:ext cx="8676169" cy="980311"/>
          </a:xfrm>
          <a:prstGeom prst="rect">
            <a:avLst/>
          </a:prstGeom>
        </p:spPr>
        <p:txBody>
          <a:bodyPr vert="horz" lIns="91440" tIns="45720" rIns="91440" bIns="45720" rtlCol="0" anchor="t">
            <a:normAutofit/>
          </a:bodyPr>
          <a:lstStyle/>
          <a:p>
            <a:pPr marL="285750" indent="-228600" algn="ctr">
              <a:lnSpc>
                <a:spcPct val="90000"/>
              </a:lnSpc>
              <a:spcAft>
                <a:spcPts val="600"/>
              </a:spcAft>
              <a:buFont typeface="Arial" panose="020B0604020202020204" pitchFamily="34" charset="0"/>
              <a:buChar char="•"/>
            </a:pPr>
            <a:r>
              <a:rPr lang="en-US" sz="1000">
                <a:solidFill>
                  <a:schemeClr val="tx1">
                    <a:lumMod val="65000"/>
                    <a:lumOff val="35000"/>
                  </a:schemeClr>
                </a:solidFill>
              </a:rPr>
              <a:t>Even though the number of customers is almost equal across demographic groups for both companies, the most number of trips are taken by young and middle aged people (between 25 – 65 years old); the same customers from these age ranges utilise cab services more repeatedly than seniors</a:t>
            </a:r>
          </a:p>
          <a:p>
            <a:pPr marL="285750" indent="-228600" algn="ctr">
              <a:lnSpc>
                <a:spcPct val="90000"/>
              </a:lnSpc>
              <a:spcAft>
                <a:spcPts val="600"/>
              </a:spcAft>
              <a:buFont typeface="Arial" panose="020B0604020202020204" pitchFamily="34" charset="0"/>
              <a:buChar char="•"/>
            </a:pPr>
            <a:r>
              <a:rPr lang="en-US" sz="1000">
                <a:solidFill>
                  <a:schemeClr val="tx1">
                    <a:lumMod val="65000"/>
                    <a:lumOff val="35000"/>
                  </a:schemeClr>
                </a:solidFill>
              </a:rPr>
              <a:t>Most trips are also being taken by those with monthly incomes between 5000 and 25000 USD per month</a:t>
            </a:r>
          </a:p>
          <a:p>
            <a:pPr marL="285750" indent="-228600" algn="ctr">
              <a:lnSpc>
                <a:spcPct val="90000"/>
              </a:lnSpc>
              <a:spcAft>
                <a:spcPts val="600"/>
              </a:spcAft>
              <a:buFont typeface="Arial" panose="020B0604020202020204" pitchFamily="34" charset="0"/>
              <a:buChar char="•"/>
            </a:pPr>
            <a:r>
              <a:rPr lang="en-US" sz="1000">
                <a:solidFill>
                  <a:schemeClr val="tx1">
                    <a:lumMod val="65000"/>
                    <a:lumOff val="35000"/>
                  </a:schemeClr>
                </a:solidFill>
              </a:rPr>
              <a:t>There are no differences in the demographic trends across total number of trips for each company</a:t>
            </a:r>
          </a:p>
        </p:txBody>
      </p:sp>
    </p:spTree>
    <p:extLst>
      <p:ext uri="{BB962C8B-B14F-4D97-AF65-F5344CB8AC3E}">
        <p14:creationId xmlns:p14="http://schemas.microsoft.com/office/powerpoint/2010/main" val="14064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8" name="Rectangle 5147">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50" name="Rectangle 5149">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52" name="Rectangle 5151">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54" name="Rectangle 5153">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9337F10-D63B-FB90-3959-A04748300F1F}"/>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Mean Earnings/Trip are also the same for each company from all of the investigated demographic groups. This is important because certain demographic groups may be more likely to leave tips, or the company may be catering to a particular group more. However, this is not the case.</a:t>
            </a:r>
          </a:p>
        </p:txBody>
      </p:sp>
      <p:pic>
        <p:nvPicPr>
          <p:cNvPr id="3074" name="Picture 2">
            <a:extLst>
              <a:ext uri="{FF2B5EF4-FFF2-40B4-BE49-F238E27FC236}">
                <a16:creationId xmlns:a16="http://schemas.microsoft.com/office/drawing/2014/main" id="{4EA3B960-CE93-95CD-8A48-6A7E208EE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4" y="2710063"/>
            <a:ext cx="3584448" cy="34321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1ED8F7B-AD4A-BCF0-670B-7450F82CEB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47599" y="2808636"/>
            <a:ext cx="3584448" cy="32349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E521D54-5BED-41E6-5E90-5E0D9A7D020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7415" y="3059547"/>
            <a:ext cx="3584448" cy="2733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41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9" name="Rectangle 6165">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496A70-4A01-F0A9-61C8-1EBC0AD9A729}"/>
              </a:ext>
            </a:extLst>
          </p:cNvPr>
          <p:cNvSpPr txBox="1"/>
          <p:nvPr/>
        </p:nvSpPr>
        <p:spPr>
          <a:xfrm>
            <a:off x="640080" y="667512"/>
            <a:ext cx="10908792" cy="106984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dirty="0">
                <a:latin typeface="+mj-lt"/>
                <a:ea typeface="+mj-ea"/>
                <a:cs typeface="+mj-cs"/>
              </a:rPr>
              <a:t>Cab Firm Success per City</a:t>
            </a:r>
          </a:p>
        </p:txBody>
      </p:sp>
      <p:sp>
        <p:nvSpPr>
          <p:cNvPr id="6168"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72E18CCF-D196-A448-DDFB-B263B8C4F2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33" y="3108893"/>
            <a:ext cx="2832069" cy="261258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01E0D846-5ACD-1D98-016E-4FC3D32A63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78938" y="3059333"/>
            <a:ext cx="2832069" cy="27117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EAFB6B4-2394-51BA-FA0A-2974E973F2B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0993" y="2988451"/>
            <a:ext cx="2832069" cy="285346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C10FE76-36EA-CA6F-0886-3C3D078EC7F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161797" y="3041632"/>
            <a:ext cx="2832069" cy="274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4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AE267-137C-E1B3-FB7E-C22304A3F575}"/>
              </a:ext>
            </a:extLst>
          </p:cNvPr>
          <p:cNvSpPr>
            <a:spLocks noGrp="1"/>
          </p:cNvSpPr>
          <p:nvPr>
            <p:ph type="title"/>
          </p:nvPr>
        </p:nvSpPr>
        <p:spPr>
          <a:xfrm>
            <a:off x="838200" y="365125"/>
            <a:ext cx="10515600" cy="1325563"/>
          </a:xfrm>
        </p:spPr>
        <p:txBody>
          <a:bodyPr>
            <a:normAutofit/>
          </a:bodyPr>
          <a:lstStyle/>
          <a:p>
            <a:r>
              <a:rPr lang="en-GB" sz="5400" dirty="0"/>
              <a:t>Cab Firm Success per City</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8301A0-8676-8A1D-BA47-1869B5ADD8B9}"/>
              </a:ext>
            </a:extLst>
          </p:cNvPr>
          <p:cNvSpPr>
            <a:spLocks noGrp="1"/>
          </p:cNvSpPr>
          <p:nvPr>
            <p:ph idx="1"/>
          </p:nvPr>
        </p:nvSpPr>
        <p:spPr>
          <a:xfrm>
            <a:off x="838200" y="1929384"/>
            <a:ext cx="10515600" cy="4251960"/>
          </a:xfrm>
        </p:spPr>
        <p:txBody>
          <a:bodyPr>
            <a:normAutofit/>
          </a:bodyPr>
          <a:lstStyle/>
          <a:p>
            <a:r>
              <a:rPr lang="en-GB" sz="2200" dirty="0"/>
              <a:t>Both companies seem to be relatively profitable in New York City, which has the highest population – this is where Yellow Cab makes the highest margins and has the most number of trips; this is also where Pink makes its highest margin/trip, but this is not noticeably larger than in other cities (like Tucson AZ), and it is not where it makes the most number of trips (this is Los Angeles for Pink Cab)</a:t>
            </a:r>
          </a:p>
          <a:p>
            <a:r>
              <a:rPr lang="en-GB" sz="2200" dirty="0"/>
              <a:t>Yellow Cab seems to be more successful in cities where Pink Cab isn’t so successful, such as Dallas and Denver (in terms of margin/trip) and Chicago (number of trips)</a:t>
            </a:r>
          </a:p>
          <a:p>
            <a:r>
              <a:rPr lang="en-GB" sz="2200" dirty="0"/>
              <a:t>Both companies seem to perform more similarly in cities with higher rates of cab use, such as Boston and Washington DC </a:t>
            </a:r>
          </a:p>
          <a:p>
            <a:r>
              <a:rPr lang="en-GB" sz="2200" dirty="0"/>
              <a:t>Pink Cab outperforms Yellow Cab in terms of margin/trip in Tucson AZ</a:t>
            </a:r>
          </a:p>
          <a:p>
            <a:r>
              <a:rPr lang="en-GB" sz="2200" dirty="0"/>
              <a:t>Population and rate of use/city seem to influence company success but only moderately; other city-related factors need to be investigated</a:t>
            </a:r>
          </a:p>
          <a:p>
            <a:endParaRPr lang="en-GB" sz="2200" dirty="0"/>
          </a:p>
        </p:txBody>
      </p:sp>
    </p:spTree>
    <p:extLst>
      <p:ext uri="{BB962C8B-B14F-4D97-AF65-F5344CB8AC3E}">
        <p14:creationId xmlns:p14="http://schemas.microsoft.com/office/powerpoint/2010/main" val="142996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1003</Words>
  <Application>Microsoft Macintosh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Data Exploration for Cab Firm Investment</vt:lpstr>
      <vt:lpstr>Summary/Approach</vt:lpstr>
      <vt:lpstr>PowerPoint Presentation</vt:lpstr>
      <vt:lpstr>PowerPoint Presentation</vt:lpstr>
      <vt:lpstr>PowerPoint Presentation</vt:lpstr>
      <vt:lpstr>PowerPoint Presentation</vt:lpstr>
      <vt:lpstr>PowerPoint Presentation</vt:lpstr>
      <vt:lpstr>PowerPoint Presentation</vt:lpstr>
      <vt:lpstr>Cab Firm Success per City</vt:lpstr>
      <vt:lpstr>PowerPoint Presentation</vt:lpstr>
      <vt:lpstr>Seasonality and Cab Firm Success</vt:lpstr>
      <vt:lpstr>Conclusions and future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Oana Cucu</dc:creator>
  <cp:lastModifiedBy>Oana Cucu</cp:lastModifiedBy>
  <cp:revision>17</cp:revision>
  <dcterms:created xsi:type="dcterms:W3CDTF">2023-04-20T15:33:58Z</dcterms:created>
  <dcterms:modified xsi:type="dcterms:W3CDTF">2023-04-21T10:31:03Z</dcterms:modified>
</cp:coreProperties>
</file>