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4:45:39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4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9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9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4E1C8-442B-1A64-2643-67939BEC0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>
                <a:latin typeface="Arial" panose="020B0604020202020204" pitchFamily="34" charset="0"/>
                <a:cs typeface="Arial" panose="020B0604020202020204" pitchFamily="34" charset="0"/>
              </a:rPr>
              <a:t>Healthcare Dataset</a:t>
            </a:r>
            <a:br>
              <a:rPr lang="en-GB" sz="4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>
                <a:latin typeface="Arial" panose="020B0604020202020204" pitchFamily="34" charset="0"/>
                <a:cs typeface="Arial" panose="020B0604020202020204" pitchFamily="34" charset="0"/>
              </a:rPr>
              <a:t>Data Science Specialisation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E0CEF-2152-BFEA-B06C-4A9F52899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Modelling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BAC9A"/>
          </a:solidFill>
          <a:ln w="38100" cap="rnd">
            <a:solidFill>
              <a:srgbClr val="7BAC9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120DB1F9-3049-72E2-7FE8-D4550D4C4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3" r="229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958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E7503A44-7C0B-4048-B909-305B4CB0F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096EE-98E4-B380-9EA7-0ED3D403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7" y="717646"/>
            <a:ext cx="10833465" cy="1266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Similar results for change in T Score as for change in risk segment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F5B5EB-3EBC-C298-900B-623C0D0852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267" y="3335202"/>
            <a:ext cx="3508711" cy="25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49CA288-7CD4-19B5-0179-FB707814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1645" y="3313273"/>
            <a:ext cx="3508710" cy="257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DB9C3F1-63E8-7485-E602-54464EE4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4021" y="3317658"/>
            <a:ext cx="3508710" cy="256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53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151" name="Rectangle 6154">
            <a:extLst>
              <a:ext uri="{FF2B5EF4-FFF2-40B4-BE49-F238E27FC236}">
                <a16:creationId xmlns:a16="http://schemas.microsoft.com/office/drawing/2014/main" id="{F1634B2F-87C9-45D9-AE29-34A7EEC94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F83AF-B395-FB6B-6209-C4965CEC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95528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Persistence rates are higher for patients who present risks for higher numbers of conditions, but are lower in patients who show less adherence to treatment (compliance to medical recommendations)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55230BC-8415-B0B5-A16E-F186E9E33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" r="-2" b="-2"/>
          <a:stretch/>
        </p:blipFill>
        <p:spPr bwMode="auto">
          <a:xfrm>
            <a:off x="640081" y="2665140"/>
            <a:ext cx="5365295" cy="3870137"/>
          </a:xfrm>
          <a:custGeom>
            <a:avLst/>
            <a:gdLst/>
            <a:ahLst/>
            <a:cxnLst/>
            <a:rect l="l" t="t" r="r" b="b"/>
            <a:pathLst>
              <a:path w="5365295" h="3870137">
                <a:moveTo>
                  <a:pt x="630394" y="88"/>
                </a:moveTo>
                <a:cubicBezTo>
                  <a:pt x="694916" y="-651"/>
                  <a:pt x="759405" y="3256"/>
                  <a:pt x="823565" y="14026"/>
                </a:cubicBezTo>
                <a:cubicBezTo>
                  <a:pt x="965677" y="37078"/>
                  <a:pt x="1110037" y="43118"/>
                  <a:pt x="1253579" y="32022"/>
                </a:cubicBezTo>
                <a:cubicBezTo>
                  <a:pt x="1395167" y="22301"/>
                  <a:pt x="1537016" y="21644"/>
                  <a:pt x="1678997" y="24402"/>
                </a:cubicBezTo>
                <a:cubicBezTo>
                  <a:pt x="1807056" y="26898"/>
                  <a:pt x="1935246" y="26504"/>
                  <a:pt x="2063305" y="19411"/>
                </a:cubicBezTo>
                <a:cubicBezTo>
                  <a:pt x="2207124" y="11268"/>
                  <a:pt x="2350943" y="4307"/>
                  <a:pt x="2494633" y="20463"/>
                </a:cubicBezTo>
                <a:cubicBezTo>
                  <a:pt x="2619683" y="36013"/>
                  <a:pt x="2745574" y="43775"/>
                  <a:pt x="2871584" y="43709"/>
                </a:cubicBezTo>
                <a:cubicBezTo>
                  <a:pt x="3038652" y="41871"/>
                  <a:pt x="3205324" y="28869"/>
                  <a:pt x="3372130" y="21382"/>
                </a:cubicBezTo>
                <a:cubicBezTo>
                  <a:pt x="3600928" y="11137"/>
                  <a:pt x="3829857" y="2337"/>
                  <a:pt x="4058787" y="18098"/>
                </a:cubicBezTo>
                <a:cubicBezTo>
                  <a:pt x="4217054" y="29526"/>
                  <a:pt x="4375321" y="40033"/>
                  <a:pt x="4534246" y="31233"/>
                </a:cubicBezTo>
                <a:cubicBezTo>
                  <a:pt x="4646411" y="25059"/>
                  <a:pt x="4758709" y="16128"/>
                  <a:pt x="4871138" y="22039"/>
                </a:cubicBezTo>
                <a:lnTo>
                  <a:pt x="5012876" y="26608"/>
                </a:lnTo>
                <a:lnTo>
                  <a:pt x="5012876" y="26747"/>
                </a:lnTo>
                <a:lnTo>
                  <a:pt x="5028853" y="27123"/>
                </a:lnTo>
                <a:lnTo>
                  <a:pt x="5088657" y="29050"/>
                </a:lnTo>
                <a:lnTo>
                  <a:pt x="5114033" y="28660"/>
                </a:lnTo>
                <a:lnTo>
                  <a:pt x="5114033" y="27250"/>
                </a:lnTo>
                <a:lnTo>
                  <a:pt x="5284938" y="21923"/>
                </a:lnTo>
                <a:lnTo>
                  <a:pt x="5358186" y="22130"/>
                </a:lnTo>
                <a:lnTo>
                  <a:pt x="5362767" y="198508"/>
                </a:lnTo>
                <a:cubicBezTo>
                  <a:pt x="5373003" y="379474"/>
                  <a:pt x="5349645" y="559126"/>
                  <a:pt x="5337572" y="739042"/>
                </a:cubicBezTo>
                <a:cubicBezTo>
                  <a:pt x="5329015" y="887933"/>
                  <a:pt x="5329986" y="1037233"/>
                  <a:pt x="5340458" y="1186008"/>
                </a:cubicBezTo>
                <a:cubicBezTo>
                  <a:pt x="5355680" y="1432455"/>
                  <a:pt x="5357780" y="1678904"/>
                  <a:pt x="5349251" y="1925615"/>
                </a:cubicBezTo>
                <a:cubicBezTo>
                  <a:pt x="5345051" y="2048445"/>
                  <a:pt x="5346757" y="2171145"/>
                  <a:pt x="5352007" y="2293844"/>
                </a:cubicBezTo>
                <a:cubicBezTo>
                  <a:pt x="5364211" y="2575199"/>
                  <a:pt x="5350562" y="2856292"/>
                  <a:pt x="5346495" y="3137517"/>
                </a:cubicBezTo>
                <a:cubicBezTo>
                  <a:pt x="5344921" y="3244599"/>
                  <a:pt x="5345182" y="3351683"/>
                  <a:pt x="5351087" y="3458635"/>
                </a:cubicBezTo>
                <a:cubicBezTo>
                  <a:pt x="5357649" y="3579825"/>
                  <a:pt x="5359519" y="3701015"/>
                  <a:pt x="5358813" y="3822205"/>
                </a:cubicBezTo>
                <a:lnTo>
                  <a:pt x="5358074" y="3857001"/>
                </a:lnTo>
                <a:lnTo>
                  <a:pt x="5118462" y="3843392"/>
                </a:lnTo>
                <a:cubicBezTo>
                  <a:pt x="5035866" y="3841379"/>
                  <a:pt x="4953191" y="3842037"/>
                  <a:pt x="4870592" y="3845370"/>
                </a:cubicBezTo>
                <a:cubicBezTo>
                  <a:pt x="4704245" y="3852194"/>
                  <a:pt x="4538043" y="3870828"/>
                  <a:pt x="4371404" y="3855213"/>
                </a:cubicBezTo>
                <a:cubicBezTo>
                  <a:pt x="4084590" y="3828048"/>
                  <a:pt x="3798799" y="3856393"/>
                  <a:pt x="3512714" y="3865448"/>
                </a:cubicBezTo>
                <a:cubicBezTo>
                  <a:pt x="3291553" y="3873720"/>
                  <a:pt x="3069997" y="3867668"/>
                  <a:pt x="2849798" y="3847339"/>
                </a:cubicBezTo>
                <a:cubicBezTo>
                  <a:pt x="2633967" y="3827364"/>
                  <a:pt x="2416331" y="3829390"/>
                  <a:pt x="2201012" y="3853375"/>
                </a:cubicBezTo>
                <a:cubicBezTo>
                  <a:pt x="2104727" y="3861664"/>
                  <a:pt x="2007787" y="3862013"/>
                  <a:pt x="1911432" y="3854425"/>
                </a:cubicBezTo>
                <a:cubicBezTo>
                  <a:pt x="1757959" y="3845281"/>
                  <a:pt x="1603920" y="3847431"/>
                  <a:pt x="1450841" y="3860855"/>
                </a:cubicBezTo>
                <a:cubicBezTo>
                  <a:pt x="1249680" y="3879096"/>
                  <a:pt x="1047937" y="3865973"/>
                  <a:pt x="846628" y="3859280"/>
                </a:cubicBezTo>
                <a:cubicBezTo>
                  <a:pt x="695138" y="3854293"/>
                  <a:pt x="543792" y="3851275"/>
                  <a:pt x="392303" y="3855999"/>
                </a:cubicBezTo>
                <a:lnTo>
                  <a:pt x="32261" y="3854308"/>
                </a:lnTo>
                <a:lnTo>
                  <a:pt x="34911" y="3690584"/>
                </a:lnTo>
                <a:cubicBezTo>
                  <a:pt x="38062" y="3489893"/>
                  <a:pt x="38062" y="3289333"/>
                  <a:pt x="14026" y="3089431"/>
                </a:cubicBezTo>
                <a:cubicBezTo>
                  <a:pt x="-1603" y="2960846"/>
                  <a:pt x="-7514" y="2831212"/>
                  <a:pt x="14026" y="2702890"/>
                </a:cubicBezTo>
                <a:cubicBezTo>
                  <a:pt x="37078" y="2560779"/>
                  <a:pt x="43118" y="2416419"/>
                  <a:pt x="32022" y="2272877"/>
                </a:cubicBezTo>
                <a:cubicBezTo>
                  <a:pt x="22301" y="2131289"/>
                  <a:pt x="21645" y="1989440"/>
                  <a:pt x="24402" y="1847459"/>
                </a:cubicBezTo>
                <a:cubicBezTo>
                  <a:pt x="26898" y="1719400"/>
                  <a:pt x="26504" y="1591210"/>
                  <a:pt x="19411" y="1463151"/>
                </a:cubicBezTo>
                <a:cubicBezTo>
                  <a:pt x="11268" y="1319332"/>
                  <a:pt x="4307" y="1175513"/>
                  <a:pt x="20463" y="1031823"/>
                </a:cubicBezTo>
                <a:cubicBezTo>
                  <a:pt x="36013" y="906773"/>
                  <a:pt x="43775" y="780882"/>
                  <a:pt x="43709" y="654872"/>
                </a:cubicBezTo>
                <a:cubicBezTo>
                  <a:pt x="41871" y="487804"/>
                  <a:pt x="28869" y="321131"/>
                  <a:pt x="21382" y="154326"/>
                </a:cubicBezTo>
                <a:lnTo>
                  <a:pt x="17843" y="47674"/>
                </a:lnTo>
                <a:lnTo>
                  <a:pt x="23680" y="47831"/>
                </a:lnTo>
                <a:lnTo>
                  <a:pt x="124492" y="34674"/>
                </a:lnTo>
                <a:lnTo>
                  <a:pt x="136744" y="34663"/>
                </a:lnTo>
                <a:cubicBezTo>
                  <a:pt x="236958" y="32054"/>
                  <a:pt x="337073" y="26044"/>
                  <a:pt x="437024" y="14026"/>
                </a:cubicBezTo>
                <a:cubicBezTo>
                  <a:pt x="501317" y="6212"/>
                  <a:pt x="565872" y="827"/>
                  <a:pt x="630394" y="8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B681B61-34F7-827F-1277-F79366A4AB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" r="-2" b="-2"/>
          <a:stretch/>
        </p:blipFill>
        <p:spPr bwMode="auto">
          <a:xfrm>
            <a:off x="6183577" y="2665139"/>
            <a:ext cx="5365295" cy="3870137"/>
          </a:xfrm>
          <a:custGeom>
            <a:avLst/>
            <a:gdLst/>
            <a:ahLst/>
            <a:cxnLst/>
            <a:rect l="l" t="t" r="r" b="b"/>
            <a:pathLst>
              <a:path w="5365295" h="3870137">
                <a:moveTo>
                  <a:pt x="4216506" y="721"/>
                </a:moveTo>
                <a:cubicBezTo>
                  <a:pt x="4317251" y="2558"/>
                  <a:pt x="4418014" y="7511"/>
                  <a:pt x="4518668" y="10858"/>
                </a:cubicBezTo>
                <a:cubicBezTo>
                  <a:pt x="4670159" y="15845"/>
                  <a:pt x="4821504" y="18863"/>
                  <a:pt x="4972994" y="14139"/>
                </a:cubicBezTo>
                <a:lnTo>
                  <a:pt x="5333035" y="15830"/>
                </a:lnTo>
                <a:lnTo>
                  <a:pt x="5330386" y="179554"/>
                </a:lnTo>
                <a:cubicBezTo>
                  <a:pt x="5327234" y="380245"/>
                  <a:pt x="5327234" y="580805"/>
                  <a:pt x="5351270" y="780707"/>
                </a:cubicBezTo>
                <a:cubicBezTo>
                  <a:pt x="5366899" y="909292"/>
                  <a:pt x="5372810" y="1038926"/>
                  <a:pt x="5351270" y="1167248"/>
                </a:cubicBezTo>
                <a:cubicBezTo>
                  <a:pt x="5328218" y="1309360"/>
                  <a:pt x="5322178" y="1453719"/>
                  <a:pt x="5333275" y="1597262"/>
                </a:cubicBezTo>
                <a:cubicBezTo>
                  <a:pt x="5342995" y="1738849"/>
                  <a:pt x="5343652" y="1880698"/>
                  <a:pt x="5340894" y="2022680"/>
                </a:cubicBezTo>
                <a:cubicBezTo>
                  <a:pt x="5338398" y="2150738"/>
                  <a:pt x="5338792" y="2278928"/>
                  <a:pt x="5345885" y="2406987"/>
                </a:cubicBezTo>
                <a:cubicBezTo>
                  <a:pt x="5354028" y="2550806"/>
                  <a:pt x="5360989" y="2694626"/>
                  <a:pt x="5344833" y="2838315"/>
                </a:cubicBezTo>
                <a:cubicBezTo>
                  <a:pt x="5329283" y="2963365"/>
                  <a:pt x="5321521" y="3089257"/>
                  <a:pt x="5321587" y="3215266"/>
                </a:cubicBezTo>
                <a:cubicBezTo>
                  <a:pt x="5323425" y="3382334"/>
                  <a:pt x="5336427" y="3549007"/>
                  <a:pt x="5343914" y="3715812"/>
                </a:cubicBezTo>
                <a:lnTo>
                  <a:pt x="5347454" y="3822464"/>
                </a:lnTo>
                <a:lnTo>
                  <a:pt x="5341616" y="3822307"/>
                </a:lnTo>
                <a:lnTo>
                  <a:pt x="5240804" y="3835465"/>
                </a:lnTo>
                <a:lnTo>
                  <a:pt x="5228552" y="3835475"/>
                </a:lnTo>
                <a:cubicBezTo>
                  <a:pt x="5128338" y="3838085"/>
                  <a:pt x="5028223" y="3844094"/>
                  <a:pt x="4928272" y="3856112"/>
                </a:cubicBezTo>
                <a:cubicBezTo>
                  <a:pt x="4863979" y="3863926"/>
                  <a:pt x="4799424" y="3869311"/>
                  <a:pt x="4734902" y="3870050"/>
                </a:cubicBezTo>
                <a:cubicBezTo>
                  <a:pt x="4670380" y="3870790"/>
                  <a:pt x="4605891" y="3866882"/>
                  <a:pt x="4541731" y="3856112"/>
                </a:cubicBezTo>
                <a:cubicBezTo>
                  <a:pt x="4399619" y="3833061"/>
                  <a:pt x="4255260" y="3827020"/>
                  <a:pt x="4111717" y="3838117"/>
                </a:cubicBezTo>
                <a:cubicBezTo>
                  <a:pt x="3970129" y="3847837"/>
                  <a:pt x="3828280" y="3848494"/>
                  <a:pt x="3686299" y="3845736"/>
                </a:cubicBezTo>
                <a:cubicBezTo>
                  <a:pt x="3558240" y="3843240"/>
                  <a:pt x="3430050" y="3843634"/>
                  <a:pt x="3301991" y="3850727"/>
                </a:cubicBezTo>
                <a:cubicBezTo>
                  <a:pt x="3158172" y="3858870"/>
                  <a:pt x="3014353" y="3865832"/>
                  <a:pt x="2870663" y="3849676"/>
                </a:cubicBezTo>
                <a:cubicBezTo>
                  <a:pt x="2745614" y="3834126"/>
                  <a:pt x="2619722" y="3826364"/>
                  <a:pt x="2493712" y="3826430"/>
                </a:cubicBezTo>
                <a:cubicBezTo>
                  <a:pt x="2326644" y="3828267"/>
                  <a:pt x="2159972" y="3841269"/>
                  <a:pt x="1993167" y="3848757"/>
                </a:cubicBezTo>
                <a:cubicBezTo>
                  <a:pt x="1764368" y="3859001"/>
                  <a:pt x="1535439" y="3867801"/>
                  <a:pt x="1306509" y="3852040"/>
                </a:cubicBezTo>
                <a:cubicBezTo>
                  <a:pt x="1148242" y="3840613"/>
                  <a:pt x="989976" y="3830106"/>
                  <a:pt x="831051" y="3838906"/>
                </a:cubicBezTo>
                <a:cubicBezTo>
                  <a:pt x="718885" y="3845080"/>
                  <a:pt x="606587" y="3854010"/>
                  <a:pt x="494158" y="3848099"/>
                </a:cubicBezTo>
                <a:lnTo>
                  <a:pt x="352421" y="3843531"/>
                </a:lnTo>
                <a:lnTo>
                  <a:pt x="352421" y="3843391"/>
                </a:lnTo>
                <a:lnTo>
                  <a:pt x="336444" y="3843016"/>
                </a:lnTo>
                <a:lnTo>
                  <a:pt x="276639" y="3841088"/>
                </a:lnTo>
                <a:lnTo>
                  <a:pt x="251263" y="3841478"/>
                </a:lnTo>
                <a:lnTo>
                  <a:pt x="251263" y="3842889"/>
                </a:lnTo>
                <a:lnTo>
                  <a:pt x="80358" y="3848216"/>
                </a:lnTo>
                <a:lnTo>
                  <a:pt x="7111" y="3848008"/>
                </a:lnTo>
                <a:lnTo>
                  <a:pt x="2529" y="3671630"/>
                </a:lnTo>
                <a:cubicBezTo>
                  <a:pt x="-7706" y="3490664"/>
                  <a:pt x="15652" y="3311012"/>
                  <a:pt x="27724" y="3131097"/>
                </a:cubicBezTo>
                <a:cubicBezTo>
                  <a:pt x="36282" y="2982205"/>
                  <a:pt x="35311" y="2832906"/>
                  <a:pt x="24839" y="2684131"/>
                </a:cubicBezTo>
                <a:cubicBezTo>
                  <a:pt x="9616" y="2437683"/>
                  <a:pt x="7516" y="2191234"/>
                  <a:pt x="16046" y="1944523"/>
                </a:cubicBezTo>
                <a:cubicBezTo>
                  <a:pt x="20246" y="1821693"/>
                  <a:pt x="18540" y="1698993"/>
                  <a:pt x="13290" y="1576295"/>
                </a:cubicBezTo>
                <a:cubicBezTo>
                  <a:pt x="1086" y="1294940"/>
                  <a:pt x="14734" y="1013846"/>
                  <a:pt x="18801" y="732621"/>
                </a:cubicBezTo>
                <a:cubicBezTo>
                  <a:pt x="20376" y="625539"/>
                  <a:pt x="20114" y="518456"/>
                  <a:pt x="14209" y="411504"/>
                </a:cubicBezTo>
                <a:cubicBezTo>
                  <a:pt x="7648" y="290314"/>
                  <a:pt x="5777" y="169124"/>
                  <a:pt x="6483" y="47933"/>
                </a:cubicBezTo>
                <a:lnTo>
                  <a:pt x="7223" y="13137"/>
                </a:lnTo>
                <a:lnTo>
                  <a:pt x="246835" y="26746"/>
                </a:lnTo>
                <a:cubicBezTo>
                  <a:pt x="329430" y="28759"/>
                  <a:pt x="412105" y="28102"/>
                  <a:pt x="494704" y="24768"/>
                </a:cubicBezTo>
                <a:cubicBezTo>
                  <a:pt x="661051" y="17944"/>
                  <a:pt x="827254" y="-690"/>
                  <a:pt x="993893" y="14926"/>
                </a:cubicBezTo>
                <a:cubicBezTo>
                  <a:pt x="1280706" y="42090"/>
                  <a:pt x="1566498" y="13745"/>
                  <a:pt x="1852582" y="4690"/>
                </a:cubicBezTo>
                <a:cubicBezTo>
                  <a:pt x="2073743" y="-3582"/>
                  <a:pt x="2295299" y="2470"/>
                  <a:pt x="2515498" y="22799"/>
                </a:cubicBezTo>
                <a:cubicBezTo>
                  <a:pt x="2731329" y="42774"/>
                  <a:pt x="2948965" y="40748"/>
                  <a:pt x="3164284" y="16763"/>
                </a:cubicBezTo>
                <a:cubicBezTo>
                  <a:pt x="3260569" y="8475"/>
                  <a:pt x="3357509" y="8125"/>
                  <a:pt x="3453864" y="15714"/>
                </a:cubicBezTo>
                <a:cubicBezTo>
                  <a:pt x="3607337" y="24857"/>
                  <a:pt x="3761376" y="22707"/>
                  <a:pt x="3914455" y="9283"/>
                </a:cubicBezTo>
                <a:cubicBezTo>
                  <a:pt x="4015035" y="163"/>
                  <a:pt x="4115762" y="-1117"/>
                  <a:pt x="4216506" y="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7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43F0-F98E-EC2B-3AF6-496F5DE9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5A39-7940-8B04-BE9C-B6791BE0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One way to start is by performing correlations on the different categories of variables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Principal components analysis (PCA) can be used to remove correlated variables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Recursive feature elimination can be used to remove features one by one and then check best model performance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try oversampling for imbalanced data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 a general model, logistic regression is recommended for a binary categorical outcome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4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1CD6-D11A-2BF5-427D-882AAFD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06D0-9BF1-1FBD-2FF0-47840F42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this I split the variables into their identified categories – mainly for visualisation purposes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Correlations were observed, at each category:</a:t>
            </a:r>
          </a:p>
          <a:p>
            <a:pPr marL="742950" lvl="1" indent="-285750"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en-GB" sz="19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 demographics: Not performed.</a:t>
            </a:r>
          </a:p>
          <a:p>
            <a:pPr marL="742950" lvl="1" indent="-285750"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en-GB" sz="19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 factors: Medium correlations between the total number of risks and being at risk of Vitamin D insufficiency, the risk of smoking tobacco, and being at risk of chronic malnutrition or malabsorption, respectively – possibly indicating that being at risk for these three increases other health </a:t>
            </a:r>
            <a:r>
              <a:rPr lang="en-GB" sz="19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risks, but these relationships are outside the current scope</a:t>
            </a:r>
            <a:endParaRPr lang="en-GB" sz="19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en-GB" sz="19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Concomitant conditions: Moderate correlation between the concomitant use of narcotics and anaesthetics</a:t>
            </a:r>
          </a:p>
          <a:p>
            <a:pPr marL="742950" lvl="1" indent="-285750"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en-GB" sz="19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GB" sz="19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omorbidities: </a:t>
            </a:r>
            <a:r>
              <a:rPr lang="en-GB" sz="19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GB" sz="19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oderate correlation between disorders of bone density and structure and osteoporosis without current pathological fracture</a:t>
            </a:r>
          </a:p>
          <a:p>
            <a:pPr marL="742950" lvl="1" indent="-285750"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en-GB" sz="1900" kern="100" dirty="0">
                <a:latin typeface="Arial" panose="020B0604020202020204" pitchFamily="34" charset="0"/>
                <a:cs typeface="Arial" panose="020B0604020202020204" pitchFamily="34" charset="0"/>
              </a:rPr>
              <a:t>Clinical Factors: High correlations between the presence of DEXA scans during treatment and the number of scans; the risk and T scores segments before treatment (but only small during); a relatively high correlation between risks segments before and during treatment; moderate correlation between T score prior to treatment and risk segment during treatment; and medium relationships between the T score, the change in T score and the change in risk segment during treatment.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0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1EFE8E8-FBD2-4E7B-12AA-B32A30B107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2" y="2088470"/>
            <a:ext cx="488247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07B8BA0-7DCE-039F-B8B1-3EA01E63E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58" y="0"/>
            <a:ext cx="7543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7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63EC460-2215-A7C2-6714-A53F7F6D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0"/>
            <a:ext cx="7613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3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BA41356-BD85-DE0B-3638-D4C79B8A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1" y="0"/>
            <a:ext cx="7716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1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6B3D-B961-C18B-95EC-E0E051EF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Modelling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B9B82-3AEC-AF2E-94CD-A5E904D0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Logistic regression performed on the cleaned dataset showed between 79 and 84 % accuracy with each run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 did models on subsequently PCA-ed data (with optimal number of components extracted) or data further reduced using recursive feature elimination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Oversampling did not lead to a more balanced dataset so was not considered for further modelling</a:t>
            </a:r>
          </a:p>
        </p:txBody>
      </p:sp>
    </p:spTree>
    <p:extLst>
      <p:ext uri="{BB962C8B-B14F-4D97-AF65-F5344CB8AC3E}">
        <p14:creationId xmlns:p14="http://schemas.microsoft.com/office/powerpoint/2010/main" val="81660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7BAC9A"/>
          </a:solidFill>
          <a:ln w="38100" cap="rnd">
            <a:solidFill>
              <a:srgbClr val="7BAC9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6" name="Content Placeholder 10245">
            <a:extLst>
              <a:ext uri="{FF2B5EF4-FFF2-40B4-BE49-F238E27FC236}">
                <a16:creationId xmlns:a16="http://schemas.microsoft.com/office/drawing/2014/main" id="{951A9AAB-37B5-CF3C-077B-BCF39469F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24" y="1196124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feature importance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normalised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logistic regression without automated feature elimination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53" name="Ink 1025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0253" name="Ink 1025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D9E802EE-B403-A769-31DA-F5D92FF5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83253"/>
            <a:ext cx="6903720" cy="50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2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277" name="Rectangle 1127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328B4-77A6-E1A2-1663-CFBB7EAB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ROC curves for model variations</a:t>
            </a:r>
          </a:p>
        </p:txBody>
      </p:sp>
      <p:sp>
        <p:nvSpPr>
          <p:cNvPr id="11279" name="Rectangle 6">
            <a:extLst>
              <a:ext uri="{FF2B5EF4-FFF2-40B4-BE49-F238E27FC236}">
                <a16:creationId xmlns:a16="http://schemas.microsoft.com/office/drawing/2014/main" id="{147C7031-1E3A-4EF7-A823-89F74BA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BAC9A"/>
          </a:solidFill>
          <a:ln w="38100" cap="rnd">
            <a:solidFill>
              <a:srgbClr val="7BAC9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5AD7AC57-C7B4-A019-3C01-E76E4380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08" y="3284733"/>
            <a:ext cx="3758184" cy="275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DB1B36B-CED7-ADE5-0B98-38368117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08" y="3284733"/>
            <a:ext cx="3758184" cy="275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F24219F0-7E19-0E93-5342-C6E1D6FFE9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284733"/>
            <a:ext cx="3758184" cy="275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346-EC3D-A2AE-B82B-9D3DC519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184E-F9F7-AA99-D7B9-7739362E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ABC company (United States) delegated the investigation of persistence of an NTM (non-tuberculous mycobacteria) drug (antibiotic) as a function of various factors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3242 participants with data from 67 features including:</a:t>
            </a:r>
            <a:endParaRPr lang="en-GB" dirty="0">
              <a:effectLst/>
            </a:endParaRPr>
          </a:p>
          <a:p>
            <a:pPr marL="742950" lvl="1" indent="-285750"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en-GB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 demographics: Age, gender, ethnicity, etc.</a:t>
            </a:r>
          </a:p>
          <a:p>
            <a:pPr marL="742950" lvl="1" indent="-285750"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en-GB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 factors: Smoking status, obesity, family history, etc.</a:t>
            </a:r>
          </a:p>
          <a:p>
            <a:pPr marL="742950" lvl="1" indent="-285750"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en-GB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Underlying conditions and comorbidities: Diabetes, hypertension, cardiovascular diseases, etc.</a:t>
            </a:r>
          </a:p>
          <a:p>
            <a:pPr marL="742950" lvl="1" indent="-285750"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en-GB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Physician information: Specialist or general practitioner, experience level, etc.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mainly categorical (mostly binary variables) and two ordinal variables - frequency of DEXA (bone density) scans and number of pre-existing or ongoing risks for each participant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6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7BAC9A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1742-712D-F5E6-37CD-0EF2EBDD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GB" sz="4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CDFB-1945-78D6-FAC9-0ACCD0219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Logistic regression was a reasonable chosen model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model variations performed equally well, suggesting that data reduction for this particular data set/model was not needed</a:t>
            </a:r>
          </a:p>
        </p:txBody>
      </p:sp>
    </p:spTree>
    <p:extLst>
      <p:ext uri="{BB962C8B-B14F-4D97-AF65-F5344CB8AC3E}">
        <p14:creationId xmlns:p14="http://schemas.microsoft.com/office/powerpoint/2010/main" val="226320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28B4-77A6-E1A2-1663-CFBB7EAB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359B-F405-A619-A82A-CF2F310F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same model with even less features (&lt;10)</a:t>
            </a:r>
          </a:p>
          <a:p>
            <a:r>
              <a:rPr lang="en-GB" dirty="0"/>
              <a:t>Try a different model</a:t>
            </a:r>
          </a:p>
          <a:p>
            <a:r>
              <a:rPr lang="en-GB" dirty="0"/>
              <a:t>Perform different models for different kinds of data instead of trying to merge them into one (different ones for demographics, risks, etc.)</a:t>
            </a:r>
          </a:p>
          <a:p>
            <a:r>
              <a:rPr lang="en-GB" dirty="0"/>
              <a:t>Try different ways to identify meaningful and important variables – perhaps by looking at existing scientific results (this could be done either manually or automatically depending on resources)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41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bstract background of blue mesh and nodes">
            <a:extLst>
              <a:ext uri="{FF2B5EF4-FFF2-40B4-BE49-F238E27FC236}">
                <a16:creationId xmlns:a16="http://schemas.microsoft.com/office/drawing/2014/main" id="{CBDEEDC9-4E59-32E0-0F43-E31DCB92D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D4E5C-BDB1-297E-0388-439DFA1A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80" y="1384158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+mn-lt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2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BECC-1E31-E3D4-54F0-3C23C67C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551A-B89B-9AAC-D238-12A2B9F67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do not contain any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/null variables, or any duplicates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Most categorical variables are imbalanced: some categories of a variable containing hundreds more data points than others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such data I removed the variables which presented at least one category that had fewer data points than a specific threshold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threshold was determined based on one of the variables used to measure general health: change in risk segment (from high risk to low risk and reverse)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risk segment measures the health severity of a person, and in this case also considers the number of serious medical conditions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‘Change in Risk Segment’ variable contains four levels: Unknown (most patients, 2229), No change (1052 patients), Worsened (121) and Improved (22)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patients who reported a certain improvement in their risk segment are very few, but sufficient to have their data analysed even without oversampling it or using further alteration methods; thus the number of patients contained in this category represents the threshold for which I eliminated binary variables with categories containing fewer data points than this limit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Seven such variables were removed as a result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ordinal variables I used common statistical elimination methods depending on their skewness: for severely skewed variables such as DEXA scan frequency, I used the flooring and capping method (replacing everything outside of the 25% and 75% quantiles with their corresponding values, give or take the value of the interquartile range, respectively); for the less skewed Count of Risks I replaced everything above the 99% quantile with this value (patients presenting 5, 6 and 7 risks - 23 in total - were newly noted as only presenting 4 risks)</a:t>
            </a:r>
          </a:p>
        </p:txBody>
      </p:sp>
    </p:spTree>
    <p:extLst>
      <p:ext uri="{BB962C8B-B14F-4D97-AF65-F5344CB8AC3E}">
        <p14:creationId xmlns:p14="http://schemas.microsoft.com/office/powerpoint/2010/main" val="88801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979F-8AC0-1E9E-EAD3-058FADEE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Skewness of Count of Risks and DEXA scan frequency as shown in histograms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5F65F4-AC26-AB2B-616F-2243F3D6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80" y="2046855"/>
            <a:ext cx="6395790" cy="457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F1E350-C454-E5F8-8043-8E94BF2C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9" y="2922202"/>
            <a:ext cx="4849531" cy="34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1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293B-D468-3C87-860B-A9185767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7C55-F225-2F5F-641B-83BA8758E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challenges in performing exploratory data analysis on the present dataset was the presence of numerous variables, many of them referring to very specific health conditions; knowledge about the interaction of this drug’s effects with each of them required high expertise – and it may have been inefficient to investigate further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Some visualisations are presented for the usual factors: demographics, general information about the prescriber’s medical specialisation, and general health information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 am reporting rates (%) of persistence rather than total numbers of patients showing persistence; to generalise, stats were conducted on this relative persistence; this is because of the number imbalance between the levels of the reported variables. No significant differences were observed at such relative rates – whether this is true of the general population remains unknown, but significant statistical values would have been observed when looking at individual numbers.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5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60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0239E3-2A65-BE10-D62F-8FA2C3D45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8929" y="965200"/>
            <a:ext cx="2812693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7FD6D7C-30D6-DE56-123F-EA4C14CC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0324" y="965200"/>
            <a:ext cx="2812693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CBE9D8-855E-C722-CED9-B6FB24A1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1429" y="3836247"/>
            <a:ext cx="2861525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8D302FB-01FE-8BAE-950E-792AA1626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908" y="3836247"/>
            <a:ext cx="2861525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37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6A0A-9CE3-5758-60FF-138C32E3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3533-C4BD-5D56-51A3-14867FDA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noticeable difference in drug persistence between males and females, or between age groups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Asians show the most drug persistence, followed by the other groups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 for region, Midwest shows the lowest drug persistence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0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E7503A44-7C0B-4048-B909-305B4CB0F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CC6CF-5FAB-4CED-FC27-0F818456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7" y="717646"/>
            <a:ext cx="10833465" cy="16168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Persistence rates are higher if antibiotic prescribed by specialist than by GP; in terms of treatment effects, persistence rates higher if antibiotic taken together with glucocorticoids (anti-inflammatory),  but not if these were taken before the commencement of the NTM treatment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794F047-C2D3-8EEB-81C9-BD8C136FB6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715" y="3357131"/>
            <a:ext cx="3508711" cy="242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759AB32-B4D0-96EB-DA95-055C1BC53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08" y="3286957"/>
            <a:ext cx="3508710" cy="257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877DEE8-37EC-72C6-B612-3F0E26027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4021" y="3357131"/>
            <a:ext cx="3508710" cy="2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3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114" name="Rectangle 4108">
            <a:extLst>
              <a:ext uri="{FF2B5EF4-FFF2-40B4-BE49-F238E27FC236}">
                <a16:creationId xmlns:a16="http://schemas.microsoft.com/office/drawing/2014/main" id="{4B3FADB1-4CEB-40EC-BC0B-4DF705EC0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26DB1-A756-73E8-AD12-A3916D87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7" y="4077585"/>
            <a:ext cx="10833465" cy="1266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seems persistence may increase if the risk segment changes – whether this means improving or worsening; but there is no significant difference and the numbers in these categories are quite small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C123F89-774C-9001-1C6A-343586B53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266" y="956436"/>
            <a:ext cx="3508711" cy="25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A78D4E1-5A99-8BCA-CA95-6B65D609F1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1643" y="978366"/>
            <a:ext cx="3508711" cy="25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786C788-B2C8-B868-A90F-02A0A6986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4019" y="1022224"/>
            <a:ext cx="3508711" cy="24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76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4"/>
      </a:lt2>
      <a:accent1>
        <a:srgbClr val="7BAC9A"/>
      </a:accent1>
      <a:accent2>
        <a:srgbClr val="6DAAAE"/>
      </a:accent2>
      <a:accent3>
        <a:srgbClr val="82A5C4"/>
      </a:accent3>
      <a:accent4>
        <a:srgbClr val="7981C0"/>
      </a:accent4>
      <a:accent5>
        <a:srgbClr val="A391CB"/>
      </a:accent5>
      <a:accent6>
        <a:srgbClr val="AC79C0"/>
      </a:accent6>
      <a:hlink>
        <a:srgbClr val="AE6983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1223</Words>
  <Application>Microsoft Macintosh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Modern Love</vt:lpstr>
      <vt:lpstr>Symbol</vt:lpstr>
      <vt:lpstr>The Hand</vt:lpstr>
      <vt:lpstr>SketchyVTI</vt:lpstr>
      <vt:lpstr>Healthcare Dataset Data Science Specialisation</vt:lpstr>
      <vt:lpstr>Data Description</vt:lpstr>
      <vt:lpstr>Data Cleaning</vt:lpstr>
      <vt:lpstr>Skewness of Count of Risks and DEXA scan frequency as shown in histograms</vt:lpstr>
      <vt:lpstr>Exploratory Data Analysis</vt:lpstr>
      <vt:lpstr>PowerPoint Presentation</vt:lpstr>
      <vt:lpstr>Demographics</vt:lpstr>
      <vt:lpstr>Persistence rates are higher if antibiotic prescribed by specialist than by GP; in terms of treatment effects, persistence rates higher if antibiotic taken together with glucocorticoids (anti-inflammatory),  but not if these were taken before the commencement of the NTM treatment </vt:lpstr>
      <vt:lpstr>It seems persistence may increase if the risk segment changes – whether this means improving or worsening; but there is no significant difference and the numbers in these categories are quite small</vt:lpstr>
      <vt:lpstr>Similar results for change in T Score as for change in risk segment </vt:lpstr>
      <vt:lpstr>Persistence rates are higher for patients who present risks for higher numbers of conditions, but are lower in patients who show less adherence to treatment (compliance to medical recommendations)</vt:lpstr>
      <vt:lpstr>Model recommendations</vt:lpstr>
      <vt:lpstr>Correlations</vt:lpstr>
      <vt:lpstr>PowerPoint Presentation</vt:lpstr>
      <vt:lpstr>PowerPoint Presentation</vt:lpstr>
      <vt:lpstr>PowerPoint Presentation</vt:lpstr>
      <vt:lpstr>Modelling – logistic regression</vt:lpstr>
      <vt:lpstr>PowerPoint Presentation</vt:lpstr>
      <vt:lpstr>ROC curves for model variations</vt:lpstr>
      <vt:lpstr>Conclusion</vt:lpstr>
      <vt:lpstr>Future recommendations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Dataset Data Science Specialisation</dc:title>
  <dc:creator>Oana Cucu</dc:creator>
  <cp:lastModifiedBy>Oana Cucu</cp:lastModifiedBy>
  <cp:revision>10</cp:revision>
  <dcterms:created xsi:type="dcterms:W3CDTF">2023-06-16T09:58:11Z</dcterms:created>
  <dcterms:modified xsi:type="dcterms:W3CDTF">2023-06-16T15:17:02Z</dcterms:modified>
</cp:coreProperties>
</file>