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EFCCA-1A1E-4A7E-BD68-8F3FE974EAAE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2149A-0B75-483C-90CD-E3C0A2838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61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家族中最有效力的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caspase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抑制物。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结构域可以结合并抑制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caspase-3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caspase-7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caspase-9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，但是不能直接抑制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caspase-1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caspase-6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caspase-8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caspase-10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2149A-0B75-483C-90CD-E3C0A2838DD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610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2149A-0B75-483C-90CD-E3C0A2838DD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7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53749-EFD3-4214-9D77-3607C7D6D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77A5E4-E7DB-45AE-857E-C0CC6A781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9B021-E858-4A2A-ACB4-E2D6A8A7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0652E7-49BC-47A7-BC7D-523D240C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D6310-9CC3-422A-8806-5DAEE580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5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CA118-727A-42D4-A2E3-C3C16815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1DCAB5-A6E7-4684-85C6-F0C3F426F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52D0C-F21A-4AE4-8094-03C964AE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86551-2D2B-4855-8E06-12D90DC2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4468A-DC65-42BA-8EFC-6FB71A31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3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BD911D-125D-478B-918B-5D3F334BA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50AE33-5588-4B43-A50F-A38E076F5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0ABB3-BF5A-4FA3-8450-7D179CFA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762F3-4273-4877-8444-D4EE1C9B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A92EC-066A-4C0B-9AE3-1A392CE6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49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2A6C7-9AB0-47C3-A02F-E15FA443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6CF18-5CC2-4AB6-9341-74ED1477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291AD-9FFA-41E9-984B-BD025765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11765-872F-4954-B821-3398C28A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8A8CFC-87B9-416D-872E-779C9AE3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60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23F81-FCDA-47A4-A761-28C5E0CD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119126-4A30-428F-BA03-AD4A44476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4C427-94EA-4887-BC78-3A0E23F6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2F6D6-F854-430D-BB62-B261F490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10C21-B849-4D43-88B2-1795E869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22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A46BE-7876-4EFA-BFDE-5BCA5B5A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EA8A4-CB50-4F6C-802A-13E72E479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57A62B-59C4-45D6-90D7-6352A2119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95FE82-6EB4-4016-9579-C9A67E0F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6D2381-C0F3-4059-99D8-0DD1DB17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199937-EF26-4994-ABC8-0A157A2F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35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35231-0EF1-48D5-9990-1C8F314B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B75E1C-8010-45FE-8F18-54DF66261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0677BD-6057-4A73-A086-DDC6316A1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AA347B-9F66-4C25-9062-AB012F7A9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F72F0A-9E8C-4E87-9528-72F85FD81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A5AD82-28FB-49C9-A4B6-3BDA0F0F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612EA8-3769-4449-BFFC-0C3E88A2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92A128-0110-468C-9058-97E8F1FB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97EF9-1B36-49CF-AFAD-84EA47CD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DFF38E-051D-4FF5-A796-F52AD4E3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7718AF-2FCF-4EFA-BE57-816AB80A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B8B4FD-D7A0-44B1-92A6-A89D2E08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32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F0BA29-BDEB-40C6-B49C-B6DEDBF7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900ED7-B597-459E-9AE9-893E4FB5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C6D9C6-B28E-48F3-80AE-0023A569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68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5631E-492D-4E8A-9927-E79A455B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C9901-0064-4711-A0D6-17BA5EAB1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BA2690-5EAE-410F-9496-E49762418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94DD90-4A59-4447-BB4D-EFF37B11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630E21-556E-4906-A6DA-F79EB4A5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364636-2B56-4948-8602-323003EC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4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A7A15-DACC-4F17-8AF5-57348FE02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95607C-97EB-4EF6-AFC6-2445637E8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BC7134-2BA0-48EB-B5FD-0B1E4888B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9D6B0A-BDAE-41AB-841D-EC79BB4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984E-2152-48AE-A290-9C70F3AFD63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536ED3-A979-4597-B016-7D3CDB15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72F4AE-14A6-4B07-AA4A-7B7850FF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7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55CEB3-DC60-4AB8-908C-81B4700F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EEE1F5-0B55-4D7F-B57E-0AC674F7F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22DA8-77FF-48E6-9504-53FD1D79F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4984E-2152-48AE-A290-9C70F3AFD632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D766D-8987-4371-80EB-6FBEBCE09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86F4E2-CAFC-4786-B58B-8707AFBD5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AEDC-8CE7-41F8-9A60-0158772CF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98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B37126-2BD3-485B-8885-AB4143F9D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22900"/>
              </p:ext>
            </p:extLst>
          </p:nvPr>
        </p:nvGraphicFramePr>
        <p:xfrm>
          <a:off x="2805081" y="757461"/>
          <a:ext cx="6581838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730557754"/>
                    </a:ext>
                  </a:extLst>
                </a:gridCol>
                <a:gridCol w="2029838">
                  <a:extLst>
                    <a:ext uri="{9D8B030D-6E8A-4147-A177-3AD203B41FA5}">
                      <a16:colId xmlns:a16="http://schemas.microsoft.com/office/drawing/2014/main" val="1207819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562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RANK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6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10.1021/cb400209w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Caspase-3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00020"/>
                  </a:ext>
                </a:extLst>
              </a:tr>
            </a:tbl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id="{916B95E7-E000-4E7C-964F-676BA7C1D772}"/>
              </a:ext>
            </a:extLst>
          </p:cNvPr>
          <p:cNvGrpSpPr/>
          <p:nvPr/>
        </p:nvGrpSpPr>
        <p:grpSpPr>
          <a:xfrm>
            <a:off x="215780" y="2658373"/>
            <a:ext cx="4676172" cy="1541253"/>
            <a:chOff x="1139908" y="2154519"/>
            <a:chExt cx="4676172" cy="154125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32D365A-66F6-44A9-96F8-F3B0A6E47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9908" y="2154519"/>
              <a:ext cx="4676172" cy="1541253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5D47D51-DA6C-42CB-B1B6-C61230FB075B}"/>
                </a:ext>
              </a:extLst>
            </p:cNvPr>
            <p:cNvSpPr/>
            <p:nvPr/>
          </p:nvSpPr>
          <p:spPr>
            <a:xfrm>
              <a:off x="1672771" y="2154519"/>
              <a:ext cx="718457" cy="1428436"/>
            </a:xfrm>
            <a:prstGeom prst="rect">
              <a:avLst/>
            </a:prstGeom>
            <a:noFill/>
            <a:ln w="15875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17C1548-5037-400F-8781-319156249C22}"/>
                </a:ext>
              </a:extLst>
            </p:cNvPr>
            <p:cNvSpPr/>
            <p:nvPr/>
          </p:nvSpPr>
          <p:spPr>
            <a:xfrm>
              <a:off x="3615061" y="2154519"/>
              <a:ext cx="718457" cy="1428436"/>
            </a:xfrm>
            <a:prstGeom prst="rect">
              <a:avLst/>
            </a:prstGeom>
            <a:noFill/>
            <a:ln w="15875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D260D70-F389-4846-9494-5CDBFF6C8051}"/>
                </a:ext>
              </a:extLst>
            </p:cNvPr>
            <p:cNvSpPr/>
            <p:nvPr/>
          </p:nvSpPr>
          <p:spPr>
            <a:xfrm>
              <a:off x="2759537" y="2154519"/>
              <a:ext cx="718457" cy="1428436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C430567-FB19-4B05-8A46-57292461E5E6}"/>
              </a:ext>
            </a:extLst>
          </p:cNvPr>
          <p:cNvSpPr txBox="1"/>
          <p:nvPr/>
        </p:nvSpPr>
        <p:spPr>
          <a:xfrm>
            <a:off x="2258437" y="4900210"/>
            <a:ext cx="7675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Notes: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Selectively inhibits caspase-3 versus caspase-7 with thorough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Contains a beta-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ncaa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AOMK group at C terminal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8733951-786D-4F39-9241-0914D1F6B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76" y="2218892"/>
            <a:ext cx="6556444" cy="2307398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C9CE254-7861-4F93-BD8D-9971D4BCB690}"/>
              </a:ext>
            </a:extLst>
          </p:cNvPr>
          <p:cNvCxnSpPr/>
          <p:nvPr/>
        </p:nvCxnSpPr>
        <p:spPr>
          <a:xfrm>
            <a:off x="5419776" y="4280170"/>
            <a:ext cx="2028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9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B37126-2BD3-485B-8885-AB4143F9D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387680"/>
              </p:ext>
            </p:extLst>
          </p:nvPr>
        </p:nvGraphicFramePr>
        <p:xfrm>
          <a:off x="2805081" y="757461"/>
          <a:ext cx="6581838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730557754"/>
                    </a:ext>
                  </a:extLst>
                </a:gridCol>
                <a:gridCol w="2029838">
                  <a:extLst>
                    <a:ext uri="{9D8B030D-6E8A-4147-A177-3AD203B41FA5}">
                      <a16:colId xmlns:a16="http://schemas.microsoft.com/office/drawing/2014/main" val="1207819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562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RANK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6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10.1021/cb5004256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Caspase-8/9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0002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C430567-FB19-4B05-8A46-57292461E5E6}"/>
              </a:ext>
            </a:extLst>
          </p:cNvPr>
          <p:cNvSpPr txBox="1"/>
          <p:nvPr/>
        </p:nvSpPr>
        <p:spPr>
          <a:xfrm>
            <a:off x="2258437" y="4900210"/>
            <a:ext cx="7675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Notes: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Selectively inhibits initiator caspase versus executioner caspase with thorough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Containing a beta-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ncaa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KE group at C terminal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81AB9F8-C64C-4E8A-A0E0-0D8DD9E8A06A}"/>
              </a:ext>
            </a:extLst>
          </p:cNvPr>
          <p:cNvGrpSpPr/>
          <p:nvPr/>
        </p:nvGrpSpPr>
        <p:grpSpPr>
          <a:xfrm>
            <a:off x="3014411" y="1640596"/>
            <a:ext cx="6163175" cy="3066043"/>
            <a:chOff x="3014411" y="1640596"/>
            <a:chExt cx="6163175" cy="3066043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D57A97E-6530-4027-9659-9462ED3C6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4411" y="1692711"/>
              <a:ext cx="6163175" cy="3013928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5D47D51-DA6C-42CB-B1B6-C61230FB075B}"/>
                </a:ext>
              </a:extLst>
            </p:cNvPr>
            <p:cNvSpPr/>
            <p:nvPr/>
          </p:nvSpPr>
          <p:spPr>
            <a:xfrm>
              <a:off x="5215813" y="1640596"/>
              <a:ext cx="537379" cy="890578"/>
            </a:xfrm>
            <a:prstGeom prst="rect">
              <a:avLst/>
            </a:prstGeom>
            <a:noFill/>
            <a:ln w="15875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C9CE254-7861-4F93-BD8D-9971D4BCB690}"/>
                </a:ext>
              </a:extLst>
            </p:cNvPr>
            <p:cNvCxnSpPr/>
            <p:nvPr/>
          </p:nvCxnSpPr>
          <p:spPr>
            <a:xfrm>
              <a:off x="3376372" y="4532096"/>
              <a:ext cx="2028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13098EB-19A4-4197-9E5E-7F20E82F4F98}"/>
                </a:ext>
              </a:extLst>
            </p:cNvPr>
            <p:cNvSpPr/>
            <p:nvPr/>
          </p:nvSpPr>
          <p:spPr>
            <a:xfrm>
              <a:off x="3579183" y="2223064"/>
              <a:ext cx="914988" cy="770760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99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B37126-2BD3-485B-8885-AB4143F9D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167403"/>
              </p:ext>
            </p:extLst>
          </p:nvPr>
        </p:nvGraphicFramePr>
        <p:xfrm>
          <a:off x="2445079" y="757460"/>
          <a:ext cx="7301838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1730557754"/>
                    </a:ext>
                  </a:extLst>
                </a:gridCol>
                <a:gridCol w="2029838">
                  <a:extLst>
                    <a:ext uri="{9D8B030D-6E8A-4147-A177-3AD203B41FA5}">
                      <a16:colId xmlns:a16="http://schemas.microsoft.com/office/drawing/2014/main" val="1207819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562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RANK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6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10.1371/journal.pone.0034354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α-</a:t>
                      </a:r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thrombin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0002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C430567-FB19-4B05-8A46-57292461E5E6}"/>
              </a:ext>
            </a:extLst>
          </p:cNvPr>
          <p:cNvSpPr txBox="1"/>
          <p:nvPr/>
        </p:nvSpPr>
        <p:spPr>
          <a:xfrm>
            <a:off x="2258437" y="4900210"/>
            <a:ext cx="7675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Notes: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Containing D-type amino acids with thorough data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817B29-E010-4204-8AEC-C64D0D4D7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4576415" y="1883911"/>
            <a:ext cx="3520745" cy="30901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CD98A9-862F-4A36-BEA1-0987AFC735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8415002" y="1957790"/>
            <a:ext cx="3520745" cy="309017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29D37E2-F279-4E5C-8A95-198EE940C1F8}"/>
              </a:ext>
            </a:extLst>
          </p:cNvPr>
          <p:cNvGrpSpPr/>
          <p:nvPr/>
        </p:nvGrpSpPr>
        <p:grpSpPr>
          <a:xfrm>
            <a:off x="444972" y="1957790"/>
            <a:ext cx="3813601" cy="2886974"/>
            <a:chOff x="665093" y="1796950"/>
            <a:chExt cx="3813601" cy="288697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23358FE-10C4-4FC6-837D-5E6929EB25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32759"/>
            <a:stretch/>
          </p:blipFill>
          <p:spPr>
            <a:xfrm>
              <a:off x="665093" y="1796950"/>
              <a:ext cx="3813601" cy="1443487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180ED87-4CC5-46A7-B61A-B7A0D6C691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336"/>
            <a:stretch/>
          </p:blipFill>
          <p:spPr>
            <a:xfrm>
              <a:off x="1645599" y="3240437"/>
              <a:ext cx="1852588" cy="1443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88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B37126-2BD3-485B-8885-AB4143F9D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131705"/>
              </p:ext>
            </p:extLst>
          </p:nvPr>
        </p:nvGraphicFramePr>
        <p:xfrm>
          <a:off x="2445079" y="757460"/>
          <a:ext cx="7301838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1730557754"/>
                    </a:ext>
                  </a:extLst>
                </a:gridCol>
                <a:gridCol w="2029838">
                  <a:extLst>
                    <a:ext uri="{9D8B030D-6E8A-4147-A177-3AD203B41FA5}">
                      <a16:colId xmlns:a16="http://schemas.microsoft.com/office/drawing/2014/main" val="1207819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562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RANK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6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10.1021/jm040037k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XIAP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0002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C430567-FB19-4B05-8A46-57292461E5E6}"/>
              </a:ext>
            </a:extLst>
          </p:cNvPr>
          <p:cNvSpPr txBox="1"/>
          <p:nvPr/>
        </p:nvSpPr>
        <p:spPr>
          <a:xfrm>
            <a:off x="2258437" y="4900210"/>
            <a:ext cx="7675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Notes: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Thorough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Containing a cyclohexyl group in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ncaa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Tetrahydronaphthyl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amide group at C terminal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C804FB-F7B8-4EB7-A546-D229B5D57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221" y="1655375"/>
            <a:ext cx="4004383" cy="32448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B15A8F0-524A-4AEA-BEF3-DF7535035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604" y="1655375"/>
            <a:ext cx="5410669" cy="3109229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287C2DF-C291-46CC-8921-1C175B90EC59}"/>
              </a:ext>
            </a:extLst>
          </p:cNvPr>
          <p:cNvCxnSpPr/>
          <p:nvPr/>
        </p:nvCxnSpPr>
        <p:spPr>
          <a:xfrm>
            <a:off x="5491604" y="3401007"/>
            <a:ext cx="2028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239739A-D853-4B6B-89E8-855CAEAFA4DB}"/>
              </a:ext>
            </a:extLst>
          </p:cNvPr>
          <p:cNvSpPr/>
          <p:nvPr/>
        </p:nvSpPr>
        <p:spPr>
          <a:xfrm>
            <a:off x="2786081" y="3788239"/>
            <a:ext cx="793102" cy="174421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52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B37126-2BD3-485B-8885-AB4143F9D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7809"/>
              </p:ext>
            </p:extLst>
          </p:nvPr>
        </p:nvGraphicFramePr>
        <p:xfrm>
          <a:off x="2445079" y="757460"/>
          <a:ext cx="7301838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1730557754"/>
                    </a:ext>
                  </a:extLst>
                </a:gridCol>
                <a:gridCol w="2029838">
                  <a:extLst>
                    <a:ext uri="{9D8B030D-6E8A-4147-A177-3AD203B41FA5}">
                      <a16:colId xmlns:a16="http://schemas.microsoft.com/office/drawing/2014/main" val="1207819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5628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RANK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6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10.1021/cb900083m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c-IAP1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0002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C430567-FB19-4B05-8A46-57292461E5E6}"/>
              </a:ext>
            </a:extLst>
          </p:cNvPr>
          <p:cNvSpPr txBox="1"/>
          <p:nvPr/>
        </p:nvSpPr>
        <p:spPr>
          <a:xfrm>
            <a:off x="2258437" y="4900210"/>
            <a:ext cx="7675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Notes: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Selectively inhibits c-IAP1 versus XIAP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Containing a cyclohexyl group in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ncaa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Capping group at C terminal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287C2DF-C291-46CC-8921-1C175B90EC59}"/>
              </a:ext>
            </a:extLst>
          </p:cNvPr>
          <p:cNvCxnSpPr/>
          <p:nvPr/>
        </p:nvCxnSpPr>
        <p:spPr>
          <a:xfrm>
            <a:off x="5893187" y="3962660"/>
            <a:ext cx="2028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239739A-D853-4B6B-89E8-855CAEAFA4DB}"/>
              </a:ext>
            </a:extLst>
          </p:cNvPr>
          <p:cNvSpPr/>
          <p:nvPr/>
        </p:nvSpPr>
        <p:spPr>
          <a:xfrm>
            <a:off x="2786081" y="3788239"/>
            <a:ext cx="793102" cy="174421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206550-1A27-49A6-89D1-D57F8801F7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087"/>
          <a:stretch/>
        </p:blipFill>
        <p:spPr>
          <a:xfrm>
            <a:off x="1186452" y="1631962"/>
            <a:ext cx="4183814" cy="32682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61074E-2FF7-4FBB-B0DB-1CC6A554F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554"/>
          <a:stretch/>
        </p:blipFill>
        <p:spPr>
          <a:xfrm>
            <a:off x="6095998" y="2048400"/>
            <a:ext cx="5349704" cy="238303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5749525-163A-498D-9490-F0593E0B3262}"/>
              </a:ext>
            </a:extLst>
          </p:cNvPr>
          <p:cNvSpPr/>
          <p:nvPr/>
        </p:nvSpPr>
        <p:spPr>
          <a:xfrm>
            <a:off x="3859177" y="3407010"/>
            <a:ext cx="445738" cy="555650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ADD23F-F22A-4C55-9E81-0C775E60EE83}"/>
              </a:ext>
            </a:extLst>
          </p:cNvPr>
          <p:cNvSpPr/>
          <p:nvPr/>
        </p:nvSpPr>
        <p:spPr>
          <a:xfrm>
            <a:off x="4304914" y="3788238"/>
            <a:ext cx="597825" cy="365371"/>
          </a:xfrm>
          <a:prstGeom prst="rect">
            <a:avLst/>
          </a:prstGeom>
          <a:noFill/>
          <a:ln w="158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9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172</Words>
  <Application>Microsoft Office PowerPoint</Application>
  <PresentationFormat>宽屏</PresentationFormat>
  <Paragraphs>51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F</dc:creator>
  <cp:lastModifiedBy>Zhang F</cp:lastModifiedBy>
  <cp:revision>13</cp:revision>
  <dcterms:created xsi:type="dcterms:W3CDTF">2021-03-10T11:53:54Z</dcterms:created>
  <dcterms:modified xsi:type="dcterms:W3CDTF">2021-03-10T14:42:47Z</dcterms:modified>
</cp:coreProperties>
</file>