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4" r:id="rId5"/>
    <p:sldId id="279" r:id="rId6"/>
    <p:sldId id="280" r:id="rId7"/>
    <p:sldId id="281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18245" y="438315"/>
            <a:ext cx="9079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ONLINE PHONE BUSINESS WEBSITE</a:t>
            </a:r>
            <a:endParaRPr lang="sw-K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5258" y="2757944"/>
            <a:ext cx="534043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			  : Nguyễn Văn Phong</a:t>
            </a:r>
          </a:p>
          <a:p>
            <a:pPr>
              <a:lnSpc>
                <a:spcPct val="150000"/>
              </a:lnSpc>
            </a:pP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				  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22NS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			         : 2022-20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  <a:p>
            <a:pPr>
              <a:lnSpc>
                <a:spcPct val="150000"/>
              </a:lnSpc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Instructors 			  : Th.S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Quang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877D8B-4CC1-7257-311B-B4F0CF025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5" y="1969503"/>
            <a:ext cx="5615609" cy="32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1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4578" y="914400"/>
            <a:ext cx="186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sw-K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133858" y="2427973"/>
            <a:ext cx="762000" cy="665163"/>
            <a:chOff x="1110" y="2656"/>
            <a:chExt cx="1549" cy="1351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093C55"/>
                </a:gs>
                <a:gs pos="100000">
                  <a:srgbClr val="1481B8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133858" y="3342373"/>
            <a:ext cx="762000" cy="665163"/>
            <a:chOff x="3174" y="2656"/>
            <a:chExt cx="1549" cy="1351"/>
          </a:xfrm>
        </p:grpSpPr>
        <p:sp>
          <p:nvSpPr>
            <p:cNvPr id="10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164C3D"/>
                </a:gs>
                <a:gs pos="100000">
                  <a:srgbClr val="30A483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011621" y="2526398"/>
            <a:ext cx="495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sw-KE" sz="2000" b="1" dirty="0"/>
              <a:t>REASON FOR CHOOSE TOPIC</a:t>
            </a:r>
            <a:endParaRPr lang="en-US" altLang="sw-KE" sz="2000" b="1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3330708" y="252639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sw-KE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837297" y="3469237"/>
            <a:ext cx="495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dirty="0"/>
              <a:t>WEB INTERFACE DESIGN PROCESS</a:t>
            </a:r>
            <a:endParaRPr lang="sw-K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gray">
          <a:xfrm>
            <a:off x="3330708" y="344079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sw-KE" sz="2400" b="1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3133858" y="4234548"/>
            <a:ext cx="762000" cy="665163"/>
            <a:chOff x="1110" y="2656"/>
            <a:chExt cx="1549" cy="1351"/>
          </a:xfrm>
        </p:grpSpPr>
        <p:sp>
          <p:nvSpPr>
            <p:cNvPr id="19" name="AutoShape 16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093C55"/>
                </a:gs>
                <a:gs pos="100000">
                  <a:srgbClr val="1481B8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 rot="163947">
            <a:off x="3133858" y="5148948"/>
            <a:ext cx="762000" cy="665163"/>
            <a:chOff x="3174" y="2656"/>
            <a:chExt cx="1549" cy="1351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24" name="AutoShape 21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164C3D"/>
                </a:gs>
                <a:gs pos="100000">
                  <a:srgbClr val="30A483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</p:grp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994814" y="4390063"/>
            <a:ext cx="550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sz="2000" b="1" dirty="0"/>
              <a:t>WEBSITE DESIGN</a:t>
            </a:r>
            <a:endParaRPr lang="sw-K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gray">
          <a:xfrm>
            <a:off x="3330708" y="433297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sw-KE" sz="2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933737" y="5148948"/>
            <a:ext cx="54005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sw-KE" sz="2000" b="1" dirty="0">
                <a:ea typeface="Tahoma" panose="020B0604030504040204" pitchFamily="34" charset="0"/>
              </a:rPr>
              <a:t>CONCLUSION AND </a:t>
            </a:r>
            <a:r>
              <a:rPr lang="en-US" sz="2000" b="1" dirty="0">
                <a:ea typeface="Tahoma" panose="020B0604030504040204" pitchFamily="34" charset="0"/>
              </a:rPr>
              <a:t>DIRECTION OF DEVELOPMENT</a:t>
            </a:r>
            <a:r>
              <a:rPr lang="en-US" altLang="sw-KE" sz="2000" b="1" dirty="0">
                <a:ea typeface="Tahoma" panose="020B0604030504040204" pitchFamily="34" charset="0"/>
              </a:rPr>
              <a:t> 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gray">
          <a:xfrm>
            <a:off x="3330708" y="524737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sw-KE" sz="2400" b="1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806583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0552" y="759853"/>
            <a:ext cx="524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altLang="sw-KE" sz="2400" b="1" dirty="0">
                <a:solidFill>
                  <a:srgbClr val="C00000"/>
                </a:solidFill>
              </a:rPr>
              <a:t>REASON FOR CHOOSE TOPIC</a:t>
            </a:r>
            <a:endParaRPr lang="en-US" altLang="sw-KE" sz="2400" b="1" dirty="0">
              <a:solidFill>
                <a:srgbClr val="C00000"/>
              </a:solidFill>
            </a:endParaRPr>
          </a:p>
          <a:p>
            <a:pPr algn="ctr"/>
            <a:endParaRPr lang="sw-KE" sz="24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6141" y="2084698"/>
            <a:ext cx="9427334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information technology.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shopping of customers is also increasingly modern and they prefer to shop online more.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needs like modern and youthful.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design subject is being studied by the school.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0319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62052" y="2404722"/>
            <a:ext cx="2585086" cy="2132155"/>
            <a:chOff x="363723" y="1107736"/>
            <a:chExt cx="2585086" cy="2132155"/>
          </a:xfrm>
        </p:grpSpPr>
        <p:sp>
          <p:nvSpPr>
            <p:cNvPr id="20" name="Rounded Rectangle 19"/>
            <p:cNvSpPr/>
            <p:nvPr/>
          </p:nvSpPr>
          <p:spPr>
            <a:xfrm>
              <a:off x="363723" y="1107736"/>
              <a:ext cx="2585086" cy="21321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12790" y="1156803"/>
              <a:ext cx="2486952" cy="2035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Easy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use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interface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1600" kern="1200" dirty="0">
                <a:latin typeface="Times New Roman" pitchFamily="18" charset="0"/>
                <a:cs typeface="Times New Roman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Updated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information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quickly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Display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full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product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err="1">
                  <a:latin typeface="Times New Roman" pitchFamily="18" charset="0"/>
                  <a:cs typeface="Times New Roman" pitchFamily="18" charset="0"/>
                </a:rPr>
                <a:t>information</a:t>
              </a:r>
              <a:r>
                <a:rPr lang="vi-VN" sz="1600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16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" name="Shape 2"/>
          <p:cNvSpPr/>
          <p:nvPr/>
        </p:nvSpPr>
        <p:spPr>
          <a:xfrm>
            <a:off x="2714892" y="2806544"/>
            <a:ext cx="3007450" cy="3007450"/>
          </a:xfrm>
          <a:prstGeom prst="leftCircularArrow">
            <a:avLst>
              <a:gd name="adj1" fmla="val 3671"/>
              <a:gd name="adj2" fmla="val 457399"/>
              <a:gd name="adj3" fmla="val 2232910"/>
              <a:gd name="adj4" fmla="val 9024489"/>
              <a:gd name="adj5" fmla="val 428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1866116" y="4079987"/>
            <a:ext cx="2297854" cy="913780"/>
            <a:chOff x="998006" y="2784856"/>
            <a:chExt cx="2297854" cy="913780"/>
          </a:xfrm>
        </p:grpSpPr>
        <p:sp>
          <p:nvSpPr>
            <p:cNvPr id="18" name="Rounded Rectangle 17"/>
            <p:cNvSpPr/>
            <p:nvPr/>
          </p:nvSpPr>
          <p:spPr>
            <a:xfrm>
              <a:off x="998006" y="2784856"/>
              <a:ext cx="2297854" cy="9137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7"/>
            <p:cNvSpPr/>
            <p:nvPr/>
          </p:nvSpPr>
          <p:spPr>
            <a:xfrm>
              <a:off x="1024770" y="2811620"/>
              <a:ext cx="2244326" cy="860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1435" tIns="34290" rIns="51435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2500" kern="1200" dirty="0" err="1">
                  <a:latin typeface="Times New Roman" pitchFamily="18" charset="0"/>
                  <a:cs typeface="Times New Roman" pitchFamily="18" charset="0"/>
                </a:rPr>
                <a:t>Define</a:t>
              </a:r>
              <a:r>
                <a:rPr lang="vi-VN" sz="25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2500" kern="1200" dirty="0" err="1">
                  <a:latin typeface="Times New Roman" pitchFamily="18" charset="0"/>
                  <a:cs typeface="Times New Roman" pitchFamily="18" charset="0"/>
                </a:rPr>
                <a:t>customer</a:t>
              </a:r>
              <a:r>
                <a:rPr lang="vi-VN" sz="25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2500" kern="1200" dirty="0" err="1">
                  <a:latin typeface="Times New Roman" pitchFamily="18" charset="0"/>
                  <a:cs typeface="Times New Roman" pitchFamily="18" charset="0"/>
                </a:rPr>
                <a:t>requirements</a:t>
              </a:r>
              <a:endParaRPr lang="en-US" sz="25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89750" y="2404722"/>
            <a:ext cx="2585086" cy="2132155"/>
            <a:chOff x="3821640" y="1109591"/>
            <a:chExt cx="2585086" cy="2132155"/>
          </a:xfrm>
        </p:grpSpPr>
        <p:sp>
          <p:nvSpPr>
            <p:cNvPr id="16" name="Rounded Rectangle 15"/>
            <p:cNvSpPr/>
            <p:nvPr/>
          </p:nvSpPr>
          <p:spPr>
            <a:xfrm>
              <a:off x="3821640" y="1109591"/>
              <a:ext cx="2585086" cy="21321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ed Rectangle 9"/>
            <p:cNvSpPr/>
            <p:nvPr/>
          </p:nvSpPr>
          <p:spPr>
            <a:xfrm>
              <a:off x="3870707" y="1615548"/>
              <a:ext cx="2486952" cy="1577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Sketch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on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paper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>
                  <a:latin typeface="Times New Roman" pitchFamily="18" charset="0"/>
                  <a:cs typeface="Times New Roman" pitchFamily="18" charset="0"/>
                </a:rPr>
                <a:t>Graphic design and color matching.</a:t>
              </a:r>
              <a:endParaRPr lang="vi-VN" sz="1600" kern="1200" dirty="0">
                <a:latin typeface="Times New Roman" pitchFamily="18" charset="0"/>
                <a:cs typeface="Times New Roman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Define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the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markup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language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16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Circular Arrow 5"/>
          <p:cNvSpPr/>
          <p:nvPr/>
        </p:nvSpPr>
        <p:spPr>
          <a:xfrm>
            <a:off x="6091448" y="1044006"/>
            <a:ext cx="3337767" cy="3337767"/>
          </a:xfrm>
          <a:prstGeom prst="circularArrow">
            <a:avLst>
              <a:gd name="adj1" fmla="val 3308"/>
              <a:gd name="adj2" fmla="val 408578"/>
              <a:gd name="adj3" fmla="val 19415911"/>
              <a:gd name="adj4" fmla="val 12575511"/>
              <a:gd name="adj5" fmla="val 3859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5264214" y="1947831"/>
            <a:ext cx="2297854" cy="913780"/>
            <a:chOff x="4396104" y="652700"/>
            <a:chExt cx="2297854" cy="913780"/>
          </a:xfrm>
        </p:grpSpPr>
        <p:sp>
          <p:nvSpPr>
            <p:cNvPr id="14" name="Rounded Rectangle 13"/>
            <p:cNvSpPr/>
            <p:nvPr/>
          </p:nvSpPr>
          <p:spPr>
            <a:xfrm>
              <a:off x="4396104" y="652700"/>
              <a:ext cx="2297854" cy="9137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2"/>
            <p:cNvSpPr/>
            <p:nvPr/>
          </p:nvSpPr>
          <p:spPr>
            <a:xfrm>
              <a:off x="4422868" y="679464"/>
              <a:ext cx="2244326" cy="860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1435" tIns="34290" rIns="51435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2700" kern="1200" dirty="0" err="1">
                  <a:latin typeface="Times New Roman" pitchFamily="18" charset="0"/>
                  <a:cs typeface="Times New Roman" pitchFamily="18" charset="0"/>
                </a:rPr>
                <a:t>Outline</a:t>
              </a:r>
              <a:r>
                <a:rPr lang="vi-VN" sz="27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2700" kern="1200" dirty="0" err="1">
                  <a:latin typeface="Times New Roman" pitchFamily="18" charset="0"/>
                  <a:cs typeface="Times New Roman" pitchFamily="18" charset="0"/>
                </a:rPr>
                <a:t>ideas</a:t>
              </a:r>
              <a:endParaRPr lang="en-US" sz="27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87849" y="2404722"/>
            <a:ext cx="2585086" cy="2132155"/>
            <a:chOff x="7219739" y="1109591"/>
            <a:chExt cx="2585086" cy="2132155"/>
          </a:xfrm>
        </p:grpSpPr>
        <p:sp>
          <p:nvSpPr>
            <p:cNvPr id="12" name="Rounded Rectangle 11"/>
            <p:cNvSpPr/>
            <p:nvPr/>
          </p:nvSpPr>
          <p:spPr>
            <a:xfrm>
              <a:off x="7219739" y="1109591"/>
              <a:ext cx="2585086" cy="21321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14"/>
            <p:cNvSpPr/>
            <p:nvPr/>
          </p:nvSpPr>
          <p:spPr>
            <a:xfrm>
              <a:off x="7268806" y="1158658"/>
              <a:ext cx="2486952" cy="1577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kern="1200" dirty="0">
                <a:latin typeface="Times New Roman" pitchFamily="18" charset="0"/>
                <a:cs typeface="Times New Roman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>
                  <a:latin typeface="Times New Roman" pitchFamily="18" charset="0"/>
                  <a:cs typeface="Times New Roman" pitchFamily="18" charset="0"/>
                </a:rPr>
                <a:t>Detailed functionality of the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web</a:t>
              </a:r>
              <a:r>
                <a:rPr lang="en-US" sz="1600" kern="1200" dirty="0">
                  <a:latin typeface="Times New Roman" pitchFamily="18" charset="0"/>
                  <a:cs typeface="Times New Roman" pitchFamily="18" charset="0"/>
                </a:rPr>
                <a:t>site.</a:t>
              </a:r>
              <a:endParaRPr lang="vi-VN" sz="1600" kern="1200" dirty="0">
                <a:latin typeface="Times New Roman" pitchFamily="18" charset="0"/>
                <a:cs typeface="Times New Roman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Main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page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homepage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contact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details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vi-VN" sz="1600" kern="1200" dirty="0" err="1">
                  <a:latin typeface="Times New Roman" pitchFamily="18" charset="0"/>
                  <a:cs typeface="Times New Roman" pitchFamily="18" charset="0"/>
                </a:rPr>
                <a:t>about</a:t>
              </a:r>
              <a:r>
                <a:rPr lang="vi-VN" sz="1600" kern="1200" dirty="0">
                  <a:latin typeface="Times New Roman" pitchFamily="18" charset="0"/>
                  <a:cs typeface="Times New Roman" pitchFamily="18" charset="0"/>
                </a:rPr>
                <a:t>..</a:t>
              </a:r>
              <a:endParaRPr lang="en-US" sz="16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62312" y="4079987"/>
            <a:ext cx="2297854" cy="913780"/>
            <a:chOff x="7794202" y="2784856"/>
            <a:chExt cx="2297854" cy="913780"/>
          </a:xfrm>
        </p:grpSpPr>
        <p:sp>
          <p:nvSpPr>
            <p:cNvPr id="10" name="Rounded Rectangle 9"/>
            <p:cNvSpPr/>
            <p:nvPr/>
          </p:nvSpPr>
          <p:spPr>
            <a:xfrm>
              <a:off x="7794202" y="2784856"/>
              <a:ext cx="2297854" cy="9137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16"/>
            <p:cNvSpPr/>
            <p:nvPr/>
          </p:nvSpPr>
          <p:spPr>
            <a:xfrm>
              <a:off x="7820966" y="2811620"/>
              <a:ext cx="2244326" cy="860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1435" tIns="34290" rIns="51435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>
                  <a:latin typeface="Times New Roman" pitchFamily="18" charset="0"/>
                  <a:cs typeface="Times New Roman" pitchFamily="18" charset="0"/>
                </a:rPr>
                <a:t>Design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68842" y="397675"/>
            <a:ext cx="507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2. WEB INTERFACE DESIGN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8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97" y="396858"/>
            <a:ext cx="703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DESIGN </a:t>
            </a:r>
            <a:r>
              <a:rPr lang="fr-FR" sz="2400" b="1" dirty="0">
                <a:solidFill>
                  <a:srgbClr val="FF0000"/>
                </a:solidFill>
              </a:rPr>
              <a:t>WEBSITE...</a:t>
            </a:r>
            <a:endParaRPr lang="sw-KE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5623" y="975564"/>
            <a:ext cx="349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interface: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F662C-EA6F-9E24-3503-73071C7E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95" y="1780689"/>
            <a:ext cx="5743575" cy="2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586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5622" y="834459"/>
            <a:ext cx="703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DESIGN </a:t>
            </a:r>
            <a:r>
              <a:rPr lang="fr-FR" sz="2400" b="1" dirty="0">
                <a:solidFill>
                  <a:srgbClr val="FF0000"/>
                </a:solidFill>
              </a:rPr>
              <a:t>WEBSITE...</a:t>
            </a:r>
            <a:endParaRPr lang="sw-KE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5622" y="1343558"/>
            <a:ext cx="349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 interface: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8D61F-6BB0-3119-77FD-9CE50134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145" y="2064011"/>
            <a:ext cx="3873855" cy="1665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76262-84E5-CFBB-FE8B-4C843073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32" y="2088945"/>
            <a:ext cx="4089009" cy="1640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B45D99-BB8E-2D29-63A2-AC6CAE9E0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145" y="3910572"/>
            <a:ext cx="3873855" cy="1603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2E861-B085-6B46-2D3F-E62A5465A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332" y="3910572"/>
            <a:ext cx="4089009" cy="160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4" y="599545"/>
            <a:ext cx="703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CONCLUSIONS AND DEVELOPMENT ORIENTATIONS</a:t>
            </a:r>
            <a:endParaRPr lang="sw-KE" sz="24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5171" y="2041791"/>
            <a:ext cx="8937939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Performing the basic functions of an online sales website, allowing: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Friendly interface.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Search and view products.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cart, create and submit orders.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if orders have been processed.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noProof="1">
                <a:latin typeface="Times New Roman" pitchFamily="18" charset="0"/>
                <a:cs typeface="Times New Roman" pitchFamily="18" charset="0"/>
              </a:rPr>
              <a:t>Member registration, account login 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noProof="1">
                <a:latin typeface="Times New Roman" pitchFamily="18" charset="0"/>
                <a:cs typeface="Times New Roman" pitchFamily="18" charset="0"/>
              </a:rPr>
              <a:t>Online payment.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noProof="1">
                <a:latin typeface="Times New Roman" pitchFamily="18" charset="0"/>
                <a:cs typeface="Times New Roman" pitchFamily="18" charset="0"/>
              </a:rPr>
              <a:t>Product comments with facebook account. 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noProof="1">
                <a:latin typeface="Times New Roman" pitchFamily="18" charset="0"/>
                <a:cs typeface="Times New Roman" pitchFamily="18" charset="0"/>
              </a:rPr>
              <a:t>Product rating by star rating.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4361" y="1430542"/>
            <a:ext cx="331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Conclude:</a:t>
            </a:r>
          </a:p>
        </p:txBody>
      </p:sp>
    </p:spTree>
    <p:extLst>
      <p:ext uri="{BB962C8B-B14F-4D97-AF65-F5344CB8AC3E}">
        <p14:creationId xmlns:p14="http://schemas.microsoft.com/office/powerpoint/2010/main" val="245094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839" y="1936080"/>
            <a:ext cx="9437673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more search criteria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Try to perfect the functions already done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functions to support languages, currencies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a nicer interface with reasonable, user-friendly navigation tools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the administrative side: build more search functions,  update user information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more languages for your website and add some extra functionality</a:t>
            </a:r>
            <a:endParaRPr lang="sw-K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262" y="1474415"/>
            <a:ext cx="424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Development direction: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7995" y="649970"/>
            <a:ext cx="854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CONCLUSION </a:t>
            </a:r>
            <a:r>
              <a:rPr 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DIRECTION OF DEVELOPMENT</a:t>
            </a:r>
            <a:endParaRPr lang="sw-KE" sz="24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9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5979" y="1503948"/>
            <a:ext cx="97495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75000"/>
                    <a:lumOff val="25000"/>
                  </a:schemeClr>
                </a:solidFill>
                <a:latin typeface="Blackadder ITC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30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553</TotalTime>
  <Words>311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Blackadder ITC</vt:lpstr>
      <vt:lpstr>Century Gothic</vt:lpstr>
      <vt:lpstr>Tahoma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ttt</dc:creator>
  <cp:lastModifiedBy>Phong Nguyễn Văn</cp:lastModifiedBy>
  <cp:revision>53</cp:revision>
  <dcterms:created xsi:type="dcterms:W3CDTF">2018-03-17T12:49:38Z</dcterms:created>
  <dcterms:modified xsi:type="dcterms:W3CDTF">2023-12-22T16:05:36Z</dcterms:modified>
</cp:coreProperties>
</file>