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8" r:id="rId13"/>
    <p:sldId id="266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0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1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8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8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2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D39B9C-5EE0-4AED-A070-ED1B1CCE74D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72E30C-D151-4BE9-902C-6D12B515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tutorials/junit-tutoria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036"/>
            <a:ext cx="9144000" cy="2387600"/>
          </a:xfrm>
        </p:spPr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– </a:t>
            </a:r>
            <a:r>
              <a:rPr lang="en-US" dirty="0" err="1" smtClean="0"/>
              <a:t>Github</a:t>
            </a:r>
            <a:r>
              <a:rPr lang="en-US" dirty="0" smtClean="0"/>
              <a:t> -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Phong Vu</a:t>
            </a:r>
          </a:p>
          <a:p>
            <a:r>
              <a:rPr lang="en-US" dirty="0" smtClean="0"/>
              <a:t>PhD Student</a:t>
            </a:r>
          </a:p>
          <a:p>
            <a:r>
              <a:rPr lang="en-US" dirty="0" smtClean="0"/>
              <a:t>Dept. of Computer Science and Software Engineering</a:t>
            </a:r>
          </a:p>
          <a:p>
            <a:r>
              <a:rPr lang="en-US" dirty="0" smtClean="0"/>
              <a:t>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67548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Chose Maven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84" y="2709315"/>
            <a:ext cx="7108022" cy="34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Give it a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40" y="2889441"/>
            <a:ext cx="6930910" cy="33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?????????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6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profit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92" y="3217718"/>
            <a:ext cx="10431826" cy="29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pic>
        <p:nvPicPr>
          <p:cNvPr id="1026" name="Picture 2" descr="Image result for J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324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5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Junit library to your pom.xml file: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2" y="2465492"/>
            <a:ext cx="4763192" cy="3694120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36224" y="3158791"/>
            <a:ext cx="399097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&lt;dependencies&gt;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https://mvnrepository.com/artifact/junit/junit --&gt;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&lt;version&gt;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4.12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&lt;scope&gt;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&lt;/scope&gt;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&lt;exclusions&gt;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&lt;exclusion&gt;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org.hamcrest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hamcrest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-core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&lt;/exclusion&gt;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&lt;/exclusions&gt;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&lt;/dependency&gt;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&lt;dependency&gt;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org.hamcrest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hamcrest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-library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&lt;version&gt;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&lt;scope&gt;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&lt;/scope&gt;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&lt;/dependency&gt;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&lt;/dependencies&gt;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60473" y="4216400"/>
            <a:ext cx="631767" cy="300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Java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89" y="3017828"/>
            <a:ext cx="4966059" cy="3128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35" y="3846773"/>
            <a:ext cx="3524250" cy="17430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633556" y="4582314"/>
            <a:ext cx="606829" cy="28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annotations:</a:t>
            </a:r>
          </a:p>
          <a:p>
            <a:pPr lvl="1"/>
            <a:r>
              <a:rPr lang="en-US" i="1" dirty="0"/>
              <a:t>@</a:t>
            </a:r>
            <a:r>
              <a:rPr lang="en-US" i="1" dirty="0" err="1"/>
              <a:t>BeforeClass</a:t>
            </a:r>
            <a:r>
              <a:rPr lang="en-US" i="1" dirty="0"/>
              <a:t> </a:t>
            </a:r>
            <a:r>
              <a:rPr lang="en-US" dirty="0"/>
              <a:t>– Run once before any of the test methods in the class, public static </a:t>
            </a:r>
            <a:r>
              <a:rPr lang="en-US" dirty="0" smtClean="0"/>
              <a:t>void</a:t>
            </a:r>
          </a:p>
          <a:p>
            <a:pPr lvl="1"/>
            <a:r>
              <a:rPr lang="en-US" i="1" dirty="0"/>
              <a:t>@</a:t>
            </a:r>
            <a:r>
              <a:rPr lang="en-US" i="1" dirty="0" err="1"/>
              <a:t>AfterClass</a:t>
            </a:r>
            <a:r>
              <a:rPr lang="en-US" i="1" dirty="0"/>
              <a:t> </a:t>
            </a:r>
            <a:r>
              <a:rPr lang="en-US" dirty="0"/>
              <a:t>– Run once after all the tests in the class have been run, public static </a:t>
            </a:r>
            <a:r>
              <a:rPr lang="en-US" dirty="0" smtClean="0"/>
              <a:t>void</a:t>
            </a:r>
          </a:p>
          <a:p>
            <a:pPr lvl="1"/>
            <a:r>
              <a:rPr lang="en-US" i="1" dirty="0"/>
              <a:t>@Before </a:t>
            </a:r>
            <a:r>
              <a:rPr lang="en-US" dirty="0"/>
              <a:t>– Run before @Test, public </a:t>
            </a:r>
            <a:r>
              <a:rPr lang="en-US" dirty="0" smtClean="0"/>
              <a:t>void</a:t>
            </a:r>
          </a:p>
          <a:p>
            <a:pPr lvl="1"/>
            <a:r>
              <a:rPr lang="en-US" i="1" dirty="0"/>
              <a:t>@After </a:t>
            </a:r>
            <a:r>
              <a:rPr lang="en-US" dirty="0"/>
              <a:t>– Run after @Test, public </a:t>
            </a:r>
            <a:r>
              <a:rPr lang="en-US" dirty="0" smtClean="0"/>
              <a:t>void</a:t>
            </a:r>
          </a:p>
          <a:p>
            <a:pPr lvl="1"/>
            <a:r>
              <a:rPr lang="en-US" i="1" dirty="0"/>
              <a:t>@Test </a:t>
            </a:r>
            <a:r>
              <a:rPr lang="en-US" dirty="0"/>
              <a:t>– This is the test method to run, public void</a:t>
            </a:r>
          </a:p>
        </p:txBody>
      </p:sp>
    </p:spTree>
    <p:extLst>
      <p:ext uri="{BB962C8B-B14F-4D97-AF65-F5344CB8AC3E}">
        <p14:creationId xmlns:p14="http://schemas.microsoft.com/office/powerpoint/2010/main" val="409278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is </a:t>
            </a:r>
            <a:r>
              <a:rPr lang="en-US" dirty="0"/>
              <a:t>in </a:t>
            </a:r>
            <a:r>
              <a:rPr lang="en-US" u="sng" dirty="0" smtClean="0">
                <a:solidFill>
                  <a:srgbClr val="00B050"/>
                </a:solidFill>
              </a:rPr>
              <a:t>JUnitAnnotationExample.java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00" y="3143597"/>
            <a:ext cx="1909443" cy="3074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82" y="3370291"/>
            <a:ext cx="6084728" cy="23904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97433" y="4505498"/>
            <a:ext cx="54864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JUnit comparision (assert) methods</a:t>
            </a:r>
          </a:p>
          <a:p>
            <a:pPr lvl="1"/>
            <a:r>
              <a:rPr lang="vi-VN" dirty="0" smtClean="0"/>
              <a:t>If two objects/values are the same: </a:t>
            </a:r>
            <a:r>
              <a:rPr lang="vi-VN" i="1" dirty="0" smtClean="0"/>
              <a:t>AssertEqual</a:t>
            </a:r>
          </a:p>
          <a:p>
            <a:pPr lvl="1"/>
            <a:r>
              <a:rPr lang="vi-VN" dirty="0" smtClean="0"/>
              <a:t>If an object has a certain attribute: </a:t>
            </a:r>
            <a:r>
              <a:rPr lang="vi-VN" i="1" dirty="0" smtClean="0"/>
              <a:t>AssertThat</a:t>
            </a:r>
          </a:p>
          <a:p>
            <a:pPr lvl="1"/>
            <a:r>
              <a:rPr lang="vi-VN" dirty="0" smtClean="0"/>
              <a:t>If two arrays are the same: </a:t>
            </a:r>
            <a:r>
              <a:rPr lang="vi-VN" i="1" dirty="0" smtClean="0"/>
              <a:t>assertArrayEqual</a:t>
            </a:r>
            <a:endParaRPr lang="vi-VN" dirty="0" smtClean="0"/>
          </a:p>
          <a:p>
            <a:pPr lvl="1"/>
            <a:r>
              <a:rPr lang="vi-VN" dirty="0" smtClean="0"/>
              <a:t>etc</a:t>
            </a:r>
          </a:p>
          <a:p>
            <a:r>
              <a:rPr lang="vi-VN" dirty="0" smtClean="0"/>
              <a:t>Example</a:t>
            </a:r>
            <a:r>
              <a:rPr lang="vi-VN" dirty="0"/>
              <a:t>: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vi-VN" u="sng" dirty="0">
                <a:solidFill>
                  <a:srgbClr val="00B050"/>
                </a:solidFill>
              </a:rPr>
              <a:t>JUnitSimpleDemonstration.java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vi-VN" dirty="0"/>
              <a:t>and </a:t>
            </a:r>
            <a:r>
              <a:rPr lang="vi-VN" u="sng" dirty="0" smtClean="0">
                <a:solidFill>
                  <a:srgbClr val="00B050"/>
                </a:solidFill>
              </a:rPr>
              <a:t>SimpleOperations.java</a:t>
            </a:r>
            <a:endParaRPr lang="en-US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basic: </a:t>
            </a:r>
            <a:r>
              <a:rPr lang="en-US" sz="3200" dirty="0" smtClean="0"/>
              <a:t>IntelliJ, </a:t>
            </a:r>
            <a:r>
              <a:rPr lang="en-US" sz="3200" dirty="0" smtClean="0"/>
              <a:t>Java, and Maven</a:t>
            </a:r>
            <a:endParaRPr lang="en-US" sz="3200" dirty="0"/>
          </a:p>
          <a:p>
            <a:r>
              <a:rPr lang="en-US" sz="3200" dirty="0"/>
              <a:t>Good stuff of the decade: </a:t>
            </a:r>
            <a:r>
              <a:rPr lang="en-US" sz="3200" dirty="0" smtClean="0"/>
              <a:t>JUnit</a:t>
            </a:r>
            <a:endParaRPr lang="en-US" sz="3200" dirty="0" smtClean="0"/>
          </a:p>
          <a:p>
            <a:r>
              <a:rPr lang="en-US" sz="3200" dirty="0" smtClean="0"/>
              <a:t>How to basic: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and </a:t>
            </a:r>
            <a:r>
              <a:rPr lang="en-US" sz="3200" dirty="0" err="1" smtClean="0"/>
              <a:t>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176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stuff of the decade: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Learn more about JUnit: </a:t>
            </a:r>
            <a:r>
              <a:rPr lang="en-US" dirty="0">
                <a:hlinkClick r:id="rId2"/>
              </a:rPr>
              <a:t>https://www.mkyong.com/tutorials/junit-tutorials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r>
              <a:rPr lang="vi-VN" dirty="0" smtClean="0"/>
              <a:t>Or just google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2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8" name="Picture 10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7" y="2556932"/>
            <a:ext cx="3395190" cy="3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gi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63" y="2742980"/>
            <a:ext cx="3132887" cy="31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5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Project management tool</a:t>
            </a:r>
          </a:p>
          <a:p>
            <a:pPr lvl="1"/>
            <a:r>
              <a:rPr lang="vi-VN" dirty="0" smtClean="0"/>
              <a:t>Versioning control</a:t>
            </a:r>
          </a:p>
          <a:p>
            <a:pPr lvl="1"/>
            <a:r>
              <a:rPr lang="vi-VN" dirty="0" smtClean="0"/>
              <a:t>Team work</a:t>
            </a:r>
          </a:p>
          <a:p>
            <a:pPr lvl="1"/>
            <a:r>
              <a:rPr lang="vi-VN" dirty="0" smtClean="0"/>
              <a:t>Bug logger</a:t>
            </a:r>
          </a:p>
          <a:p>
            <a:pPr lvl="1"/>
            <a:r>
              <a:rPr lang="vi-VN" dirty="0" smtClean="0"/>
              <a:t>Publication tool </a:t>
            </a:r>
          </a:p>
          <a:p>
            <a:pPr lvl="1"/>
            <a:r>
              <a:rPr lang="vi-VN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3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How to start?</a:t>
            </a:r>
          </a:p>
          <a:p>
            <a:pPr lvl="1"/>
            <a:r>
              <a:rPr lang="vi-VN" dirty="0" smtClean="0"/>
              <a:t>Download and install Git here: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vi-VN" dirty="0" smtClean="0"/>
              <a:t>Create an account on GitHub: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vi-VN" dirty="0" smtClean="0"/>
          </a:p>
          <a:p>
            <a:pPr lvl="1"/>
            <a:r>
              <a:rPr lang="vi-VN" dirty="0" smtClean="0"/>
              <a:t>Share your project on github</a:t>
            </a:r>
          </a:p>
          <a:p>
            <a:pPr lvl="1"/>
            <a:r>
              <a:rPr lang="vi-VN" dirty="0" smtClean="0"/>
              <a:t>“Commit and push” everytime you change something</a:t>
            </a:r>
          </a:p>
        </p:txBody>
      </p:sp>
    </p:spTree>
    <p:extLst>
      <p:ext uri="{BB962C8B-B14F-4D97-AF65-F5344CB8AC3E}">
        <p14:creationId xmlns:p14="http://schemas.microsoft.com/office/powerpoint/2010/main" val="61004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751" y="2556932"/>
            <a:ext cx="9601196" cy="3318936"/>
          </a:xfrm>
        </p:spPr>
        <p:txBody>
          <a:bodyPr/>
          <a:lstStyle/>
          <a:p>
            <a:r>
              <a:rPr lang="vi-VN" dirty="0" smtClean="0"/>
              <a:t>Upload your project to the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2" y="3189818"/>
            <a:ext cx="462915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3585105"/>
            <a:ext cx="3276600" cy="18954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30901" y="4216400"/>
            <a:ext cx="835659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23" y="2556932"/>
            <a:ext cx="3420834" cy="363812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047528" y="4216400"/>
            <a:ext cx="695603" cy="51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02" y="3259350"/>
            <a:ext cx="5309510" cy="26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5" y="0"/>
            <a:ext cx="1219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0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“Commit and push” new changes</a:t>
            </a:r>
          </a:p>
          <a:p>
            <a:pPr lvl="1"/>
            <a:r>
              <a:rPr lang="vi-VN" dirty="0" smtClean="0"/>
              <a:t>Commit: create a new version of your project in your local PC</a:t>
            </a:r>
          </a:p>
          <a:p>
            <a:pPr lvl="1"/>
            <a:r>
              <a:rPr lang="vi-VN" dirty="0" smtClean="0"/>
              <a:t>Push: push that new version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“Commit and push” new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67037"/>
            <a:ext cx="2847975" cy="32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69399"/>
            <a:ext cx="3381090" cy="37671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38505" y="4281055"/>
            <a:ext cx="980902" cy="32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Create and track issues/bugs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3078281"/>
            <a:ext cx="8796424" cy="30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pic>
        <p:nvPicPr>
          <p:cNvPr id="2050" name="Picture 2" descr="Image result for IntelliJ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07" y="2814472"/>
            <a:ext cx="2272917" cy="227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av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45" y="2793170"/>
            <a:ext cx="2446338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ave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18" y="3574039"/>
            <a:ext cx="22479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40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basic: </a:t>
            </a:r>
            <a:r>
              <a:rPr lang="en-US" dirty="0" smtClean="0"/>
              <a:t>IntelliJ, Java, and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IntelliJ:</a:t>
            </a:r>
          </a:p>
          <a:p>
            <a:pPr lvl="1"/>
            <a:r>
              <a:rPr lang="en-US" dirty="0" smtClean="0"/>
              <a:t>An IDEA – Integrated Development Environment (The A doesn’t have any meaning)</a:t>
            </a:r>
          </a:p>
          <a:p>
            <a:pPr lvl="1"/>
            <a:r>
              <a:rPr lang="en-US" dirty="0" smtClean="0"/>
              <a:t>Specialized for Java and Android Development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IntellJ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https://www.jetbrains.com/idea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Community version (FREE)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219" y="2557463"/>
            <a:ext cx="424756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5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69" y="2556932"/>
            <a:ext cx="4374659" cy="34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6148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JDK (Java Development Kit)</a:t>
            </a:r>
          </a:p>
          <a:p>
            <a:pPr lvl="1"/>
            <a:r>
              <a:rPr lang="en-US" dirty="0" smtClean="0"/>
              <a:t>Required to develop Java applications</a:t>
            </a:r>
          </a:p>
          <a:p>
            <a:pPr lvl="1"/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lvl="1"/>
            <a:r>
              <a:rPr lang="en-US" dirty="0" smtClean="0"/>
              <a:t>What does it have?</a:t>
            </a:r>
          </a:p>
          <a:p>
            <a:pPr lvl="2"/>
            <a:r>
              <a:rPr lang="en-US" dirty="0" smtClean="0"/>
              <a:t>Java runtime environment</a:t>
            </a:r>
          </a:p>
          <a:p>
            <a:pPr lvl="2"/>
            <a:r>
              <a:rPr lang="en-US" dirty="0" smtClean="0"/>
              <a:t>Java debug environment</a:t>
            </a:r>
          </a:p>
          <a:p>
            <a:pPr lvl="2"/>
            <a:r>
              <a:rPr lang="en-US" dirty="0" smtClean="0"/>
              <a:t>Java basic libraries</a:t>
            </a:r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MAVEN project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Maven</a:t>
            </a:r>
            <a:r>
              <a:rPr lang="en-US" dirty="0" smtClean="0"/>
              <a:t> </a:t>
            </a:r>
            <a:r>
              <a:rPr lang="en-US" dirty="0"/>
              <a:t>is a powerful project management tool that is based on </a:t>
            </a:r>
            <a:r>
              <a:rPr lang="en-US" b="1" dirty="0" smtClean="0"/>
              <a:t>POM</a:t>
            </a:r>
            <a:r>
              <a:rPr lang="en-US" dirty="0" smtClean="0"/>
              <a:t> </a:t>
            </a:r>
            <a:r>
              <a:rPr lang="en-US" dirty="0"/>
              <a:t>(project object model). It is used for projects build, dependency and </a:t>
            </a:r>
            <a:r>
              <a:rPr lang="en-US" dirty="0" smtClean="0"/>
              <a:t>documentation.”</a:t>
            </a:r>
          </a:p>
          <a:p>
            <a:pPr marL="457200" lvl="1" indent="0">
              <a:buNone/>
            </a:pPr>
            <a:r>
              <a:rPr lang="en-US" dirty="0" smtClean="0"/>
              <a:t> – geeksforgeeks.org – </a:t>
            </a:r>
          </a:p>
          <a:p>
            <a:pPr lvl="1"/>
            <a:r>
              <a:rPr lang="en-US" dirty="0" smtClean="0"/>
              <a:t>“Basically it saves you a lot of time to start and maintain a Java project.” </a:t>
            </a:r>
          </a:p>
          <a:p>
            <a:pPr marL="457200" lvl="1" indent="0">
              <a:buNone/>
            </a:pPr>
            <a:r>
              <a:rPr lang="en-US" dirty="0" smtClean="0"/>
              <a:t>– Phong Vu -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1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basic: IntelliJ, Java,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a project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57" y="2461376"/>
            <a:ext cx="3954864" cy="37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654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Consolas</vt:lpstr>
      <vt:lpstr>Garamond</vt:lpstr>
      <vt:lpstr>Times New Roman</vt:lpstr>
      <vt:lpstr>Organic</vt:lpstr>
      <vt:lpstr>Intellij – Github - JUnit</vt:lpstr>
      <vt:lpstr>Table of content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How to basic: IntelliJ, Java, and Maven</vt:lpstr>
      <vt:lpstr>Good stuff of the decade: JUnit</vt:lpstr>
      <vt:lpstr>Good stuff of the decade: JUnit</vt:lpstr>
      <vt:lpstr>Good stuff of the decade: JUnit</vt:lpstr>
      <vt:lpstr>Good stuff of the decade: JUnit</vt:lpstr>
      <vt:lpstr>Good stuff of the decade: JUnit</vt:lpstr>
      <vt:lpstr>Good stuff of the decade: JUnit</vt:lpstr>
      <vt:lpstr>Good stuff of the decade: JUnit</vt:lpstr>
      <vt:lpstr>How to basic: Github and Git</vt:lpstr>
      <vt:lpstr>How to basic: Github and Git</vt:lpstr>
      <vt:lpstr>How to basic: Github and Git</vt:lpstr>
      <vt:lpstr>How to basic: Github and Git</vt:lpstr>
      <vt:lpstr>How to basic: Github and Git</vt:lpstr>
      <vt:lpstr>PowerPoint Presentation</vt:lpstr>
      <vt:lpstr>How to basic: Github and Git</vt:lpstr>
      <vt:lpstr>How to basic: Github and Git</vt:lpstr>
      <vt:lpstr>How to basic: Github and Git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– Github - JUnit</dc:title>
  <dc:creator>Phong Vu</dc:creator>
  <cp:lastModifiedBy>Phong Vu</cp:lastModifiedBy>
  <cp:revision>19</cp:revision>
  <dcterms:created xsi:type="dcterms:W3CDTF">2019-08-20T14:20:04Z</dcterms:created>
  <dcterms:modified xsi:type="dcterms:W3CDTF">2019-08-21T02:13:26Z</dcterms:modified>
</cp:coreProperties>
</file>