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92" r:id="rId4"/>
    <p:sldId id="314" r:id="rId5"/>
    <p:sldId id="293" r:id="rId6"/>
    <p:sldId id="315" r:id="rId7"/>
    <p:sldId id="316" r:id="rId8"/>
    <p:sldId id="302" r:id="rId9"/>
    <p:sldId id="312" r:id="rId10"/>
    <p:sldId id="282" r:id="rId11"/>
    <p:sldId id="308" r:id="rId12"/>
    <p:sldId id="299" r:id="rId13"/>
    <p:sldId id="300" r:id="rId14"/>
    <p:sldId id="301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7" r:id="rId23"/>
    <p:sldId id="328" r:id="rId24"/>
    <p:sldId id="325" r:id="rId25"/>
    <p:sldId id="326" r:id="rId26"/>
    <p:sldId id="275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C76BACA-9622-492E-A21C-CF4290F0BE4B}" type="datetimeFigureOut">
              <a:rPr lang="en-US"/>
              <a:pPr>
                <a:defRPr/>
              </a:pPr>
              <a:t>8/16/2012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C419275-3C8F-4DE4-8505-29DD2148C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254500" y="5838825"/>
            <a:ext cx="1079500" cy="633413"/>
            <a:chOff x="2680" y="3678"/>
            <a:chExt cx="680" cy="399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10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067014-ED64-4580-817C-927B5D94B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3F1E9-51B5-4F0A-8F43-E26BA24B40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A24F4-3696-4038-89AE-53FDB48D9D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9979D-D974-42BD-8E15-4F681FC8F8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98071-8A9B-444A-806A-782BE84EBE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9861C-43E3-4B9A-B1C9-7020821A5C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4C46B-D560-49A9-A053-CD8E3812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CD6CB-4C1C-4D1B-8E8F-ED363C0A4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FFCBB-AEC1-4327-9730-14005C830D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79F10-7E07-4D06-BBB9-5B96EE4C44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522C0-9368-4DDE-81B6-E55BD14D4F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C52DC-936B-4CCE-A6DA-9192BA0706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E5C3577-390E-48B7-B578-843DBF352A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FUFO overview</a:t>
            </a:r>
          </a:p>
        </p:txBody>
      </p:sp>
      <p:sp>
        <p:nvSpPr>
          <p:cNvPr id="30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Confidential document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CBA4F3-4748-4AF3-B913-CCB6DEB6A050}" type="slidenum">
              <a:rPr lang="en-US" smtClean="0"/>
              <a:pPr/>
              <a:t>1</a:t>
            </a:fld>
            <a:endParaRPr lang="en-US" dirty="0" smtClean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38400"/>
            <a:ext cx="2438400" cy="24384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9575" y="5791200"/>
            <a:ext cx="10382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1409700"/>
            <a:ext cx="82581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CAEF3E-DFC5-4437-9FE0-5D1A2F7BE344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5" name="Explosion 1 4"/>
          <p:cNvSpPr/>
          <p:nvPr/>
        </p:nvSpPr>
        <p:spPr>
          <a:xfrm>
            <a:off x="685800" y="3581400"/>
            <a:ext cx="2286000" cy="914400"/>
          </a:xfrm>
          <a:prstGeom prst="irregularSeal1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Sensor data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86200" y="1447800"/>
            <a:ext cx="1447800" cy="609600"/>
            <a:chOff x="3886200" y="1447800"/>
            <a:chExt cx="1447800" cy="609600"/>
          </a:xfrm>
        </p:grpSpPr>
        <p:sp>
          <p:nvSpPr>
            <p:cNvPr id="9" name="Round Diagonal Corner Rectangle 8"/>
            <p:cNvSpPr/>
            <p:nvPr/>
          </p:nvSpPr>
          <p:spPr>
            <a:xfrm>
              <a:off x="3886200" y="1447800"/>
              <a:ext cx="1447800" cy="609600"/>
            </a:xfrm>
            <a:prstGeom prst="round2DiagRect">
              <a:avLst/>
            </a:prstGeom>
            <a:solidFill>
              <a:srgbClr val="92D05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62400" y="15356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Command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90800" y="4343400"/>
            <a:ext cx="1159292" cy="1359932"/>
            <a:chOff x="2590800" y="4343400"/>
            <a:chExt cx="1159292" cy="1359932"/>
          </a:xfrm>
        </p:grpSpPr>
        <p:sp>
          <p:nvSpPr>
            <p:cNvPr id="13" name="TextBox 12"/>
            <p:cNvSpPr txBox="1"/>
            <p:nvPr/>
          </p:nvSpPr>
          <p:spPr>
            <a:xfrm>
              <a:off x="2590800" y="533400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Bluetooth</a:t>
              </a:r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rot="16200000" flipV="1">
              <a:off x="2652023" y="4815577"/>
              <a:ext cx="990600" cy="462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14" name="Picture 13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Idea</a:t>
            </a:r>
            <a:endParaRPr lang="en-US" sz="3500" dirty="0"/>
          </a:p>
        </p:txBody>
      </p:sp>
      <p:sp>
        <p:nvSpPr>
          <p:cNvPr id="18" name="Rounded Rectangle 17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23849E-6 L 0.20833 0.0064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068E-7 L 0.20833 -2.22068E-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3 -2.22068E-7 L 0.45833 -2.22068E-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3 -3.23849E-6 L 0.45833 -3.23849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451 -2.22068E-7 L 0.32951 -0.2553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1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451 -3.23849E-6 L 0.32951 -0.2553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2534 0.07772 L 0.15034 0.31089 " pathEditMode="relative" ptsTypes="AA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15416 0.3331 L -0.06251 0.3331 " pathEditMode="relative" ptsTypes="AA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9583 0.3331 L -0.3375 0.3331 " pathEditMode="relative" ptsTypes="AA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9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6" grpId="0"/>
      <p:bldP spid="6" grpId="1"/>
      <p:bldP spid="6" grpId="2"/>
      <p:bldP spid="6" grpId="3"/>
      <p:bldP spid="6" grpId="4"/>
      <p:bldP spid="6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00175"/>
            <a:ext cx="76962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4724400"/>
            <a:ext cx="990600" cy="5334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5400" y="4800600"/>
            <a:ext cx="838200" cy="381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19200" y="4724400"/>
            <a:ext cx="990600" cy="5334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95400" y="4800600"/>
            <a:ext cx="838200" cy="381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JPEG</a:t>
            </a:r>
            <a:endParaRPr lang="en-US" dirty="0"/>
          </a:p>
        </p:txBody>
      </p:sp>
      <p:pic>
        <p:nvPicPr>
          <p:cNvPr id="11" name="Picture 10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Idea</a:t>
            </a:r>
            <a:endParaRPr lang="en-US" sz="3500" dirty="0"/>
          </a:p>
        </p:txBody>
      </p:sp>
      <p:sp>
        <p:nvSpPr>
          <p:cNvPr id="16" name="Rounded Rectangle 15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C 0.15903 0.02313 0.31823 0.04627 0.34097 0 C 0.36372 -0.04626 0.11945 -0.21513 0.13611 -0.27781 C 0.15278 -0.3405 0.29688 -0.35808 0.44097 -0.37566 " pathEditMode="relative" ptsTypes="aaaA">
                                      <p:cBhvr>
                                        <p:cTn id="2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7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C 0.15903 0.02313 0.31823 0.04627 0.34097 0 C 0.36372 -0.04626 0.11945 -0.21513 0.13611 -0.27781 C 0.15278 -0.3405 0.29688 -0.35808 0.44097 -0.37566 " pathEditMode="relative" ptsTypes="aaaA">
                                      <p:cBhvr>
                                        <p:cTn id="5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47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  <p:bldP spid="10" grpId="2" animBg="1"/>
      <p:bldP spid="14" grpId="0" animBg="1"/>
      <p:bldP spid="14" grpId="1" animBg="1"/>
      <p:bldP spid="15" grpId="0" animBg="1"/>
      <p:bldP spid="15" grpId="1" animBg="1"/>
      <p:bldP spid="15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Straight Connector 3"/>
          <p:cNvSpPr/>
          <p:nvPr/>
        </p:nvSpPr>
        <p:spPr>
          <a:xfrm>
            <a:off x="4726385" y="3224776"/>
            <a:ext cx="2251813" cy="7816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90810"/>
                </a:lnTo>
                <a:lnTo>
                  <a:pt x="2251813" y="390810"/>
                </a:lnTo>
                <a:lnTo>
                  <a:pt x="2251813" y="781621"/>
                </a:lnTo>
              </a:path>
            </a:pathLst>
          </a:custGeom>
          <a:noFill/>
          <a:sp3d z="-40000"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Straight Connector 4"/>
          <p:cNvSpPr/>
          <p:nvPr/>
        </p:nvSpPr>
        <p:spPr>
          <a:xfrm>
            <a:off x="2474571" y="3224776"/>
            <a:ext cx="2251813" cy="7816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251813" y="0"/>
                </a:moveTo>
                <a:lnTo>
                  <a:pt x="2251813" y="390810"/>
                </a:lnTo>
                <a:lnTo>
                  <a:pt x="0" y="390810"/>
                </a:lnTo>
                <a:lnTo>
                  <a:pt x="0" y="781621"/>
                </a:lnTo>
              </a:path>
            </a:pathLst>
          </a:custGeom>
          <a:noFill/>
          <a:sp3d z="-40000"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2865382" y="1363774"/>
            <a:ext cx="3722005" cy="1861002"/>
            <a:chOff x="2253797" y="372324"/>
            <a:chExt cx="3722005" cy="1861002"/>
          </a:xfrm>
          <a:scene3d>
            <a:camera prst="orthographicFront"/>
            <a:lightRig rig="chilly" dir="t"/>
          </a:scene3d>
        </p:grpSpPr>
        <p:sp>
          <p:nvSpPr>
            <p:cNvPr id="16" name="Rectangle 15"/>
            <p:cNvSpPr/>
            <p:nvPr/>
          </p:nvSpPr>
          <p:spPr>
            <a:xfrm>
              <a:off x="2253797" y="372324"/>
              <a:ext cx="3722005" cy="1861002"/>
            </a:xfrm>
            <a:prstGeom prst="rect">
              <a:avLst/>
            </a:prstGeom>
            <a:solidFill>
              <a:srgbClr val="7030A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253797" y="372324"/>
              <a:ext cx="3722005" cy="1861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100" kern="1200" dirty="0" smtClean="0"/>
                <a:t>Control Mode</a:t>
              </a:r>
              <a:endParaRPr lang="en-US" sz="51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3569" y="4006398"/>
            <a:ext cx="3722005" cy="1861002"/>
            <a:chOff x="1984" y="3014948"/>
            <a:chExt cx="3722005" cy="1861002"/>
          </a:xfrm>
          <a:scene3d>
            <a:camera prst="orthographicFront"/>
            <a:lightRig rig="chilly" dir="t"/>
          </a:scene3d>
        </p:grpSpPr>
        <p:sp>
          <p:nvSpPr>
            <p:cNvPr id="14" name="Rectangle 13"/>
            <p:cNvSpPr/>
            <p:nvPr/>
          </p:nvSpPr>
          <p:spPr>
            <a:xfrm>
              <a:off x="1984" y="3014948"/>
              <a:ext cx="3722005" cy="1861002"/>
            </a:xfrm>
            <a:prstGeom prst="rect">
              <a:avLst/>
            </a:prstGeom>
            <a:solidFill>
              <a:srgbClr val="00B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1984" y="3014948"/>
              <a:ext cx="3722005" cy="1861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100" kern="1200" dirty="0" smtClean="0"/>
                <a:t>Autonomous</a:t>
              </a:r>
              <a:r>
                <a:rPr lang="en-US" sz="3000" dirty="0" smtClean="0"/>
                <a:t>(Dynamic Stabilization)</a:t>
              </a:r>
              <a:endParaRPr lang="en-US" sz="3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17195" y="4006398"/>
            <a:ext cx="3722005" cy="1861002"/>
            <a:chOff x="4505610" y="3014948"/>
            <a:chExt cx="3722005" cy="1861002"/>
          </a:xfrm>
          <a:scene3d>
            <a:camera prst="orthographicFront"/>
            <a:lightRig rig="chilly" dir="t"/>
          </a:scene3d>
        </p:grpSpPr>
        <p:sp>
          <p:nvSpPr>
            <p:cNvPr id="12" name="Rectangle 11"/>
            <p:cNvSpPr/>
            <p:nvPr/>
          </p:nvSpPr>
          <p:spPr>
            <a:xfrm>
              <a:off x="4505610" y="3014948"/>
              <a:ext cx="3722005" cy="1861002"/>
            </a:xfrm>
            <a:prstGeom prst="rect">
              <a:avLst/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4505610" y="3014948"/>
              <a:ext cx="3722005" cy="1861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100" kern="1200" dirty="0" smtClean="0"/>
                <a:t>Manual</a:t>
              </a:r>
              <a:endParaRPr lang="en-US" sz="5100" kern="1200" dirty="0"/>
            </a:p>
          </p:txBody>
        </p:sp>
      </p:grpSp>
      <p:pic>
        <p:nvPicPr>
          <p:cNvPr id="18" name="Picture 1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Idea</a:t>
            </a:r>
            <a:endParaRPr lang="en-US" sz="3500" dirty="0"/>
          </a:p>
        </p:txBody>
      </p:sp>
      <p:sp>
        <p:nvSpPr>
          <p:cNvPr id="21" name="Rounded Rectangle 20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24" name="Multiply 23"/>
          <p:cNvSpPr/>
          <p:nvPr/>
        </p:nvSpPr>
        <p:spPr>
          <a:xfrm>
            <a:off x="4953000" y="3352800"/>
            <a:ext cx="4191000" cy="3124200"/>
          </a:xfrm>
          <a:prstGeom prst="mathMultiply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5943600"/>
            <a:ext cx="8686800" cy="158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648200"/>
            <a:ext cx="215265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2514600" y="4038600"/>
            <a:ext cx="2209800" cy="609600"/>
            <a:chOff x="2971800" y="990600"/>
            <a:chExt cx="3276600" cy="762000"/>
          </a:xfrm>
        </p:grpSpPr>
        <p:sp>
          <p:nvSpPr>
            <p:cNvPr id="13" name="Cloud Callout 12"/>
            <p:cNvSpPr/>
            <p:nvPr/>
          </p:nvSpPr>
          <p:spPr>
            <a:xfrm>
              <a:off x="2971800" y="990600"/>
              <a:ext cx="3276600" cy="762000"/>
            </a:xfrm>
            <a:prstGeom prst="cloudCallout">
              <a:avLst>
                <a:gd name="adj1" fmla="val -25417"/>
                <a:gd name="adj2" fmla="val 78404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89587" y="1085850"/>
              <a:ext cx="2519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Manual mode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601200" y="2133600"/>
            <a:ext cx="2057400" cy="914400"/>
            <a:chOff x="5562600" y="1905000"/>
            <a:chExt cx="2057400" cy="914400"/>
          </a:xfrm>
        </p:grpSpPr>
        <p:sp>
          <p:nvSpPr>
            <p:cNvPr id="16" name="Left Arrow 15"/>
            <p:cNvSpPr/>
            <p:nvPr/>
          </p:nvSpPr>
          <p:spPr>
            <a:xfrm>
              <a:off x="5562600" y="1905000"/>
              <a:ext cx="2057400" cy="1524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562600" y="2286000"/>
              <a:ext cx="2057400" cy="1524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5562600" y="2667000"/>
              <a:ext cx="2057400" cy="1524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629400" y="1447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276600" y="4267200"/>
            <a:ext cx="3124200" cy="2438400"/>
            <a:chOff x="3276600" y="4267200"/>
            <a:chExt cx="3124200" cy="2438400"/>
          </a:xfrm>
        </p:grpSpPr>
        <p:sp>
          <p:nvSpPr>
            <p:cNvPr id="21" name="Explosion 2 20"/>
            <p:cNvSpPr/>
            <p:nvPr/>
          </p:nvSpPr>
          <p:spPr>
            <a:xfrm>
              <a:off x="3276600" y="4267200"/>
              <a:ext cx="3124200" cy="2438400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Explosion 1 21"/>
            <p:cNvSpPr/>
            <p:nvPr/>
          </p:nvSpPr>
          <p:spPr>
            <a:xfrm>
              <a:off x="4114800" y="5181600"/>
              <a:ext cx="1219200" cy="1066800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" name="Picture 23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Idea</a:t>
            </a:r>
            <a:endParaRPr lang="en-US" sz="3500" dirty="0"/>
          </a:p>
        </p:txBody>
      </p:sp>
      <p:sp>
        <p:nvSpPr>
          <p:cNvPr id="31" name="Rounded Rectangle 30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5.71362E-7 C 0.03838 -0.15707 0.07674 -0.3139 0.06268 -0.35485 C 0.04862 -0.39579 -0.09045 -0.27504 -0.08437 -0.24566 C -0.0783 -0.21629 0.06685 -0.16123 0.09879 -0.17835 C 0.13074 -0.19547 0.10574 -0.32015 0.10713 -0.34837 " pathEditMode="relative" ptsTypes="aaaaA">
                                      <p:cBhvr>
                                        <p:cTn id="25" dur="2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4.19056E-6 L -0.6375 4.19056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8.60315E-7 L -0.6375 8.60315E-7 " pathEditMode="relative" ptsTypes="AA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12 -0.34829 C 0.05625 -0.37373 0.00538 -0.39893 -0.01823 -0.38691 C -0.04184 -0.37488 -0.02048 -0.30481 -0.03455 -0.27613 C -0.04878 -0.24745 -0.09444 -0.21485 -0.1033 -0.21485 C -0.11198 -0.21485 -0.13055 -0.28955 -0.08785 -0.27613 C -0.04496 -0.26249 0.09792 -0.17484 0.15452 -0.1339 C 0.21094 -0.0932 0.23108 -0.06198 0.25139 -0.03053 " pathEditMode="relative" rAng="0" ptsTypes="aaaaaaA">
                                      <p:cBhvr>
                                        <p:cTn id="54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48" presetClass="exit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5943600"/>
            <a:ext cx="8686800" cy="158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648200"/>
            <a:ext cx="215265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2667000" y="4343400"/>
            <a:ext cx="2209800" cy="609600"/>
            <a:chOff x="2971800" y="990600"/>
            <a:chExt cx="3276600" cy="762000"/>
          </a:xfrm>
        </p:grpSpPr>
        <p:sp>
          <p:nvSpPr>
            <p:cNvPr id="8" name="Cloud Callout 7"/>
            <p:cNvSpPr/>
            <p:nvPr/>
          </p:nvSpPr>
          <p:spPr>
            <a:xfrm>
              <a:off x="2971800" y="990600"/>
              <a:ext cx="3276600" cy="762000"/>
            </a:xfrm>
            <a:prstGeom prst="cloudCallout">
              <a:avLst>
                <a:gd name="adj1" fmla="val -25417"/>
                <a:gd name="adj2" fmla="val 78404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9717" y="1085850"/>
              <a:ext cx="2519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Go to 1m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601200" y="2133600"/>
            <a:ext cx="2057400" cy="914400"/>
            <a:chOff x="5562600" y="1905000"/>
            <a:chExt cx="2057400" cy="914400"/>
          </a:xfrm>
        </p:grpSpPr>
        <p:sp>
          <p:nvSpPr>
            <p:cNvPr id="20" name="Left Arrow 19"/>
            <p:cNvSpPr/>
            <p:nvPr/>
          </p:nvSpPr>
          <p:spPr>
            <a:xfrm>
              <a:off x="5562600" y="1905000"/>
              <a:ext cx="2057400" cy="1524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562600" y="2286000"/>
              <a:ext cx="2057400" cy="1524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5562600" y="2667000"/>
              <a:ext cx="2057400" cy="1524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29400" y="1447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48000" y="990600"/>
            <a:ext cx="3276600" cy="762000"/>
            <a:chOff x="2971800" y="990600"/>
            <a:chExt cx="3276600" cy="762000"/>
          </a:xfrm>
        </p:grpSpPr>
        <p:sp>
          <p:nvSpPr>
            <p:cNvPr id="25" name="Cloud Callout 24"/>
            <p:cNvSpPr/>
            <p:nvPr/>
          </p:nvSpPr>
          <p:spPr>
            <a:xfrm>
              <a:off x="2971800" y="990600"/>
              <a:ext cx="3276600" cy="762000"/>
            </a:xfrm>
            <a:prstGeom prst="cloudCallout">
              <a:avLst>
                <a:gd name="adj1" fmla="val -25417"/>
                <a:gd name="adj2" fmla="val 78404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29000" y="11430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Dynamic stabilization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72000" y="2895600"/>
            <a:ext cx="2895600" cy="1981200"/>
            <a:chOff x="4572000" y="2895600"/>
            <a:chExt cx="2895600" cy="1981200"/>
          </a:xfrm>
        </p:grpSpPr>
        <p:sp>
          <p:nvSpPr>
            <p:cNvPr id="27" name="24-Point Star 26"/>
            <p:cNvSpPr/>
            <p:nvPr/>
          </p:nvSpPr>
          <p:spPr>
            <a:xfrm>
              <a:off x="4572000" y="2895600"/>
              <a:ext cx="2895600" cy="1981200"/>
            </a:xfrm>
            <a:prstGeom prst="star24">
              <a:avLst/>
            </a:prstGeom>
            <a:solidFill>
              <a:srgbClr val="00B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34000" y="35052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FF00"/>
                  </a:solidFill>
                </a:rPr>
                <a:t>SAFE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00200" y="33528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Dynamic Stablization</a:t>
            </a:r>
          </a:p>
        </p:txBody>
      </p:sp>
      <p:pic>
        <p:nvPicPr>
          <p:cNvPr id="31" name="Picture 30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Idea</a:t>
            </a:r>
            <a:endParaRPr lang="en-US" sz="3500" dirty="0"/>
          </a:p>
        </p:txBody>
      </p:sp>
      <p:sp>
        <p:nvSpPr>
          <p:cNvPr id="36" name="Rounded Rectangle 35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63 -1.3876E-6 C 0.08038 -0.05597 0.09514 -0.11193 0.08993 -0.14431 C 0.08473 -0.17669 0.02952 -0.18201 0.03473 -0.19403 C 0.04028 -0.20583 0.11563 -0.18362 0.12257 -0.21623 C 0.12952 -0.24907 0.08368 -0.36216 0.07604 -0.39107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-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8.60315E-7 L -0.62917 8.60315E-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8.60315E-7 L -0.62917 8.60315E-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04 -0.39107 C 0.07743 -0.39061 0.1224 -0.38783 0.11667 -0.38783 C 0.11094 -0.38783 0.04288 -0.39061 0.0415 -0.39107 C 0.04011 -0.39153 0.10243 -0.39084 0.10816 -0.39107 C 0.11389 -0.3913 0.07466 -0.39153 0.07604 -0.39107 Z " pathEditMode="relative" ptsTypes="aaaaa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0"/>
                            </p:stCondLst>
                            <p:childTnLst>
                              <p:par>
                                <p:cTn id="76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8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3" grpId="2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Hardware study</a:t>
            </a:r>
            <a:endParaRPr lang="en-US" sz="3500" dirty="0"/>
          </a:p>
        </p:txBody>
      </p:sp>
      <p:sp>
        <p:nvSpPr>
          <p:cNvPr id="19" name="Rounded Rectangle 18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Hard &amp; Soft</a:t>
            </a:r>
            <a:endParaRPr lang="en-US" sz="40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66800" y="1219202"/>
          <a:ext cx="6934200" cy="4952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5"/>
                <a:gridCol w="2253615"/>
                <a:gridCol w="1560195"/>
                <a:gridCol w="2253615"/>
              </a:tblGrid>
              <a:tr h="383831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8383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dsPIC30f4012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Microcontroller</a:t>
                      </a:r>
                      <a:endParaRPr lang="en-US" dirty="0"/>
                    </a:p>
                  </a:txBody>
                  <a:tcPr/>
                </a:tc>
              </a:tr>
              <a:tr h="38383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HC-06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Bluetooth</a:t>
                      </a:r>
                      <a:r>
                        <a:rPr lang="en-US" baseline="0" dirty="0" smtClean="0"/>
                        <a:t> module</a:t>
                      </a:r>
                      <a:endParaRPr lang="en-US" dirty="0"/>
                    </a:p>
                  </a:txBody>
                  <a:tcPr/>
                </a:tc>
              </a:tr>
              <a:tr h="38383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BMP085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Barometer</a:t>
                      </a:r>
                      <a:endParaRPr lang="en-US" dirty="0"/>
                    </a:p>
                  </a:txBody>
                  <a:tcPr/>
                </a:tc>
              </a:tr>
              <a:tr h="38383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L3G4200D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Gyroscope</a:t>
                      </a:r>
                      <a:endParaRPr lang="en-US" dirty="0"/>
                    </a:p>
                  </a:txBody>
                  <a:tcPr/>
                </a:tc>
              </a:tr>
              <a:tr h="38383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ADXL345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Accelerometer</a:t>
                      </a:r>
                      <a:endParaRPr lang="en-US" dirty="0"/>
                    </a:p>
                  </a:txBody>
                  <a:tcPr/>
                </a:tc>
              </a:tr>
              <a:tr h="66250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HW 30A 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</a:t>
                      </a:r>
                      <a:r>
                        <a:rPr lang="en-US" baseline="0" dirty="0" smtClean="0"/>
                        <a:t> speed Controller</a:t>
                      </a:r>
                      <a:endParaRPr lang="en-US" dirty="0"/>
                    </a:p>
                  </a:txBody>
                  <a:tcPr/>
                </a:tc>
              </a:tr>
              <a:tr h="66250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Himodel</a:t>
                      </a:r>
                      <a:r>
                        <a:rPr lang="en-US" dirty="0" smtClean="0"/>
                        <a:t> 2212</a:t>
                      </a:r>
                      <a:r>
                        <a:rPr lang="en-US" baseline="0" dirty="0" smtClean="0"/>
                        <a:t> 1400kv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Brushless</a:t>
                      </a:r>
                      <a:r>
                        <a:rPr lang="en-US" baseline="0" dirty="0" smtClean="0"/>
                        <a:t> motor</a:t>
                      </a:r>
                      <a:endParaRPr lang="en-US" dirty="0"/>
                    </a:p>
                  </a:txBody>
                  <a:tcPr/>
                </a:tc>
              </a:tr>
              <a:tr h="662503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Turnigy 3000mAh 11.1v 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Li-Po</a:t>
                      </a:r>
                      <a:r>
                        <a:rPr lang="en-US" baseline="0" dirty="0" smtClean="0"/>
                        <a:t> battery pack.</a:t>
                      </a:r>
                      <a:endParaRPr lang="en-US" dirty="0"/>
                    </a:p>
                  </a:txBody>
                  <a:tcPr/>
                </a:tc>
              </a:tr>
              <a:tr h="662503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HTC HD2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r>
                        <a:rPr lang="en-US" baseline="0" dirty="0" smtClean="0"/>
                        <a:t> 2.3 phone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Hardware study</a:t>
            </a:r>
            <a:endParaRPr lang="en-US" sz="3500" dirty="0"/>
          </a:p>
        </p:txBody>
      </p:sp>
      <p:sp>
        <p:nvSpPr>
          <p:cNvPr id="19" name="Rounded Rectangle 18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Hard &amp; Soft</a:t>
            </a:r>
            <a:endParaRPr lang="en-US" sz="4000" dirty="0"/>
          </a:p>
        </p:txBody>
      </p:sp>
      <p:sp>
        <p:nvSpPr>
          <p:cNvPr id="7" name="Content Placeholder 8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019675"/>
          </a:xfrm>
        </p:spPr>
        <p:txBody>
          <a:bodyPr/>
          <a:lstStyle/>
          <a:p>
            <a:r>
              <a:rPr lang="en-US" dirty="0" smtClean="0"/>
              <a:t>dsPIC30f4012</a:t>
            </a:r>
            <a:r>
              <a:rPr lang="en-US" dirty="0" smtClean="0"/>
              <a:t> </a:t>
            </a:r>
            <a:r>
              <a:rPr lang="en-US" dirty="0" smtClean="0"/>
              <a:t>Microcontroller</a:t>
            </a:r>
            <a:endParaRPr lang="en-US" dirty="0" smtClean="0"/>
          </a:p>
          <a:p>
            <a:pPr lvl="1"/>
            <a:r>
              <a:rPr lang="en-US" dirty="0" smtClean="0"/>
              <a:t>Max speed: 30 MIPS</a:t>
            </a:r>
          </a:p>
          <a:p>
            <a:pPr lvl="1"/>
            <a:r>
              <a:rPr lang="en-US" dirty="0" smtClean="0"/>
              <a:t>16x16 bit working arrays</a:t>
            </a:r>
          </a:p>
          <a:p>
            <a:pPr lvl="1"/>
            <a:r>
              <a:rPr lang="en-US" dirty="0" smtClean="0"/>
              <a:t>5 timers, 3 PWM generators</a:t>
            </a:r>
          </a:p>
          <a:p>
            <a:pPr lvl="1"/>
            <a:r>
              <a:rPr lang="en-US" dirty="0" smtClean="0"/>
              <a:t>Programmable by C30.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www.gooddealchina.com/upimage/images/201105255951858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200400"/>
            <a:ext cx="3048000" cy="3048001"/>
          </a:xfrm>
          <a:prstGeom prst="rect">
            <a:avLst/>
          </a:prstGeom>
          <a:noFill/>
        </p:spPr>
      </p:pic>
      <p:pic>
        <p:nvPicPr>
          <p:cNvPr id="1028" name="Picture 4" descr="http://i.ebayimg.com/t/dsPIC30F4012-DSP-Microcontroller-PIC-30MIPS-PWM-/00/s/MjQwWDI0MA==/$%28KGrHqJ,%21m%21E6J1elJM4BOlw8CYHcQ%7E%7E60_3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886200"/>
            <a:ext cx="2286000" cy="22860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Hardware study</a:t>
            </a:r>
            <a:endParaRPr lang="en-US" sz="3500" dirty="0"/>
          </a:p>
        </p:txBody>
      </p:sp>
      <p:sp>
        <p:nvSpPr>
          <p:cNvPr id="19" name="Rounded Rectangle 18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Hard &amp; Soft</a:t>
            </a:r>
            <a:endParaRPr lang="en-US" sz="4000" dirty="0"/>
          </a:p>
        </p:txBody>
      </p:sp>
      <p:sp>
        <p:nvSpPr>
          <p:cNvPr id="7" name="Content Placeholder 8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019675"/>
          </a:xfrm>
        </p:spPr>
        <p:txBody>
          <a:bodyPr/>
          <a:lstStyle/>
          <a:p>
            <a:r>
              <a:rPr lang="en-US" dirty="0" smtClean="0"/>
              <a:t>BMP085 + ADX345 + L3G4200D</a:t>
            </a:r>
            <a:endParaRPr lang="en-US" dirty="0" smtClean="0"/>
          </a:p>
          <a:p>
            <a:pPr lvl="1"/>
            <a:r>
              <a:rPr lang="en-US" dirty="0" smtClean="0"/>
              <a:t>All-in-one module:</a:t>
            </a:r>
          </a:p>
          <a:p>
            <a:pPr lvl="2"/>
            <a:r>
              <a:rPr lang="en-US" dirty="0" smtClean="0"/>
              <a:t>3-axis accelerometer.</a:t>
            </a:r>
          </a:p>
          <a:p>
            <a:pPr lvl="2"/>
            <a:r>
              <a:rPr lang="en-US" dirty="0" smtClean="0"/>
              <a:t>3-axis gyroscope.</a:t>
            </a:r>
          </a:p>
          <a:p>
            <a:pPr lvl="2"/>
            <a:r>
              <a:rPr lang="en-US" dirty="0" smtClean="0"/>
              <a:t>-300m to 9000m altimeter.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" name="Picture 8" descr="T1gdiIXh0bXXX2ojQ0_035736__90155_std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657600"/>
            <a:ext cx="2895600" cy="2819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Hardware study</a:t>
            </a:r>
            <a:endParaRPr lang="en-US" sz="3500" dirty="0"/>
          </a:p>
        </p:txBody>
      </p:sp>
      <p:sp>
        <p:nvSpPr>
          <p:cNvPr id="19" name="Rounded Rectangle 18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Hard &amp; Soft</a:t>
            </a:r>
            <a:endParaRPr lang="en-US" sz="4000" dirty="0"/>
          </a:p>
        </p:txBody>
      </p:sp>
      <p:sp>
        <p:nvSpPr>
          <p:cNvPr id="7" name="Content Placeholder 8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019675"/>
          </a:xfrm>
        </p:spPr>
        <p:txBody>
          <a:bodyPr/>
          <a:lstStyle/>
          <a:p>
            <a:r>
              <a:rPr lang="en-US" dirty="0" smtClean="0"/>
              <a:t>Turnigy 3000mAh battery pack</a:t>
            </a:r>
            <a:endParaRPr lang="en-US" dirty="0" smtClean="0"/>
          </a:p>
          <a:p>
            <a:pPr lvl="1"/>
            <a:r>
              <a:rPr lang="en-US" dirty="0" smtClean="0"/>
              <a:t>3000mAh x 2 </a:t>
            </a:r>
          </a:p>
          <a:p>
            <a:pPr lvl="1"/>
            <a:r>
              <a:rPr lang="en-US" dirty="0" smtClean="0"/>
              <a:t>253 grams x 2</a:t>
            </a:r>
          </a:p>
          <a:p>
            <a:pPr lvl="1"/>
            <a:r>
              <a:rPr lang="en-US" dirty="0" smtClean="0"/>
              <a:t>11.1v </a:t>
            </a:r>
          </a:p>
          <a:p>
            <a:pPr lvl="1"/>
            <a:r>
              <a:rPr lang="en-US" dirty="0" smtClean="0"/>
              <a:t>Discharge rate: 20C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" name="mainpic1" descr="Turnigy 3000mAh 3S 20C Lipo Pack (USA Warehouse)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286000"/>
            <a:ext cx="4028758" cy="280638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Hardware study</a:t>
            </a:r>
            <a:endParaRPr lang="en-US" sz="3500" dirty="0"/>
          </a:p>
        </p:txBody>
      </p:sp>
      <p:sp>
        <p:nvSpPr>
          <p:cNvPr id="19" name="Rounded Rectangle 18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Hard &amp; Soft</a:t>
            </a:r>
            <a:endParaRPr lang="en-US" sz="4000" dirty="0"/>
          </a:p>
        </p:txBody>
      </p:sp>
      <p:sp>
        <p:nvSpPr>
          <p:cNvPr id="7" name="Content Placeholder 8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019675"/>
          </a:xfrm>
        </p:spPr>
        <p:txBody>
          <a:bodyPr/>
          <a:lstStyle/>
          <a:p>
            <a:r>
              <a:rPr lang="en-US" dirty="0" smtClean="0"/>
              <a:t>Motor and ESC</a:t>
            </a:r>
            <a:endParaRPr lang="en-US" dirty="0" smtClean="0"/>
          </a:p>
          <a:p>
            <a:pPr lvl="1"/>
            <a:r>
              <a:rPr lang="en-US" dirty="0" smtClean="0"/>
              <a:t>1400kv Brushless motors</a:t>
            </a:r>
          </a:p>
          <a:p>
            <a:pPr lvl="1"/>
            <a:r>
              <a:rPr lang="en-US" dirty="0" smtClean="0"/>
              <a:t>8x4” propellers</a:t>
            </a:r>
          </a:p>
          <a:p>
            <a:pPr lvl="1"/>
            <a:r>
              <a:rPr lang="en-US" dirty="0" smtClean="0"/>
              <a:t>ESC PWM range: 1ms – 2ms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" name="Picture 8" descr="C:\Users\hung\Downloads\1400kv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276600"/>
            <a:ext cx="3175412" cy="292933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2770" name="Picture 2" descr="Brushless Motor Speed Controll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314700"/>
            <a:ext cx="2971800" cy="29337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4000" dirty="0" smtClean="0"/>
              <a:t>Contents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4132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3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100" name="Group 7"/>
          <p:cNvGrpSpPr>
            <a:grpSpLocks/>
          </p:cNvGrpSpPr>
          <p:nvPr/>
        </p:nvGrpSpPr>
        <p:grpSpPr bwMode="auto"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4129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0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101" name="Line 11"/>
          <p:cNvSpPr>
            <a:spLocks noChangeShapeType="1"/>
          </p:cNvSpPr>
          <p:nvPr/>
        </p:nvSpPr>
        <p:spPr bwMode="auto">
          <a:xfrm>
            <a:off x="2438400" y="23622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2" name="Text Box 12"/>
          <p:cNvSpPr txBox="1">
            <a:spLocks noChangeArrowheads="1"/>
          </p:cNvSpPr>
          <p:nvPr/>
        </p:nvSpPr>
        <p:spPr bwMode="auto">
          <a:xfrm>
            <a:off x="3276600" y="1828800"/>
            <a:ext cx="17940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4103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04" name="Line 14"/>
          <p:cNvSpPr>
            <a:spLocks noChangeShapeType="1"/>
          </p:cNvSpPr>
          <p:nvPr/>
        </p:nvSpPr>
        <p:spPr bwMode="auto">
          <a:xfrm>
            <a:off x="2438400" y="32766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5" name="Text Box 15"/>
          <p:cNvSpPr txBox="1">
            <a:spLocks noChangeArrowheads="1"/>
          </p:cNvSpPr>
          <p:nvPr/>
        </p:nvSpPr>
        <p:spPr bwMode="auto">
          <a:xfrm>
            <a:off x="3276600" y="2743200"/>
            <a:ext cx="3196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Hardware &amp; </a:t>
            </a:r>
            <a:r>
              <a:rPr lang="en-US" sz="2400" dirty="0" smtClean="0"/>
              <a:t>Software</a:t>
            </a:r>
            <a:endParaRPr lang="en-US" sz="2400" dirty="0"/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107" name="Group 17"/>
          <p:cNvGrpSpPr>
            <a:grpSpLocks/>
          </p:cNvGrpSpPr>
          <p:nvPr/>
        </p:nvGrpSpPr>
        <p:grpSpPr bwMode="auto">
          <a:xfrm>
            <a:off x="1828800" y="3559175"/>
            <a:ext cx="762000" cy="665163"/>
            <a:chOff x="1110" y="2656"/>
            <a:chExt cx="1549" cy="1351"/>
          </a:xfrm>
        </p:grpSpPr>
        <p:sp>
          <p:nvSpPr>
            <p:cNvPr id="4126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108" name="Group 21"/>
          <p:cNvGrpSpPr>
            <a:grpSpLocks/>
          </p:cNvGrpSpPr>
          <p:nvPr/>
        </p:nvGrpSpPr>
        <p:grpSpPr bwMode="auto">
          <a:xfrm>
            <a:off x="1828800" y="4473575"/>
            <a:ext cx="762000" cy="665163"/>
            <a:chOff x="3174" y="2656"/>
            <a:chExt cx="1549" cy="1351"/>
          </a:xfrm>
        </p:grpSpPr>
        <p:sp>
          <p:nvSpPr>
            <p:cNvPr id="4123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4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109" name="Line 25"/>
          <p:cNvSpPr>
            <a:spLocks noChangeShapeType="1"/>
          </p:cNvSpPr>
          <p:nvPr/>
        </p:nvSpPr>
        <p:spPr bwMode="auto">
          <a:xfrm>
            <a:off x="2438400" y="41687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0" name="Text Box 26"/>
          <p:cNvSpPr txBox="1">
            <a:spLocks noChangeArrowheads="1"/>
          </p:cNvSpPr>
          <p:nvPr/>
        </p:nvSpPr>
        <p:spPr bwMode="auto">
          <a:xfrm>
            <a:off x="3276600" y="3635375"/>
            <a:ext cx="164019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Algorithms</a:t>
            </a:r>
            <a:endParaRPr lang="en-US" sz="2400" dirty="0"/>
          </a:p>
        </p:txBody>
      </p:sp>
      <p:sp>
        <p:nvSpPr>
          <p:cNvPr id="4111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12" name="Line 28"/>
          <p:cNvSpPr>
            <a:spLocks noChangeShapeType="1"/>
          </p:cNvSpPr>
          <p:nvPr/>
        </p:nvSpPr>
        <p:spPr bwMode="auto">
          <a:xfrm>
            <a:off x="2438400" y="5083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3" name="Text Box 29"/>
          <p:cNvSpPr txBox="1">
            <a:spLocks noChangeArrowheads="1"/>
          </p:cNvSpPr>
          <p:nvPr/>
        </p:nvSpPr>
        <p:spPr bwMode="auto">
          <a:xfrm>
            <a:off x="3276600" y="4549775"/>
            <a:ext cx="348845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Experiments and results</a:t>
            </a:r>
            <a:endParaRPr lang="en-US" sz="2400" dirty="0"/>
          </a:p>
        </p:txBody>
      </p:sp>
      <p:sp>
        <p:nvSpPr>
          <p:cNvPr id="4114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15" name="Slide Number Placeholder 3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64E13D-8F49-4D86-B09B-1E00BF74E486}" type="slidenum">
              <a:rPr lang="en-US" smtClean="0"/>
              <a:pPr/>
              <a:t>2</a:t>
            </a:fld>
            <a:endParaRPr lang="en-US" dirty="0" smtClean="0"/>
          </a:p>
        </p:txBody>
      </p:sp>
      <p:pic>
        <p:nvPicPr>
          <p:cNvPr id="33" name="Picture 32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grpSp>
        <p:nvGrpSpPr>
          <p:cNvPr id="41" name="Group 17"/>
          <p:cNvGrpSpPr>
            <a:grpSpLocks/>
          </p:cNvGrpSpPr>
          <p:nvPr/>
        </p:nvGrpSpPr>
        <p:grpSpPr bwMode="auto">
          <a:xfrm>
            <a:off x="1828800" y="5430837"/>
            <a:ext cx="762000" cy="665163"/>
            <a:chOff x="1110" y="2656"/>
            <a:chExt cx="1549" cy="1351"/>
          </a:xfrm>
        </p:grpSpPr>
        <p:sp>
          <p:nvSpPr>
            <p:cNvPr id="42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2438400" y="604043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3276600" y="5507037"/>
            <a:ext cx="17107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Conclusion</a:t>
            </a:r>
            <a:endParaRPr lang="en-US" sz="2400" dirty="0"/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gray">
          <a:xfrm>
            <a:off x="2025650" y="5529262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Hardware study</a:t>
            </a:r>
            <a:endParaRPr lang="en-US" sz="3500" dirty="0"/>
          </a:p>
        </p:txBody>
      </p:sp>
      <p:sp>
        <p:nvSpPr>
          <p:cNvPr id="19" name="Rounded Rectangle 18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Hard &amp; Soft</a:t>
            </a:r>
            <a:endParaRPr lang="en-US" sz="4000" dirty="0"/>
          </a:p>
        </p:txBody>
      </p:sp>
      <p:sp>
        <p:nvSpPr>
          <p:cNvPr id="7" name="Content Placeholder 8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019675"/>
          </a:xfrm>
        </p:spPr>
        <p:txBody>
          <a:bodyPr/>
          <a:lstStyle/>
          <a:p>
            <a:r>
              <a:rPr lang="en-US" dirty="0" smtClean="0"/>
              <a:t>HTC HD2 Android 2.3</a:t>
            </a:r>
            <a:endParaRPr lang="en-US" dirty="0" smtClean="0"/>
          </a:p>
          <a:p>
            <a:pPr lvl="1"/>
            <a:r>
              <a:rPr lang="en-US" dirty="0" smtClean="0"/>
              <a:t>320x240 camera.</a:t>
            </a:r>
          </a:p>
          <a:p>
            <a:pPr lvl="1"/>
            <a:r>
              <a:rPr lang="en-US" dirty="0" smtClean="0"/>
              <a:t>Has Bluetooth and Wi-Fi connection</a:t>
            </a:r>
          </a:p>
          <a:p>
            <a:pPr lvl="1"/>
            <a:r>
              <a:rPr lang="en-US" dirty="0" smtClean="0"/>
              <a:t>Run on Android 2.3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5842" name="Picture 2" descr="https://encrypted-tbn1.google.com/images?q=tbn:ANd9GcTlB9DYUdIdNvL54TI-x7aKLg8I1OPxmGL1U3UqaM7ntGCHhI9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3276600"/>
            <a:ext cx="2987314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Hardware design</a:t>
            </a:r>
            <a:endParaRPr lang="en-US" sz="3500" dirty="0"/>
          </a:p>
        </p:txBody>
      </p:sp>
      <p:sp>
        <p:nvSpPr>
          <p:cNvPr id="19" name="Rounded Rectangle 18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Hard &amp; Soft</a:t>
            </a:r>
            <a:endParaRPr lang="en-US" sz="4000" dirty="0"/>
          </a:p>
        </p:txBody>
      </p:sp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675287" y="1101562"/>
            <a:ext cx="7630513" cy="52230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Hardware design</a:t>
            </a:r>
            <a:endParaRPr lang="en-US" sz="3500" dirty="0"/>
          </a:p>
        </p:txBody>
      </p:sp>
      <p:sp>
        <p:nvSpPr>
          <p:cNvPr id="19" name="Rounded Rectangle 18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Hard &amp; Soft</a:t>
            </a:r>
            <a:endParaRPr lang="en-US" sz="4000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143000"/>
            <a:ext cx="7315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Frame</a:t>
            </a:r>
            <a:r>
              <a:rPr lang="en-US" sz="3500" dirty="0" smtClean="0"/>
              <a:t> design</a:t>
            </a:r>
            <a:endParaRPr lang="en-US" sz="3500" dirty="0"/>
          </a:p>
        </p:txBody>
      </p:sp>
      <p:sp>
        <p:nvSpPr>
          <p:cNvPr id="19" name="Rounded Rectangle 18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Hard &amp; Soft</a:t>
            </a:r>
            <a:endParaRPr lang="en-US" sz="4000" dirty="0"/>
          </a:p>
        </p:txBody>
      </p:sp>
      <p:pic>
        <p:nvPicPr>
          <p:cNvPr id="6" name="Picture 5" descr="C:\Users\Phong\Pictures\FUFO_MainFrame_Headless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95400"/>
            <a:ext cx="7924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nut 6"/>
          <p:cNvSpPr/>
          <p:nvPr/>
        </p:nvSpPr>
        <p:spPr>
          <a:xfrm>
            <a:off x="1752600" y="3962400"/>
            <a:ext cx="1295400" cy="1143000"/>
          </a:xfrm>
          <a:prstGeom prst="donut">
            <a:avLst>
              <a:gd name="adj" fmla="val 3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5181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Motor mount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3733800" y="1981200"/>
            <a:ext cx="1295400" cy="1143000"/>
          </a:xfrm>
          <a:prstGeom prst="donut">
            <a:avLst>
              <a:gd name="adj" fmla="val 3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6600" y="14478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Circuit mount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2438400"/>
            <a:ext cx="3886200" cy="190500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576228">
            <a:off x="4491719" y="401287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440 mm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9000" y="54864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Fiber Glass &amp; Fiber Carbon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8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 animBg="1"/>
      <p:bldP spid="10" grpId="1" animBg="1"/>
      <p:bldP spid="11" grpId="0"/>
      <p:bldP spid="11" grpId="1"/>
      <p:bldP spid="15" grpId="0"/>
      <p:bldP spid="15" grpId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Software study</a:t>
            </a:r>
            <a:endParaRPr lang="en-US" sz="3500" dirty="0"/>
          </a:p>
        </p:txBody>
      </p:sp>
      <p:sp>
        <p:nvSpPr>
          <p:cNvPr id="19" name="Rounded Rectangle 18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Hard &amp; Soft</a:t>
            </a:r>
            <a:endParaRPr lang="en-US" sz="4000" dirty="0"/>
          </a:p>
        </p:txBody>
      </p:sp>
      <p:sp>
        <p:nvSpPr>
          <p:cNvPr id="7" name="Content Placeholder 8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019675"/>
          </a:xfrm>
        </p:spPr>
        <p:txBody>
          <a:bodyPr/>
          <a:lstStyle/>
          <a:p>
            <a:r>
              <a:rPr lang="en-US" dirty="0" smtClean="0"/>
              <a:t>Turnigy 3000mAh battery pack</a:t>
            </a:r>
            <a:endParaRPr lang="en-US" dirty="0" smtClean="0"/>
          </a:p>
          <a:p>
            <a:pPr lvl="1"/>
            <a:r>
              <a:rPr lang="en-US" dirty="0" smtClean="0"/>
              <a:t>3000mAh x 2 </a:t>
            </a:r>
          </a:p>
          <a:p>
            <a:pPr lvl="1"/>
            <a:r>
              <a:rPr lang="en-US" dirty="0" smtClean="0"/>
              <a:t>253 grams x 2</a:t>
            </a:r>
          </a:p>
          <a:p>
            <a:pPr lvl="1"/>
            <a:r>
              <a:rPr lang="en-US" dirty="0" smtClean="0"/>
              <a:t>11.1v </a:t>
            </a:r>
          </a:p>
          <a:p>
            <a:pPr lvl="1"/>
            <a:r>
              <a:rPr lang="en-US" dirty="0" smtClean="0"/>
              <a:t>Discharge rate: 20C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Software study</a:t>
            </a:r>
            <a:endParaRPr lang="en-US" sz="3500" dirty="0"/>
          </a:p>
        </p:txBody>
      </p:sp>
      <p:sp>
        <p:nvSpPr>
          <p:cNvPr id="19" name="Rounded Rectangle 18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Hard &amp; Soft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www.themegallery.com</a:t>
            </a:r>
          </a:p>
        </p:txBody>
      </p:sp>
      <p:sp>
        <p:nvSpPr>
          <p:cNvPr id="18435" name="WordArt 3"/>
          <p:cNvSpPr>
            <a:spLocks noChangeArrowheads="1" noChangeShapeType="1" noTextEdit="1"/>
          </p:cNvSpPr>
          <p:nvPr/>
        </p:nvSpPr>
        <p:spPr bwMode="gray">
          <a:xfrm>
            <a:off x="2362200" y="43434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white">
          <a:xfrm>
            <a:off x="1524000" y="5181600"/>
            <a:ext cx="708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dirty="0">
                <a:solidFill>
                  <a:schemeClr val="bg1"/>
                </a:solidFill>
              </a:rPr>
              <a:t>Confidential document</a:t>
            </a:r>
          </a:p>
        </p:txBody>
      </p:sp>
      <p:sp>
        <p:nvSpPr>
          <p:cNvPr id="1843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E21074-7173-492D-B562-8E2E44D4A26C}" type="slidenum">
              <a:rPr lang="en-US" smtClean="0"/>
              <a:pPr/>
              <a:t>26</a:t>
            </a:fld>
            <a:endParaRPr lang="en-US" dirty="0" smtClean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5638800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Definition:</a:t>
            </a:r>
          </a:p>
          <a:p>
            <a:pPr lvl="1"/>
            <a:r>
              <a:rPr lang="en-US" dirty="0" smtClean="0"/>
              <a:t>A Vertical Take-Off and Landing aircraft.</a:t>
            </a:r>
          </a:p>
          <a:p>
            <a:pPr lvl="1"/>
            <a:r>
              <a:rPr lang="en-US" dirty="0" smtClean="0"/>
              <a:t>Has 4 rotors.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1EB7ED-2861-4E9B-BD17-47535DBB2E46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  <p:pic>
        <p:nvPicPr>
          <p:cNvPr id="7" name="Picture 6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743200"/>
            <a:ext cx="5029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History</a:t>
            </a:r>
            <a:endParaRPr 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first </a:t>
            </a:r>
            <a:r>
              <a:rPr lang="en-US" dirty="0" err="1" smtClean="0"/>
              <a:t>Quadrocopter</a:t>
            </a:r>
            <a:r>
              <a:rPr lang="en-US" dirty="0" smtClean="0"/>
              <a:t> was developed in 1920. </a:t>
            </a:r>
          </a:p>
          <a:p>
            <a:r>
              <a:rPr lang="en-US" dirty="0" smtClean="0"/>
              <a:t>No commercialized </a:t>
            </a:r>
            <a:r>
              <a:rPr lang="en-US" dirty="0" err="1" smtClean="0"/>
              <a:t>Quadrocopter</a:t>
            </a:r>
            <a:r>
              <a:rPr lang="en-US" dirty="0" smtClean="0"/>
              <a:t> because: Limitation of technology and science at that time.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1EB7ED-2861-4E9B-BD17-47535DBB2E46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  <p:pic>
        <p:nvPicPr>
          <p:cNvPr id="7" name="Picture 6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810000"/>
            <a:ext cx="56388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History</a:t>
            </a:r>
            <a:endParaRPr 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B75C5-E081-4EFD-B3D5-BEA8AC4A8D4D}" type="slidenum">
              <a:rPr lang="en-US" smtClean="0"/>
              <a:pPr/>
              <a:t>5</a:t>
            </a:fld>
            <a:endParaRPr lang="en-US" dirty="0" smtClean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019675"/>
          </a:xfrm>
        </p:spPr>
        <p:txBody>
          <a:bodyPr/>
          <a:lstStyle/>
          <a:p>
            <a:r>
              <a:rPr lang="en-US" dirty="0" smtClean="0"/>
              <a:t>8 years before 2012, many institutes and companies began to research on this platform as a small UAV.</a:t>
            </a:r>
          </a:p>
          <a:p>
            <a:endParaRPr lang="en-US" dirty="0"/>
          </a:p>
        </p:txBody>
      </p:sp>
      <p:pic>
        <p:nvPicPr>
          <p:cNvPr id="28674" name="Picture 2" descr="http://thegeekshow.co.uk/wp-content/uploads/2012/02/university-of-pennsylvania-nanobot-quadrocopter-formation-fly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124200"/>
            <a:ext cx="2714625" cy="1524001"/>
          </a:xfrm>
          <a:prstGeom prst="rect">
            <a:avLst/>
          </a:prstGeom>
          <a:noFill/>
        </p:spPr>
      </p:pic>
      <p:pic>
        <p:nvPicPr>
          <p:cNvPr id="28676" name="Picture 4" descr="http://1.bp.blogspot.com/-KWDzhuF3yY0/Tz_7rjRe1RI/AAAAAAAAEUY/MJfPt4UZnGM/s1600/o-aeryon-scout-quadrocopter-transforms-into-spycopter-using-videozoom10x-vide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2895600"/>
            <a:ext cx="4876800" cy="3256202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History</a:t>
            </a:r>
            <a:endParaRPr 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B75C5-E081-4EFD-B3D5-BEA8AC4A8D4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Commercialized product</a:t>
            </a:r>
            <a:endParaRPr lang="en-US" sz="35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019675"/>
          </a:xfrm>
        </p:spPr>
        <p:txBody>
          <a:bodyPr/>
          <a:lstStyle/>
          <a:p>
            <a:r>
              <a:rPr lang="en-US" b="1" dirty="0" err="1" smtClean="0"/>
              <a:t>Airbot</a:t>
            </a:r>
            <a:r>
              <a:rPr lang="en-US" b="1" dirty="0" smtClean="0"/>
              <a:t> X600-BKPP (€ 34,500)</a:t>
            </a:r>
            <a:endParaRPr lang="en-US" dirty="0" smtClean="0"/>
          </a:p>
          <a:p>
            <a:pPr lvl="1"/>
            <a:r>
              <a:rPr lang="en-US" dirty="0" smtClean="0"/>
              <a:t>Radio control unit (2.4 GHz)</a:t>
            </a:r>
          </a:p>
          <a:p>
            <a:pPr lvl="1"/>
            <a:r>
              <a:rPr lang="en-US" dirty="0" smtClean="0"/>
              <a:t>Live video stream</a:t>
            </a:r>
          </a:p>
          <a:p>
            <a:pPr lvl="1"/>
            <a:r>
              <a:rPr lang="en-US" dirty="0" smtClean="0"/>
              <a:t>GPS waypoint navigation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CyberQuad</a:t>
            </a:r>
            <a:r>
              <a:rPr lang="en-US" b="1" dirty="0" smtClean="0"/>
              <a:t> Maxi ($ 36,000)</a:t>
            </a:r>
            <a:endParaRPr lang="en-US" sz="2800" dirty="0" smtClean="0"/>
          </a:p>
          <a:p>
            <a:pPr lvl="1"/>
            <a:r>
              <a:rPr lang="en-US" dirty="0" smtClean="0"/>
              <a:t>Radio control unit </a:t>
            </a:r>
            <a:endParaRPr lang="en-US" sz="2400" dirty="0" smtClean="0"/>
          </a:p>
          <a:p>
            <a:pPr lvl="1"/>
            <a:r>
              <a:rPr lang="en-US" dirty="0" smtClean="0"/>
              <a:t>GPS waypoint navigation</a:t>
            </a:r>
            <a:endParaRPr lang="en-US" sz="2400" dirty="0" smtClean="0"/>
          </a:p>
          <a:p>
            <a:pPr lvl="1"/>
            <a:r>
              <a:rPr lang="en-US" dirty="0" smtClean="0"/>
              <a:t>Live video stream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676400"/>
            <a:ext cx="270831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l_fi" descr="http://www.eurolinksystems.com/images/cyberGray_small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267200"/>
            <a:ext cx="3104160" cy="190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onut 14"/>
          <p:cNvSpPr/>
          <p:nvPr/>
        </p:nvSpPr>
        <p:spPr>
          <a:xfrm>
            <a:off x="4343400" y="990600"/>
            <a:ext cx="2286000" cy="838200"/>
          </a:xfrm>
          <a:prstGeom prst="donut">
            <a:avLst>
              <a:gd name="adj" fmla="val 3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4114800" y="3581400"/>
            <a:ext cx="2286000" cy="838200"/>
          </a:xfrm>
          <a:prstGeom prst="donut">
            <a:avLst>
              <a:gd name="adj" fmla="val 396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B75C5-E081-4EFD-B3D5-BEA8AC4A8D4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Idea</a:t>
            </a:r>
            <a:endParaRPr lang="en-US" sz="35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019675"/>
          </a:xfrm>
        </p:spPr>
        <p:txBody>
          <a:bodyPr/>
          <a:lstStyle/>
          <a:p>
            <a:pPr lvl="1"/>
            <a:r>
              <a:rPr lang="en-US" dirty="0" smtClean="0"/>
              <a:t>Develop a </a:t>
            </a:r>
            <a:r>
              <a:rPr lang="en-US" dirty="0" err="1" smtClean="0"/>
              <a:t>Quadrocopter</a:t>
            </a:r>
            <a:r>
              <a:rPr lang="en-US" dirty="0" smtClean="0"/>
              <a:t> for observation purpose. </a:t>
            </a:r>
          </a:p>
          <a:p>
            <a:pPr lvl="1"/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  <p:pic>
        <p:nvPicPr>
          <p:cNvPr id="17" name="Picture 1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09800"/>
            <a:ext cx="8229600" cy="3733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30680"/>
          <a:ext cx="82296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752600"/>
                <a:gridCol w="16764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Quadrocopter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Helicopter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Fixed-Wing aircraft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Aerodynamics mechanical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Medium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Medium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Complicated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2766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2800" kern="0" dirty="0" smtClean="0">
              <a:latin typeface="+mn-lt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smtClean="0">
                <a:latin typeface="+mn-lt"/>
              </a:rPr>
              <a:t>    </a:t>
            </a:r>
            <a:r>
              <a:rPr lang="en-US" sz="2800" kern="0" dirty="0" smtClean="0">
                <a:latin typeface="+mn-lt"/>
                <a:sym typeface="Wingdings" pitchFamily="2" charset="2"/>
              </a:rPr>
              <a:t></a:t>
            </a:r>
            <a:r>
              <a:rPr lang="en-US" sz="2800" kern="0" dirty="0" smtClean="0">
                <a:latin typeface="+mn-lt"/>
              </a:rPr>
              <a:t> Quadrocopter is more suitable for embedded Engineering students who are not familiar with aerospace issue and mechanical design.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Idea</a:t>
            </a:r>
            <a:endParaRPr lang="en-US" sz="3500" dirty="0"/>
          </a:p>
        </p:txBody>
      </p:sp>
      <p:sp>
        <p:nvSpPr>
          <p:cNvPr id="14" name="Rounded Rectangle 13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1143000"/>
            <a:ext cx="6873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Why choosing </a:t>
            </a:r>
            <a:r>
              <a:rPr lang="en-US" sz="2800" b="1" dirty="0" err="1" smtClean="0"/>
              <a:t>Quadrocopter</a:t>
            </a:r>
            <a:r>
              <a:rPr lang="en-US" sz="2800" b="1" dirty="0" smtClean="0"/>
              <a:t> platform?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85800" y="1676401"/>
          <a:ext cx="7772400" cy="257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2133600"/>
                <a:gridCol w="2590800"/>
              </a:tblGrid>
              <a:tr h="384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In-circuit</a:t>
                      </a:r>
                      <a:r>
                        <a:rPr lang="en-US" baseline="0" dirty="0" smtClean="0"/>
                        <a:t> designs</a:t>
                      </a:r>
                      <a:endParaRPr lang="en-US" dirty="0"/>
                    </a:p>
                  </a:txBody>
                  <a:tcPr/>
                </a:tc>
              </a:tr>
              <a:tr h="38429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Android SDK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Linux,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 C30…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755419"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of controlling</a:t>
                      </a:r>
                      <a:r>
                        <a:rPr lang="en-US" baseline="0" dirty="0" smtClean="0"/>
                        <a:t> by phone/tablet via Bluetooth?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63296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r>
                        <a:rPr lang="en-US" baseline="0" dirty="0" smtClean="0"/>
                        <a:t> and complexity in hardware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429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86000" y="4953000"/>
            <a:ext cx="66992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7030A0"/>
                </a:solidFill>
              </a:rPr>
              <a:t>Has built-in camera, Wi-Fi, 3G module</a:t>
            </a:r>
          </a:p>
        </p:txBody>
      </p:sp>
      <p:cxnSp>
        <p:nvCxnSpPr>
          <p:cNvPr id="16" name="Straight Arrow Connector 15"/>
          <p:cNvCxnSpPr>
            <a:stCxn id="14" idx="0"/>
            <a:endCxn id="21" idx="5"/>
          </p:cNvCxnSpPr>
          <p:nvPr/>
        </p:nvCxnSpPr>
        <p:spPr>
          <a:xfrm rot="16200000" flipV="1">
            <a:off x="4398407" y="3715772"/>
            <a:ext cx="1373515" cy="1100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nut 20"/>
          <p:cNvSpPr/>
          <p:nvPr/>
        </p:nvSpPr>
        <p:spPr>
          <a:xfrm>
            <a:off x="3429000" y="3124200"/>
            <a:ext cx="1295400" cy="533400"/>
          </a:xfrm>
          <a:prstGeom prst="donut">
            <a:avLst>
              <a:gd name="adj" fmla="val 6393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30A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3429000" y="3810000"/>
            <a:ext cx="1295400" cy="533400"/>
          </a:xfrm>
          <a:prstGeom prst="donut">
            <a:avLst>
              <a:gd name="adj" fmla="val 6393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30A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" y="5770602"/>
            <a:ext cx="83631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7030A0"/>
                </a:solidFill>
              </a:rPr>
              <a:t>Phone is still usable after this Capstone project</a:t>
            </a:r>
          </a:p>
        </p:txBody>
      </p:sp>
      <p:cxnSp>
        <p:nvCxnSpPr>
          <p:cNvPr id="29" name="Straight Arrow Connector 28"/>
          <p:cNvCxnSpPr>
            <a:stCxn id="28" idx="0"/>
            <a:endCxn id="26" idx="4"/>
          </p:cNvCxnSpPr>
          <p:nvPr/>
        </p:nvCxnSpPr>
        <p:spPr>
          <a:xfrm rot="16200000" flipV="1">
            <a:off x="3720346" y="4699754"/>
            <a:ext cx="1427202" cy="714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  <a:ext cx="5181600" cy="563562"/>
          </a:xfrm>
        </p:spPr>
        <p:txBody>
          <a:bodyPr/>
          <a:lstStyle/>
          <a:p>
            <a:pPr algn="l"/>
            <a:r>
              <a:rPr lang="en-US" sz="3500" dirty="0" smtClean="0"/>
              <a:t>Idea</a:t>
            </a:r>
            <a:endParaRPr lang="en-US" sz="3500" dirty="0"/>
          </a:p>
        </p:txBody>
      </p:sp>
      <p:sp>
        <p:nvSpPr>
          <p:cNvPr id="19" name="Rounded Rectangle 18"/>
          <p:cNvSpPr/>
          <p:nvPr/>
        </p:nvSpPr>
        <p:spPr>
          <a:xfrm>
            <a:off x="0" y="152400"/>
            <a:ext cx="3048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0" y="1143000"/>
            <a:ext cx="5520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Why choosing Android Phone?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21" grpId="0" animBg="1"/>
      <p:bldP spid="21" grpId="1" animBg="1"/>
      <p:bldP spid="26" grpId="0" animBg="1"/>
      <p:bldP spid="26" grpId="1" animBg="1"/>
      <p:bldP spid="28" grpId="0"/>
      <p:bldP spid="28" grpId="1"/>
    </p:bldLst>
  </p:timing>
</p:sld>
</file>

<file path=ppt/theme/theme1.xml><?xml version="1.0" encoding="utf-8"?>
<a:theme xmlns:a="http://schemas.openxmlformats.org/drawingml/2006/main" name="FUFO_Slideshow_Template">
  <a:themeElements>
    <a:clrScheme name="Office Theme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Office Theme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FUFO_Slideshow_Template</Template>
  <TotalTime>3098</TotalTime>
  <Words>527</Words>
  <Application>Microsoft PowerPoint</Application>
  <PresentationFormat>On-screen Show (4:3)</PresentationFormat>
  <Paragraphs>230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FUFO_Slideshow_Template</vt:lpstr>
      <vt:lpstr>FUFO overview</vt:lpstr>
      <vt:lpstr>Contents</vt:lpstr>
      <vt:lpstr>History</vt:lpstr>
      <vt:lpstr>History</vt:lpstr>
      <vt:lpstr>History</vt:lpstr>
      <vt:lpstr>Commercialized product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Hardware study</vt:lpstr>
      <vt:lpstr>Hardware study</vt:lpstr>
      <vt:lpstr>Hardware study</vt:lpstr>
      <vt:lpstr>Hardware study</vt:lpstr>
      <vt:lpstr>Hardware study</vt:lpstr>
      <vt:lpstr>Hardware study</vt:lpstr>
      <vt:lpstr>Hardware design</vt:lpstr>
      <vt:lpstr>Hardware design</vt:lpstr>
      <vt:lpstr>Frame design</vt:lpstr>
      <vt:lpstr>Software study</vt:lpstr>
      <vt:lpstr>Software study</vt:lpstr>
      <vt:lpstr>Slide 26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</dc:title>
  <dc:creator>tnguyen</dc:creator>
  <cp:lastModifiedBy>Phong</cp:lastModifiedBy>
  <cp:revision>209</cp:revision>
  <dcterms:created xsi:type="dcterms:W3CDTF">2012-02-01T02:30:47Z</dcterms:created>
  <dcterms:modified xsi:type="dcterms:W3CDTF">2012-08-16T09:46:36Z</dcterms:modified>
</cp:coreProperties>
</file>