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58" r:id="rId9"/>
    <p:sldId id="311" r:id="rId10"/>
    <p:sldId id="297" r:id="rId11"/>
    <p:sldId id="302" r:id="rId12"/>
    <p:sldId id="312" r:id="rId13"/>
    <p:sldId id="298" r:id="rId14"/>
    <p:sldId id="306" r:id="rId15"/>
    <p:sldId id="309" r:id="rId16"/>
    <p:sldId id="289" r:id="rId17"/>
    <p:sldId id="282" r:id="rId18"/>
    <p:sldId id="307" r:id="rId19"/>
    <p:sldId id="308" r:id="rId20"/>
    <p:sldId id="290" r:id="rId21"/>
    <p:sldId id="299" r:id="rId22"/>
    <p:sldId id="300" r:id="rId23"/>
    <p:sldId id="301" r:id="rId24"/>
    <p:sldId id="310" r:id="rId25"/>
    <p:sldId id="288" r:id="rId26"/>
    <p:sldId id="303" r:id="rId27"/>
    <p:sldId id="304" r:id="rId28"/>
    <p:sldId id="305" r:id="rId29"/>
    <p:sldId id="27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9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3691E-8FD2-4BF0-93D6-A91E7714DDC1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</dgm:pt>
    <dgm:pt modelId="{3C6F5DC5-51E9-4195-81AC-AC7C8A3C012C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Evaluation</a:t>
          </a:r>
        </a:p>
        <a:p>
          <a:r>
            <a:rPr lang="en-US" dirty="0" smtClean="0">
              <a:solidFill>
                <a:srgbClr val="C00000"/>
              </a:solidFill>
            </a:rPr>
            <a:t>(Capstone project)</a:t>
          </a:r>
          <a:endParaRPr lang="en-US" dirty="0">
            <a:solidFill>
              <a:srgbClr val="C00000"/>
            </a:solidFill>
          </a:endParaRPr>
        </a:p>
      </dgm:t>
    </dgm:pt>
    <dgm:pt modelId="{8E7D74C3-7A26-41C9-B691-AB1F06169EBF}" type="parTrans" cxnId="{D4E07554-4AA1-4101-9822-A7CD3847B1E4}">
      <dgm:prSet/>
      <dgm:spPr/>
      <dgm:t>
        <a:bodyPr/>
        <a:lstStyle/>
        <a:p>
          <a:endParaRPr lang="en-US"/>
        </a:p>
      </dgm:t>
    </dgm:pt>
    <dgm:pt modelId="{6B7FF9EF-7B94-4C4C-BD25-BE8824CD230B}" type="sibTrans" cxnId="{D4E07554-4AA1-4101-9822-A7CD3847B1E4}">
      <dgm:prSet/>
      <dgm:spPr/>
      <dgm:t>
        <a:bodyPr/>
        <a:lstStyle/>
        <a:p>
          <a:endParaRPr lang="en-US"/>
        </a:p>
      </dgm:t>
    </dgm:pt>
    <dgm:pt modelId="{6A1C2862-D750-496B-B0ED-CAA71C1E4530}">
      <dgm:prSet phldrT="[Text]"/>
      <dgm:spPr/>
      <dgm:t>
        <a:bodyPr/>
        <a:lstStyle/>
        <a:p>
          <a:r>
            <a:rPr lang="en-US" dirty="0" smtClean="0"/>
            <a:t>Development</a:t>
          </a:r>
          <a:endParaRPr lang="en-US" dirty="0"/>
        </a:p>
      </dgm:t>
    </dgm:pt>
    <dgm:pt modelId="{E83D0AAC-CA9B-4A5D-8ECF-7A37118BB885}" type="parTrans" cxnId="{CC958210-34CD-4E8A-B88D-D63B4868E7A8}">
      <dgm:prSet/>
      <dgm:spPr/>
      <dgm:t>
        <a:bodyPr/>
        <a:lstStyle/>
        <a:p>
          <a:endParaRPr lang="en-US"/>
        </a:p>
      </dgm:t>
    </dgm:pt>
    <dgm:pt modelId="{329B1448-ABFC-4D88-93BD-9D919BF3F58B}" type="sibTrans" cxnId="{CC958210-34CD-4E8A-B88D-D63B4868E7A8}">
      <dgm:prSet/>
      <dgm:spPr/>
      <dgm:t>
        <a:bodyPr/>
        <a:lstStyle/>
        <a:p>
          <a:endParaRPr lang="en-US"/>
        </a:p>
      </dgm:t>
    </dgm:pt>
    <dgm:pt modelId="{37310653-8A84-4879-8D5B-EBAE1F3575EF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D89700A2-087D-4502-815E-5DA7C4F9805F}" type="parTrans" cxnId="{FFF58F1E-A836-4400-A8B3-F6B0E0B456DE}">
      <dgm:prSet/>
      <dgm:spPr/>
      <dgm:t>
        <a:bodyPr/>
        <a:lstStyle/>
        <a:p>
          <a:endParaRPr lang="en-US"/>
        </a:p>
      </dgm:t>
    </dgm:pt>
    <dgm:pt modelId="{0DE06420-AC57-4473-ABBA-5D95CED944DE}" type="sibTrans" cxnId="{FFF58F1E-A836-4400-A8B3-F6B0E0B456DE}">
      <dgm:prSet/>
      <dgm:spPr/>
      <dgm:t>
        <a:bodyPr/>
        <a:lstStyle/>
        <a:p>
          <a:endParaRPr lang="en-US"/>
        </a:p>
      </dgm:t>
    </dgm:pt>
    <dgm:pt modelId="{F4F1917B-5D01-4658-99AD-BB9670D2999B}">
      <dgm:prSet phldrT="[Text]"/>
      <dgm:spPr/>
      <dgm:t>
        <a:bodyPr/>
        <a:lstStyle/>
        <a:p>
          <a:r>
            <a:rPr lang="en-US" dirty="0" smtClean="0"/>
            <a:t>Commercial</a:t>
          </a:r>
          <a:endParaRPr lang="en-US" dirty="0"/>
        </a:p>
      </dgm:t>
    </dgm:pt>
    <dgm:pt modelId="{CD0FFE76-AF40-4428-81CE-5D518844B5F3}" type="parTrans" cxnId="{3F3F0D24-221E-4785-ABC4-CFE6486A2435}">
      <dgm:prSet/>
      <dgm:spPr/>
      <dgm:t>
        <a:bodyPr/>
        <a:lstStyle/>
        <a:p>
          <a:endParaRPr lang="en-US"/>
        </a:p>
      </dgm:t>
    </dgm:pt>
    <dgm:pt modelId="{442DE6F8-C5BD-490A-9901-7097C38F4DA8}" type="sibTrans" cxnId="{3F3F0D24-221E-4785-ABC4-CFE6486A2435}">
      <dgm:prSet/>
      <dgm:spPr/>
      <dgm:t>
        <a:bodyPr/>
        <a:lstStyle/>
        <a:p>
          <a:endParaRPr lang="en-US"/>
        </a:p>
      </dgm:t>
    </dgm:pt>
    <dgm:pt modelId="{3636448D-0D6F-4541-8C85-49DF33EC4555}" type="pres">
      <dgm:prSet presAssocID="{8423691E-8FD2-4BF0-93D6-A91E7714DDC1}" presName="Name0" presStyleCnt="0">
        <dgm:presLayoutVars>
          <dgm:dir/>
          <dgm:resizeHandles val="exact"/>
        </dgm:presLayoutVars>
      </dgm:prSet>
      <dgm:spPr/>
    </dgm:pt>
    <dgm:pt modelId="{7B03C33F-5F72-437F-8A69-8777091E3298}" type="pres">
      <dgm:prSet presAssocID="{8423691E-8FD2-4BF0-93D6-A91E7714DDC1}" presName="arrow" presStyleLbl="bgShp" presStyleIdx="0" presStyleCnt="1"/>
      <dgm:spPr>
        <a:solidFill>
          <a:srgbClr val="7030A0"/>
        </a:solidFill>
      </dgm:spPr>
    </dgm:pt>
    <dgm:pt modelId="{D656D41D-C71D-4624-821D-DAF28C865D16}" type="pres">
      <dgm:prSet presAssocID="{8423691E-8FD2-4BF0-93D6-A91E7714DDC1}" presName="points" presStyleCnt="0"/>
      <dgm:spPr/>
    </dgm:pt>
    <dgm:pt modelId="{E5D86E73-F4F2-43EC-9E47-047ED835A6A8}" type="pres">
      <dgm:prSet presAssocID="{3C6F5DC5-51E9-4195-81AC-AC7C8A3C012C}" presName="compositeA" presStyleCnt="0"/>
      <dgm:spPr/>
    </dgm:pt>
    <dgm:pt modelId="{D540ACD8-1F83-4F69-9DDC-128D4CDB4D9E}" type="pres">
      <dgm:prSet presAssocID="{3C6F5DC5-51E9-4195-81AC-AC7C8A3C012C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C773F-6953-4C6D-A452-AF625A28E315}" type="pres">
      <dgm:prSet presAssocID="{3C6F5DC5-51E9-4195-81AC-AC7C8A3C012C}" presName="circleA" presStyleLbl="node1" presStyleIdx="0" presStyleCnt="4"/>
      <dgm:spPr>
        <a:solidFill>
          <a:srgbClr val="FFC000"/>
        </a:solidFill>
      </dgm:spPr>
    </dgm:pt>
    <dgm:pt modelId="{2B2A7CC5-3577-436D-B774-112E595E06F6}" type="pres">
      <dgm:prSet presAssocID="{3C6F5DC5-51E9-4195-81AC-AC7C8A3C012C}" presName="spaceA" presStyleCnt="0"/>
      <dgm:spPr/>
    </dgm:pt>
    <dgm:pt modelId="{18B22BC8-8035-4314-BB43-BCFFF7C574C0}" type="pres">
      <dgm:prSet presAssocID="{6B7FF9EF-7B94-4C4C-BD25-BE8824CD230B}" presName="space" presStyleCnt="0"/>
      <dgm:spPr/>
    </dgm:pt>
    <dgm:pt modelId="{84612A79-F595-4E3C-8C1D-B97DCA44A146}" type="pres">
      <dgm:prSet presAssocID="{6A1C2862-D750-496B-B0ED-CAA71C1E4530}" presName="compositeB" presStyleCnt="0"/>
      <dgm:spPr/>
    </dgm:pt>
    <dgm:pt modelId="{D1074B2C-82C0-466A-A6D5-78207D88AA27}" type="pres">
      <dgm:prSet presAssocID="{6A1C2862-D750-496B-B0ED-CAA71C1E4530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5F1AE-6097-49A7-95A3-75F47156F55E}" type="pres">
      <dgm:prSet presAssocID="{6A1C2862-D750-496B-B0ED-CAA71C1E4530}" presName="circleB" presStyleLbl="node1" presStyleIdx="1" presStyleCnt="4"/>
      <dgm:spPr/>
    </dgm:pt>
    <dgm:pt modelId="{5A8F609A-357E-4765-9A7B-E3BF59F6336E}" type="pres">
      <dgm:prSet presAssocID="{6A1C2862-D750-496B-B0ED-CAA71C1E4530}" presName="spaceB" presStyleCnt="0"/>
      <dgm:spPr/>
    </dgm:pt>
    <dgm:pt modelId="{A79CB364-2966-4F4D-A647-E2AC799BCE9C}" type="pres">
      <dgm:prSet presAssocID="{329B1448-ABFC-4D88-93BD-9D919BF3F58B}" presName="space" presStyleCnt="0"/>
      <dgm:spPr/>
    </dgm:pt>
    <dgm:pt modelId="{58D8D41D-9399-466B-9D28-C4DB65275BBE}" type="pres">
      <dgm:prSet presAssocID="{37310653-8A84-4879-8D5B-EBAE1F3575EF}" presName="compositeA" presStyleCnt="0"/>
      <dgm:spPr/>
    </dgm:pt>
    <dgm:pt modelId="{4A3587B1-D359-4459-8539-33255DCC63EB}" type="pres">
      <dgm:prSet presAssocID="{37310653-8A84-4879-8D5B-EBAE1F3575EF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C2FCD-75A3-4212-A886-2F51B48F50B0}" type="pres">
      <dgm:prSet presAssocID="{37310653-8A84-4879-8D5B-EBAE1F3575EF}" presName="circleA" presStyleLbl="node1" presStyleIdx="2" presStyleCnt="4"/>
      <dgm:spPr/>
    </dgm:pt>
    <dgm:pt modelId="{6EE0BA31-889B-4E1C-B864-CFBB776EE959}" type="pres">
      <dgm:prSet presAssocID="{37310653-8A84-4879-8D5B-EBAE1F3575EF}" presName="spaceA" presStyleCnt="0"/>
      <dgm:spPr/>
    </dgm:pt>
    <dgm:pt modelId="{6EBBFCE4-8D32-497A-9600-992FBCF70A6B}" type="pres">
      <dgm:prSet presAssocID="{0DE06420-AC57-4473-ABBA-5D95CED944DE}" presName="space" presStyleCnt="0"/>
      <dgm:spPr/>
    </dgm:pt>
    <dgm:pt modelId="{16D8A615-547B-43FF-B77D-269651022375}" type="pres">
      <dgm:prSet presAssocID="{F4F1917B-5D01-4658-99AD-BB9670D2999B}" presName="compositeB" presStyleCnt="0"/>
      <dgm:spPr/>
    </dgm:pt>
    <dgm:pt modelId="{98B71AFB-F4B1-4FBF-9164-559A646B0AC4}" type="pres">
      <dgm:prSet presAssocID="{F4F1917B-5D01-4658-99AD-BB9670D2999B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6D47A-F244-43E2-B8EE-A4995F9633E4}" type="pres">
      <dgm:prSet presAssocID="{F4F1917B-5D01-4658-99AD-BB9670D2999B}" presName="circleB" presStyleLbl="node1" presStyleIdx="3" presStyleCnt="4"/>
      <dgm:spPr/>
    </dgm:pt>
    <dgm:pt modelId="{041DCE4C-CB71-47A2-9322-E91D0CAFFD70}" type="pres">
      <dgm:prSet presAssocID="{F4F1917B-5D01-4658-99AD-BB9670D2999B}" presName="spaceB" presStyleCnt="0"/>
      <dgm:spPr/>
    </dgm:pt>
  </dgm:ptLst>
  <dgm:cxnLst>
    <dgm:cxn modelId="{52E403D6-426B-4804-A3AC-E70DEB6EA67F}" type="presOf" srcId="{F4F1917B-5D01-4658-99AD-BB9670D2999B}" destId="{98B71AFB-F4B1-4FBF-9164-559A646B0AC4}" srcOrd="0" destOrd="0" presId="urn:microsoft.com/office/officeart/2005/8/layout/hProcess11"/>
    <dgm:cxn modelId="{CC958210-34CD-4E8A-B88D-D63B4868E7A8}" srcId="{8423691E-8FD2-4BF0-93D6-A91E7714DDC1}" destId="{6A1C2862-D750-496B-B0ED-CAA71C1E4530}" srcOrd="1" destOrd="0" parTransId="{E83D0AAC-CA9B-4A5D-8ECF-7A37118BB885}" sibTransId="{329B1448-ABFC-4D88-93BD-9D919BF3F58B}"/>
    <dgm:cxn modelId="{90FA22A2-13E9-4A6A-B978-DA88B3FC800D}" type="presOf" srcId="{6A1C2862-D750-496B-B0ED-CAA71C1E4530}" destId="{D1074B2C-82C0-466A-A6D5-78207D88AA27}" srcOrd="0" destOrd="0" presId="urn:microsoft.com/office/officeart/2005/8/layout/hProcess11"/>
    <dgm:cxn modelId="{3F3F0D24-221E-4785-ABC4-CFE6486A2435}" srcId="{8423691E-8FD2-4BF0-93D6-A91E7714DDC1}" destId="{F4F1917B-5D01-4658-99AD-BB9670D2999B}" srcOrd="3" destOrd="0" parTransId="{CD0FFE76-AF40-4428-81CE-5D518844B5F3}" sibTransId="{442DE6F8-C5BD-490A-9901-7097C38F4DA8}"/>
    <dgm:cxn modelId="{284565F1-7A6E-4009-8267-8104C50E099B}" type="presOf" srcId="{3C6F5DC5-51E9-4195-81AC-AC7C8A3C012C}" destId="{D540ACD8-1F83-4F69-9DDC-128D4CDB4D9E}" srcOrd="0" destOrd="0" presId="urn:microsoft.com/office/officeart/2005/8/layout/hProcess11"/>
    <dgm:cxn modelId="{D4E07554-4AA1-4101-9822-A7CD3847B1E4}" srcId="{8423691E-8FD2-4BF0-93D6-A91E7714DDC1}" destId="{3C6F5DC5-51E9-4195-81AC-AC7C8A3C012C}" srcOrd="0" destOrd="0" parTransId="{8E7D74C3-7A26-41C9-B691-AB1F06169EBF}" sibTransId="{6B7FF9EF-7B94-4C4C-BD25-BE8824CD230B}"/>
    <dgm:cxn modelId="{FFF58F1E-A836-4400-A8B3-F6B0E0B456DE}" srcId="{8423691E-8FD2-4BF0-93D6-A91E7714DDC1}" destId="{37310653-8A84-4879-8D5B-EBAE1F3575EF}" srcOrd="2" destOrd="0" parTransId="{D89700A2-087D-4502-815E-5DA7C4F9805F}" sibTransId="{0DE06420-AC57-4473-ABBA-5D95CED944DE}"/>
    <dgm:cxn modelId="{0F8E17F2-1BE0-4BE7-A336-E5C0C8E32D56}" type="presOf" srcId="{37310653-8A84-4879-8D5B-EBAE1F3575EF}" destId="{4A3587B1-D359-4459-8539-33255DCC63EB}" srcOrd="0" destOrd="0" presId="urn:microsoft.com/office/officeart/2005/8/layout/hProcess11"/>
    <dgm:cxn modelId="{8BCEC035-BBC7-4D08-9D23-461BA09639D9}" type="presOf" srcId="{8423691E-8FD2-4BF0-93D6-A91E7714DDC1}" destId="{3636448D-0D6F-4541-8C85-49DF33EC4555}" srcOrd="0" destOrd="0" presId="urn:microsoft.com/office/officeart/2005/8/layout/hProcess11"/>
    <dgm:cxn modelId="{8E13BBE0-4BBA-46AF-992F-37EAA57F3E79}" type="presParOf" srcId="{3636448D-0D6F-4541-8C85-49DF33EC4555}" destId="{7B03C33F-5F72-437F-8A69-8777091E3298}" srcOrd="0" destOrd="0" presId="urn:microsoft.com/office/officeart/2005/8/layout/hProcess11"/>
    <dgm:cxn modelId="{9D340F59-DAFF-4AD8-ACE8-8908CCA50050}" type="presParOf" srcId="{3636448D-0D6F-4541-8C85-49DF33EC4555}" destId="{D656D41D-C71D-4624-821D-DAF28C865D16}" srcOrd="1" destOrd="0" presId="urn:microsoft.com/office/officeart/2005/8/layout/hProcess11"/>
    <dgm:cxn modelId="{218AB60A-16E8-47F3-93FB-43F5ED8E2E42}" type="presParOf" srcId="{D656D41D-C71D-4624-821D-DAF28C865D16}" destId="{E5D86E73-F4F2-43EC-9E47-047ED835A6A8}" srcOrd="0" destOrd="0" presId="urn:microsoft.com/office/officeart/2005/8/layout/hProcess11"/>
    <dgm:cxn modelId="{278EFDA3-AECF-43EA-8A8C-5AC90F28AAAB}" type="presParOf" srcId="{E5D86E73-F4F2-43EC-9E47-047ED835A6A8}" destId="{D540ACD8-1F83-4F69-9DDC-128D4CDB4D9E}" srcOrd="0" destOrd="0" presId="urn:microsoft.com/office/officeart/2005/8/layout/hProcess11"/>
    <dgm:cxn modelId="{27980FB8-33D5-4345-93C5-9F849DC9C65E}" type="presParOf" srcId="{E5D86E73-F4F2-43EC-9E47-047ED835A6A8}" destId="{72EC773F-6953-4C6D-A452-AF625A28E315}" srcOrd="1" destOrd="0" presId="urn:microsoft.com/office/officeart/2005/8/layout/hProcess11"/>
    <dgm:cxn modelId="{D333F7E4-18D5-4282-8B91-0F30E3484C35}" type="presParOf" srcId="{E5D86E73-F4F2-43EC-9E47-047ED835A6A8}" destId="{2B2A7CC5-3577-436D-B774-112E595E06F6}" srcOrd="2" destOrd="0" presId="urn:microsoft.com/office/officeart/2005/8/layout/hProcess11"/>
    <dgm:cxn modelId="{BFCF83BF-38DD-4019-943D-2DCD08B328FB}" type="presParOf" srcId="{D656D41D-C71D-4624-821D-DAF28C865D16}" destId="{18B22BC8-8035-4314-BB43-BCFFF7C574C0}" srcOrd="1" destOrd="0" presId="urn:microsoft.com/office/officeart/2005/8/layout/hProcess11"/>
    <dgm:cxn modelId="{6DDF14D4-9F01-488D-BA4C-C107731CC1DA}" type="presParOf" srcId="{D656D41D-C71D-4624-821D-DAF28C865D16}" destId="{84612A79-F595-4E3C-8C1D-B97DCA44A146}" srcOrd="2" destOrd="0" presId="urn:microsoft.com/office/officeart/2005/8/layout/hProcess11"/>
    <dgm:cxn modelId="{5928E3BC-0DA7-49D2-A052-EA89E58306CB}" type="presParOf" srcId="{84612A79-F595-4E3C-8C1D-B97DCA44A146}" destId="{D1074B2C-82C0-466A-A6D5-78207D88AA27}" srcOrd="0" destOrd="0" presId="urn:microsoft.com/office/officeart/2005/8/layout/hProcess11"/>
    <dgm:cxn modelId="{75E42756-EBA4-4AC3-AE76-590C9DF47224}" type="presParOf" srcId="{84612A79-F595-4E3C-8C1D-B97DCA44A146}" destId="{0AC5F1AE-6097-49A7-95A3-75F47156F55E}" srcOrd="1" destOrd="0" presId="urn:microsoft.com/office/officeart/2005/8/layout/hProcess11"/>
    <dgm:cxn modelId="{77E64360-7D3F-42E5-8FF4-711DB0E24C1F}" type="presParOf" srcId="{84612A79-F595-4E3C-8C1D-B97DCA44A146}" destId="{5A8F609A-357E-4765-9A7B-E3BF59F6336E}" srcOrd="2" destOrd="0" presId="urn:microsoft.com/office/officeart/2005/8/layout/hProcess11"/>
    <dgm:cxn modelId="{A9D6391F-013D-47E8-8A33-5BCB98DF454F}" type="presParOf" srcId="{D656D41D-C71D-4624-821D-DAF28C865D16}" destId="{A79CB364-2966-4F4D-A647-E2AC799BCE9C}" srcOrd="3" destOrd="0" presId="urn:microsoft.com/office/officeart/2005/8/layout/hProcess11"/>
    <dgm:cxn modelId="{22F3ACA0-5F32-4DCF-B883-8F477859C2EB}" type="presParOf" srcId="{D656D41D-C71D-4624-821D-DAF28C865D16}" destId="{58D8D41D-9399-466B-9D28-C4DB65275BBE}" srcOrd="4" destOrd="0" presId="urn:microsoft.com/office/officeart/2005/8/layout/hProcess11"/>
    <dgm:cxn modelId="{F0CFED58-57D2-47BC-A6AD-0D25F6A99C84}" type="presParOf" srcId="{58D8D41D-9399-466B-9D28-C4DB65275BBE}" destId="{4A3587B1-D359-4459-8539-33255DCC63EB}" srcOrd="0" destOrd="0" presId="urn:microsoft.com/office/officeart/2005/8/layout/hProcess11"/>
    <dgm:cxn modelId="{5F23B575-0862-4395-BB8D-961FB9410063}" type="presParOf" srcId="{58D8D41D-9399-466B-9D28-C4DB65275BBE}" destId="{DEEC2FCD-75A3-4212-A886-2F51B48F50B0}" srcOrd="1" destOrd="0" presId="urn:microsoft.com/office/officeart/2005/8/layout/hProcess11"/>
    <dgm:cxn modelId="{5EB2E2B7-FEDF-4A52-846E-F040499DB94A}" type="presParOf" srcId="{58D8D41D-9399-466B-9D28-C4DB65275BBE}" destId="{6EE0BA31-889B-4E1C-B864-CFBB776EE959}" srcOrd="2" destOrd="0" presId="urn:microsoft.com/office/officeart/2005/8/layout/hProcess11"/>
    <dgm:cxn modelId="{A250C788-C31C-4D9D-A2EB-5DFAEBEEAED4}" type="presParOf" srcId="{D656D41D-C71D-4624-821D-DAF28C865D16}" destId="{6EBBFCE4-8D32-497A-9600-992FBCF70A6B}" srcOrd="5" destOrd="0" presId="urn:microsoft.com/office/officeart/2005/8/layout/hProcess11"/>
    <dgm:cxn modelId="{B9634072-7BFA-4EED-AECB-2912CDD4EF4B}" type="presParOf" srcId="{D656D41D-C71D-4624-821D-DAF28C865D16}" destId="{16D8A615-547B-43FF-B77D-269651022375}" srcOrd="6" destOrd="0" presId="urn:microsoft.com/office/officeart/2005/8/layout/hProcess11"/>
    <dgm:cxn modelId="{BADE51F0-8A5E-4A59-ACAF-CDC3915CED14}" type="presParOf" srcId="{16D8A615-547B-43FF-B77D-269651022375}" destId="{98B71AFB-F4B1-4FBF-9164-559A646B0AC4}" srcOrd="0" destOrd="0" presId="urn:microsoft.com/office/officeart/2005/8/layout/hProcess11"/>
    <dgm:cxn modelId="{1A4F9E09-3DF8-4EA3-BAA8-2A9FC4656875}" type="presParOf" srcId="{16D8A615-547B-43FF-B77D-269651022375}" destId="{D9C6D47A-F244-43E2-B8EE-A4995F9633E4}" srcOrd="1" destOrd="0" presId="urn:microsoft.com/office/officeart/2005/8/layout/hProcess11"/>
    <dgm:cxn modelId="{74BDEC60-E92E-46BF-BA44-F0A79EA87F5A}" type="presParOf" srcId="{16D8A615-547B-43FF-B77D-269651022375}" destId="{041DCE4C-CB71-47A2-9322-E91D0CAFFD70}" srcOrd="2" destOrd="0" presId="urn:microsoft.com/office/officeart/2005/8/layout/hProcess1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C76BACA-9622-492E-A21C-CF4290F0BE4B}" type="datetimeFigureOut">
              <a:rPr lang="en-US"/>
              <a:pPr>
                <a:defRPr/>
              </a:pPr>
              <a:t>5/4/2012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419275-3C8F-4DE4-8505-29DD2148C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549275"/>
            <a:ext cx="63722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 descr="Light horizontal"/>
          <p:cNvSpPr>
            <a:spLocks noChangeArrowheads="1"/>
          </p:cNvSpPr>
          <p:nvPr/>
        </p:nvSpPr>
        <p:spPr bwMode="gray">
          <a:xfrm>
            <a:off x="9525" y="9525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invGray">
          <a:xfrm>
            <a:off x="0" y="4267200"/>
            <a:ext cx="9153525" cy="1103313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4254500" y="5838825"/>
            <a:ext cx="1079500" cy="633413"/>
            <a:chOff x="2680" y="3678"/>
            <a:chExt cx="680" cy="399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10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191000"/>
            <a:ext cx="7239000" cy="1012825"/>
          </a:xfrm>
        </p:spPr>
        <p:txBody>
          <a:bodyPr/>
          <a:lstStyle>
            <a:lvl1pPr algn="l">
              <a:defRPr sz="4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524000" y="5181600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5067014-ED64-4580-817C-927B5D94B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3F1E9-51B5-4F0A-8F43-E26BA24B40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A24F4-3696-4038-89AE-53FDB48D9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9979D-D974-42BD-8E15-4F681FC8F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98071-8A9B-444A-806A-782BE84EB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9861C-43E3-4B9A-B1C9-7020821A5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C46B-D560-49A9-A053-CD8E38127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CD6CB-4C1C-4D1B-8E8F-ED363C0A4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FFCBB-AEC1-4327-9730-14005C83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9F10-7E07-4D06-BBB9-5B96EE4C4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522C0-9368-4DDE-81B6-E55BD14D4F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C52DC-936B-4CCE-A6DA-9192BA0706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0"/>
            <a:ext cx="9153525" cy="685800"/>
          </a:xfrm>
          <a:prstGeom prst="rect">
            <a:avLst/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AutoShape 9"/>
          <p:cNvSpPr>
            <a:spLocks noChangeArrowheads="1"/>
          </p:cNvSpPr>
          <p:nvPr/>
        </p:nvSpPr>
        <p:spPr bwMode="ltGray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5C3577-390E-48B7-B578-843DBF352A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gray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FUFO overview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Confidential document</a:t>
            </a:r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CBA4F3-4748-4AF3-B913-CCB6DEB6A050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2438400" cy="2438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5791200"/>
            <a:ext cx="10382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FUFO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286000"/>
                <a:gridCol w="13716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Estimated</a:t>
                      </a:r>
                      <a:r>
                        <a:rPr lang="en-US" baseline="0" dirty="0" smtClean="0"/>
                        <a:t> duration (Month)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Success</a:t>
                      </a:r>
                      <a:r>
                        <a:rPr lang="en-US" baseline="0" dirty="0" smtClean="0"/>
                        <a:t> criteria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Evaluation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phase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Capstone Project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 report and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Quadrocopter</a:t>
                      </a:r>
                      <a:r>
                        <a:rPr lang="en-US" baseline="0" dirty="0" smtClean="0"/>
                        <a:t> with basic functions that might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Development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</a:t>
                      </a:r>
                      <a:r>
                        <a:rPr lang="en-US" baseline="0" dirty="0" smtClean="0"/>
                        <a:t> functional requirements </a:t>
                      </a:r>
                      <a:r>
                        <a:rPr lang="en-US" dirty="0" smtClean="0"/>
                        <a:t>meet</a:t>
                      </a:r>
                      <a:r>
                        <a:rPr lang="en-US" baseline="0" dirty="0" smtClean="0"/>
                        <a:t>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Optimization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whose functional and non-functional requirement meet customer needs.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Commercial</a:t>
                      </a:r>
                      <a:r>
                        <a:rPr lang="en-US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 system that</a:t>
                      </a:r>
                      <a:r>
                        <a:rPr lang="en-US" baseline="0" dirty="0" smtClean="0"/>
                        <a:t> are able to be mass-produced.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5334000"/>
          <a:ext cx="7391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</a:t>
            </a:r>
            <a:r>
              <a:rPr lang="en-US" dirty="0" err="1" smtClean="0"/>
              <a:t>Quadrocopter</a:t>
            </a:r>
            <a:r>
              <a:rPr lang="en-US" dirty="0" smtClean="0"/>
              <a:t>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16764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Quadrocopter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Helicopter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Fixed-Wing aircraft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Aerodynamics mechanical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</a:t>
                      </a:r>
                      <a:r>
                        <a:rPr lang="en-US" baseline="0" dirty="0" smtClean="0"/>
                        <a:t>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Complicated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Runway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276600"/>
            <a:ext cx="8229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2800" kern="0" dirty="0" smtClean="0"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2800" kern="0" dirty="0">
                <a:latin typeface="+mn-lt"/>
              </a:rPr>
              <a:t> </a:t>
            </a:r>
            <a:r>
              <a:rPr lang="en-US" sz="2800" kern="0" dirty="0" smtClean="0">
                <a:latin typeface="+mn-lt"/>
              </a:rPr>
              <a:t>    =&gt; </a:t>
            </a:r>
            <a:r>
              <a:rPr lang="en-US" sz="2800" kern="0" dirty="0" err="1" smtClean="0">
                <a:latin typeface="+mn-lt"/>
              </a:rPr>
              <a:t>Quadrocopter</a:t>
            </a:r>
            <a:r>
              <a:rPr lang="en-US" sz="2800" kern="0" dirty="0" smtClean="0">
                <a:latin typeface="+mn-lt"/>
              </a:rPr>
              <a:t> is more suitable for Computer Engineering students who are not familiar with aerodynamic issue and mechanical design.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Why Android Phone?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85800" y="1676401"/>
          <a:ext cx="7772400" cy="257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2133600"/>
                <a:gridCol w="2590800"/>
              </a:tblGrid>
              <a:tr h="384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Android phone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In-circuit</a:t>
                      </a:r>
                      <a:r>
                        <a:rPr lang="en-US" baseline="0" dirty="0" smtClean="0"/>
                        <a:t> designs</a:t>
                      </a:r>
                      <a:endParaRPr lang="en-US" dirty="0"/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Android SDK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Linux,</a:t>
                      </a:r>
                      <a:r>
                        <a:rPr lang="en-US" baseline="0" dirty="0" smtClean="0">
                          <a:solidFill>
                            <a:srgbClr val="FFC000"/>
                          </a:solidFill>
                        </a:rPr>
                        <a:t> C30…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55419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of controlling</a:t>
                      </a:r>
                      <a:r>
                        <a:rPr lang="en-US" baseline="0" dirty="0" smtClean="0"/>
                        <a:t> by phone/tablet via Bluetooth?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663296"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and complexity in hardware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429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0" y="4953000"/>
            <a:ext cx="6699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Has bui</a:t>
            </a:r>
            <a:r>
              <a:rPr lang="en-US" sz="3000" dirty="0" smtClean="0">
                <a:solidFill>
                  <a:srgbClr val="7030A0"/>
                </a:solidFill>
              </a:rPr>
              <a:t>lt-in camera, Wi-Fi, 3G module</a:t>
            </a:r>
            <a:endParaRPr lang="en-US" sz="3000" dirty="0" smtClean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>
            <a:stCxn id="14" idx="0"/>
            <a:endCxn id="21" idx="5"/>
          </p:cNvCxnSpPr>
          <p:nvPr/>
        </p:nvCxnSpPr>
        <p:spPr>
          <a:xfrm rot="16200000" flipV="1">
            <a:off x="4398407" y="3715772"/>
            <a:ext cx="1373515" cy="110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onut 20"/>
          <p:cNvSpPr/>
          <p:nvPr/>
        </p:nvSpPr>
        <p:spPr>
          <a:xfrm>
            <a:off x="3429000" y="31242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Donut 25"/>
          <p:cNvSpPr/>
          <p:nvPr/>
        </p:nvSpPr>
        <p:spPr>
          <a:xfrm>
            <a:off x="3429000" y="3810000"/>
            <a:ext cx="1295400" cy="533400"/>
          </a:xfrm>
          <a:prstGeom prst="donut">
            <a:avLst>
              <a:gd name="adj" fmla="val 6393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7030A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770602"/>
            <a:ext cx="8363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7030A0"/>
                </a:solidFill>
              </a:rPr>
              <a:t>Phone is still usable after this Capstone project</a:t>
            </a:r>
            <a:endParaRPr lang="en-US" sz="3000" dirty="0" smtClean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/>
          <p:cNvCxnSpPr>
            <a:stCxn id="28" idx="0"/>
            <a:endCxn id="26" idx="4"/>
          </p:cNvCxnSpPr>
          <p:nvPr/>
        </p:nvCxnSpPr>
        <p:spPr>
          <a:xfrm rot="16200000" flipV="1">
            <a:off x="3720346" y="4699754"/>
            <a:ext cx="1427202" cy="714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1" grpId="0" animBg="1"/>
      <p:bldP spid="21" grpId="1" animBg="1"/>
      <p:bldP spid="26" grpId="0" animBg="1"/>
      <p:bldP spid="26" grpId="1" animBg="1"/>
      <p:bldP spid="28" grpId="0"/>
      <p:bldP spid="2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Capstone project’s 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 aims of this </a:t>
            </a:r>
            <a:r>
              <a:rPr lang="en-US" b="1" dirty="0" smtClean="0">
                <a:solidFill>
                  <a:srgbClr val="C00000"/>
                </a:solidFill>
              </a:rPr>
              <a:t>Capstone project </a:t>
            </a:r>
            <a:r>
              <a:rPr lang="en-US" b="1" dirty="0" smtClean="0"/>
              <a:t>are:</a:t>
            </a:r>
          </a:p>
          <a:p>
            <a:pPr lvl="1" eaLnBrk="1" hangingPunct="1"/>
            <a:r>
              <a:rPr lang="en-US" dirty="0" smtClean="0"/>
              <a:t>Make a simple </a:t>
            </a:r>
            <a:r>
              <a:rPr lang="en-US" dirty="0" err="1" smtClean="0"/>
              <a:t>Quadrocopter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Use Bluetooth protocol to communicate an Android Smart Phone with the </a:t>
            </a:r>
            <a:r>
              <a:rPr lang="en-US" dirty="0" err="1" smtClean="0"/>
              <a:t>Quadrocopter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Use Internet Protocol to communicate a PC with Android Smart Phone.</a:t>
            </a:r>
          </a:p>
          <a:p>
            <a:pPr lvl="1" eaLnBrk="1" hangingPunct="1"/>
            <a:r>
              <a:rPr lang="en-US" dirty="0" smtClean="0"/>
              <a:t>Make two study report:</a:t>
            </a:r>
          </a:p>
          <a:p>
            <a:pPr lvl="2" eaLnBrk="1" hangingPunct="1"/>
            <a:r>
              <a:rPr lang="en-US" dirty="0" smtClean="0"/>
              <a:t>Study report on hovering capability of </a:t>
            </a:r>
            <a:r>
              <a:rPr lang="en-US" dirty="0" err="1" smtClean="0"/>
              <a:t>Quadrocopter</a:t>
            </a:r>
            <a:r>
              <a:rPr lang="en-US" dirty="0" smtClean="0"/>
              <a:t>.</a:t>
            </a:r>
          </a:p>
          <a:p>
            <a:pPr lvl="2" eaLnBrk="1" hangingPunct="1"/>
            <a:r>
              <a:rPr lang="en-US" dirty="0" smtClean="0"/>
              <a:t>Study report on real-time video transmission. 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Quadrocopter</a:t>
            </a:r>
            <a:r>
              <a:rPr lang="en-US" b="1" dirty="0" smtClean="0"/>
              <a:t>:</a:t>
            </a:r>
          </a:p>
          <a:p>
            <a:pPr lvl="1"/>
            <a:r>
              <a:rPr lang="en-US" dirty="0" smtClean="0"/>
              <a:t>Max speed &lt; 60 km/h under “good condition”(*)</a:t>
            </a:r>
          </a:p>
          <a:p>
            <a:pPr lvl="1"/>
            <a:r>
              <a:rPr lang="en-US" dirty="0" smtClean="0"/>
              <a:t>Can hover and keep stable in “light wind” (**)</a:t>
            </a:r>
          </a:p>
          <a:p>
            <a:pPr lvl="1"/>
            <a:r>
              <a:rPr lang="en-US" dirty="0" smtClean="0"/>
              <a:t>Under good condition can capture stable video stream.</a:t>
            </a:r>
          </a:p>
          <a:p>
            <a:pPr lvl="1"/>
            <a:r>
              <a:rPr lang="en-US" dirty="0" smtClean="0"/>
              <a:t>Can carry &gt;500 grams and hover &gt;30m high.</a:t>
            </a:r>
          </a:p>
          <a:p>
            <a:pPr lvl="1"/>
            <a:r>
              <a:rPr lang="en-US" dirty="0" smtClean="0"/>
              <a:t>Batteries last ~15 minutes without carrying anything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sz="1200" dirty="0" smtClean="0"/>
              <a:t>(*</a:t>
            </a:r>
            <a:r>
              <a:rPr lang="en-US" sz="1200" dirty="0" smtClean="0">
                <a:sym typeface="Wingdings" pitchFamily="2" charset="2"/>
              </a:rPr>
              <a:t>)</a:t>
            </a:r>
            <a:r>
              <a:rPr lang="en-US" sz="1200" dirty="0" smtClean="0"/>
              <a:t> good condition is a condition where wind speed ~ 0m/s, temperature 10 - 30 Celsius,  acceptable humidity.</a:t>
            </a:r>
          </a:p>
          <a:p>
            <a:pPr lvl="1" eaLnBrk="1" hangingPunct="1"/>
            <a:r>
              <a:rPr lang="en-US" sz="1200" dirty="0" smtClean="0"/>
              <a:t>(**) what is “light wind” will be investigated during the project time. 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err="1" smtClean="0"/>
              <a:t>Quadrocopter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2" descr="J:\Do an FPT\do an\quadcop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85045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err="1" smtClean="0"/>
              <a:t>Quadrocopter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Communication:</a:t>
            </a:r>
          </a:p>
          <a:p>
            <a:pPr lvl="1"/>
            <a:r>
              <a:rPr lang="en-US" dirty="0" smtClean="0"/>
              <a:t>Communicate via Bluetooth:</a:t>
            </a:r>
          </a:p>
          <a:p>
            <a:pPr lvl="2"/>
            <a:r>
              <a:rPr lang="en-US" dirty="0" err="1" smtClean="0"/>
              <a:t>Quadrocopter</a:t>
            </a:r>
            <a:r>
              <a:rPr lang="en-US" dirty="0" smtClean="0"/>
              <a:t> sends Sensor data (angle rate, acceleration rate..) to Android Smart Phone.</a:t>
            </a:r>
          </a:p>
          <a:p>
            <a:pPr lvl="2"/>
            <a:r>
              <a:rPr lang="en-US" dirty="0" smtClean="0"/>
              <a:t>Android Smart Phone sends Control commands to </a:t>
            </a:r>
            <a:r>
              <a:rPr lang="en-US" dirty="0" err="1" smtClean="0"/>
              <a:t>Quadrocopter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Communicate via Internet Protocol:</a:t>
            </a:r>
          </a:p>
          <a:p>
            <a:pPr lvl="2"/>
            <a:r>
              <a:rPr lang="en-US" dirty="0" smtClean="0"/>
              <a:t>PC sends Control command to Android Smart Phone</a:t>
            </a:r>
          </a:p>
          <a:p>
            <a:pPr lvl="2"/>
            <a:r>
              <a:rPr lang="en-US" dirty="0" smtClean="0"/>
              <a:t>Android Smart Phone sends Real-time video (no sound) and </a:t>
            </a:r>
            <a:r>
              <a:rPr lang="en-US" dirty="0" err="1" smtClean="0"/>
              <a:t>Quadrocopter</a:t>
            </a:r>
            <a:r>
              <a:rPr lang="en-US" dirty="0" smtClean="0"/>
              <a:t> Sensor data to PC.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9F40-BE4A-482E-AC11-0BCA25117457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CAEF3E-DFC5-4437-9FE0-5D1A2F7BE344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7172" name="Picture 2" descr="C:\Users\tnguyen\Documents\do an\s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371600"/>
            <a:ext cx="8382000" cy="5257800"/>
          </a:xfrm>
        </p:spPr>
      </p:pic>
      <p:sp>
        <p:nvSpPr>
          <p:cNvPr id="5" name="Explosion 1 4"/>
          <p:cNvSpPr/>
          <p:nvPr/>
        </p:nvSpPr>
        <p:spPr>
          <a:xfrm>
            <a:off x="685800" y="3581400"/>
            <a:ext cx="2286000" cy="9144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Sensor data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86200" y="1447800"/>
            <a:ext cx="1447800" cy="609600"/>
            <a:chOff x="3886200" y="1447800"/>
            <a:chExt cx="1447800" cy="609600"/>
          </a:xfrm>
        </p:grpSpPr>
        <p:sp>
          <p:nvSpPr>
            <p:cNvPr id="9" name="Round Diagonal Corner Rectangle 8"/>
            <p:cNvSpPr/>
            <p:nvPr/>
          </p:nvSpPr>
          <p:spPr>
            <a:xfrm>
              <a:off x="3886200" y="1447800"/>
              <a:ext cx="1447800" cy="609600"/>
            </a:xfrm>
            <a:prstGeom prst="round2DiagRect">
              <a:avLst/>
            </a:prstGeom>
            <a:solidFill>
              <a:srgbClr val="92D050"/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62400" y="15356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Command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0800" y="4343400"/>
            <a:ext cx="1159292" cy="1359932"/>
            <a:chOff x="2590800" y="4343400"/>
            <a:chExt cx="1159292" cy="1359932"/>
          </a:xfrm>
        </p:grpSpPr>
        <p:sp>
          <p:nvSpPr>
            <p:cNvPr id="13" name="TextBox 12"/>
            <p:cNvSpPr txBox="1"/>
            <p:nvPr/>
          </p:nvSpPr>
          <p:spPr>
            <a:xfrm>
              <a:off x="2590800" y="53340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Bluetooth</a:t>
              </a:r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rot="16200000" flipV="1">
              <a:off x="2652023" y="4815577"/>
              <a:ext cx="990600" cy="462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4" name="Picture 1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23849E-6 L 0.20833 0.00648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068E-7 L 0.20833 -2.22068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2.22068E-7 L 0.45833 -2.22068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3 -3.23849E-6 L 0.45833 -3.23849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2.22068E-7 L 0.32951 -0.255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51 -3.23849E-6 L 0.32951 -0.2553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-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534 0.07772 L 0.15034 0.31089 " pathEditMode="relative" ptsTypes="AA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15416 0.3331 L -0.06251 0.3331 " pathEditMode="relative" ptsTypes="AA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9583 0.3331 L -0.3375 0.3331 " pathEditMode="relative" ptsTypes="AA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Real-time video transmission:</a:t>
            </a:r>
          </a:p>
          <a:p>
            <a:pPr lvl="1" eaLnBrk="1" hangingPunct="1"/>
            <a:r>
              <a:rPr lang="en-US" dirty="0" smtClean="0"/>
              <a:t>Protocol: UDP/IP.</a:t>
            </a:r>
          </a:p>
          <a:p>
            <a:pPr lvl="1" eaLnBrk="1" hangingPunct="1"/>
            <a:r>
              <a:rPr lang="en-US" dirty="0" smtClean="0"/>
              <a:t>Latency &lt; 0.5 seconds</a:t>
            </a:r>
          </a:p>
          <a:p>
            <a:pPr lvl="1" eaLnBrk="1" hangingPunct="1"/>
            <a:r>
              <a:rPr lang="en-US" dirty="0" smtClean="0"/>
              <a:t>FPS ~ 10</a:t>
            </a:r>
          </a:p>
          <a:p>
            <a:pPr lvl="1" eaLnBrk="1" hangingPunct="1"/>
            <a:r>
              <a:rPr lang="en-US" dirty="0" smtClean="0"/>
              <a:t>No sound</a:t>
            </a:r>
          </a:p>
          <a:p>
            <a:pPr lvl="1" eaLnBrk="1" hangingPunct="1"/>
            <a:r>
              <a:rPr lang="en-US" dirty="0" smtClean="0"/>
              <a:t>Images are compressed into JPEG.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2" descr="C:\Users\tnguyen\Documents\do an\s2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990600"/>
            <a:ext cx="7543800" cy="5404277"/>
          </a:xfrm>
        </p:spPr>
      </p:pic>
      <p:sp>
        <p:nvSpPr>
          <p:cNvPr id="6" name="Rectangle 5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19200" y="4724400"/>
            <a:ext cx="990600" cy="533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95400" y="4800600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Real-time video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1" name="Picture 1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2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C 0.15903 0.02313 0.31823 0.04627 0.34097 0 C 0.36372 -0.04626 0.11945 -0.21513 0.13611 -0.27781 C 0.15278 -0.3405 0.29688 -0.35808 0.44097 -0.37566 " pathEditMode="relative" ptsTypes="aaaA">
                                      <p:cBhvr>
                                        <p:cTn id="5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7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0" grpId="2" animBg="1"/>
      <p:bldP spid="14" grpId="0" animBg="1"/>
      <p:bldP spid="14" grpId="1" animBg="1"/>
      <p:bldP spid="15" grpId="0" animBg="1"/>
      <p:bldP spid="15" grpId="1" animBg="1"/>
      <p:bldP spid="1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4000" smtClean="0"/>
              <a:t>Contents</a:t>
            </a:r>
            <a:endParaRPr lang="en-US" sz="2400" smtClean="0">
              <a:solidFill>
                <a:schemeClr val="accent1"/>
              </a:solidFill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1828800" y="1752600"/>
            <a:ext cx="762000" cy="665163"/>
            <a:chOff x="1110" y="2656"/>
            <a:chExt cx="1549" cy="1351"/>
          </a:xfrm>
        </p:grpSpPr>
        <p:sp>
          <p:nvSpPr>
            <p:cNvPr id="413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1828800" y="2667000"/>
            <a:ext cx="762000" cy="665163"/>
            <a:chOff x="3174" y="2656"/>
            <a:chExt cx="1549" cy="1351"/>
          </a:xfrm>
        </p:grpSpPr>
        <p:sp>
          <p:nvSpPr>
            <p:cNvPr id="412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0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1" name="Line 11"/>
          <p:cNvSpPr>
            <a:spLocks noChangeShapeType="1"/>
          </p:cNvSpPr>
          <p:nvPr/>
        </p:nvSpPr>
        <p:spPr bwMode="auto">
          <a:xfrm>
            <a:off x="2438400" y="23622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3276600" y="1828800"/>
            <a:ext cx="78418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Idea</a:t>
            </a:r>
            <a:endParaRPr lang="en-US" sz="2400" dirty="0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gray">
          <a:xfrm>
            <a:off x="2025650" y="18510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>
            <a:off x="2438400" y="327660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3276600" y="2743200"/>
            <a:ext cx="146867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Overview</a:t>
            </a:r>
            <a:endParaRPr lang="en-US" sz="2400" dirty="0"/>
          </a:p>
        </p:txBody>
      </p:sp>
      <p:sp>
        <p:nvSpPr>
          <p:cNvPr id="4106" name="Text Box 16"/>
          <p:cNvSpPr txBox="1">
            <a:spLocks noChangeArrowheads="1"/>
          </p:cNvSpPr>
          <p:nvPr/>
        </p:nvSpPr>
        <p:spPr bwMode="gray">
          <a:xfrm>
            <a:off x="2025650" y="276542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107" name="Group 17"/>
          <p:cNvGrpSpPr>
            <a:grpSpLocks/>
          </p:cNvGrpSpPr>
          <p:nvPr/>
        </p:nvGrpSpPr>
        <p:grpSpPr bwMode="auto">
          <a:xfrm>
            <a:off x="1828800" y="3559175"/>
            <a:ext cx="762000" cy="665163"/>
            <a:chOff x="1110" y="2656"/>
            <a:chExt cx="1549" cy="1351"/>
          </a:xfrm>
        </p:grpSpPr>
        <p:sp>
          <p:nvSpPr>
            <p:cNvPr id="4126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AutoShape 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4108" name="Group 21"/>
          <p:cNvGrpSpPr>
            <a:grpSpLocks/>
          </p:cNvGrpSpPr>
          <p:nvPr/>
        </p:nvGrpSpPr>
        <p:grpSpPr bwMode="auto">
          <a:xfrm>
            <a:off x="1828800" y="4473575"/>
            <a:ext cx="762000" cy="665163"/>
            <a:chOff x="3174" y="2656"/>
            <a:chExt cx="1549" cy="1351"/>
          </a:xfrm>
        </p:grpSpPr>
        <p:sp>
          <p:nvSpPr>
            <p:cNvPr id="4123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AutoShape 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109" name="Line 25"/>
          <p:cNvSpPr>
            <a:spLocks noChangeShapeType="1"/>
          </p:cNvSpPr>
          <p:nvPr/>
        </p:nvSpPr>
        <p:spPr bwMode="auto">
          <a:xfrm>
            <a:off x="2438400" y="41687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26"/>
          <p:cNvSpPr txBox="1">
            <a:spLocks noChangeArrowheads="1"/>
          </p:cNvSpPr>
          <p:nvPr/>
        </p:nvSpPr>
        <p:spPr bwMode="auto">
          <a:xfrm>
            <a:off x="3276600" y="3635375"/>
            <a:ext cx="105830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Scope</a:t>
            </a:r>
            <a:endParaRPr lang="en-US" sz="2400" dirty="0"/>
          </a:p>
        </p:txBody>
      </p:sp>
      <p:sp>
        <p:nvSpPr>
          <p:cNvPr id="4111" name="Text Box 27"/>
          <p:cNvSpPr txBox="1">
            <a:spLocks noChangeArrowheads="1"/>
          </p:cNvSpPr>
          <p:nvPr/>
        </p:nvSpPr>
        <p:spPr bwMode="gray">
          <a:xfrm>
            <a:off x="2025650" y="36576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12" name="Line 28"/>
          <p:cNvSpPr>
            <a:spLocks noChangeShapeType="1"/>
          </p:cNvSpPr>
          <p:nvPr/>
        </p:nvSpPr>
        <p:spPr bwMode="auto">
          <a:xfrm>
            <a:off x="2438400" y="508317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29"/>
          <p:cNvSpPr txBox="1">
            <a:spLocks noChangeArrowheads="1"/>
          </p:cNvSpPr>
          <p:nvPr/>
        </p:nvSpPr>
        <p:spPr bwMode="auto">
          <a:xfrm>
            <a:off x="3276600" y="4549775"/>
            <a:ext cx="97334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smtClean="0"/>
              <a:t>Detail</a:t>
            </a:r>
            <a:endParaRPr lang="en-US" sz="2400" dirty="0"/>
          </a:p>
        </p:txBody>
      </p:sp>
      <p:sp>
        <p:nvSpPr>
          <p:cNvPr id="4114" name="Text Box 30"/>
          <p:cNvSpPr txBox="1">
            <a:spLocks noChangeArrowheads="1"/>
          </p:cNvSpPr>
          <p:nvPr/>
        </p:nvSpPr>
        <p:spPr bwMode="gray">
          <a:xfrm>
            <a:off x="2025650" y="457200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15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4E13D-8F49-4D86-B09B-1E00BF74E486}" type="slidenum">
              <a:rPr lang="en-US" smtClean="0"/>
              <a:pPr/>
              <a:t>2</a:t>
            </a:fld>
            <a:endParaRPr lang="en-US" smtClean="0"/>
          </a:p>
        </p:txBody>
      </p:sp>
      <p:pic>
        <p:nvPicPr>
          <p:cNvPr id="33" name="Picture 3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Control: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Quadrocopter</a:t>
            </a:r>
            <a:r>
              <a:rPr lang="en-US" dirty="0" smtClean="0"/>
              <a:t> has two control mode:</a:t>
            </a:r>
          </a:p>
          <a:p>
            <a:pPr lvl="2"/>
            <a:r>
              <a:rPr lang="en-US" dirty="0" smtClean="0"/>
              <a:t>Autonomous</a:t>
            </a:r>
          </a:p>
          <a:p>
            <a:pPr lvl="2"/>
            <a:r>
              <a:rPr lang="en-US" dirty="0" smtClean="0"/>
              <a:t>Manual</a:t>
            </a:r>
          </a:p>
          <a:p>
            <a:pPr lvl="1"/>
            <a:r>
              <a:rPr lang="en-US" dirty="0" smtClean="0"/>
              <a:t>Autonomous mode:</a:t>
            </a:r>
          </a:p>
          <a:p>
            <a:pPr lvl="2"/>
            <a:r>
              <a:rPr lang="en-US" dirty="0" smtClean="0"/>
              <a:t>Dynamic stabilization.</a:t>
            </a:r>
          </a:p>
          <a:p>
            <a:pPr lvl="1"/>
            <a:r>
              <a:rPr lang="en-US" dirty="0" smtClean="0"/>
              <a:t>Manual mode:</a:t>
            </a:r>
          </a:p>
          <a:p>
            <a:pPr lvl="2"/>
            <a:r>
              <a:rPr lang="en-US" dirty="0" smtClean="0"/>
              <a:t>Pilot can control the </a:t>
            </a:r>
            <a:r>
              <a:rPr lang="en-US" dirty="0" err="1" smtClean="0"/>
              <a:t>Quadrocopter</a:t>
            </a:r>
            <a:r>
              <a:rPr lang="en-US" dirty="0" smtClean="0"/>
              <a:t> with little effort.</a:t>
            </a:r>
          </a:p>
          <a:p>
            <a:pPr lvl="2"/>
            <a:endParaRPr lang="en-US" dirty="0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BCDF94-7E80-425E-976D-29EA7A24312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Straight Connector 3"/>
          <p:cNvSpPr/>
          <p:nvPr/>
        </p:nvSpPr>
        <p:spPr>
          <a:xfrm>
            <a:off x="4726385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90810"/>
                </a:lnTo>
                <a:lnTo>
                  <a:pt x="2251813" y="390810"/>
                </a:lnTo>
                <a:lnTo>
                  <a:pt x="2251813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4"/>
          <p:cNvSpPr/>
          <p:nvPr/>
        </p:nvSpPr>
        <p:spPr>
          <a:xfrm>
            <a:off x="2474571" y="3224776"/>
            <a:ext cx="2251813" cy="7816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251813" y="0"/>
                </a:moveTo>
                <a:lnTo>
                  <a:pt x="2251813" y="390810"/>
                </a:lnTo>
                <a:lnTo>
                  <a:pt x="0" y="390810"/>
                </a:lnTo>
                <a:lnTo>
                  <a:pt x="0" y="781621"/>
                </a:lnTo>
              </a:path>
            </a:pathLst>
          </a:custGeom>
          <a:noFill/>
          <a:sp3d z="-40000"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2865382" y="1363774"/>
            <a:ext cx="3722005" cy="1861002"/>
            <a:chOff x="2253797" y="372324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6" name="Rectangle 15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olidFill>
              <a:srgbClr val="7030A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2253797" y="372324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Control Mode</a:t>
              </a:r>
              <a:endParaRPr lang="en-US" sz="51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3569" y="4006398"/>
            <a:ext cx="3722005" cy="1861002"/>
            <a:chOff x="1984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4" name="Rectangle 13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olidFill>
              <a:srgbClr val="00B05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1984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Autonomous</a:t>
              </a:r>
              <a:r>
                <a:rPr lang="en-US" sz="3000" dirty="0" smtClean="0"/>
                <a:t>(Dynamic Stabilization)</a:t>
              </a:r>
              <a:endParaRPr lang="en-US" sz="3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17195" y="4006398"/>
            <a:ext cx="3722005" cy="1861002"/>
            <a:chOff x="4505610" y="3014948"/>
            <a:chExt cx="3722005" cy="1861002"/>
          </a:xfrm>
          <a:scene3d>
            <a:camera prst="orthographicFront"/>
            <a:lightRig rig="chilly" dir="t"/>
          </a:scene3d>
        </p:grpSpPr>
        <p:sp>
          <p:nvSpPr>
            <p:cNvPr id="12" name="Rectangle 11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olidFill>
              <a:srgbClr val="FFC000"/>
            </a:solidFill>
            <a:sp3d prstMaterial="translucentPowder">
              <a:bevelT w="127000" h="25400" prst="softRound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4505610" y="3014948"/>
              <a:ext cx="3722005" cy="186100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85" tIns="32385" rIns="32385" bIns="32385" numCol="1" spcCol="1270" anchor="ctr" anchorCtr="0">
              <a:noAutofit/>
            </a:bodyPr>
            <a:lstStyle/>
            <a:p>
              <a:pPr lvl="0" algn="ctr" defTabSz="2266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5100" kern="1200" dirty="0" smtClean="0"/>
                <a:t>Manual</a:t>
              </a:r>
              <a:endParaRPr lang="en-US" sz="5100" kern="1200" dirty="0"/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18" name="Picture 1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2514600" y="4038600"/>
            <a:ext cx="2209800" cy="609600"/>
            <a:chOff x="2971800" y="990600"/>
            <a:chExt cx="3276600" cy="762000"/>
          </a:xfrm>
        </p:grpSpPr>
        <p:sp>
          <p:nvSpPr>
            <p:cNvPr id="13" name="Cloud Callout 12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16" name="Left Arrow 15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276600" y="4267200"/>
            <a:ext cx="3124200" cy="2438400"/>
            <a:chOff x="3276600" y="4267200"/>
            <a:chExt cx="3124200" cy="2438400"/>
          </a:xfrm>
        </p:grpSpPr>
        <p:sp>
          <p:nvSpPr>
            <p:cNvPr id="21" name="Explosion 2 20"/>
            <p:cNvSpPr/>
            <p:nvPr/>
          </p:nvSpPr>
          <p:spPr>
            <a:xfrm>
              <a:off x="3276600" y="4267200"/>
              <a:ext cx="3124200" cy="2438400"/>
            </a:xfrm>
            <a:prstGeom prst="irregularSeal2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xplosion 1 21"/>
            <p:cNvSpPr/>
            <p:nvPr/>
          </p:nvSpPr>
          <p:spPr>
            <a:xfrm>
              <a:off x="4114800" y="5181600"/>
              <a:ext cx="1219200" cy="1066800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24" name="Picture 23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5.71362E-7 C 0.03838 -0.15707 0.07674 -0.3139 0.06268 -0.35485 C 0.04862 -0.39579 -0.09045 -0.27504 -0.08437 -0.24566 C -0.0783 -0.21629 0.06685 -0.16123 0.09879 -0.17835 C 0.13074 -0.19547 0.10574 -0.32015 0.10713 -0.34837 " pathEditMode="relative" ptsTypes="aaaaA">
                                      <p:cBhvr>
                                        <p:cTn id="25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4.19056E-6 L -0.6375 4.1905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375 8.60315E-7 " pathEditMode="relative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12 -0.34829 C 0.05625 -0.37373 0.00538 -0.39893 -0.01823 -0.38691 C -0.04184 -0.37488 -0.02048 -0.30481 -0.03455 -0.27613 C -0.04878 -0.24745 -0.09444 -0.21485 -0.1033 -0.21485 C -0.11198 -0.21485 -0.13055 -0.28955 -0.08785 -0.27613 C -0.04496 -0.26249 0.09792 -0.17484 0.15452 -0.1339 C 0.21094 -0.0932 0.23108 -0.06198 0.25139 -0.03053 " pathEditMode="relative" rAng="0" ptsTypes="aaaaaaA">
                                      <p:cBhvr>
                                        <p:cTn id="54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" y="1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48" presetClass="exit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2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fltVal val="-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5943600"/>
            <a:ext cx="8686800" cy="1588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648200"/>
            <a:ext cx="2152650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Group 6"/>
          <p:cNvGrpSpPr/>
          <p:nvPr/>
        </p:nvGrpSpPr>
        <p:grpSpPr>
          <a:xfrm>
            <a:off x="2667000" y="4343400"/>
            <a:ext cx="2209800" cy="609600"/>
            <a:chOff x="2971800" y="990600"/>
            <a:chExt cx="3276600" cy="762000"/>
          </a:xfrm>
        </p:grpSpPr>
        <p:sp>
          <p:nvSpPr>
            <p:cNvPr id="8" name="Cloud Callout 7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89587" y="1085850"/>
              <a:ext cx="2519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Manual mode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601200" y="2133600"/>
            <a:ext cx="2057400" cy="1066800"/>
            <a:chOff x="5562600" y="1905000"/>
            <a:chExt cx="2057400" cy="1066800"/>
          </a:xfrm>
        </p:grpSpPr>
        <p:sp>
          <p:nvSpPr>
            <p:cNvPr id="20" name="Left Arrow 19"/>
            <p:cNvSpPr/>
            <p:nvPr/>
          </p:nvSpPr>
          <p:spPr>
            <a:xfrm>
              <a:off x="5562600" y="1905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Arrow 20"/>
            <p:cNvSpPr/>
            <p:nvPr/>
          </p:nvSpPr>
          <p:spPr>
            <a:xfrm>
              <a:off x="5562600" y="2286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5562600" y="2667000"/>
              <a:ext cx="2057400" cy="3048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29400" y="14478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48000" y="990600"/>
            <a:ext cx="3276600" cy="762000"/>
            <a:chOff x="2971800" y="990600"/>
            <a:chExt cx="3276600" cy="762000"/>
          </a:xfrm>
        </p:grpSpPr>
        <p:sp>
          <p:nvSpPr>
            <p:cNvPr id="25" name="Cloud Callout 24"/>
            <p:cNvSpPr/>
            <p:nvPr/>
          </p:nvSpPr>
          <p:spPr>
            <a:xfrm>
              <a:off x="2971800" y="990600"/>
              <a:ext cx="3276600" cy="762000"/>
            </a:xfrm>
            <a:prstGeom prst="cloudCallout">
              <a:avLst>
                <a:gd name="adj1" fmla="val -25417"/>
                <a:gd name="adj2" fmla="val 78404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76600" y="1143000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Enter Autonomous mode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0" y="2895600"/>
            <a:ext cx="2895600" cy="1981200"/>
            <a:chOff x="4572000" y="2895600"/>
            <a:chExt cx="2895600" cy="1981200"/>
          </a:xfrm>
        </p:grpSpPr>
        <p:sp>
          <p:nvSpPr>
            <p:cNvPr id="27" name="24-Point Star 26"/>
            <p:cNvSpPr/>
            <p:nvPr/>
          </p:nvSpPr>
          <p:spPr>
            <a:xfrm>
              <a:off x="4572000" y="2895600"/>
              <a:ext cx="2895600" cy="1981200"/>
            </a:xfrm>
            <a:prstGeom prst="star24">
              <a:avLst/>
            </a:prstGeom>
            <a:solidFill>
              <a:srgbClr val="00B050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3505200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FF00"/>
                  </a:solidFill>
                </a:rPr>
                <a:t>SAFE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00200" y="3352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Dynamic </a:t>
            </a:r>
            <a:r>
              <a:rPr lang="en-US" dirty="0" err="1" smtClean="0">
                <a:solidFill>
                  <a:srgbClr val="7030A0"/>
                </a:solidFill>
              </a:rPr>
              <a:t>Stablization</a:t>
            </a:r>
            <a:endParaRPr lang="en-US" dirty="0" smtClean="0">
              <a:solidFill>
                <a:srgbClr val="7030A0"/>
              </a:solidFill>
            </a:endParaRP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31" name="Picture 30" descr="logo_f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1.3876E-6 C 0.09219 -0.05597 0.14705 -0.11193 0.12795 -0.14431 C 0.10885 -0.17669 -0.09636 -0.18201 -0.07639 -0.19403 C -0.05643 -0.20583 0.22326 -0.18362 0.24861 -0.21623 C 0.27396 -0.24907 0.10469 -0.36216 0.07604 -0.39107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-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83 8.60315E-7 L -0.62917 8.60315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04 -0.39107 C 0.07743 -0.39061 0.1224 -0.38783 0.11667 -0.38783 C 0.11094 -0.38783 0.04288 -0.39061 0.0415 -0.39107 C 0.04011 -0.39153 0.10243 -0.39084 0.10816 -0.39107 C 0.11389 -0.3913 0.07466 -0.39153 0.07604 -0.39107 Z " pathEditMode="relative" ptsTypes="aaaaa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0"/>
                            </p:stCondLst>
                            <p:childTnLst>
                              <p:par>
                                <p:cTn id="76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4744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60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FUFO </a:t>
                      </a:r>
                      <a:r>
                        <a:rPr lang="en-US" dirty="0" err="1" smtClean="0"/>
                        <a:t>Quadrocopter</a:t>
                      </a:r>
                      <a:r>
                        <a:rPr lang="en-US" dirty="0" smtClean="0"/>
                        <a:t> v1.x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Comercialized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Quadrocopter</a:t>
                      </a:r>
                      <a:endParaRPr lang="en-US" dirty="0"/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Carrying</a:t>
                      </a:r>
                      <a:r>
                        <a:rPr lang="en-US" baseline="0" dirty="0" smtClean="0"/>
                        <a:t> 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500gr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Vary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3G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Wifi</a:t>
                      </a:r>
                      <a:r>
                        <a:rPr lang="en-US" baseline="0" dirty="0" smtClean="0"/>
                        <a:t>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Maybe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Real-time video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Optional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Dynamic</a:t>
                      </a:r>
                      <a:r>
                        <a:rPr lang="en-US" baseline="0" dirty="0" smtClean="0"/>
                        <a:t> stability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PC &amp; Smart Phone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RF Controller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6009"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r>
                        <a:rPr lang="en-US" baseline="0" dirty="0" smtClean="0"/>
                        <a:t>-pilot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Maybe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err="1" smtClean="0"/>
              <a:t>Comparation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Scope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PC application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PC application:</a:t>
            </a:r>
          </a:p>
          <a:p>
            <a:pPr lvl="1" eaLnBrk="1" hangingPunct="1"/>
            <a:r>
              <a:rPr lang="en-US" dirty="0" smtClean="0"/>
              <a:t>Receives video and Sensor’s statuses from Android Smart Phone and display them.</a:t>
            </a:r>
          </a:p>
          <a:p>
            <a:pPr lvl="1" eaLnBrk="1" hangingPunct="1"/>
            <a:r>
              <a:rPr lang="en-US" dirty="0" smtClean="0"/>
              <a:t>Sends control command to Android Smart Phone.</a:t>
            </a:r>
          </a:p>
          <a:p>
            <a:pPr lvl="1" eaLnBrk="1" hangingPunct="1"/>
            <a:r>
              <a:rPr lang="en-US" dirty="0" smtClean="0"/>
              <a:t>Easy to use and good looking.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pPr lvl="1" eaLnBrk="1" hangingPunct="1">
              <a:buNone/>
            </a:pP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72D41-4CC2-45AF-B9B1-09A5B105366C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Android application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Receives control command from PC.</a:t>
            </a:r>
          </a:p>
          <a:p>
            <a:pPr lvl="1" eaLnBrk="1" hangingPunct="1"/>
            <a:r>
              <a:rPr lang="en-US" dirty="0" smtClean="0"/>
              <a:t>Sends control command to </a:t>
            </a:r>
            <a:r>
              <a:rPr lang="en-US" dirty="0" err="1" smtClean="0"/>
              <a:t>Quadrocopter</a:t>
            </a:r>
            <a:r>
              <a:rPr lang="en-US" dirty="0" smtClean="0"/>
              <a:t>.</a:t>
            </a:r>
          </a:p>
          <a:p>
            <a:pPr lvl="1" eaLnBrk="1" hangingPunct="1"/>
            <a:r>
              <a:rPr lang="en-US" dirty="0" smtClean="0"/>
              <a:t>Send video and Sensor’s statuses to PC. Easy to use.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Android application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Software:</a:t>
            </a:r>
          </a:p>
          <a:p>
            <a:pPr lvl="1" eaLnBrk="1" hangingPunct="1"/>
            <a:r>
              <a:rPr lang="en-US" dirty="0" smtClean="0"/>
              <a:t>Receive control command from Android Smart Phone and control the motors.</a:t>
            </a:r>
          </a:p>
          <a:p>
            <a:pPr lvl="1" eaLnBrk="1" hangingPunct="1"/>
            <a:r>
              <a:rPr lang="en-US" dirty="0" smtClean="0"/>
              <a:t>Send Sensor’s output to Android Smart Phone at a desirable rate. </a:t>
            </a:r>
          </a:p>
          <a:p>
            <a:pPr lvl="1" eaLnBrk="1" hangingPunct="1"/>
            <a:r>
              <a:rPr lang="en-US" dirty="0" smtClean="0"/>
              <a:t>Go into Autonomous Mode when no control command is received from pilot.</a:t>
            </a:r>
          </a:p>
          <a:p>
            <a:pPr lvl="1" eaLnBrk="1" hangingPunct="1"/>
            <a:r>
              <a:rPr lang="en-US" dirty="0" smtClean="0"/>
              <a:t>Use Bluetooth RS232 communication method to communicate with Android Smart Phone.</a:t>
            </a:r>
          </a:p>
          <a:p>
            <a:pPr lvl="1" eaLnBrk="1" hangingPunct="1"/>
            <a:r>
              <a:rPr lang="en-US" dirty="0" smtClean="0"/>
              <a:t>Easy to maintain and update.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Software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Embedded Hardware:</a:t>
            </a:r>
          </a:p>
          <a:p>
            <a:pPr lvl="1" eaLnBrk="1" hangingPunct="1"/>
            <a:r>
              <a:rPr lang="en-US" dirty="0" smtClean="0"/>
              <a:t>Build a </a:t>
            </a:r>
            <a:r>
              <a:rPr lang="en-US" dirty="0" err="1" smtClean="0"/>
              <a:t>Quadrocopter</a:t>
            </a:r>
            <a:r>
              <a:rPr lang="en-US" dirty="0" smtClean="0"/>
              <a:t> frame which has space for a 150gr Smart Phone.</a:t>
            </a:r>
          </a:p>
          <a:p>
            <a:pPr lvl="1" eaLnBrk="1" hangingPunct="1"/>
            <a:r>
              <a:rPr lang="en-US" dirty="0" smtClean="0"/>
              <a:t>Design a PCB board for controlling the </a:t>
            </a:r>
            <a:r>
              <a:rPr lang="en-US" dirty="0" err="1" smtClean="0"/>
              <a:t>Quadrocopter</a:t>
            </a:r>
            <a:r>
              <a:rPr lang="en-US" dirty="0" smtClean="0"/>
              <a:t>, it should has:</a:t>
            </a:r>
          </a:p>
          <a:p>
            <a:pPr lvl="2" eaLnBrk="1" hangingPunct="1"/>
            <a:r>
              <a:rPr lang="en-US" dirty="0" smtClean="0"/>
              <a:t>Bluetooth module.</a:t>
            </a:r>
          </a:p>
          <a:p>
            <a:pPr lvl="2" eaLnBrk="1" hangingPunct="1"/>
            <a:r>
              <a:rPr lang="en-US" dirty="0" smtClean="0"/>
              <a:t>At least 4 PWM generators</a:t>
            </a:r>
          </a:p>
          <a:p>
            <a:pPr lvl="2" eaLnBrk="1" hangingPunct="1"/>
            <a:r>
              <a:rPr lang="en-US" dirty="0" smtClean="0"/>
              <a:t>Tri-angle Accelerometer and Gyroscope sensors.</a:t>
            </a:r>
          </a:p>
          <a:p>
            <a:pPr lvl="1" eaLnBrk="1" hangingPunct="1"/>
            <a:r>
              <a:rPr lang="en-US" dirty="0" smtClean="0"/>
              <a:t>Motors, ESCs, Batteries can be bought from the market. </a:t>
            </a:r>
          </a:p>
          <a:p>
            <a:pPr lvl="2" eaLnBrk="1" hangingPunct="1"/>
            <a:r>
              <a:rPr lang="en-US" dirty="0" smtClean="0"/>
              <a:t>Motor’s thrust &gt; 800gr</a:t>
            </a:r>
          </a:p>
          <a:p>
            <a:pPr lvl="2" eaLnBrk="1" hangingPunct="1"/>
            <a:r>
              <a:rPr lang="en-US" dirty="0" smtClean="0"/>
              <a:t>Batteries: 4400mAh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Embedded Hardware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Detail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685800"/>
          </a:xfrm>
        </p:spPr>
        <p:txBody>
          <a:bodyPr/>
          <a:lstStyle/>
          <a:p>
            <a:pPr eaLnBrk="1" hangingPunct="1"/>
            <a:r>
              <a:rPr lang="en-US" smtClean="0"/>
              <a:t>www.themegallery.com</a:t>
            </a:r>
          </a:p>
        </p:txBody>
      </p:sp>
      <p:sp>
        <p:nvSpPr>
          <p:cNvPr id="18435" name="WordArt 3"/>
          <p:cNvSpPr>
            <a:spLocks noChangeArrowheads="1" noChangeShapeType="1" noTextEdit="1"/>
          </p:cNvSpPr>
          <p:nvPr/>
        </p:nvSpPr>
        <p:spPr bwMode="gray">
          <a:xfrm>
            <a:off x="2362200" y="43434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white">
          <a:xfrm>
            <a:off x="1524000" y="5181600"/>
            <a:ext cx="7086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bg1"/>
                </a:solidFill>
              </a:rPr>
              <a:t>Confidential document</a:t>
            </a:r>
          </a:p>
        </p:txBody>
      </p:sp>
      <p:sp>
        <p:nvSpPr>
          <p:cNvPr id="1843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E21074-7173-492D-B562-8E2E44D4A26C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6" name="Picture 5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5638800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needs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security observation from above. E.g.:</a:t>
            </a:r>
          </a:p>
          <a:p>
            <a:pPr lvl="1"/>
            <a:r>
              <a:rPr lang="en-US" dirty="0" smtClean="0"/>
              <a:t>Olympic Game Events.</a:t>
            </a:r>
          </a:p>
          <a:p>
            <a:pPr lvl="1"/>
            <a:r>
              <a:rPr lang="en-US" dirty="0" smtClean="0"/>
              <a:t>Independence Day Event.</a:t>
            </a:r>
          </a:p>
          <a:p>
            <a:pPr lvl="1"/>
            <a:r>
              <a:rPr lang="en-US" dirty="0" smtClean="0"/>
              <a:t>Protection Activities of Government’s important guest.</a:t>
            </a:r>
          </a:p>
          <a:p>
            <a:r>
              <a:rPr lang="en-US" dirty="0" smtClean="0"/>
              <a:t>Daily protection of the Nation boundary. E.g.:</a:t>
            </a:r>
          </a:p>
          <a:p>
            <a:pPr lvl="1"/>
            <a:r>
              <a:rPr lang="en-US" dirty="0" smtClean="0"/>
              <a:t>Cross-border smuggling control.</a:t>
            </a:r>
          </a:p>
          <a:p>
            <a:pPr lvl="1"/>
            <a:r>
              <a:rPr lang="en-US" dirty="0" smtClean="0"/>
              <a:t>Detect maritime boundary violation early.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EB7ED-2861-4E9B-BD17-47535DBB2E4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Static</a:t>
                      </a:r>
                      <a:r>
                        <a:rPr lang="en-US" baseline="0" dirty="0" smtClean="0"/>
                        <a:t> 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Human patrol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C000"/>
                          </a:solidFill>
                        </a:rPr>
                        <a:t>Medium</a:t>
                      </a:r>
                      <a:endParaRPr 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Mobilization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N/A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Safety</a:t>
                      </a:r>
                      <a:r>
                        <a:rPr lang="en-US" baseline="0" dirty="0" smtClean="0"/>
                        <a:t> critical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Terrain barrier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No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B75C5-E081-4EFD-B3D5-BEA8AC4A8D4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" y="35814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 smtClean="0">
              <a:latin typeface="+mn-lt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r>
              <a:rPr lang="en-US" sz="3200" kern="0" dirty="0" smtClean="0">
                <a:latin typeface="+mn-lt"/>
              </a:rPr>
              <a:t>=&gt; The modern solution should be </a:t>
            </a:r>
            <a:r>
              <a:rPr lang="en-US" sz="3200" b="1" kern="0" dirty="0" smtClean="0">
                <a:latin typeface="+mn-lt"/>
              </a:rPr>
              <a:t>Unmanned Aerial Vehicle </a:t>
            </a:r>
            <a:r>
              <a:rPr lang="en-US" sz="3200" kern="0" dirty="0" smtClean="0">
                <a:latin typeface="+mn-lt"/>
              </a:rPr>
              <a:t>(UAV) but in a </a:t>
            </a:r>
            <a:r>
              <a:rPr lang="en-US" sz="3200" kern="0" dirty="0" smtClean="0">
                <a:solidFill>
                  <a:srgbClr val="00B050"/>
                </a:solidFill>
                <a:latin typeface="+mn-lt"/>
              </a:rPr>
              <a:t>cheaper price</a:t>
            </a:r>
            <a:r>
              <a:rPr lang="en-US" sz="3200" kern="0" dirty="0" smtClean="0">
                <a:latin typeface="+mn-lt"/>
              </a:rPr>
              <a:t>. 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8" name="Picture 7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facts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076325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RC UAV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Military UAV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Flight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Short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Long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Small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Big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Infrastructure</a:t>
                      </a:r>
                      <a:r>
                        <a:rPr lang="en-US" baseline="0" dirty="0" smtClean="0"/>
                        <a:t>  needed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Ultra High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Reliability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High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production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Possible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Impossible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657600"/>
            <a:ext cx="822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lang="en-US" sz="3200" kern="0" dirty="0">
              <a:latin typeface="+mn-lt"/>
            </a:endParaRPr>
          </a:p>
          <a:p>
            <a:pPr marL="3543300" lvl="7" indent="-342900" eaLnBrk="0" hangingPunct="0">
              <a:spcBef>
                <a:spcPct val="20000"/>
              </a:spcBef>
              <a:buClr>
                <a:schemeClr val="hlink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810000"/>
            <a:ext cx="3352800" cy="247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0"/>
            <a:ext cx="23812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le 9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9" name="Picture 8" descr="logo_fina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future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66800" y="1143000"/>
            <a:ext cx="1912739" cy="1912739"/>
            <a:chOff x="671869" y="1389"/>
            <a:chExt cx="1912739" cy="1912739"/>
          </a:xfrm>
          <a:solidFill>
            <a:srgbClr val="002060"/>
          </a:solidFill>
        </p:grpSpPr>
        <p:sp>
          <p:nvSpPr>
            <p:cNvPr id="7" name="Oval 6"/>
            <p:cNvSpPr/>
            <p:nvPr/>
          </p:nvSpPr>
          <p:spPr>
            <a:xfrm>
              <a:off x="671869" y="1389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/>
            <p:cNvSpPr/>
            <p:nvPr/>
          </p:nvSpPr>
          <p:spPr>
            <a:xfrm>
              <a:off x="951983" y="281503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Next generation batteries (</a:t>
              </a:r>
              <a:r>
                <a:rPr lang="vi-VN" sz="1600" kern="1200" dirty="0" smtClean="0"/>
                <a:t>graphene</a:t>
              </a:r>
              <a:r>
                <a:rPr lang="en-US" sz="1600" kern="1200" dirty="0" smtClean="0"/>
                <a:t>, </a:t>
              </a:r>
              <a:r>
                <a:rPr lang="en-US" sz="1600" kern="1200" dirty="0" err="1" smtClean="0"/>
                <a:t>nano</a:t>
              </a:r>
              <a:r>
                <a:rPr lang="en-US" sz="1600" kern="1200" dirty="0" smtClean="0"/>
                <a:t>, </a:t>
              </a:r>
              <a:r>
                <a:rPr lang="en-US" sz="1600" kern="1200" dirty="0" err="1" smtClean="0"/>
                <a:t>themor</a:t>
              </a:r>
              <a:r>
                <a:rPr lang="en-US" sz="1600" kern="1200" dirty="0" smtClean="0"/>
                <a:t>, solar..)</a:t>
              </a:r>
              <a:endParaRPr lang="en-US" sz="16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2590800"/>
            <a:ext cx="2590800" cy="2514600"/>
            <a:chOff x="3282196" y="1522865"/>
            <a:chExt cx="3825478" cy="3825478"/>
          </a:xfrm>
          <a:solidFill>
            <a:srgbClr val="00B0F0"/>
          </a:solidFill>
        </p:grpSpPr>
        <p:sp>
          <p:nvSpPr>
            <p:cNvPr id="10" name="Oval 9"/>
            <p:cNvSpPr/>
            <p:nvPr/>
          </p:nvSpPr>
          <p:spPr>
            <a:xfrm>
              <a:off x="3282196" y="1522865"/>
              <a:ext cx="3825478" cy="3825478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4"/>
            <p:cNvSpPr/>
            <p:nvPr/>
          </p:nvSpPr>
          <p:spPr>
            <a:xfrm>
              <a:off x="3844766" y="2102483"/>
              <a:ext cx="2705020" cy="27050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Increase Flight time and reliability of RC UAV</a:t>
              </a:r>
              <a:endParaRPr lang="en-US" sz="2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71600" y="3200400"/>
            <a:ext cx="1109388" cy="1109388"/>
            <a:chOff x="1073544" y="2069443"/>
            <a:chExt cx="1109388" cy="1109388"/>
          </a:xfrm>
          <a:solidFill>
            <a:srgbClr val="C00000"/>
          </a:solidFill>
        </p:grpSpPr>
        <p:sp>
          <p:nvSpPr>
            <p:cNvPr id="19" name="Plus 18"/>
            <p:cNvSpPr/>
            <p:nvPr/>
          </p:nvSpPr>
          <p:spPr>
            <a:xfrm>
              <a:off x="1073544" y="2069443"/>
              <a:ext cx="1109388" cy="1109388"/>
            </a:xfrm>
            <a:prstGeom prst="mathPlus">
              <a:avLst/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lus 4"/>
            <p:cNvSpPr/>
            <p:nvPr/>
          </p:nvSpPr>
          <p:spPr>
            <a:xfrm>
              <a:off x="1220593" y="2493673"/>
              <a:ext cx="815290" cy="26092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0600" y="4495800"/>
            <a:ext cx="1912739" cy="1912739"/>
            <a:chOff x="671869" y="3334146"/>
            <a:chExt cx="1912739" cy="1912739"/>
          </a:xfrm>
          <a:solidFill>
            <a:srgbClr val="00B050"/>
          </a:solidFill>
        </p:grpSpPr>
        <p:sp>
          <p:nvSpPr>
            <p:cNvPr id="17" name="Oval 16"/>
            <p:cNvSpPr/>
            <p:nvPr/>
          </p:nvSpPr>
          <p:spPr>
            <a:xfrm>
              <a:off x="671869" y="3334146"/>
              <a:ext cx="1912739" cy="1912739"/>
            </a:xfrm>
            <a:prstGeom prst="ellipse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6"/>
            <p:cNvSpPr/>
            <p:nvPr/>
          </p:nvSpPr>
          <p:spPr>
            <a:xfrm>
              <a:off x="951983" y="3614260"/>
              <a:ext cx="1352511" cy="13525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The development of 3G, Municipal </a:t>
              </a:r>
              <a:r>
                <a:rPr lang="en-US" sz="1600" i="1" kern="1200" dirty="0" smtClean="0"/>
                <a:t>Wi-Fi, satellite..</a:t>
              </a:r>
              <a:endParaRPr lang="en-US" sz="16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29000" y="3505200"/>
            <a:ext cx="608251" cy="711538"/>
            <a:chOff x="2871519" y="2268368"/>
            <a:chExt cx="608251" cy="711538"/>
          </a:xfrm>
          <a:solidFill>
            <a:srgbClr val="C00000"/>
          </a:solidFill>
        </p:grpSpPr>
        <p:sp>
          <p:nvSpPr>
            <p:cNvPr id="15" name="Right Arrow 14"/>
            <p:cNvSpPr/>
            <p:nvPr/>
          </p:nvSpPr>
          <p:spPr>
            <a:xfrm>
              <a:off x="2871519" y="2268368"/>
              <a:ext cx="608251" cy="711538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8"/>
            <p:cNvSpPr/>
            <p:nvPr/>
          </p:nvSpPr>
          <p:spPr>
            <a:xfrm>
              <a:off x="2871519" y="2410676"/>
              <a:ext cx="425776" cy="42692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sp>
        <p:nvSpPr>
          <p:cNvPr id="25" name=" 4"/>
          <p:cNvSpPr/>
          <p:nvPr/>
        </p:nvSpPr>
        <p:spPr>
          <a:xfrm>
            <a:off x="3573573" y="5146387"/>
            <a:ext cx="1336454" cy="11489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50800" tIns="50800" rIns="50800" bIns="50800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 kern="1200"/>
          </a:p>
        </p:txBody>
      </p:sp>
      <p:sp>
        <p:nvSpPr>
          <p:cNvPr id="26" name=" 3"/>
          <p:cNvSpPr/>
          <p:nvPr/>
        </p:nvSpPr>
        <p:spPr>
          <a:xfrm>
            <a:off x="6553200" y="1219200"/>
            <a:ext cx="2235200" cy="2235200"/>
          </a:xfrm>
          <a:prstGeom prst="gear9">
            <a:avLst/>
          </a:prstGeom>
          <a:gradFill flip="none" rotWithShape="1"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0" scaled="0"/>
            <a:tileRect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sp>
      <p:sp>
        <p:nvSpPr>
          <p:cNvPr id="27" name="TextBox 26"/>
          <p:cNvSpPr txBox="1"/>
          <p:nvPr/>
        </p:nvSpPr>
        <p:spPr>
          <a:xfrm>
            <a:off x="6858000" y="1865293"/>
            <a:ext cx="167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Near future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3" name="Picture 22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04800"/>
            <a:ext cx="4876800" cy="563562"/>
          </a:xfrm>
        </p:spPr>
        <p:txBody>
          <a:bodyPr/>
          <a:lstStyle/>
          <a:p>
            <a:pPr algn="l"/>
            <a:r>
              <a:rPr lang="en-US" dirty="0" smtClean="0"/>
              <a:t>The innovation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98071-8A9B-444A-806A-782BE84EBE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61004" y="4255008"/>
            <a:ext cx="2221992" cy="2221992"/>
            <a:chOff x="3003804" y="3025070"/>
            <a:chExt cx="2221992" cy="2221992"/>
          </a:xfrm>
          <a:solidFill>
            <a:srgbClr val="C0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Oval 19"/>
            <p:cNvSpPr/>
            <p:nvPr/>
          </p:nvSpPr>
          <p:spPr>
            <a:xfrm>
              <a:off x="3003804" y="3025070"/>
              <a:ext cx="2221992" cy="2221992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3329207" y="3350473"/>
              <a:ext cx="1571186" cy="1571186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305" tIns="27305" rIns="27305" bIns="27305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300" kern="1200" dirty="0" smtClean="0"/>
                <a:t>FUFO</a:t>
              </a:r>
              <a:endParaRPr lang="en-US" sz="4300" kern="1200" dirty="0"/>
            </a:p>
          </p:txBody>
        </p:sp>
      </p:grpSp>
      <p:sp>
        <p:nvSpPr>
          <p:cNvPr id="8" name="Left Arrow 7"/>
          <p:cNvSpPr/>
          <p:nvPr/>
        </p:nvSpPr>
        <p:spPr>
          <a:xfrm rot="12900000">
            <a:off x="1690343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9" name="Group 8"/>
          <p:cNvGrpSpPr/>
          <p:nvPr/>
        </p:nvGrpSpPr>
        <p:grpSpPr>
          <a:xfrm>
            <a:off x="821136" y="2634295"/>
            <a:ext cx="2110892" cy="1688713"/>
            <a:chOff x="363936" y="1404357"/>
            <a:chExt cx="2110892" cy="1688713"/>
          </a:xfrm>
          <a:solidFill>
            <a:srgbClr val="00B05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Rounded Rectangle 17"/>
            <p:cNvSpPr/>
            <p:nvPr/>
          </p:nvSpPr>
          <p:spPr>
            <a:xfrm>
              <a:off x="363936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7"/>
            <p:cNvSpPr/>
            <p:nvPr/>
          </p:nvSpPr>
          <p:spPr>
            <a:xfrm>
              <a:off x="413397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Next generation energy</a:t>
              </a:r>
              <a:endParaRPr lang="en-US" sz="2500" kern="1200" dirty="0"/>
            </a:p>
          </p:txBody>
        </p:sp>
      </p:grpSp>
      <p:sp>
        <p:nvSpPr>
          <p:cNvPr id="10" name="Left Arrow 9"/>
          <p:cNvSpPr/>
          <p:nvPr/>
        </p:nvSpPr>
        <p:spPr>
          <a:xfrm rot="16200000">
            <a:off x="3542185" y="2788687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" name="Group 10"/>
          <p:cNvGrpSpPr/>
          <p:nvPr/>
        </p:nvGrpSpPr>
        <p:grpSpPr>
          <a:xfrm>
            <a:off x="3516553" y="1231150"/>
            <a:ext cx="2110892" cy="1688713"/>
            <a:chOff x="3059353" y="1212"/>
            <a:chExt cx="2110892" cy="1688713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3059353" y="1212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10"/>
            <p:cNvSpPr/>
            <p:nvPr/>
          </p:nvSpPr>
          <p:spPr>
            <a:xfrm>
              <a:off x="3108814" y="50673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RC UAV </a:t>
              </a:r>
              <a:r>
                <a:rPr lang="en-US" sz="2400" kern="1200" dirty="0" err="1" smtClean="0"/>
                <a:t>Quadrocopter</a:t>
              </a:r>
              <a:endParaRPr lang="en-US" sz="2400" kern="1200" dirty="0"/>
            </a:p>
          </p:txBody>
        </p:sp>
      </p:grpSp>
      <p:sp>
        <p:nvSpPr>
          <p:cNvPr id="12" name="Left Arrow 11"/>
          <p:cNvSpPr/>
          <p:nvPr/>
        </p:nvSpPr>
        <p:spPr>
          <a:xfrm rot="19500000">
            <a:off x="5394028" y="3752696"/>
            <a:ext cx="2059628" cy="63326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tx2">
              <a:lumMod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300000" contourW="19050" prstMaterial="metal">
            <a:bevelT w="88900" h="203200"/>
            <a:bevelB w="165100" h="254000"/>
          </a:sp3d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6211971" y="2634295"/>
            <a:ext cx="2110892" cy="1688713"/>
            <a:chOff x="5754771" y="1404357"/>
            <a:chExt cx="2110892" cy="1688713"/>
          </a:xfrm>
          <a:solidFill>
            <a:srgbClr val="7030A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5754771" y="1404357"/>
              <a:ext cx="2110892" cy="1688713"/>
            </a:xfrm>
            <a:prstGeom prst="roundRect">
              <a:avLst>
                <a:gd name="adj" fmla="val 10000"/>
              </a:avLst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13"/>
            <p:cNvSpPr/>
            <p:nvPr/>
          </p:nvSpPr>
          <p:spPr>
            <a:xfrm>
              <a:off x="5804232" y="1453818"/>
              <a:ext cx="2011970" cy="158979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500" kern="1200" dirty="0" smtClean="0"/>
                <a:t>3G, Municipal </a:t>
              </a:r>
              <a:r>
                <a:rPr lang="en-US" sz="2500" kern="1200" dirty="0" err="1" smtClean="0"/>
                <a:t>wifi</a:t>
              </a:r>
              <a:r>
                <a:rPr lang="en-US" sz="2500" kern="1200" dirty="0" smtClean="0"/>
                <a:t> infrastructure </a:t>
              </a:r>
              <a:endParaRPr lang="en-US" sz="2500" kern="1200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Idea</a:t>
            </a:r>
            <a:endParaRPr lang="en-US" sz="4000" dirty="0"/>
          </a:p>
        </p:txBody>
      </p:sp>
      <p:pic>
        <p:nvPicPr>
          <p:cNvPr id="22" name="Picture 21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41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Project name: </a:t>
            </a:r>
            <a:r>
              <a:rPr lang="en-US" b="1" dirty="0" smtClean="0">
                <a:solidFill>
                  <a:srgbClr val="7030A0"/>
                </a:solidFill>
              </a:rPr>
              <a:t>FUFO</a:t>
            </a:r>
          </a:p>
          <a:p>
            <a:pPr eaLnBrk="1" hangingPunct="1"/>
            <a:r>
              <a:rPr lang="en-US" dirty="0" smtClean="0"/>
              <a:t>Project type: </a:t>
            </a:r>
            <a:r>
              <a:rPr lang="en-US" b="1" dirty="0" smtClean="0"/>
              <a:t>Research and Development</a:t>
            </a:r>
          </a:p>
          <a:p>
            <a:pPr eaLnBrk="1" hangingPunct="1"/>
            <a:r>
              <a:rPr lang="en-US" dirty="0" smtClean="0"/>
              <a:t>Project purpose: Develop a commercialized </a:t>
            </a:r>
            <a:r>
              <a:rPr lang="en-US" dirty="0" err="1" smtClean="0"/>
              <a:t>Quadrocopter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smtClean="0"/>
              <a:t>Base on observation on the similar projects, a project this big may need </a:t>
            </a:r>
            <a:r>
              <a:rPr lang="en-US" dirty="0" smtClean="0">
                <a:solidFill>
                  <a:srgbClr val="C00000"/>
                </a:solidFill>
              </a:rPr>
              <a:t>four phases</a:t>
            </a:r>
            <a:r>
              <a:rPr lang="en-US" dirty="0" smtClean="0"/>
              <a:t>, each phase will be </a:t>
            </a:r>
            <a:r>
              <a:rPr lang="en-US" dirty="0" smtClean="0">
                <a:solidFill>
                  <a:srgbClr val="C00000"/>
                </a:solidFill>
              </a:rPr>
              <a:t>a relevant project </a:t>
            </a:r>
            <a:r>
              <a:rPr lang="en-US" dirty="0" smtClean="0"/>
              <a:t>to lead to the final product. </a:t>
            </a: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19088"/>
            <a:ext cx="4876800" cy="563562"/>
          </a:xfrm>
        </p:spPr>
        <p:txBody>
          <a:bodyPr/>
          <a:lstStyle/>
          <a:p>
            <a:pPr algn="l" eaLnBrk="1" hangingPunct="1"/>
            <a:r>
              <a:rPr lang="en-US" dirty="0" smtClean="0"/>
              <a:t>FUFO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6325"/>
            <a:ext cx="8686800" cy="5248275"/>
          </a:xfrm>
        </p:spPr>
        <p:txBody>
          <a:bodyPr/>
          <a:lstStyle/>
          <a:p>
            <a:pPr eaLnBrk="1" hangingPunct="1"/>
            <a:r>
              <a:rPr lang="en-US" dirty="0" smtClean="0"/>
              <a:t>FUFO phases:</a:t>
            </a:r>
          </a:p>
          <a:p>
            <a:pPr lvl="1" eaLnBrk="1" hangingPunct="1"/>
            <a:r>
              <a:rPr lang="en-US" dirty="0" smtClean="0">
                <a:solidFill>
                  <a:srgbClr val="FFC000"/>
                </a:solidFill>
              </a:rPr>
              <a:t>Evaluation Phase </a:t>
            </a:r>
          </a:p>
          <a:p>
            <a:pPr lvl="1" eaLnBrk="1" hangingPunct="1"/>
            <a:r>
              <a:rPr lang="en-US" dirty="0" smtClean="0"/>
              <a:t>Development Phase</a:t>
            </a:r>
          </a:p>
          <a:p>
            <a:pPr lvl="1" eaLnBrk="1" hangingPunct="1"/>
            <a:r>
              <a:rPr lang="en-US" dirty="0" smtClean="0"/>
              <a:t>Optimization Phase</a:t>
            </a:r>
          </a:p>
          <a:p>
            <a:pPr lvl="1" eaLnBrk="1" hangingPunct="1"/>
            <a:r>
              <a:rPr lang="en-US" dirty="0" smtClean="0"/>
              <a:t>Commercial Phase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Our FPT University Capstone project just focuses on the first phase of FUFO project.</a:t>
            </a: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/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400" dirty="0" smtClean="0">
                <a:solidFill>
                  <a:schemeClr val="tx2"/>
                </a:solidFill>
              </a:rPr>
              <a:t>&lt;More detailed requirement information will be specify in the next slide&gt;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1E1186-82CD-422C-9D18-5B51A9ED84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" name="Right Arrow 4"/>
          <p:cNvSpPr/>
          <p:nvPr/>
        </p:nvSpPr>
        <p:spPr>
          <a:xfrm rot="11855632">
            <a:off x="4306471" y="1942016"/>
            <a:ext cx="1409601" cy="484632"/>
          </a:xfrm>
          <a:prstGeom prst="rightArrow">
            <a:avLst>
              <a:gd name="adj1" fmla="val 26391"/>
              <a:gd name="adj2" fmla="val 63639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04800" y="152400"/>
            <a:ext cx="2667000" cy="838200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Overview</a:t>
            </a:r>
            <a:endParaRPr lang="en-US" sz="4000" dirty="0"/>
          </a:p>
        </p:txBody>
      </p:sp>
      <p:pic>
        <p:nvPicPr>
          <p:cNvPr id="7" name="Picture 6" descr="logo_fin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0"/>
            <a:ext cx="1219200" cy="1219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2286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Capstone project</a:t>
            </a:r>
          </a:p>
        </p:txBody>
      </p:sp>
      <p:sp>
        <p:nvSpPr>
          <p:cNvPr id="10" name="Donut 9"/>
          <p:cNvSpPr/>
          <p:nvPr/>
        </p:nvSpPr>
        <p:spPr>
          <a:xfrm>
            <a:off x="914400" y="1600200"/>
            <a:ext cx="3352800" cy="609600"/>
          </a:xfrm>
          <a:prstGeom prst="donut">
            <a:avLst>
              <a:gd name="adj" fmla="val 39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7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FUFO_Slideshow_Template">
  <a:themeElements>
    <a:clrScheme name="Office Theme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FUFO_Slideshow_Template</Template>
  <TotalTime>1711</TotalTime>
  <Words>1080</Words>
  <Application>Microsoft PowerPoint</Application>
  <PresentationFormat>On-screen Show (4:3)</PresentationFormat>
  <Paragraphs>348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FUFO_Slideshow_Template</vt:lpstr>
      <vt:lpstr>FUFO overview</vt:lpstr>
      <vt:lpstr>Contents</vt:lpstr>
      <vt:lpstr>The needs</vt:lpstr>
      <vt:lpstr>The facts</vt:lpstr>
      <vt:lpstr>The facts</vt:lpstr>
      <vt:lpstr>The future</vt:lpstr>
      <vt:lpstr>The innovation</vt:lpstr>
      <vt:lpstr>FUFO Overview</vt:lpstr>
      <vt:lpstr>FUFO Overview</vt:lpstr>
      <vt:lpstr>FUFO Overview</vt:lpstr>
      <vt:lpstr>Why Quadrocopter?</vt:lpstr>
      <vt:lpstr>Why Android Phone?</vt:lpstr>
      <vt:lpstr>Capstone project’s aim</vt:lpstr>
      <vt:lpstr>Quadrocopter</vt:lpstr>
      <vt:lpstr>Quadrocopter</vt:lpstr>
      <vt:lpstr>Communication</vt:lpstr>
      <vt:lpstr>Communication</vt:lpstr>
      <vt:lpstr>Real-time video</vt:lpstr>
      <vt:lpstr>Real-time video</vt:lpstr>
      <vt:lpstr>Control</vt:lpstr>
      <vt:lpstr>Control</vt:lpstr>
      <vt:lpstr>Control</vt:lpstr>
      <vt:lpstr>Control</vt:lpstr>
      <vt:lpstr>Comparation</vt:lpstr>
      <vt:lpstr>PC application</vt:lpstr>
      <vt:lpstr>Android application</vt:lpstr>
      <vt:lpstr>Embedded Software</vt:lpstr>
      <vt:lpstr>Embedded Hardware</vt:lpstr>
      <vt:lpstr>Slide 29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</dc:title>
  <dc:creator>tnguyen</dc:creator>
  <cp:lastModifiedBy>Phong</cp:lastModifiedBy>
  <cp:revision>112</cp:revision>
  <dcterms:created xsi:type="dcterms:W3CDTF">2012-02-01T02:30:47Z</dcterms:created>
  <dcterms:modified xsi:type="dcterms:W3CDTF">2012-05-04T04:07:36Z</dcterms:modified>
</cp:coreProperties>
</file>