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94" r:id="rId4"/>
    <p:sldId id="296" r:id="rId5"/>
    <p:sldId id="291" r:id="rId6"/>
    <p:sldId id="295" r:id="rId7"/>
    <p:sldId id="257" r:id="rId8"/>
    <p:sldId id="256" r:id="rId9"/>
    <p:sldId id="283" r:id="rId10"/>
    <p:sldId id="258" r:id="rId11"/>
    <p:sldId id="287" r:id="rId12"/>
    <p:sldId id="288" r:id="rId13"/>
    <p:sldId id="289" r:id="rId14"/>
    <p:sldId id="290" r:id="rId15"/>
    <p:sldId id="259" r:id="rId16"/>
    <p:sldId id="280" r:id="rId17"/>
    <p:sldId id="281" r:id="rId18"/>
    <p:sldId id="282" r:id="rId19"/>
    <p:sldId id="284" r:id="rId20"/>
    <p:sldId id="285" r:id="rId21"/>
    <p:sldId id="279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93" r:id="rId38"/>
    <p:sldId id="286" r:id="rId39"/>
    <p:sldId id="277" r:id="rId40"/>
    <p:sldId id="27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5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5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9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352B-C781-45FE-921E-D31037A1321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A0EB-6A70-457C-825B-D24D12FD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5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1184" y="2883438"/>
            <a:ext cx="4634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대시보드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8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EE798A9-E66B-4047-9993-99205398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68" y="1168756"/>
            <a:ext cx="1257300" cy="1781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61CC3E-724B-4DDB-B99B-0A4AF66A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50" y="914400"/>
            <a:ext cx="1181100" cy="2362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76F9E6-D77E-4ACE-8D5A-49B03CA8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333" y="1017595"/>
            <a:ext cx="923925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36950" y="1078272"/>
            <a:ext cx="3573589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현재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33" y="4160878"/>
            <a:ext cx="9571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메뉴 </a:t>
            </a:r>
            <a:r>
              <a:rPr lang="ko-KR" altLang="en-US" dirty="0" err="1" smtClean="0"/>
              <a:t>공통사항입니다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숫자 순서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순번</a:t>
            </a:r>
            <a:r>
              <a:rPr lang="en-US" altLang="ko-KR" dirty="0" smtClean="0"/>
              <a:t>‘ ‘NO’</a:t>
            </a:r>
            <a:r>
              <a:rPr lang="ko-KR" altLang="en-US" dirty="0" smtClean="0"/>
              <a:t>로 되어 있는 넘버링을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순번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으로 통일해주세요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605670" y="235371"/>
            <a:ext cx="891682" cy="4368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34818" y="172045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수정 화면</a:t>
            </a:r>
            <a:r>
              <a:rPr lang="en-US" altLang="ko-KR" sz="2400" b="1" dirty="0" smtClean="0"/>
              <a:t>&gt;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EE798A9-E66B-4047-9993-99205398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69" y="1168756"/>
            <a:ext cx="1257300" cy="17811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373487" y="1193512"/>
            <a:ext cx="1263493" cy="3244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35934" y="218212"/>
            <a:ext cx="26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VN note: Done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5" y="1058227"/>
            <a:ext cx="2743200" cy="446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6893" y="2091510"/>
            <a:ext cx="95710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디자인해서 드린 이미지를 확인해 보시면</a:t>
            </a:r>
            <a:r>
              <a:rPr lang="en-US" altLang="ko-KR" sz="2200" dirty="0" smtClean="0"/>
              <a:t>,</a:t>
            </a:r>
          </a:p>
          <a:p>
            <a:r>
              <a:rPr lang="ko-KR" altLang="en-US" sz="2200" dirty="0" smtClean="0"/>
              <a:t>특정 메뉴들만 </a:t>
            </a:r>
            <a:r>
              <a:rPr lang="en-US" altLang="ko-KR" sz="2200" dirty="0" smtClean="0"/>
              <a:t>‘</a:t>
            </a:r>
            <a:r>
              <a:rPr lang="ko-KR" altLang="en-US" sz="2200" dirty="0" smtClean="0"/>
              <a:t>갱신</a:t>
            </a:r>
            <a:r>
              <a:rPr lang="en-US" altLang="ko-KR" sz="2200" dirty="0" smtClean="0"/>
              <a:t>’</a:t>
            </a:r>
            <a:r>
              <a:rPr lang="ko-KR" altLang="en-US" sz="2200" dirty="0" smtClean="0"/>
              <a:t>이라는 타이틀이 붙습니다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 smtClean="0"/>
              <a:t>하지만 </a:t>
            </a:r>
            <a:r>
              <a:rPr lang="ko-KR" altLang="en-US" sz="2200" dirty="0" err="1" smtClean="0"/>
              <a:t>작업해놓으신</a:t>
            </a:r>
            <a:r>
              <a:rPr lang="ko-KR" altLang="en-US" sz="2200" dirty="0" smtClean="0"/>
              <a:t> 서버를 확인해본 결과</a:t>
            </a:r>
            <a:endParaRPr lang="en-US" altLang="ko-KR" sz="2200" dirty="0" smtClean="0"/>
          </a:p>
          <a:p>
            <a:r>
              <a:rPr lang="ko-KR" altLang="en-US" sz="2200" dirty="0" smtClean="0"/>
              <a:t>모든 메뉴들에 </a:t>
            </a:r>
            <a:r>
              <a:rPr lang="en-US" altLang="ko-KR" sz="2200" dirty="0" smtClean="0"/>
              <a:t>‘</a:t>
            </a:r>
            <a:r>
              <a:rPr lang="ko-KR" altLang="en-US" sz="2200" dirty="0" smtClean="0"/>
              <a:t>갱신</a:t>
            </a:r>
            <a:r>
              <a:rPr lang="en-US" altLang="ko-KR" sz="2200" dirty="0" smtClean="0"/>
              <a:t>’</a:t>
            </a:r>
            <a:r>
              <a:rPr lang="ko-KR" altLang="en-US" sz="2200" dirty="0" smtClean="0"/>
              <a:t>이라는 타이틀이 전부 다 붙어있습니다</a:t>
            </a:r>
            <a:r>
              <a:rPr lang="en-US" altLang="ko-KR" sz="2200" dirty="0" smtClean="0"/>
              <a:t>…..</a:t>
            </a:r>
          </a:p>
          <a:p>
            <a:endParaRPr lang="en-US" altLang="ko-KR" sz="2200" dirty="0"/>
          </a:p>
          <a:p>
            <a:r>
              <a:rPr lang="ko-KR" altLang="en-US" sz="2200" dirty="0" smtClean="0">
                <a:solidFill>
                  <a:srgbClr val="FF0000"/>
                </a:solidFill>
              </a:rPr>
              <a:t>디자인해서 드린 이미지를 제발 참고하여 작업해주세요</a:t>
            </a:r>
            <a:r>
              <a:rPr lang="en-US" altLang="ko-KR" sz="2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200" dirty="0">
              <a:solidFill>
                <a:srgbClr val="FF0000"/>
              </a:solidFill>
            </a:endParaRPr>
          </a:p>
          <a:p>
            <a:r>
              <a:rPr lang="ko-KR" altLang="en-US" sz="2200" dirty="0" smtClean="0">
                <a:solidFill>
                  <a:srgbClr val="FF0000"/>
                </a:solidFill>
              </a:rPr>
              <a:t>예를 들면</a:t>
            </a:r>
            <a:r>
              <a:rPr lang="en-US" altLang="ko-KR" sz="2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2200" dirty="0" smtClean="0">
                <a:solidFill>
                  <a:srgbClr val="FF0000"/>
                </a:solidFill>
              </a:rPr>
              <a:t>사업장 정보 관리와 터빈 정보 관리에는 갱신이 붙지 않습니다</a:t>
            </a:r>
            <a:r>
              <a:rPr lang="en-US" altLang="ko-KR" sz="2200" dirty="0" smtClean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6545" y="1543538"/>
            <a:ext cx="612647" cy="38331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3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0317" y="3024198"/>
            <a:ext cx="9571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모든 메뉴 공통으로</a:t>
            </a:r>
            <a:endParaRPr lang="en-US" altLang="ko-KR" sz="2200" dirty="0" smtClean="0"/>
          </a:p>
          <a:p>
            <a:r>
              <a:rPr lang="ko-KR" altLang="en-US" sz="2200" dirty="0" smtClean="0"/>
              <a:t>작성하지 않은 항목은</a:t>
            </a:r>
            <a:endParaRPr lang="en-US" altLang="ko-KR" sz="2200" dirty="0" smtClean="0"/>
          </a:p>
          <a:p>
            <a:r>
              <a:rPr lang="ko-KR" altLang="en-US" sz="2200" dirty="0" smtClean="0"/>
              <a:t>목록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상세화면에서 </a:t>
            </a:r>
            <a:r>
              <a:rPr lang="ko-KR" altLang="en-US" sz="2200" dirty="0" err="1" smtClean="0"/>
              <a:t>보여질때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'-(</a:t>
            </a:r>
            <a:r>
              <a:rPr lang="ko-KR" altLang="en-US" sz="2200" dirty="0" err="1" smtClean="0"/>
              <a:t>하이폰</a:t>
            </a:r>
            <a:r>
              <a:rPr lang="en-US" altLang="ko-KR" sz="2200" dirty="0" smtClean="0"/>
              <a:t>)‘ </a:t>
            </a:r>
            <a:r>
              <a:rPr lang="ko-KR" altLang="en-US" sz="2200" dirty="0" smtClean="0"/>
              <a:t>처리 해주세요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82905"/>
            <a:ext cx="9658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" y="962215"/>
            <a:ext cx="3571875" cy="515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8430" y="1665456"/>
            <a:ext cx="2393217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26197" y="1500593"/>
            <a:ext cx="9571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‘</a:t>
            </a:r>
            <a:r>
              <a:rPr lang="ko-KR" altLang="en-US" sz="2200" dirty="0" smtClean="0"/>
              <a:t>내 결재 이력 보기</a:t>
            </a:r>
            <a:r>
              <a:rPr lang="en-US" altLang="ko-KR" sz="2200" dirty="0" smtClean="0"/>
              <a:t>’ </a:t>
            </a:r>
            <a:r>
              <a:rPr lang="ko-KR" altLang="en-US" sz="2200" dirty="0" smtClean="0"/>
              <a:t>버튼 클릭 시</a:t>
            </a:r>
            <a:endParaRPr lang="en-US" altLang="ko-KR" sz="2200" dirty="0" smtClean="0"/>
          </a:p>
          <a:p>
            <a:r>
              <a:rPr lang="ko-KR" altLang="en-US" sz="2200" dirty="0" smtClean="0"/>
              <a:t>화면 이동이 되지 않습니다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연결해주세요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7400" y="330200"/>
            <a:ext cx="47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Vn</a:t>
            </a:r>
            <a:r>
              <a:rPr lang="en-US" dirty="0" smtClean="0">
                <a:solidFill>
                  <a:srgbClr val="FF0000"/>
                </a:solidFill>
              </a:rPr>
              <a:t> note: don’t have detail requirement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0" y="1239669"/>
            <a:ext cx="10903839" cy="4378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61863" y="1162536"/>
            <a:ext cx="948466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6702" y="1671552"/>
            <a:ext cx="1856769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080" y="5856444"/>
            <a:ext cx="10679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나의 현재 화면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사업장 정보 리스트</a:t>
            </a:r>
            <a:r>
              <a:rPr lang="en-US" altLang="ko-KR" sz="3000" dirty="0" smtClean="0"/>
              <a:t>(2depth)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453896" y="2111268"/>
            <a:ext cx="14972" cy="374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85616"/>
            <a:ext cx="1177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2depth</a:t>
            </a:r>
            <a:r>
              <a:rPr lang="ko-KR" altLang="en-US" sz="2000" dirty="0" smtClean="0">
                <a:solidFill>
                  <a:srgbClr val="FF0000"/>
                </a:solidFill>
              </a:rPr>
              <a:t>가 속한 </a:t>
            </a:r>
            <a:r>
              <a:rPr lang="en-US" altLang="ko-KR" sz="2000" dirty="0" smtClean="0">
                <a:solidFill>
                  <a:srgbClr val="FF0000"/>
                </a:solidFill>
              </a:rPr>
              <a:t>1depth</a:t>
            </a:r>
            <a:r>
              <a:rPr lang="ko-KR" altLang="en-US" sz="2000" dirty="0" smtClean="0">
                <a:solidFill>
                  <a:srgbClr val="FF0000"/>
                </a:solidFill>
              </a:rPr>
              <a:t>에 </a:t>
            </a:r>
            <a:r>
              <a:rPr lang="en-US" altLang="ko-KR" sz="2000" dirty="0" smtClean="0">
                <a:solidFill>
                  <a:srgbClr val="FF0000"/>
                </a:solidFill>
              </a:rPr>
              <a:t>active </a:t>
            </a:r>
            <a:r>
              <a:rPr lang="ko-KR" altLang="en-US" sz="2000" dirty="0" smtClean="0">
                <a:solidFill>
                  <a:srgbClr val="FF0000"/>
                </a:solidFill>
              </a:rPr>
              <a:t>클래스가 붙어 현재 내가 어디 메뉴에 있는지 확인 가능하게 해주세요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5" idx="0"/>
          </p:cNvCxnSpPr>
          <p:nvPr/>
        </p:nvCxnSpPr>
        <p:spPr>
          <a:xfrm flipV="1">
            <a:off x="4436096" y="885726"/>
            <a:ext cx="0" cy="27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925" y="116284"/>
            <a:ext cx="37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VN note: 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plz</a:t>
            </a:r>
            <a:r>
              <a:rPr lang="en-US" b="1" dirty="0" smtClean="0">
                <a:solidFill>
                  <a:srgbClr val="FF0000"/>
                </a:solidFill>
              </a:rPr>
              <a:t> support 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6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3969" y="2875488"/>
            <a:ext cx="405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일반 관리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0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1200926"/>
            <a:ext cx="10215562" cy="3368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15569" y="2386584"/>
            <a:ext cx="2953512" cy="18836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2113820" y="5496974"/>
            <a:ext cx="1562067" cy="80324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업데이트 항목이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개 이하인 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5183156" y="5555443"/>
            <a:ext cx="1562067" cy="80324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업데이트 항목이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개 이상인 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4569" y="2386584"/>
            <a:ext cx="2953512" cy="18836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93569" y="2386584"/>
            <a:ext cx="2953512" cy="18836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8965724" y="5514375"/>
            <a:ext cx="1562067" cy="80324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업데이트 항목이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없는 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35" y="377265"/>
            <a:ext cx="73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1-1-2. </a:t>
            </a:r>
            <a:r>
              <a:rPr lang="ko-KR" altLang="en-US" sz="2400" b="1" dirty="0" smtClean="0"/>
              <a:t>일반관리</a:t>
            </a:r>
            <a:r>
              <a:rPr lang="en-US" altLang="ko-KR" sz="2400" b="1" dirty="0" smtClean="0"/>
              <a:t>_</a:t>
            </a:r>
            <a:r>
              <a:rPr lang="ko-KR" altLang="en-US" sz="2400" b="1" dirty="0" err="1" smtClean="0"/>
              <a:t>보고서작성</a:t>
            </a:r>
            <a:r>
              <a:rPr lang="ko-KR" altLang="en-US" sz="2400" b="1" dirty="0" smtClean="0"/>
              <a:t> 이력관리</a:t>
            </a:r>
            <a:r>
              <a:rPr lang="en-US" altLang="ko-KR" sz="2400" b="1" dirty="0" smtClean="0"/>
              <a:t>_</a:t>
            </a:r>
            <a:r>
              <a:rPr lang="ko-KR" altLang="en-US" sz="2400" b="1" dirty="0" err="1" smtClean="0"/>
              <a:t>상태별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56022" y="266007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84822" y="939338"/>
            <a:ext cx="191193" cy="1447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7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6835" y="377265"/>
            <a:ext cx="73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사업장 정보 관리 목록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72400"/>
            <a:ext cx="11293411" cy="36535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467345" y="2357354"/>
            <a:ext cx="1554479" cy="2845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8222013" y="5805902"/>
            <a:ext cx="885412" cy="410050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01073" y="2357354"/>
            <a:ext cx="972311" cy="2845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9354312" y="5805902"/>
            <a:ext cx="2670048" cy="410050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 표시</a:t>
            </a:r>
            <a:r>
              <a:rPr lang="en-US" altLang="ko-KR" sz="1000" dirty="0" smtClean="0">
                <a:solidFill>
                  <a:schemeClr val="tx1"/>
                </a:solidFill>
              </a:rPr>
              <a:t>-&gt;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단계로 문구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11274551" y="2357354"/>
            <a:ext cx="558354" cy="2845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11036809" y="1530583"/>
            <a:ext cx="885412" cy="410050"/>
          </a:xfrm>
          <a:prstGeom prst="wedgeRectCallout">
            <a:avLst>
              <a:gd name="adj1" fmla="val 18300"/>
              <a:gd name="adj2" fmla="val 1522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0421" y="377265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883197"/>
            <a:ext cx="9966769" cy="2086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211" y="825321"/>
            <a:ext cx="73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터빈 정보 관리 목록</a:t>
            </a:r>
            <a:endParaRPr lang="en-US" altLang="ko-KR" sz="2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17825" y="2682185"/>
            <a:ext cx="1060799" cy="10394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5277644" y="4948334"/>
            <a:ext cx="2605341" cy="80324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설치년도는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년도</a:t>
            </a:r>
            <a:r>
              <a:rPr lang="en-US" altLang="ko-KR" sz="1000" dirty="0" smtClean="0">
                <a:solidFill>
                  <a:schemeClr val="tx1"/>
                </a:solidFill>
              </a:rPr>
              <a:t>’ </a:t>
            </a:r>
            <a:r>
              <a:rPr lang="ko-KR" altLang="en-US" sz="10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날짜는 나오지 않으며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'2022</a:t>
            </a:r>
            <a:r>
              <a:rPr lang="ko-KR" altLang="en-US" sz="1000" dirty="0" smtClean="0">
                <a:solidFill>
                  <a:schemeClr val="tx1"/>
                </a:solidFill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</a:rPr>
              <a:t>‘ </a:t>
            </a:r>
            <a:r>
              <a:rPr lang="ko-KR" altLang="en-US" sz="1000" dirty="0" smtClean="0">
                <a:solidFill>
                  <a:schemeClr val="tx1"/>
                </a:solidFill>
              </a:rPr>
              <a:t>이런 식으로 년도만 나오게 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.....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6065" y="2682185"/>
            <a:ext cx="725519" cy="10394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7139146" y="4358864"/>
            <a:ext cx="1199356" cy="43748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257" y="2569409"/>
            <a:ext cx="725519" cy="10394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10199338" y="4246088"/>
            <a:ext cx="1199356" cy="437482"/>
          </a:xfrm>
          <a:prstGeom prst="wedgeRectCallout">
            <a:avLst>
              <a:gd name="adj1" fmla="val -10617"/>
              <a:gd name="adj2" fmla="val -20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8502" y="340822"/>
            <a:ext cx="25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VN note: Done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14" y="1769602"/>
            <a:ext cx="9246986" cy="37562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73585" y="2608319"/>
            <a:ext cx="307943" cy="3134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3456432" y="2007346"/>
            <a:ext cx="4690872" cy="976428"/>
          </a:xfrm>
          <a:prstGeom prst="wedgeRectCallout">
            <a:avLst>
              <a:gd name="adj1" fmla="val -57669"/>
              <a:gd name="adj2" fmla="val 19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‘x’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버튼은 수정화면에서 등장합니다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목록화면에서는 나오지 않습니다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097" y="3491027"/>
            <a:ext cx="868775" cy="2628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3081528" y="3429000"/>
            <a:ext cx="6513576" cy="437482"/>
          </a:xfrm>
          <a:prstGeom prst="wedgeRectCallout">
            <a:avLst>
              <a:gd name="adj1" fmla="val -60398"/>
              <a:gd name="adj2" fmla="val -36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모두 한글화해주세요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..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디자인 이미지와 제발 똑같이 해주세요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!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011" y="374624"/>
            <a:ext cx="73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보건안전환경 경영방침</a:t>
            </a:r>
            <a:endParaRPr lang="en-US" altLang="ko-KR" sz="24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921145" y="5175504"/>
            <a:ext cx="914495" cy="3503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3081528" y="5175504"/>
            <a:ext cx="6513576" cy="437482"/>
          </a:xfrm>
          <a:prstGeom prst="wedgeRectCallout">
            <a:avLst>
              <a:gd name="adj1" fmla="val 55699"/>
              <a:gd name="adj2" fmla="val -11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'</a:t>
            </a:r>
            <a:r>
              <a:rPr lang="ko-KR" altLang="en-US" sz="1500" dirty="0" smtClean="0">
                <a:solidFill>
                  <a:schemeClr val="tx1"/>
                </a:solidFill>
              </a:rPr>
              <a:t>수정</a:t>
            </a:r>
            <a:r>
              <a:rPr lang="en-US" altLang="ko-KR" sz="1500" dirty="0" smtClean="0">
                <a:solidFill>
                  <a:schemeClr val="tx1"/>
                </a:solidFill>
              </a:rPr>
              <a:t>‘ </a:t>
            </a:r>
            <a:r>
              <a:rPr lang="ko-KR" altLang="en-US" sz="1500" dirty="0" smtClean="0">
                <a:solidFill>
                  <a:schemeClr val="tx1"/>
                </a:solidFill>
              </a:rPr>
              <a:t>버튼 클릭 시 수정화면으로 이동됩니다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현재 이동하지 않습니다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……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0421" y="377265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69" y="853215"/>
            <a:ext cx="9213368" cy="45079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5989025" y="2600474"/>
            <a:ext cx="4316264" cy="21452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현재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1702" y="5759010"/>
            <a:ext cx="957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사고분석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등록된 내용이 없는 경우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포토샵 파일명</a:t>
            </a:r>
            <a:r>
              <a:rPr lang="en-US" altLang="ko-KR" dirty="0" smtClean="0"/>
              <a:t>: 0-1-3.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사고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내용없음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>
            <a:stCxn id="11" idx="0"/>
          </p:cNvCxnSpPr>
          <p:nvPr/>
        </p:nvCxnSpPr>
        <p:spPr>
          <a:xfrm flipH="1">
            <a:off x="5989025" y="4745736"/>
            <a:ext cx="2158132" cy="133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5862" y="264379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5" y="1414747"/>
            <a:ext cx="10883836" cy="33921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902" y="458271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, </a:t>
            </a:r>
            <a:r>
              <a:rPr lang="ko-KR" altLang="en-US" sz="2400" b="1" dirty="0"/>
              <a:t>보건안전환경 </a:t>
            </a:r>
            <a:r>
              <a:rPr lang="ko-KR" altLang="en-US" sz="2400" b="1" dirty="0" err="1"/>
              <a:t>법규관리</a:t>
            </a:r>
            <a:endParaRPr lang="en-US" altLang="ko-KR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83369" y="2760440"/>
            <a:ext cx="1453991" cy="3302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3081528" y="5175504"/>
            <a:ext cx="6513576" cy="1252728"/>
          </a:xfrm>
          <a:prstGeom prst="wedgeRectCallout">
            <a:avLst>
              <a:gd name="adj1" fmla="val -70787"/>
              <a:gd name="adj2" fmla="val -228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새창으로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링크 띄워주세요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https://</a:t>
            </a:r>
            <a:r>
              <a:rPr lang="ko-KR" altLang="en-US" sz="1600" dirty="0" smtClean="0">
                <a:solidFill>
                  <a:schemeClr val="tx1"/>
                </a:solidFill>
              </a:rPr>
              <a:t>www.kosha.or.kr/kosha</a:t>
            </a:r>
            <a:r>
              <a:rPr lang="en-US" altLang="ko-KR" sz="1600" dirty="0" smtClean="0">
                <a:solidFill>
                  <a:schemeClr val="tx1"/>
                </a:solidFill>
              </a:rPr>
              <a:t>/index.do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3561" y="3074329"/>
            <a:ext cx="307943" cy="3134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3456432" y="1700784"/>
            <a:ext cx="4690872" cy="1004927"/>
          </a:xfrm>
          <a:prstGeom prst="wedgeRectCallout">
            <a:avLst>
              <a:gd name="adj1" fmla="val 31804"/>
              <a:gd name="adj2" fmla="val 8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‘x’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버튼은 수정화면에서 등장합니다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목록화면에서는 나오지 않습니다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0421" y="377265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3969" y="2875488"/>
            <a:ext cx="405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보건 관리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3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75" y="887918"/>
            <a:ext cx="8821850" cy="43876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04859" y="2040378"/>
            <a:ext cx="8400031" cy="2734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현재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475" y="5781708"/>
            <a:ext cx="957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옆에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내용을 추가해주세요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직급과 직책 내용은 다음 화면에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말풍선: 사각형 1">
            <a:extLst>
              <a:ext uri="{FF2B5EF4-FFF2-40B4-BE49-F238E27FC236}">
                <a16:creationId xmlns:a16="http://schemas.microsoft.com/office/drawing/2014/main" id="{1A633BDF-EE5F-426C-B8A8-60D312924616}"/>
              </a:ext>
            </a:extLst>
          </p:cNvPr>
          <p:cNvSpPr/>
          <p:nvPr/>
        </p:nvSpPr>
        <p:spPr>
          <a:xfrm>
            <a:off x="2086389" y="4847750"/>
            <a:ext cx="762000" cy="320040"/>
          </a:xfrm>
          <a:prstGeom prst="wedgeRectCallout">
            <a:avLst>
              <a:gd name="adj1" fmla="val 81667"/>
              <a:gd name="adj2" fmla="val -8632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직책 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0430" y="381789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VN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0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463282" y="321253"/>
            <a:ext cx="2146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 </a:t>
            </a:r>
            <a:r>
              <a:rPr lang="ko-KR" altLang="en-US" sz="2500" b="1" dirty="0"/>
              <a:t>직급 </a:t>
            </a:r>
            <a:r>
              <a:rPr lang="en-US" altLang="ko-KR" sz="2500" b="1" dirty="0"/>
              <a:t>&gt;</a:t>
            </a:r>
            <a:endParaRPr lang="ko-KR" altLang="en-US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85607-A511-4B32-8820-BD4324BAF345}"/>
              </a:ext>
            </a:extLst>
          </p:cNvPr>
          <p:cNvSpPr txBox="1"/>
          <p:nvPr/>
        </p:nvSpPr>
        <p:spPr>
          <a:xfrm>
            <a:off x="6391163" y="331665"/>
            <a:ext cx="2146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 </a:t>
            </a:r>
            <a:r>
              <a:rPr lang="ko-KR" altLang="en-US" sz="2500" b="1" dirty="0"/>
              <a:t>직책 </a:t>
            </a:r>
            <a:r>
              <a:rPr lang="en-US" altLang="ko-KR" sz="2500" b="1" dirty="0"/>
              <a:t>&gt;</a:t>
            </a:r>
            <a:endParaRPr lang="ko-KR" altLang="en-US" sz="2500" b="1" dirty="0"/>
          </a:p>
        </p:txBody>
      </p:sp>
      <p:sp>
        <p:nvSpPr>
          <p:cNvPr id="14" name="아래쪽 화살표 13"/>
          <p:cNvSpPr/>
          <p:nvPr/>
        </p:nvSpPr>
        <p:spPr>
          <a:xfrm>
            <a:off x="251157" y="1396230"/>
            <a:ext cx="205420" cy="4622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94544" y="143577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검사 및 수리</a:t>
            </a:r>
            <a:endParaRPr lang="en-US" altLang="ko-KR" dirty="0" smtClean="0"/>
          </a:p>
          <a:p>
            <a:r>
              <a:rPr lang="ko-KR" altLang="en-US" dirty="0" smtClean="0"/>
              <a:t>전문 엔지니어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10315" y="24458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전기</a:t>
            </a:r>
            <a:endParaRPr lang="en-US" altLang="ko-KR" dirty="0" smtClean="0"/>
          </a:p>
          <a:p>
            <a:r>
              <a:rPr lang="ko-KR" altLang="en-US" dirty="0" smtClean="0"/>
              <a:t>엔지니어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940153" y="34404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</a:t>
            </a:r>
            <a:endParaRPr lang="en-US" altLang="ko-KR" dirty="0" smtClean="0"/>
          </a:p>
          <a:p>
            <a:r>
              <a:rPr lang="ko-KR" altLang="en-US" dirty="0" smtClean="0"/>
              <a:t>엔지니어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88348" y="437663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연구개발</a:t>
            </a:r>
            <a:endParaRPr lang="en-US" altLang="ko-KR" dirty="0" smtClean="0"/>
          </a:p>
          <a:p>
            <a:r>
              <a:rPr lang="ko-KR" altLang="en-US" dirty="0" smtClean="0"/>
              <a:t>전문 연구원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932552" y="5347737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기술 컨설턴트</a:t>
            </a:r>
            <a:endParaRPr lang="en-US" altLang="ko-KR" dirty="0" smtClean="0"/>
          </a:p>
          <a:p>
            <a:r>
              <a:rPr lang="ko-KR" altLang="en-US" dirty="0" smtClean="0"/>
              <a:t>엔지니어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03014" y="1364318"/>
            <a:ext cx="16690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일반 직급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ko-KR" altLang="en-US" dirty="0" smtClean="0"/>
              <a:t>명예회장</a:t>
            </a:r>
            <a:endParaRPr lang="en-US" altLang="ko-KR" dirty="0" smtClean="0"/>
          </a:p>
          <a:p>
            <a:r>
              <a:rPr lang="ko-KR" altLang="en-US" dirty="0" smtClean="0"/>
              <a:t>회장</a:t>
            </a:r>
            <a:endParaRPr lang="en-US" altLang="ko-KR" dirty="0" smtClean="0"/>
          </a:p>
          <a:p>
            <a:r>
              <a:rPr lang="ko-KR" altLang="en-US" dirty="0" smtClean="0"/>
              <a:t>부회장</a:t>
            </a:r>
            <a:endParaRPr lang="en-US" altLang="ko-KR" dirty="0" smtClean="0"/>
          </a:p>
          <a:p>
            <a:r>
              <a:rPr lang="ko-KR" altLang="en-US" dirty="0" smtClean="0"/>
              <a:t>사장</a:t>
            </a:r>
            <a:endParaRPr lang="en-US" altLang="ko-KR" dirty="0" smtClean="0"/>
          </a:p>
          <a:p>
            <a:r>
              <a:rPr lang="ko-KR" altLang="en-US" dirty="0" smtClean="0"/>
              <a:t>부사장</a:t>
            </a:r>
            <a:endParaRPr lang="en-US" altLang="ko-KR" dirty="0" smtClean="0"/>
          </a:p>
          <a:p>
            <a:r>
              <a:rPr lang="ko-KR" altLang="en-US" dirty="0" smtClean="0"/>
              <a:t>전무이사</a:t>
            </a:r>
            <a:endParaRPr lang="en-US" altLang="ko-KR" dirty="0" smtClean="0"/>
          </a:p>
          <a:p>
            <a:r>
              <a:rPr lang="ko-KR" altLang="en-US" dirty="0" smtClean="0"/>
              <a:t>상무이사</a:t>
            </a:r>
            <a:endParaRPr lang="en-US" altLang="ko-KR" dirty="0" smtClean="0"/>
          </a:p>
          <a:p>
            <a:r>
              <a:rPr lang="ko-KR" altLang="en-US" dirty="0" smtClean="0"/>
              <a:t>이사</a:t>
            </a:r>
            <a:endParaRPr lang="en-US" altLang="ko-KR" dirty="0" smtClean="0"/>
          </a:p>
          <a:p>
            <a:r>
              <a:rPr lang="ko-KR" altLang="en-US" dirty="0" smtClean="0"/>
              <a:t>부장</a:t>
            </a:r>
            <a:endParaRPr lang="en-US" altLang="ko-KR" dirty="0" smtClean="0"/>
          </a:p>
          <a:p>
            <a:r>
              <a:rPr lang="ko-KR" altLang="en-US" dirty="0" smtClean="0"/>
              <a:t>차장</a:t>
            </a:r>
            <a:endParaRPr lang="en-US" altLang="ko-KR" dirty="0" smtClean="0"/>
          </a:p>
          <a:p>
            <a:r>
              <a:rPr lang="ko-KR" altLang="en-US" dirty="0" smtClean="0"/>
              <a:t>과장</a:t>
            </a:r>
            <a:endParaRPr lang="en-US" altLang="ko-KR" dirty="0" smtClean="0"/>
          </a:p>
          <a:p>
            <a:r>
              <a:rPr lang="ko-KR" altLang="en-US" dirty="0" smtClean="0"/>
              <a:t>계장</a:t>
            </a:r>
            <a:endParaRPr lang="en-US" altLang="ko-KR" dirty="0" smtClean="0"/>
          </a:p>
          <a:p>
            <a:r>
              <a:rPr lang="ko-KR" altLang="en-US" dirty="0" smtClean="0"/>
              <a:t>대리</a:t>
            </a:r>
            <a:endParaRPr lang="en-US" altLang="ko-KR" dirty="0" smtClean="0"/>
          </a:p>
          <a:p>
            <a:r>
              <a:rPr lang="ko-KR" altLang="en-US" dirty="0" smtClean="0"/>
              <a:t>주임</a:t>
            </a:r>
            <a:endParaRPr lang="en-US" altLang="ko-KR" dirty="0" smtClean="0"/>
          </a:p>
          <a:p>
            <a:r>
              <a:rPr lang="ko-KR" altLang="en-US" dirty="0" smtClean="0"/>
              <a:t>사원</a:t>
            </a:r>
            <a:endParaRPr lang="en-US" altLang="ko-KR" dirty="0" smtClean="0"/>
          </a:p>
          <a:p>
            <a:r>
              <a:rPr lang="ko-KR" altLang="en-US" dirty="0" smtClean="0"/>
              <a:t>인턴</a:t>
            </a:r>
            <a:endParaRPr lang="en-US" altLang="ko-KR" dirty="0" smtClean="0"/>
          </a:p>
        </p:txBody>
      </p:sp>
      <p:sp>
        <p:nvSpPr>
          <p:cNvPr id="32" name="아래쪽 화살표 31"/>
          <p:cNvSpPr/>
          <p:nvPr/>
        </p:nvSpPr>
        <p:spPr>
          <a:xfrm>
            <a:off x="3012205" y="1407243"/>
            <a:ext cx="205420" cy="4622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64062" y="1375331"/>
            <a:ext cx="173477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&lt;R&amp;D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직급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ko-KR" altLang="en-US" dirty="0"/>
              <a:t>연구소장</a:t>
            </a:r>
            <a:endParaRPr lang="en-US" altLang="ko-KR" dirty="0"/>
          </a:p>
          <a:p>
            <a:r>
              <a:rPr lang="ko-KR" altLang="en-US" dirty="0"/>
              <a:t>수석 연구원</a:t>
            </a:r>
            <a:endParaRPr lang="en-US" altLang="ko-KR" dirty="0"/>
          </a:p>
          <a:p>
            <a:r>
              <a:rPr lang="ko-KR" altLang="en-US" dirty="0"/>
              <a:t>책임 연구원</a:t>
            </a:r>
            <a:endParaRPr lang="en-US" altLang="ko-KR" dirty="0"/>
          </a:p>
          <a:p>
            <a:r>
              <a:rPr lang="ko-KR" altLang="en-US" dirty="0"/>
              <a:t>선임 연구원</a:t>
            </a:r>
            <a:endParaRPr lang="en-US" altLang="ko-KR" dirty="0"/>
          </a:p>
          <a:p>
            <a:r>
              <a:rPr lang="ko-KR" altLang="en-US" dirty="0"/>
              <a:t>전임 연구원</a:t>
            </a:r>
            <a:endParaRPr lang="en-US" altLang="ko-KR" dirty="0"/>
          </a:p>
          <a:p>
            <a:r>
              <a:rPr lang="ko-KR" altLang="en-US" dirty="0"/>
              <a:t>주임 연구원</a:t>
            </a:r>
            <a:endParaRPr lang="en-US" altLang="ko-KR" dirty="0"/>
          </a:p>
          <a:p>
            <a:r>
              <a:rPr lang="ko-KR" altLang="en-US" dirty="0"/>
              <a:t>연구원</a:t>
            </a:r>
            <a:endParaRPr lang="en-US" altLang="ko-KR" dirty="0"/>
          </a:p>
        </p:txBody>
      </p:sp>
      <p:sp>
        <p:nvSpPr>
          <p:cNvPr id="34" name="아래쪽 화살표 33"/>
          <p:cNvSpPr/>
          <p:nvPr/>
        </p:nvSpPr>
        <p:spPr>
          <a:xfrm>
            <a:off x="6614035" y="1468947"/>
            <a:ext cx="205420" cy="4622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9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FAED4F-DDFE-46C2-979D-0F758576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72"/>
            <a:ext cx="12192000" cy="4853441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A38AB9D-2EF6-4AD3-B01E-28780498399A}"/>
              </a:ext>
            </a:extLst>
          </p:cNvPr>
          <p:cNvSpPr/>
          <p:nvPr/>
        </p:nvSpPr>
        <p:spPr>
          <a:xfrm>
            <a:off x="7384212" y="882798"/>
            <a:ext cx="1072550" cy="555205"/>
          </a:xfrm>
          <a:prstGeom prst="wedgeRectCallout">
            <a:avLst>
              <a:gd name="adj1" fmla="val -79015"/>
              <a:gd name="adj2" fmla="val 993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직급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직책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68C73AA7-E481-4369-8770-19123E4206AD}"/>
              </a:ext>
            </a:extLst>
          </p:cNvPr>
          <p:cNvSpPr/>
          <p:nvPr/>
        </p:nvSpPr>
        <p:spPr>
          <a:xfrm>
            <a:off x="3812157" y="1584854"/>
            <a:ext cx="1072550" cy="437070"/>
          </a:xfrm>
          <a:prstGeom prst="wedgeRectCallout">
            <a:avLst>
              <a:gd name="adj1" fmla="val 58519"/>
              <a:gd name="adj2" fmla="val 1131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근무경력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문구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713B4-C3FF-4017-9BD6-441E0BC64D64}"/>
              </a:ext>
            </a:extLst>
          </p:cNvPr>
          <p:cNvSpPr/>
          <p:nvPr/>
        </p:nvSpPr>
        <p:spPr>
          <a:xfrm>
            <a:off x="7531100" y="2201022"/>
            <a:ext cx="4394200" cy="1463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188A8232-ED3F-4C4B-A337-681E2A5C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29787"/>
              </p:ext>
            </p:extLst>
          </p:nvPr>
        </p:nvGraphicFramePr>
        <p:xfrm>
          <a:off x="7998293" y="1546854"/>
          <a:ext cx="4165599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1599200756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953302990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05864827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수행기간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주요 수행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5607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936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28088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B10547-4327-4E8D-8A71-350DE23A5DD0}"/>
              </a:ext>
            </a:extLst>
          </p:cNvPr>
          <p:cNvSpPr/>
          <p:nvPr/>
        </p:nvSpPr>
        <p:spPr>
          <a:xfrm>
            <a:off x="5981700" y="4366033"/>
            <a:ext cx="4394200" cy="1463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F015FA74-E98F-4D6D-8AFD-AAD11346C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42790"/>
              </p:ext>
            </p:extLst>
          </p:nvPr>
        </p:nvGraphicFramePr>
        <p:xfrm>
          <a:off x="7792802" y="5469118"/>
          <a:ext cx="4165599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1599200756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953302990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105864827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자격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갱신 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5607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936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280886"/>
                  </a:ext>
                </a:extLst>
              </a:tr>
            </a:tbl>
          </a:graphicData>
        </a:graphic>
      </p:graphicFrame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9745324B-6B9E-455B-B01F-119E56B2E23A}"/>
              </a:ext>
            </a:extLst>
          </p:cNvPr>
          <p:cNvSpPr/>
          <p:nvPr/>
        </p:nvSpPr>
        <p:spPr>
          <a:xfrm>
            <a:off x="3579414" y="4748055"/>
            <a:ext cx="1639570" cy="1195545"/>
          </a:xfrm>
          <a:prstGeom prst="wedgeRectCallout">
            <a:avLst>
              <a:gd name="adj1" fmla="val -69605"/>
              <a:gd name="adj2" fmla="val -106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이수 </a:t>
            </a:r>
            <a:r>
              <a:rPr lang="ko-KR" altLang="en-US" sz="1000" dirty="0">
                <a:solidFill>
                  <a:schemeClr val="tx1"/>
                </a:solidFill>
              </a:rPr>
              <a:t>받지 못한 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있을 </a:t>
            </a:r>
            <a:r>
              <a:rPr lang="ko-KR" altLang="en-US" sz="1000" dirty="0">
                <a:solidFill>
                  <a:schemeClr val="tx1"/>
                </a:solidFill>
              </a:rPr>
              <a:t>수 있기 </a:t>
            </a:r>
            <a:r>
              <a:rPr lang="ko-KR" altLang="en-US" sz="1000" dirty="0" smtClean="0">
                <a:solidFill>
                  <a:schemeClr val="tx1"/>
                </a:solidFill>
              </a:rPr>
              <a:t>때문에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‘(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체크박스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미이수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2. 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미이수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에 체크한 경우 하단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이수일자와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갱신일자는</a:t>
            </a:r>
            <a:r>
              <a:rPr lang="ko-KR" altLang="en-US" sz="1000" dirty="0" smtClean="0">
                <a:solidFill>
                  <a:schemeClr val="tx1"/>
                </a:solidFill>
              </a:rPr>
              <a:t> 비활성화 되도록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94997" y="1748473"/>
            <a:ext cx="2078904" cy="2734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4997" y="2108809"/>
            <a:ext cx="612053" cy="2734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7164" y="2527909"/>
            <a:ext cx="7627936" cy="5430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7164" y="3219946"/>
            <a:ext cx="7627936" cy="5430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7164" y="3857173"/>
            <a:ext cx="3088206" cy="3263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1"/>
            <a:endCxn id="21" idx="3"/>
          </p:cNvCxnSpPr>
          <p:nvPr/>
        </p:nvCxnSpPr>
        <p:spPr>
          <a:xfrm flipH="1">
            <a:off x="7785100" y="2080254"/>
            <a:ext cx="213193" cy="7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3"/>
            <a:endCxn id="15" idx="0"/>
          </p:cNvCxnSpPr>
          <p:nvPr/>
        </p:nvCxnSpPr>
        <p:spPr>
          <a:xfrm>
            <a:off x="7785100" y="3491489"/>
            <a:ext cx="2090501" cy="197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94997" y="4263940"/>
            <a:ext cx="3088206" cy="3263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사각형 17">
            <a:extLst>
              <a:ext uri="{FF2B5EF4-FFF2-40B4-BE49-F238E27FC236}">
                <a16:creationId xmlns:a16="http://schemas.microsoft.com/office/drawing/2014/main" id="{9745324B-6B9E-455B-B01F-119E56B2E23A}"/>
              </a:ext>
            </a:extLst>
          </p:cNvPr>
          <p:cNvSpPr/>
          <p:nvPr/>
        </p:nvSpPr>
        <p:spPr>
          <a:xfrm>
            <a:off x="5891530" y="4995140"/>
            <a:ext cx="1639570" cy="652579"/>
          </a:xfrm>
          <a:prstGeom prst="wedgeRectCallout">
            <a:avLst>
              <a:gd name="adj1" fmla="val -69605"/>
              <a:gd name="adj2" fmla="val -106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갱신일자가</a:t>
            </a:r>
            <a:r>
              <a:rPr lang="ko-KR" altLang="en-US" sz="1000" dirty="0" smtClean="0">
                <a:solidFill>
                  <a:schemeClr val="tx1"/>
                </a:solidFill>
              </a:rPr>
              <a:t> 되면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갱신 필요</a:t>
            </a:r>
            <a:r>
              <a:rPr lang="en-US" altLang="ko-KR" sz="1000" dirty="0" smtClean="0">
                <a:solidFill>
                  <a:schemeClr val="tx1"/>
                </a:solidFill>
              </a:rPr>
              <a:t>＇</a:t>
            </a:r>
            <a:r>
              <a:rPr lang="ko-KR" altLang="en-US" sz="1000" dirty="0" smtClean="0">
                <a:solidFill>
                  <a:schemeClr val="tx1"/>
                </a:solidFill>
              </a:rPr>
              <a:t>라고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인풋 옆에 문구 추가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56762" y="305503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VN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5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5D1E8A-6070-4342-98C7-A25E2ACB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439"/>
            <a:ext cx="12192000" cy="2879122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BB7378D1-1AB9-40C1-B219-0C0F213C79EB}"/>
              </a:ext>
            </a:extLst>
          </p:cNvPr>
          <p:cNvSpPr/>
          <p:nvPr/>
        </p:nvSpPr>
        <p:spPr>
          <a:xfrm>
            <a:off x="3771182" y="2251494"/>
            <a:ext cx="1072550" cy="437070"/>
          </a:xfrm>
          <a:prstGeom prst="wedgeRectCallout">
            <a:avLst>
              <a:gd name="adj1" fmla="val 44846"/>
              <a:gd name="adj2" fmla="val 156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441" y="2959443"/>
            <a:ext cx="12084559" cy="2599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475" y="5781708"/>
            <a:ext cx="957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옆에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내용을 추가해주세요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6762" y="305503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VN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7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5A25C1-4410-4F36-AB2F-C9B5FB12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11"/>
            <a:ext cx="12192000" cy="5709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59E0CD-2F14-431B-8B1E-29AE204C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39" y="1301052"/>
            <a:ext cx="3021312" cy="178127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8FD5EB8-9149-4437-814F-0B691AB1BD00}"/>
              </a:ext>
            </a:extLst>
          </p:cNvPr>
          <p:cNvSpPr/>
          <p:nvPr/>
        </p:nvSpPr>
        <p:spPr>
          <a:xfrm>
            <a:off x="5559724" y="1082517"/>
            <a:ext cx="2549105" cy="754909"/>
          </a:xfrm>
          <a:prstGeom prst="wedgeRectCallout">
            <a:avLst>
              <a:gd name="adj1" fmla="val -61461"/>
              <a:gd name="adj2" fmla="val 392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직원 정보 입력을 했음에도 검색이 안됨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E2749892-64C1-42FE-A1A0-A0654195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38471"/>
              </p:ext>
            </p:extLst>
          </p:nvPr>
        </p:nvGraphicFramePr>
        <p:xfrm>
          <a:off x="6419974" y="4305601"/>
          <a:ext cx="5174952" cy="107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86">
                  <a:extLst>
                    <a:ext uri="{9D8B030D-6E8A-4147-A177-3AD203B41FA5}">
                      <a16:colId xmlns:a16="http://schemas.microsoft.com/office/drawing/2014/main" val="1599200756"/>
                    </a:ext>
                  </a:extLst>
                </a:gridCol>
                <a:gridCol w="1258786">
                  <a:extLst>
                    <a:ext uri="{9D8B030D-6E8A-4147-A177-3AD203B41FA5}">
                      <a16:colId xmlns:a16="http://schemas.microsoft.com/office/drawing/2014/main" val="953302990"/>
                    </a:ext>
                  </a:extLst>
                </a:gridCol>
                <a:gridCol w="2657380">
                  <a:extLst>
                    <a:ext uri="{9D8B030D-6E8A-4147-A177-3AD203B41FA5}">
                      <a16:colId xmlns:a16="http://schemas.microsoft.com/office/drawing/2014/main" val="1058648270"/>
                    </a:ext>
                  </a:extLst>
                </a:gridCol>
              </a:tblGrid>
              <a:tr h="365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질병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치료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 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5607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9368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28088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15692" y="2701262"/>
            <a:ext cx="747823" cy="45416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5228" y="1610342"/>
            <a:ext cx="747823" cy="45416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9036" y="4305601"/>
            <a:ext cx="5961902" cy="8435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endCxn id="10" idx="1"/>
          </p:cNvCxnSpPr>
          <p:nvPr/>
        </p:nvCxnSpPr>
        <p:spPr>
          <a:xfrm>
            <a:off x="6190938" y="4714407"/>
            <a:ext cx="229036" cy="1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89766" y="114311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VN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2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3969" y="2875488"/>
            <a:ext cx="405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안전 관리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4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4CF65B-AA63-449F-A600-EAE36BB9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45467"/>
            <a:ext cx="10845800" cy="5967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B59E56-A45B-409F-B41E-B95856019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5" t="43984" r="79806" b="43030"/>
          <a:stretch/>
        </p:blipFill>
        <p:spPr>
          <a:xfrm>
            <a:off x="2981288" y="1403545"/>
            <a:ext cx="1071563" cy="890588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24B0DFD-0287-45D5-B4CA-9058C02ECB71}"/>
              </a:ext>
            </a:extLst>
          </p:cNvPr>
          <p:cNvSpPr/>
          <p:nvPr/>
        </p:nvSpPr>
        <p:spPr>
          <a:xfrm>
            <a:off x="4307558" y="1544894"/>
            <a:ext cx="729615" cy="294359"/>
          </a:xfrm>
          <a:prstGeom prst="wedgeRectCallout">
            <a:avLst>
              <a:gd name="adj1" fmla="val -94890"/>
              <a:gd name="adj2" fmla="val 171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ETC </a:t>
            </a:r>
            <a:r>
              <a:rPr lang="ko-KR" altLang="en-US" sz="10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DA58076-79D1-4D19-AD80-BB96B437DC17}"/>
              </a:ext>
            </a:extLst>
          </p:cNvPr>
          <p:cNvSpPr/>
          <p:nvPr/>
        </p:nvSpPr>
        <p:spPr>
          <a:xfrm>
            <a:off x="9333230" y="2049101"/>
            <a:ext cx="1639570" cy="771243"/>
          </a:xfrm>
          <a:prstGeom prst="wedgeRectCallout">
            <a:avLst>
              <a:gd name="adj1" fmla="val -73443"/>
              <a:gd name="adj2" fmla="val 67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선택 가능하도록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분실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파손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44A2F05-890C-4E86-A73E-E45269388199}"/>
              </a:ext>
            </a:extLst>
          </p:cNvPr>
          <p:cNvSpPr/>
          <p:nvPr/>
        </p:nvSpPr>
        <p:spPr>
          <a:xfrm>
            <a:off x="3875065" y="2480968"/>
            <a:ext cx="1813701" cy="1154147"/>
          </a:xfrm>
          <a:prstGeom prst="wedgeRectCallout">
            <a:avLst>
              <a:gd name="adj1" fmla="val -102436"/>
              <a:gd name="adj2" fmla="val 40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교정이 </a:t>
            </a:r>
            <a:r>
              <a:rPr lang="ko-KR" altLang="en-US" sz="1000" dirty="0">
                <a:solidFill>
                  <a:schemeClr val="tx1"/>
                </a:solidFill>
              </a:rPr>
              <a:t>필요 없는 공구가 있기 </a:t>
            </a:r>
            <a:r>
              <a:rPr lang="ko-KR" altLang="en-US" sz="1000" dirty="0" smtClean="0">
                <a:solidFill>
                  <a:schemeClr val="tx1"/>
                </a:solidFill>
              </a:rPr>
              <a:t>때문에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‘(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체크박스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불필요</a:t>
            </a:r>
            <a:r>
              <a:rPr lang="en-US" altLang="ko-KR" sz="1000" dirty="0" smtClean="0">
                <a:solidFill>
                  <a:schemeClr val="tx1"/>
                </a:solidFill>
              </a:rPr>
              <a:t>’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불필요 체크했을 경우 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갱신일자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관리책임자 입력이 비활성화 되도록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E716B0E-9991-4C9A-8FE5-51B0096E55A5}"/>
              </a:ext>
            </a:extLst>
          </p:cNvPr>
          <p:cNvSpPr/>
          <p:nvPr/>
        </p:nvSpPr>
        <p:spPr>
          <a:xfrm>
            <a:off x="1957583" y="5556318"/>
            <a:ext cx="1362738" cy="451053"/>
          </a:xfrm>
          <a:prstGeom prst="wedgeRectCallout">
            <a:avLst>
              <a:gd name="adj1" fmla="val -97625"/>
              <a:gd name="adj2" fmla="val -869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장비 </a:t>
            </a:r>
            <a:r>
              <a:rPr lang="ko-KR" altLang="en-US" sz="1000" dirty="0">
                <a:solidFill>
                  <a:schemeClr val="tx1"/>
                </a:solidFill>
              </a:rPr>
              <a:t>활용 </a:t>
            </a:r>
            <a:r>
              <a:rPr lang="ko-KR" altLang="en-US" sz="1000" dirty="0" smtClean="0">
                <a:solidFill>
                  <a:schemeClr val="tx1"/>
                </a:solidFill>
              </a:rPr>
              <a:t>이력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문구 수정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F28F8030-4680-483D-AB09-32C849535CE4}"/>
              </a:ext>
            </a:extLst>
          </p:cNvPr>
          <p:cNvSpPr/>
          <p:nvPr/>
        </p:nvSpPr>
        <p:spPr>
          <a:xfrm>
            <a:off x="5833165" y="5556318"/>
            <a:ext cx="4072973" cy="450297"/>
          </a:xfrm>
          <a:prstGeom prst="wedgeRectCallout">
            <a:avLst>
              <a:gd name="adj1" fmla="val -66875"/>
              <a:gd name="adj2" fmla="val -96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장비 </a:t>
            </a:r>
            <a:r>
              <a:rPr lang="ko-KR" altLang="en-US" sz="1000" dirty="0">
                <a:solidFill>
                  <a:schemeClr val="tx1"/>
                </a:solidFill>
              </a:rPr>
              <a:t>활용 </a:t>
            </a:r>
            <a:r>
              <a:rPr lang="ko-KR" altLang="en-US" sz="1000" dirty="0" smtClean="0">
                <a:solidFill>
                  <a:schemeClr val="tx1"/>
                </a:solidFill>
              </a:rPr>
              <a:t>용도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000" dirty="0">
                <a:solidFill>
                  <a:schemeClr val="tx1"/>
                </a:solidFill>
              </a:rPr>
              <a:t>명을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문구 수정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6837" y="1947981"/>
            <a:ext cx="2294451" cy="2555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06075" y="2974832"/>
            <a:ext cx="2927155" cy="2773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836" y="3349443"/>
            <a:ext cx="2190266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4558" y="4736570"/>
            <a:ext cx="2190266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93102" y="5128740"/>
            <a:ext cx="2190266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6837" y="5204607"/>
            <a:ext cx="557347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93382" y="127116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VN note: Done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5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C7DC99-B5EF-4216-8108-57C9489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915"/>
            <a:ext cx="12192000" cy="4275015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345F6B7-562D-4DF2-8928-82F5C5B6036F}"/>
              </a:ext>
            </a:extLst>
          </p:cNvPr>
          <p:cNvSpPr/>
          <p:nvPr/>
        </p:nvSpPr>
        <p:spPr>
          <a:xfrm>
            <a:off x="2213648" y="1860436"/>
            <a:ext cx="2625052" cy="320040"/>
          </a:xfrm>
          <a:prstGeom prst="wedgeRectCallout">
            <a:avLst>
              <a:gd name="adj1" fmla="val -49223"/>
              <a:gd name="adj2" fmla="val 157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선택이 아닌 입력으로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73B29-BF2C-4EE7-9C3B-063F24E4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36" y="1376695"/>
            <a:ext cx="3330575" cy="1975108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57882084-E00C-4CE0-9BFC-CDF9A8FEADD2}"/>
              </a:ext>
            </a:extLst>
          </p:cNvPr>
          <p:cNvSpPr/>
          <p:nvPr/>
        </p:nvSpPr>
        <p:spPr>
          <a:xfrm>
            <a:off x="8664583" y="1362223"/>
            <a:ext cx="2549105" cy="754909"/>
          </a:xfrm>
          <a:prstGeom prst="wedgeRectCallout">
            <a:avLst>
              <a:gd name="adj1" fmla="val -61461"/>
              <a:gd name="adj2" fmla="val 392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 확인 필요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 정보 입력을 했음에도 검색이 안됨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6F50D32-B8AF-433E-B61D-25B68C3C2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7" y="2898167"/>
            <a:ext cx="3180138" cy="1975108"/>
          </a:xfrm>
          <a:prstGeom prst="rect">
            <a:avLst/>
          </a:prstGeom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0D74CF24-FB8B-4E7B-9915-8FB1A2EE4272}"/>
              </a:ext>
            </a:extLst>
          </p:cNvPr>
          <p:cNvSpPr/>
          <p:nvPr/>
        </p:nvSpPr>
        <p:spPr>
          <a:xfrm>
            <a:off x="9311650" y="5259783"/>
            <a:ext cx="2549105" cy="754909"/>
          </a:xfrm>
          <a:prstGeom prst="wedgeRectCallout">
            <a:avLst>
              <a:gd name="adj1" fmla="val -9"/>
              <a:gd name="adj2" fmla="val -1017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직원 정보 입력을 했음에도 검색이 안됨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2BD6FB-F020-4DD9-9096-4EC3DB3369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15" t="60238" r="77835" b="23330"/>
          <a:stretch/>
        </p:blipFill>
        <p:spPr>
          <a:xfrm>
            <a:off x="1527848" y="4277484"/>
            <a:ext cx="1371600" cy="1126882"/>
          </a:xfrm>
          <a:prstGeom prst="rect">
            <a:avLst/>
          </a:prstGeom>
        </p:spPr>
      </p:pic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4F0A97C9-15F4-48E1-A405-9D94AF049740}"/>
              </a:ext>
            </a:extLst>
          </p:cNvPr>
          <p:cNvSpPr/>
          <p:nvPr/>
        </p:nvSpPr>
        <p:spPr>
          <a:xfrm>
            <a:off x="2905524" y="4736026"/>
            <a:ext cx="1702271" cy="1615555"/>
          </a:xfrm>
          <a:prstGeom prst="wedgeRectCallout">
            <a:avLst>
              <a:gd name="adj1" fmla="val -36748"/>
              <a:gd name="adj2" fmla="val -756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작업공구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리스트가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니퍼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펜치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롱노즈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첼라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스패너 세트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육각렌치</a:t>
            </a:r>
            <a:r>
              <a:rPr lang="ko-KR" altLang="en-US" sz="1000" dirty="0" smtClean="0">
                <a:solidFill>
                  <a:schemeClr val="tx1"/>
                </a:solidFill>
              </a:rPr>
              <a:t> 세트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E6CDF116-FD21-4BE4-A17F-059B9E5A5384}"/>
              </a:ext>
            </a:extLst>
          </p:cNvPr>
          <p:cNvSpPr/>
          <p:nvPr/>
        </p:nvSpPr>
        <p:spPr>
          <a:xfrm>
            <a:off x="5201587" y="4773271"/>
            <a:ext cx="2740539" cy="791436"/>
          </a:xfrm>
          <a:prstGeom prst="wedgeRectCallout">
            <a:avLst>
              <a:gd name="adj1" fmla="val -37683"/>
              <a:gd name="adj2" fmla="val -1002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특이사항을 입력해주세요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이상이 없을 경우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이상 없음</a:t>
            </a:r>
            <a:r>
              <a:rPr lang="en-US" altLang="ko-KR" sz="1000" dirty="0">
                <a:solidFill>
                  <a:schemeClr val="tx1"/>
                </a:solidFill>
              </a:rPr>
              <a:t>’ </a:t>
            </a:r>
            <a:r>
              <a:rPr lang="ko-KR" altLang="en-US" sz="1000" dirty="0">
                <a:solidFill>
                  <a:schemeClr val="tx1"/>
                </a:solidFill>
              </a:rPr>
              <a:t>으로 입력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안내 문구 추가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6418" y="2545395"/>
            <a:ext cx="3985837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6419" y="3518887"/>
            <a:ext cx="2190266" cy="3478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endCxn id="7" idx="1"/>
          </p:cNvCxnSpPr>
          <p:nvPr/>
        </p:nvCxnSpPr>
        <p:spPr>
          <a:xfrm flipV="1">
            <a:off x="2386685" y="2364249"/>
            <a:ext cx="2739951" cy="1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3675" y="1823851"/>
            <a:ext cx="453361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6419" y="3995694"/>
            <a:ext cx="2929030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34351" y="3999341"/>
            <a:ext cx="3816852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0707" y="3511553"/>
            <a:ext cx="2114041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82089" y="3367120"/>
            <a:ext cx="453361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45147" y="1030470"/>
            <a:ext cx="230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Search function run </a:t>
            </a:r>
            <a:r>
              <a:rPr lang="en-US" sz="1200" dirty="0" err="1" smtClean="0">
                <a:solidFill>
                  <a:srgbClr val="00B050"/>
                </a:solidFill>
              </a:rPr>
              <a:t>normaly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직선 화살표 연결선 9"/>
          <p:cNvCxnSpPr>
            <a:stCxn id="26" idx="3"/>
          </p:cNvCxnSpPr>
          <p:nvPr/>
        </p:nvCxnSpPr>
        <p:spPr>
          <a:xfrm>
            <a:off x="8004748" y="3689866"/>
            <a:ext cx="75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9782" y="57357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VN: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1521081"/>
            <a:ext cx="8547163" cy="1681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6519377" y="2356369"/>
            <a:ext cx="777535" cy="3959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09344" y="3911922"/>
            <a:ext cx="957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스케줄관리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사고분석 그래프 호버 시 툴팁 디자인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: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>
            <a:off x="6908145" y="2752344"/>
            <a:ext cx="471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64" y="4626908"/>
            <a:ext cx="1362075" cy="638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5862" y="264379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0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FD0FCDC-E70B-4ACC-9DF4-0B27BC7F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0" y="281579"/>
            <a:ext cx="11492322" cy="43189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BFF35C-79F0-41A8-8C65-906371FA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52" y="4108682"/>
            <a:ext cx="5703434" cy="2603268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948AF04-45B4-4A2F-A677-AB5AA30D8561}"/>
              </a:ext>
            </a:extLst>
          </p:cNvPr>
          <p:cNvSpPr/>
          <p:nvPr/>
        </p:nvSpPr>
        <p:spPr>
          <a:xfrm>
            <a:off x="8159397" y="2293554"/>
            <a:ext cx="1447506" cy="557083"/>
          </a:xfrm>
          <a:prstGeom prst="wedgeRectCallout">
            <a:avLst>
              <a:gd name="adj1" fmla="val -144774"/>
              <a:gd name="adj2" fmla="val 2651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직원 정보 입력을 했음에도 검색이 안됨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ACEF3F-1EB8-4EFD-8558-0226A5C76AB1}"/>
              </a:ext>
            </a:extLst>
          </p:cNvPr>
          <p:cNvCxnSpPr>
            <a:cxnSpLocks/>
          </p:cNvCxnSpPr>
          <p:nvPr/>
        </p:nvCxnSpPr>
        <p:spPr>
          <a:xfrm>
            <a:off x="6922785" y="4743542"/>
            <a:ext cx="811988" cy="14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64A8725-96DE-47F2-8688-7583EE16C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32" t="54722" r="52500" b="30833"/>
          <a:stretch/>
        </p:blipFill>
        <p:spPr>
          <a:xfrm>
            <a:off x="1747901" y="2241708"/>
            <a:ext cx="1276350" cy="99060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6C995D95-B0E1-4C11-9780-99195D2A8153}"/>
              </a:ext>
            </a:extLst>
          </p:cNvPr>
          <p:cNvSpPr/>
          <p:nvPr/>
        </p:nvSpPr>
        <p:spPr>
          <a:xfrm>
            <a:off x="1813962" y="3557668"/>
            <a:ext cx="1738619" cy="1248240"/>
          </a:xfrm>
          <a:prstGeom prst="wedgeRectCallout">
            <a:avLst>
              <a:gd name="adj1" fmla="val -11921"/>
              <a:gd name="adj2" fmla="val -144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상태 선택 사항 수정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정상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보통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노후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파손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47901" y="2129961"/>
            <a:ext cx="1122716" cy="2234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32761" y="2441043"/>
            <a:ext cx="768081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87356" y="4544794"/>
            <a:ext cx="535429" cy="3566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4" idx="2"/>
            <a:endCxn id="3" idx="0"/>
          </p:cNvCxnSpPr>
          <p:nvPr/>
        </p:nvCxnSpPr>
        <p:spPr>
          <a:xfrm flipH="1">
            <a:off x="9122569" y="2797668"/>
            <a:ext cx="2294233" cy="131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75767" y="166255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Vn</a:t>
            </a:r>
            <a:r>
              <a:rPr lang="en-US" b="1" dirty="0" smtClean="0">
                <a:solidFill>
                  <a:srgbClr val="00B050"/>
                </a:solidFill>
              </a:rPr>
              <a:t>: Done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89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DC5FBA99-4E94-462B-8983-523C6944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50"/>
            <a:ext cx="12192000" cy="5923175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8D3489-9C08-406B-925F-94E92DF2A08E}"/>
              </a:ext>
            </a:extLst>
          </p:cNvPr>
          <p:cNvSpPr/>
          <p:nvPr/>
        </p:nvSpPr>
        <p:spPr>
          <a:xfrm>
            <a:off x="2831967" y="2552150"/>
            <a:ext cx="2694376" cy="663068"/>
          </a:xfrm>
          <a:prstGeom prst="wedgeRectCallout">
            <a:avLst>
              <a:gd name="adj1" fmla="val -70969"/>
              <a:gd name="adj2" fmla="val -24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직원 </a:t>
            </a:r>
            <a:r>
              <a:rPr lang="ko-KR" altLang="en-US" sz="1200" dirty="0">
                <a:solidFill>
                  <a:schemeClr val="tx1"/>
                </a:solidFill>
              </a:rPr>
              <a:t>검색 결과가 나오지 </a:t>
            </a:r>
            <a:r>
              <a:rPr lang="ko-KR" altLang="en-US" sz="1200" dirty="0" smtClean="0">
                <a:solidFill>
                  <a:schemeClr val="tx1"/>
                </a:solidFill>
              </a:rPr>
              <a:t>않아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선택이 </a:t>
            </a:r>
            <a:r>
              <a:rPr lang="ko-KR" altLang="en-US" sz="1200" dirty="0">
                <a:solidFill>
                  <a:schemeClr val="tx1"/>
                </a:solidFill>
              </a:rPr>
              <a:t>불가능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1CF9553-A076-46CF-839D-9E0254345FA9}"/>
              </a:ext>
            </a:extLst>
          </p:cNvPr>
          <p:cNvSpPr/>
          <p:nvPr/>
        </p:nvSpPr>
        <p:spPr>
          <a:xfrm>
            <a:off x="9049291" y="2315802"/>
            <a:ext cx="2244021" cy="663068"/>
          </a:xfrm>
          <a:prstGeom prst="wedgeRectCallout">
            <a:avLst>
              <a:gd name="adj1" fmla="val -91566"/>
              <a:gd name="adj2" fmla="val 157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검색 결과가 나오지 않아 선택이 불가능 함</a:t>
            </a:r>
            <a:r>
              <a:rPr lang="en-US" altLang="ko-KR" sz="1200" dirty="0">
                <a:solidFill>
                  <a:schemeClr val="tx1"/>
                </a:solidFill>
              </a:rPr>
              <a:t>. Fix </a:t>
            </a:r>
            <a:r>
              <a:rPr lang="ko-KR" altLang="en-US" sz="1200" dirty="0">
                <a:solidFill>
                  <a:schemeClr val="tx1"/>
                </a:solidFill>
              </a:rPr>
              <a:t>필요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1448" y="2535588"/>
            <a:ext cx="2104572" cy="4432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87142" y="2535588"/>
            <a:ext cx="2104572" cy="4432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49291" y="307571"/>
            <a:ext cx="210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Don’t reproduce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E15D-5869-4F5A-B426-D0919C82C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F231A-6979-437E-91EE-F8ABEEB1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56C2DC-A05B-4F37-B7B6-EA2B57F3CD91}"/>
              </a:ext>
            </a:extLst>
          </p:cNvPr>
          <p:cNvGrpSpPr/>
          <p:nvPr/>
        </p:nvGrpSpPr>
        <p:grpSpPr>
          <a:xfrm>
            <a:off x="0" y="688187"/>
            <a:ext cx="12106656" cy="5481625"/>
            <a:chOff x="0" y="688187"/>
            <a:chExt cx="12106656" cy="548162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C8E800A-1FAA-414B-873C-0EDD44EBE45A}"/>
                </a:ext>
              </a:extLst>
            </p:cNvPr>
            <p:cNvGrpSpPr/>
            <p:nvPr/>
          </p:nvGrpSpPr>
          <p:grpSpPr>
            <a:xfrm>
              <a:off x="0" y="688187"/>
              <a:ext cx="12106656" cy="5481625"/>
              <a:chOff x="0" y="688187"/>
              <a:chExt cx="12106656" cy="5481625"/>
            </a:xfrm>
          </p:grpSpPr>
          <p:pic>
            <p:nvPicPr>
              <p:cNvPr id="5" name="그림 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743C54D-5F79-4DDE-B6E9-E7BEAC978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88187"/>
                <a:ext cx="12106656" cy="5481625"/>
              </a:xfrm>
              <a:prstGeom prst="rect">
                <a:avLst/>
              </a:prstGeom>
            </p:spPr>
          </p:pic>
          <p:sp>
            <p:nvSpPr>
              <p:cNvPr id="6" name="말풍선: 사각형 5">
                <a:extLst>
                  <a:ext uri="{FF2B5EF4-FFF2-40B4-BE49-F238E27FC236}">
                    <a16:creationId xmlns:a16="http://schemas.microsoft.com/office/drawing/2014/main" id="{0002978F-17C9-41C4-B156-3323B495D4E5}"/>
                  </a:ext>
                </a:extLst>
              </p:cNvPr>
              <p:cNvSpPr/>
              <p:nvPr/>
            </p:nvSpPr>
            <p:spPr>
              <a:xfrm>
                <a:off x="1933155" y="2266731"/>
                <a:ext cx="1261872" cy="320040"/>
              </a:xfrm>
              <a:prstGeom prst="wedgeRectCallout">
                <a:avLst>
                  <a:gd name="adj1" fmla="val -157193"/>
                  <a:gd name="adj2" fmla="val -121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책임자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로 변경</a:t>
                </a:r>
              </a:p>
            </p:txBody>
          </p:sp>
          <p:sp>
            <p:nvSpPr>
              <p:cNvPr id="9" name="말풍선: 사각형 8">
                <a:extLst>
                  <a:ext uri="{FF2B5EF4-FFF2-40B4-BE49-F238E27FC236}">
                    <a16:creationId xmlns:a16="http://schemas.microsoft.com/office/drawing/2014/main" id="{AA78AEB1-2D4D-4A37-9D16-C02E9BBB1EE1}"/>
                  </a:ext>
                </a:extLst>
              </p:cNvPr>
              <p:cNvSpPr/>
              <p:nvPr/>
            </p:nvSpPr>
            <p:spPr>
              <a:xfrm>
                <a:off x="2508702" y="3364337"/>
                <a:ext cx="3374937" cy="1706570"/>
              </a:xfrm>
              <a:prstGeom prst="wedgeRectCallout">
                <a:avLst>
                  <a:gd name="adj1" fmla="val -71723"/>
                  <a:gd name="adj2" fmla="val -1714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AutoNum type="arabicPeriod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다수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선택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가능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‘(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체크박스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부상자 없음 추가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eriod"/>
                </a:pP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팝업 수정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책임자 설정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-&gt;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부상자 설정 문구 수정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직원 목록 하단에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미등록 인원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’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텍스트 인풋 추가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말풍선: 사각형 9">
                <a:extLst>
                  <a:ext uri="{FF2B5EF4-FFF2-40B4-BE49-F238E27FC236}">
                    <a16:creationId xmlns:a16="http://schemas.microsoft.com/office/drawing/2014/main" id="{382ADBA1-39EC-49F2-8AF4-2A2E65FF9462}"/>
                  </a:ext>
                </a:extLst>
              </p:cNvPr>
              <p:cNvSpPr/>
              <p:nvPr/>
            </p:nvSpPr>
            <p:spPr>
              <a:xfrm>
                <a:off x="9581763" y="3428999"/>
                <a:ext cx="1914144" cy="469392"/>
              </a:xfrm>
              <a:prstGeom prst="wedgeRectCallout">
                <a:avLst>
                  <a:gd name="adj1" fmla="val -67144"/>
                  <a:gd name="adj2" fmla="val 366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다항 입력 가능하게 수정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입력박스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add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버튼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20" name="말풍선: 사각형 19">
                <a:extLst>
                  <a:ext uri="{FF2B5EF4-FFF2-40B4-BE49-F238E27FC236}">
                    <a16:creationId xmlns:a16="http://schemas.microsoft.com/office/drawing/2014/main" id="{DAECF34D-4F2B-40AD-9A7B-6F26EA52D310}"/>
                  </a:ext>
                </a:extLst>
              </p:cNvPr>
              <p:cNvSpPr/>
              <p:nvPr/>
            </p:nvSpPr>
            <p:spPr>
              <a:xfrm>
                <a:off x="2449602" y="1155190"/>
                <a:ext cx="1989276" cy="320040"/>
              </a:xfrm>
              <a:prstGeom prst="wedgeRectCallout">
                <a:avLst>
                  <a:gd name="adj1" fmla="val -84150"/>
                  <a:gd name="adj2" fmla="val 1171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문서 번호 입력란 추가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84B2A1-D9B9-492F-B8B1-46315EE54419}"/>
                </a:ext>
              </a:extLst>
            </p:cNvPr>
            <p:cNvSpPr/>
            <p:nvPr/>
          </p:nvSpPr>
          <p:spPr>
            <a:xfrm>
              <a:off x="9906000" y="5584571"/>
              <a:ext cx="2194560" cy="584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3C8146-F226-4FA7-A798-164BD96B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01" y="4488780"/>
            <a:ext cx="4179259" cy="2211560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7F9125AD-1C3B-44C3-868D-A5A3103C0B5A}"/>
              </a:ext>
            </a:extLst>
          </p:cNvPr>
          <p:cNvSpPr/>
          <p:nvPr/>
        </p:nvSpPr>
        <p:spPr>
          <a:xfrm>
            <a:off x="4574426" y="1455406"/>
            <a:ext cx="2755393" cy="526430"/>
          </a:xfrm>
          <a:prstGeom prst="wedgeRectCallout">
            <a:avLst>
              <a:gd name="adj1" fmla="val -129947"/>
              <a:gd name="adj2" fmla="val 40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Hazard / Near miss / Injury </a:t>
            </a:r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386DE5BE-C528-4369-8F19-BA5EA4D374D1}"/>
              </a:ext>
            </a:extLst>
          </p:cNvPr>
          <p:cNvSpPr/>
          <p:nvPr/>
        </p:nvSpPr>
        <p:spPr>
          <a:xfrm>
            <a:off x="7187184" y="2673340"/>
            <a:ext cx="2301590" cy="437951"/>
          </a:xfrm>
          <a:prstGeom prst="wedgeRectCallout">
            <a:avLst>
              <a:gd name="adj1" fmla="val -149454"/>
              <a:gd name="adj2" fmla="val 28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입력이 아닌 사람 선택으로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7A6CEA-33AE-4D02-B412-987876DC9FEE}"/>
              </a:ext>
            </a:extLst>
          </p:cNvPr>
          <p:cNvSpPr/>
          <p:nvPr/>
        </p:nvSpPr>
        <p:spPr>
          <a:xfrm>
            <a:off x="6997547" y="5530623"/>
            <a:ext cx="664543" cy="394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80C2792-D321-449D-8985-E7CE83E834E2}"/>
              </a:ext>
            </a:extLst>
          </p:cNvPr>
          <p:cNvSpPr/>
          <p:nvPr/>
        </p:nvSpPr>
        <p:spPr>
          <a:xfrm>
            <a:off x="297279" y="4601515"/>
            <a:ext cx="1914144" cy="469392"/>
          </a:xfrm>
          <a:prstGeom prst="wedgeRectCallout">
            <a:avLst>
              <a:gd name="adj1" fmla="val -33646"/>
              <a:gd name="adj2" fmla="val -894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다항 입력 가능하게 수정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입력박스 </a:t>
            </a:r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333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사고 조사 관리 등록</a:t>
            </a:r>
            <a:endParaRPr lang="ko-KR" altLang="en-US" sz="2500" b="1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179781" y="1691003"/>
            <a:ext cx="2104572" cy="1177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6668" y="1832482"/>
            <a:ext cx="2104572" cy="1059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9781" y="2242959"/>
            <a:ext cx="322389" cy="333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7708" y="2857730"/>
            <a:ext cx="4734095" cy="333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7431" y="3662771"/>
            <a:ext cx="1478982" cy="333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77431" y="4070862"/>
            <a:ext cx="1478982" cy="333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6811" y="5213266"/>
            <a:ext cx="5619392" cy="955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말풍선: 사각형 28">
            <a:extLst>
              <a:ext uri="{FF2B5EF4-FFF2-40B4-BE49-F238E27FC236}">
                <a16:creationId xmlns:a16="http://schemas.microsoft.com/office/drawing/2014/main" id="{E80C2792-D321-449D-8985-E7CE83E834E2}"/>
              </a:ext>
            </a:extLst>
          </p:cNvPr>
          <p:cNvSpPr/>
          <p:nvPr/>
        </p:nvSpPr>
        <p:spPr>
          <a:xfrm>
            <a:off x="1232067" y="6359314"/>
            <a:ext cx="1914144" cy="469392"/>
          </a:xfrm>
          <a:prstGeom prst="wedgeRectCallout">
            <a:avLst>
              <a:gd name="adj1" fmla="val -33646"/>
              <a:gd name="adj2" fmla="val -894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다항 입력 가능하게 수정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입력박스 </a:t>
            </a:r>
            <a:r>
              <a:rPr lang="en-US" altLang="ko-KR" sz="1200" dirty="0">
                <a:solidFill>
                  <a:schemeClr val="tx1"/>
                </a:solidFill>
              </a:rPr>
              <a:t>add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946201" y="3676159"/>
            <a:ext cx="4257759" cy="333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5" idx="3"/>
            <a:endCxn id="7" idx="1"/>
          </p:cNvCxnSpPr>
          <p:nvPr/>
        </p:nvCxnSpPr>
        <p:spPr>
          <a:xfrm flipV="1">
            <a:off x="3146211" y="5594560"/>
            <a:ext cx="4775090" cy="99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695113" y="286433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VN </a:t>
            </a:r>
            <a:r>
              <a:rPr lang="en-US" dirty="0" err="1" smtClean="0">
                <a:solidFill>
                  <a:srgbClr val="FF0000"/>
                </a:solidFill>
              </a:rPr>
              <a:t>note:pending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75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4FF184-A8DF-4E9C-96AA-7273CE01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" y="715016"/>
            <a:ext cx="12148232" cy="546194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F33BA0-1DB2-4331-ABA4-0D9DFD86FD0F}"/>
              </a:ext>
            </a:extLst>
          </p:cNvPr>
          <p:cNvSpPr/>
          <p:nvPr/>
        </p:nvSpPr>
        <p:spPr>
          <a:xfrm>
            <a:off x="10048240" y="5628640"/>
            <a:ext cx="2143760" cy="54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8B8CF4E-80B6-4AE3-A65E-744CC09DD8D8}"/>
              </a:ext>
            </a:extLst>
          </p:cNvPr>
          <p:cNvSpPr/>
          <p:nvPr/>
        </p:nvSpPr>
        <p:spPr>
          <a:xfrm>
            <a:off x="4130040" y="2956560"/>
            <a:ext cx="2918460" cy="373380"/>
          </a:xfrm>
          <a:prstGeom prst="wedgeRectCallout">
            <a:avLst>
              <a:gd name="adj1" fmla="val -160851"/>
              <a:gd name="adj2" fmla="val 25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입력박스</a:t>
            </a:r>
            <a:r>
              <a:rPr lang="en-US" altLang="ko-KR" dirty="0">
                <a:solidFill>
                  <a:schemeClr val="tx1"/>
                </a:solidFill>
              </a:rPr>
              <a:t>, add</a:t>
            </a:r>
            <a:r>
              <a:rPr lang="ko-KR" altLang="en-US" dirty="0">
                <a:solidFill>
                  <a:schemeClr val="tx1"/>
                </a:solidFill>
              </a:rPr>
              <a:t> 버튼 추가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11B5F189-7175-427B-ADFF-B4B1E1FCCA9E}"/>
              </a:ext>
            </a:extLst>
          </p:cNvPr>
          <p:cNvSpPr/>
          <p:nvPr/>
        </p:nvSpPr>
        <p:spPr>
          <a:xfrm>
            <a:off x="4716780" y="3682209"/>
            <a:ext cx="4564380" cy="373380"/>
          </a:xfrm>
          <a:prstGeom prst="wedgeRectCallout">
            <a:avLst>
              <a:gd name="adj1" fmla="val -129264"/>
              <a:gd name="adj2" fmla="val 2033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입력박스</a:t>
            </a:r>
            <a:r>
              <a:rPr lang="en-US" altLang="ko-KR" dirty="0">
                <a:solidFill>
                  <a:schemeClr val="tx1"/>
                </a:solidFill>
              </a:rPr>
              <a:t>, add</a:t>
            </a:r>
            <a:r>
              <a:rPr lang="ko-KR" altLang="en-US" dirty="0">
                <a:solidFill>
                  <a:schemeClr val="tx1"/>
                </a:solidFill>
              </a:rPr>
              <a:t> 버튼 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자동으로 넘버링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6CD0C62-17C5-41D7-93C4-FDC6EBEF6DE9}"/>
              </a:ext>
            </a:extLst>
          </p:cNvPr>
          <p:cNvSpPr/>
          <p:nvPr/>
        </p:nvSpPr>
        <p:spPr>
          <a:xfrm>
            <a:off x="5523875" y="5619654"/>
            <a:ext cx="5596245" cy="1057926"/>
          </a:xfrm>
          <a:prstGeom prst="wedgeRectCallout">
            <a:avLst>
              <a:gd name="adj1" fmla="val -66411"/>
              <a:gd name="adj2" fmla="val -781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명확한 주소를 모를 경우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도로명주소는 </a:t>
            </a:r>
            <a:r>
              <a:rPr lang="ko-KR" altLang="en-US" dirty="0" err="1" smtClean="0">
                <a:solidFill>
                  <a:schemeClr val="tx1"/>
                </a:solidFill>
              </a:rPr>
              <a:t>선택값으로</a:t>
            </a:r>
            <a:r>
              <a:rPr lang="ko-KR" altLang="en-US" dirty="0" smtClean="0">
                <a:solidFill>
                  <a:schemeClr val="tx1"/>
                </a:solidFill>
              </a:rPr>
              <a:t> 하여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상세주소</a:t>
            </a:r>
            <a:r>
              <a:rPr lang="ko-KR" altLang="en-US" dirty="0" smtClean="0">
                <a:solidFill>
                  <a:schemeClr val="tx1"/>
                </a:solidFill>
              </a:rPr>
              <a:t> 입력란으로만 작성 가능하도록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34F9750-1897-465D-A0C0-8940F83BCFB5}"/>
              </a:ext>
            </a:extLst>
          </p:cNvPr>
          <p:cNvSpPr/>
          <p:nvPr/>
        </p:nvSpPr>
        <p:spPr>
          <a:xfrm>
            <a:off x="2675200" y="1500460"/>
            <a:ext cx="1989276" cy="320040"/>
          </a:xfrm>
          <a:prstGeom prst="wedgeRectCallout">
            <a:avLst>
              <a:gd name="adj1" fmla="val -59283"/>
              <a:gd name="adj2" fmla="val -69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번호 입력란 추가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61BC9BAB-69E9-407E-8993-BBCFF4B9B245}"/>
              </a:ext>
            </a:extLst>
          </p:cNvPr>
          <p:cNvSpPr/>
          <p:nvPr/>
        </p:nvSpPr>
        <p:spPr>
          <a:xfrm>
            <a:off x="3830549" y="2082563"/>
            <a:ext cx="2918460" cy="373380"/>
          </a:xfrm>
          <a:prstGeom prst="wedgeRectCallout">
            <a:avLst>
              <a:gd name="adj1" fmla="val -72682"/>
              <a:gd name="adj2" fmla="val -73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가능 하도록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4729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비상 대응 계획 관리 등록</a:t>
            </a:r>
            <a:endParaRPr lang="ko-KR" altLang="en-US" sz="2500" b="1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307198" y="1590699"/>
            <a:ext cx="2104572" cy="1177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20743" y="2138090"/>
            <a:ext cx="2804705" cy="1928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320743" y="3996698"/>
            <a:ext cx="953421" cy="2305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307198" y="4512369"/>
            <a:ext cx="953421" cy="2305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1458349" y="5001011"/>
            <a:ext cx="8352713" cy="2971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20793" y="133732"/>
            <a:ext cx="236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8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9C7658-8627-40B5-B1D2-4D48F6337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" y="1157592"/>
            <a:ext cx="12157749" cy="501062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92DA8A-3603-4A30-97C9-F14B3B6FF91B}"/>
              </a:ext>
            </a:extLst>
          </p:cNvPr>
          <p:cNvSpPr/>
          <p:nvPr/>
        </p:nvSpPr>
        <p:spPr>
          <a:xfrm>
            <a:off x="7091465" y="5583677"/>
            <a:ext cx="5100536" cy="59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5E90D5D-6C71-4528-8E34-ED500097FF9C}"/>
              </a:ext>
            </a:extLst>
          </p:cNvPr>
          <p:cNvSpPr/>
          <p:nvPr/>
        </p:nvSpPr>
        <p:spPr>
          <a:xfrm>
            <a:off x="3188177" y="2050728"/>
            <a:ext cx="4037082" cy="320040"/>
          </a:xfrm>
          <a:prstGeom prst="wedgeRectCallout">
            <a:avLst>
              <a:gd name="adj1" fmla="val -70864"/>
              <a:gd name="adj2" fmla="val 2107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 선택이 아니라 입력으로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B2A97F7E-D0F0-4C32-B076-99CF5E2C0356}"/>
              </a:ext>
            </a:extLst>
          </p:cNvPr>
          <p:cNvSpPr/>
          <p:nvPr/>
        </p:nvSpPr>
        <p:spPr>
          <a:xfrm>
            <a:off x="4677156" y="4890405"/>
            <a:ext cx="3597414" cy="530005"/>
          </a:xfrm>
          <a:prstGeom prst="wedgeRectCallout">
            <a:avLst>
              <a:gd name="adj1" fmla="val -81447"/>
              <a:gd name="adj2" fmla="val -1106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시스템에 등록된 인원 중 선택할 수 </a:t>
            </a:r>
            <a:r>
              <a:rPr lang="ko-KR" altLang="en-US" sz="1200" dirty="0" smtClean="0">
                <a:solidFill>
                  <a:schemeClr val="tx1"/>
                </a:solidFill>
              </a:rPr>
              <a:t>있도록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입력이 아닌 선택으로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60BC2-BD2B-4278-8521-9AC36A48704D}"/>
              </a:ext>
            </a:extLst>
          </p:cNvPr>
          <p:cNvSpPr/>
          <p:nvPr/>
        </p:nvSpPr>
        <p:spPr>
          <a:xfrm>
            <a:off x="2530987" y="3553905"/>
            <a:ext cx="994638" cy="1866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5A77BD0B-57BB-4E98-A61C-937288A22126}"/>
              </a:ext>
            </a:extLst>
          </p:cNvPr>
          <p:cNvSpPr/>
          <p:nvPr/>
        </p:nvSpPr>
        <p:spPr>
          <a:xfrm>
            <a:off x="967359" y="1657338"/>
            <a:ext cx="1989276" cy="320040"/>
          </a:xfrm>
          <a:prstGeom prst="wedgeRectCallout">
            <a:avLst>
              <a:gd name="adj1" fmla="val -43949"/>
              <a:gd name="adj2" fmla="val 304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번호 입력란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5A03EE-BB81-4443-BA55-6F7924E9F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53070" r="80288" b="26239"/>
          <a:stretch/>
        </p:blipFill>
        <p:spPr>
          <a:xfrm>
            <a:off x="5475071" y="3159031"/>
            <a:ext cx="811036" cy="107415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234354" y="2834883"/>
            <a:ext cx="2104572" cy="1177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V="1">
            <a:off x="222264" y="2952662"/>
            <a:ext cx="2316763" cy="2511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5141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안전 관리 조직도 등록</a:t>
            </a:r>
            <a:endParaRPr lang="ko-KR" altLang="en-US" sz="2500" b="1" dirty="0"/>
          </a:p>
        </p:txBody>
      </p:sp>
      <p:sp>
        <p:nvSpPr>
          <p:cNvPr id="16" name="말풍선: 사각형 7">
            <a:extLst>
              <a:ext uri="{FF2B5EF4-FFF2-40B4-BE49-F238E27FC236}">
                <a16:creationId xmlns:a16="http://schemas.microsoft.com/office/drawing/2014/main" id="{A5E90D5D-6C71-4528-8E34-ED500097FF9C}"/>
              </a:ext>
            </a:extLst>
          </p:cNvPr>
          <p:cNvSpPr/>
          <p:nvPr/>
        </p:nvSpPr>
        <p:spPr>
          <a:xfrm>
            <a:off x="4677156" y="3263904"/>
            <a:ext cx="4647550" cy="320040"/>
          </a:xfrm>
          <a:prstGeom prst="wedgeRectCallout">
            <a:avLst>
              <a:gd name="adj1" fmla="val -94819"/>
              <a:gd name="adj2" fmla="val -187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직원 선택이 아닌 회사선택으로 변경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222724" y="3231946"/>
            <a:ext cx="2316763" cy="2511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2567292" y="3531782"/>
            <a:ext cx="958333" cy="18886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20793" y="133732"/>
            <a:ext cx="236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93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FD743866-DC9F-49ED-B914-1D6E2865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2" y="1018095"/>
            <a:ext cx="12177476" cy="515886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688312-B776-459C-8E64-1581ADD2815C}"/>
              </a:ext>
            </a:extLst>
          </p:cNvPr>
          <p:cNvSpPr/>
          <p:nvPr/>
        </p:nvSpPr>
        <p:spPr>
          <a:xfrm>
            <a:off x="9577633" y="4572000"/>
            <a:ext cx="2588600" cy="160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90000-69E2-4F14-8563-DF03625CBE36}"/>
              </a:ext>
            </a:extLst>
          </p:cNvPr>
          <p:cNvSpPr/>
          <p:nvPr/>
        </p:nvSpPr>
        <p:spPr>
          <a:xfrm>
            <a:off x="3007151" y="3223967"/>
            <a:ext cx="1904214" cy="2952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38C4AB3-FA1E-46C3-A52F-489DD6E08C6D}"/>
              </a:ext>
            </a:extLst>
          </p:cNvPr>
          <p:cNvSpPr/>
          <p:nvPr/>
        </p:nvSpPr>
        <p:spPr>
          <a:xfrm>
            <a:off x="5134243" y="6326588"/>
            <a:ext cx="2293383" cy="320040"/>
          </a:xfrm>
          <a:prstGeom prst="wedgeRectCallout">
            <a:avLst>
              <a:gd name="adj1" fmla="val -60049"/>
              <a:gd name="adj2" fmla="val -3103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점검 사항을 한글로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B493239-68A8-450A-8B6B-50858EDEF43E}"/>
              </a:ext>
            </a:extLst>
          </p:cNvPr>
          <p:cNvSpPr/>
          <p:nvPr/>
        </p:nvSpPr>
        <p:spPr>
          <a:xfrm>
            <a:off x="3968684" y="1560666"/>
            <a:ext cx="1989276" cy="320040"/>
          </a:xfrm>
          <a:prstGeom prst="wedgeRectCallout">
            <a:avLst>
              <a:gd name="adj1" fmla="val -130839"/>
              <a:gd name="adj2" fmla="val -776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번호 입력란추가</a:t>
            </a:r>
          </a:p>
        </p:txBody>
      </p:sp>
      <p:sp>
        <p:nvSpPr>
          <p:cNvPr id="7" name="직사각형 6"/>
          <p:cNvSpPr/>
          <p:nvPr/>
        </p:nvSpPr>
        <p:spPr>
          <a:xfrm flipV="1">
            <a:off x="238168" y="1366864"/>
            <a:ext cx="2104572" cy="1177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895" y="1999242"/>
            <a:ext cx="3923716" cy="244944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직사각형 10"/>
          <p:cNvSpPr/>
          <p:nvPr/>
        </p:nvSpPr>
        <p:spPr>
          <a:xfrm flipV="1">
            <a:off x="8290384" y="4195007"/>
            <a:ext cx="576298" cy="2536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9">
            <a:extLst>
              <a:ext uri="{FF2B5EF4-FFF2-40B4-BE49-F238E27FC236}">
                <a16:creationId xmlns:a16="http://schemas.microsoft.com/office/drawing/2014/main" id="{FB493239-68A8-450A-8B6B-50858EDEF43E}"/>
              </a:ext>
            </a:extLst>
          </p:cNvPr>
          <p:cNvSpPr/>
          <p:nvPr/>
        </p:nvSpPr>
        <p:spPr>
          <a:xfrm>
            <a:off x="9877295" y="4571999"/>
            <a:ext cx="1989276" cy="1034321"/>
          </a:xfrm>
          <a:prstGeom prst="wedgeRectCallout">
            <a:avLst>
              <a:gd name="adj1" fmla="val -115391"/>
              <a:gd name="adj2" fmla="val -59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설정을 하기 전에는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초기화</a:t>
            </a:r>
            <a:r>
              <a:rPr lang="en-US" altLang="ko-KR" sz="1200" dirty="0" smtClean="0">
                <a:solidFill>
                  <a:schemeClr val="tx1"/>
                </a:solidFill>
              </a:rPr>
              <a:t>＇</a:t>
            </a:r>
            <a:r>
              <a:rPr lang="ko-KR" altLang="en-US" sz="1200" dirty="0" smtClean="0">
                <a:solidFill>
                  <a:schemeClr val="tx1"/>
                </a:solidFill>
              </a:rPr>
              <a:t>가 아니라 </a:t>
            </a:r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＇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문구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5141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안전점검 및 순찰 관리 등록</a:t>
            </a:r>
            <a:endParaRPr lang="ko-KR" altLang="en-US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90384" y="207818"/>
            <a:ext cx="21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1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47712" y="3021386"/>
            <a:ext cx="629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작업 관리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5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992923F-3AD5-4B8F-B409-6B6998AB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6" y="923105"/>
            <a:ext cx="10577208" cy="5419228"/>
          </a:xfr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BD4DB76-8542-4120-8742-B8289837CE44}"/>
              </a:ext>
            </a:extLst>
          </p:cNvPr>
          <p:cNvSpPr/>
          <p:nvPr/>
        </p:nvSpPr>
        <p:spPr>
          <a:xfrm>
            <a:off x="4037715" y="4149306"/>
            <a:ext cx="655056" cy="358140"/>
          </a:xfrm>
          <a:prstGeom prst="wedgeRectCallout">
            <a:avLst>
              <a:gd name="adj1" fmla="val -211567"/>
              <a:gd name="adj2" fmla="val -20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25417BB8-9188-49ED-AAF0-52704B1E1713}"/>
              </a:ext>
            </a:extLst>
          </p:cNvPr>
          <p:cNvSpPr/>
          <p:nvPr/>
        </p:nvSpPr>
        <p:spPr>
          <a:xfrm>
            <a:off x="3371296" y="2549852"/>
            <a:ext cx="2403334" cy="784021"/>
          </a:xfrm>
          <a:prstGeom prst="wedgeRectCallout">
            <a:avLst>
              <a:gd name="adj1" fmla="val -88919"/>
              <a:gd name="adj2" fmla="val 474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보호 장비 관리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탭으로 이동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지적 사항 기입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691746A0-D94E-498A-8F18-2FACA3298331}"/>
              </a:ext>
            </a:extLst>
          </p:cNvPr>
          <p:cNvSpPr/>
          <p:nvPr/>
        </p:nvSpPr>
        <p:spPr>
          <a:xfrm>
            <a:off x="6458624" y="2103169"/>
            <a:ext cx="2403334" cy="784021"/>
          </a:xfrm>
          <a:prstGeom prst="wedgeRectCallout">
            <a:avLst>
              <a:gd name="adj1" fmla="val -82458"/>
              <a:gd name="adj2" fmla="val 134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작업 공구 및 장비 관리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탭으로 이동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지적 사항 기입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96731E88-6956-42C2-92BF-081A8A48C11D}"/>
              </a:ext>
            </a:extLst>
          </p:cNvPr>
          <p:cNvSpPr/>
          <p:nvPr/>
        </p:nvSpPr>
        <p:spPr>
          <a:xfrm>
            <a:off x="7444305" y="3085579"/>
            <a:ext cx="2403334" cy="784021"/>
          </a:xfrm>
          <a:prstGeom prst="wedgeRectCallout">
            <a:avLst>
              <a:gd name="adj1" fmla="val -230698"/>
              <a:gd name="adj2" fmla="val 61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작업 공구 및 장비 관리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탭으로 이동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지적 사항 기입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5141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작업 허가 관리 등록</a:t>
            </a:r>
            <a:endParaRPr lang="ko-KR" altLang="en-US" sz="25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019F9E-8E36-4FBB-A343-F2368F89E992}"/>
              </a:ext>
            </a:extLst>
          </p:cNvPr>
          <p:cNvSpPr/>
          <p:nvPr/>
        </p:nvSpPr>
        <p:spPr>
          <a:xfrm>
            <a:off x="892271" y="4149306"/>
            <a:ext cx="2035159" cy="234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말풍선: 사각형 5">
            <a:extLst>
              <a:ext uri="{FF2B5EF4-FFF2-40B4-BE49-F238E27FC236}">
                <a16:creationId xmlns:a16="http://schemas.microsoft.com/office/drawing/2014/main" id="{E15EBFAA-7F31-40EC-B712-CB3E59DA51BB}"/>
              </a:ext>
            </a:extLst>
          </p:cNvPr>
          <p:cNvSpPr/>
          <p:nvPr/>
        </p:nvSpPr>
        <p:spPr>
          <a:xfrm>
            <a:off x="5500822" y="917836"/>
            <a:ext cx="1907270" cy="320040"/>
          </a:xfrm>
          <a:prstGeom prst="wedgeRectCallout">
            <a:avLst>
              <a:gd name="adj1" fmla="val -179192"/>
              <a:gd name="adj2" fmla="val 321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번호 입력란 추가</a:t>
            </a:r>
          </a:p>
        </p:txBody>
      </p:sp>
      <p:sp>
        <p:nvSpPr>
          <p:cNvPr id="20" name="말풍선: 사각형 9">
            <a:extLst>
              <a:ext uri="{FF2B5EF4-FFF2-40B4-BE49-F238E27FC236}">
                <a16:creationId xmlns:a16="http://schemas.microsoft.com/office/drawing/2014/main" id="{B15A9854-3F71-487A-8574-AB9CDEFB43B6}"/>
              </a:ext>
            </a:extLst>
          </p:cNvPr>
          <p:cNvSpPr/>
          <p:nvPr/>
        </p:nvSpPr>
        <p:spPr>
          <a:xfrm>
            <a:off x="7444305" y="1164530"/>
            <a:ext cx="3283071" cy="463876"/>
          </a:xfrm>
          <a:prstGeom prst="wedgeRectCallout">
            <a:avLst>
              <a:gd name="adj1" fmla="val -131645"/>
              <a:gd name="adj2" fmla="val 76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작업자 입력란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019F9E-8E36-4FBB-A343-F2368F89E992}"/>
              </a:ext>
            </a:extLst>
          </p:cNvPr>
          <p:cNvSpPr/>
          <p:nvPr/>
        </p:nvSpPr>
        <p:spPr>
          <a:xfrm>
            <a:off x="966959" y="1121134"/>
            <a:ext cx="2035159" cy="86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019F9E-8E36-4FBB-A343-F2368F89E992}"/>
              </a:ext>
            </a:extLst>
          </p:cNvPr>
          <p:cNvSpPr/>
          <p:nvPr/>
        </p:nvSpPr>
        <p:spPr>
          <a:xfrm>
            <a:off x="2657612" y="1734419"/>
            <a:ext cx="2035159" cy="7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27" y="266007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VN note pending because CSS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9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3969" y="2875488"/>
            <a:ext cx="405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환경 관리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4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8FE6DD-9BC5-45C7-8692-C46D28EC7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661"/>
            <a:ext cx="12192000" cy="5281069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A62F1CE3-F937-4DC7-BE42-ABD735D2894C}"/>
              </a:ext>
            </a:extLst>
          </p:cNvPr>
          <p:cNvSpPr/>
          <p:nvPr/>
        </p:nvSpPr>
        <p:spPr>
          <a:xfrm>
            <a:off x="4964114" y="5887443"/>
            <a:ext cx="3670219" cy="371955"/>
          </a:xfrm>
          <a:prstGeom prst="wedgeRectCallout">
            <a:avLst>
              <a:gd name="adj1" fmla="val -59023"/>
              <a:gd name="adj2" fmla="val -86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점검사항을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가능하도록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416D-BC02-473D-B65A-95DC12E2E95B}"/>
              </a:ext>
            </a:extLst>
          </p:cNvPr>
          <p:cNvSpPr txBox="1"/>
          <p:nvPr/>
        </p:nvSpPr>
        <p:spPr>
          <a:xfrm>
            <a:off x="179781" y="133732"/>
            <a:ext cx="5141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소방 화재 관리 등록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 flipV="1">
            <a:off x="2859542" y="2176332"/>
            <a:ext cx="3511277" cy="35049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93382" y="133732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VN note: Done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93" y="2303145"/>
            <a:ext cx="1962150" cy="1885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2916641" y="2411232"/>
            <a:ext cx="503215" cy="4508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784352" y="2862070"/>
            <a:ext cx="1534920" cy="11704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09041" y="4705586"/>
            <a:ext cx="489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긴 프로젝트명을 기준으로 </a:t>
            </a:r>
            <a:r>
              <a:rPr lang="ko-KR" altLang="en-US" dirty="0" smtClean="0"/>
              <a:t>하여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프로젝트명이 잘리지 않도록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19272" y="3429000"/>
            <a:ext cx="145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41" y="2337053"/>
            <a:ext cx="3438525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V="1">
            <a:off x="7028393" y="2937126"/>
            <a:ext cx="3103159" cy="1003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5862" y="264379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note: Done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3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7613FF-EC12-466D-BF07-144E5FD2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213"/>
            <a:ext cx="12192000" cy="1980626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9404248-D525-435F-9CE4-0A878C066C0E}"/>
              </a:ext>
            </a:extLst>
          </p:cNvPr>
          <p:cNvSpPr/>
          <p:nvPr/>
        </p:nvSpPr>
        <p:spPr>
          <a:xfrm>
            <a:off x="2985564" y="1100280"/>
            <a:ext cx="2903172" cy="545640"/>
          </a:xfrm>
          <a:prstGeom prst="wedgeRectCallout">
            <a:avLst>
              <a:gd name="adj1" fmla="val -57950"/>
              <a:gd name="adj2" fmla="val 103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화학물질 운영 관리 목록</a:t>
            </a:r>
            <a:r>
              <a:rPr lang="en-US" altLang="ko-KR" sz="1200" dirty="0">
                <a:solidFill>
                  <a:schemeClr val="tx1"/>
                </a:solidFill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</a:rPr>
              <a:t>으로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대메뉴명도</a:t>
            </a:r>
            <a:r>
              <a:rPr lang="ko-KR" altLang="en-US" sz="1200" dirty="0" smtClean="0">
                <a:solidFill>
                  <a:schemeClr val="tx1"/>
                </a:solidFill>
              </a:rPr>
              <a:t>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1836294"/>
            <a:ext cx="2713220" cy="3400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20298" y="307571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VN note: Done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4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23" y="95416"/>
            <a:ext cx="11887200" cy="65598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78512" y="2883438"/>
            <a:ext cx="405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solidFill>
                  <a:schemeClr val="bg1"/>
                </a:solidFill>
              </a:rPr>
              <a:t>공통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5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1992503"/>
            <a:ext cx="2031746" cy="2031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5189" y="4428589"/>
            <a:ext cx="957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파비콘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err="1" smtClean="0"/>
              <a:t>favicon.psd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813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9" y="743636"/>
            <a:ext cx="5586734" cy="275365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0016" y="633711"/>
            <a:ext cx="5742103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현재 화면</a:t>
            </a:r>
            <a:r>
              <a:rPr lang="en-US" altLang="ko-KR" sz="2400" b="1" dirty="0" smtClean="0"/>
              <a:t>&gt;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85" y="743636"/>
            <a:ext cx="5710346" cy="28401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133" y="4160878"/>
            <a:ext cx="957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아무 동작도 하지 않은 경우에도 메뉴가 </a:t>
            </a:r>
            <a:r>
              <a:rPr lang="ko-KR" altLang="en-US" dirty="0" err="1" smtClean="0"/>
              <a:t>활성화되어있습니다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메뉴에 마우스를 올려놓은 경우에만 </a:t>
            </a:r>
            <a:r>
              <a:rPr lang="en-US" altLang="ko-KR" dirty="0" smtClean="0"/>
              <a:t>class="</a:t>
            </a:r>
            <a:r>
              <a:rPr lang="en-US" altLang="ko-KR" dirty="0" err="1" smtClean="0"/>
              <a:t>lnb-bg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적용되도록 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605670" y="235371"/>
            <a:ext cx="891682" cy="4368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34818" y="172045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수정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96548" y="705165"/>
            <a:ext cx="5742103" cy="2092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6116" y="142943"/>
            <a:ext cx="37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VN note: 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plz</a:t>
            </a:r>
            <a:r>
              <a:rPr lang="en-US" b="1" dirty="0" smtClean="0">
                <a:solidFill>
                  <a:srgbClr val="FF0000"/>
                </a:solidFill>
              </a:rPr>
              <a:t> support 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48" y="602017"/>
            <a:ext cx="2163684" cy="30702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82" y="672181"/>
            <a:ext cx="2068053" cy="29668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98730" y="2666973"/>
            <a:ext cx="1839398" cy="1954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현재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33" y="4160878"/>
            <a:ext cx="957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과거에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계정 기억하기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선택했을 경우</a:t>
            </a:r>
            <a:endParaRPr lang="en-US" altLang="ko-KR" dirty="0" smtClean="0"/>
          </a:p>
          <a:p>
            <a:r>
              <a:rPr lang="ko-KR" altLang="en-US" dirty="0" smtClean="0"/>
              <a:t>그 이후에 로그인화면에 들어가게 되면</a:t>
            </a:r>
            <a:endParaRPr lang="en-US" altLang="ko-KR" dirty="0" smtClean="0"/>
          </a:p>
          <a:p>
            <a:r>
              <a:rPr lang="ko-KR" altLang="en-US" dirty="0" smtClean="0"/>
              <a:t>자동으로 </a:t>
            </a:r>
            <a:r>
              <a:rPr lang="ko-KR" altLang="en-US" dirty="0" err="1" smtClean="0"/>
              <a:t>선택표시가</a:t>
            </a:r>
            <a:r>
              <a:rPr lang="ko-KR" altLang="en-US" dirty="0" smtClean="0"/>
              <a:t> 되게 해주세요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현재에는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계정 기억하기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선택이 </a:t>
            </a:r>
            <a:r>
              <a:rPr lang="ko-KR" altLang="en-US" dirty="0" err="1" smtClean="0"/>
              <a:t>풀려있습니다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605670" y="235371"/>
            <a:ext cx="891682" cy="4368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34818" y="172045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수정 화면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84164" y="2743199"/>
            <a:ext cx="1686812" cy="1793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75368" y="5793971"/>
            <a:ext cx="45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Vn</a:t>
            </a:r>
            <a:r>
              <a:rPr lang="en-US" dirty="0" smtClean="0">
                <a:solidFill>
                  <a:srgbClr val="00B050"/>
                </a:solidFill>
              </a:rPr>
              <a:t> node: We check feature run success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" y="1047940"/>
            <a:ext cx="232410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259" y="172046"/>
            <a:ext cx="405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버튼</a:t>
            </a:r>
            <a:r>
              <a:rPr lang="en-US" altLang="ko-KR" sz="2400" b="1" dirty="0" smtClean="0"/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1191" y="2186664"/>
            <a:ext cx="2054890" cy="4397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6446" y="3460007"/>
            <a:ext cx="10679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복원이 아니라 인쇄입니다</a:t>
            </a:r>
            <a:r>
              <a:rPr lang="en-US" altLang="ko-KR" sz="6000" dirty="0" smtClean="0"/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8636" y="2626380"/>
            <a:ext cx="0" cy="72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35934" y="218212"/>
            <a:ext cx="26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VN note: Done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6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1109</Words>
  <Application>Microsoft Office PowerPoint</Application>
  <PresentationFormat>Widescreen</PresentationFormat>
  <Paragraphs>262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a2m</dc:creator>
  <cp:lastModifiedBy>Quoc Doan</cp:lastModifiedBy>
  <cp:revision>126</cp:revision>
  <dcterms:created xsi:type="dcterms:W3CDTF">2022-04-20T07:41:52Z</dcterms:created>
  <dcterms:modified xsi:type="dcterms:W3CDTF">2022-05-04T10:10:34Z</dcterms:modified>
</cp:coreProperties>
</file>