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ungfutech.edu.vn/bai-viet/khoa-hoc-javascript/cac-kieu-du-lieu-trong-javascript/"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8b9cf11a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8b9cf11a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1F2937"/>
              </a:buClr>
              <a:buSzPts val="1350"/>
              <a:buChar char="-"/>
            </a:pPr>
            <a:r>
              <a:rPr lang="vi" sz="1350">
                <a:solidFill>
                  <a:srgbClr val="1F2937"/>
                </a:solidFill>
                <a:highlight>
                  <a:srgbClr val="FFFFFF"/>
                </a:highlight>
              </a:rPr>
              <a:t>Function JavaScript (hàm trong JavaScript) là một thành phần không thể thiếu trong cấu trúc chương trình.</a:t>
            </a:r>
            <a:endParaRPr sz="1350">
              <a:solidFill>
                <a:srgbClr val="1F2937"/>
              </a:solidFill>
              <a:highlight>
                <a:srgbClr val="FFFFFF"/>
              </a:highlight>
            </a:endParaRPr>
          </a:p>
          <a:p>
            <a:pPr indent="-314325" lvl="0" marL="457200" rtl="0" algn="l">
              <a:spcBef>
                <a:spcPts val="0"/>
              </a:spcBef>
              <a:spcAft>
                <a:spcPts val="0"/>
              </a:spcAft>
              <a:buClr>
                <a:srgbClr val="1F2937"/>
              </a:buClr>
              <a:buSzPts val="1350"/>
              <a:buChar char="-"/>
            </a:pPr>
            <a:r>
              <a:rPr lang="vi" sz="1350">
                <a:solidFill>
                  <a:srgbClr val="1F2937"/>
                </a:solidFill>
                <a:highlight>
                  <a:srgbClr val="FFFFFF"/>
                </a:highlight>
              </a:rPr>
              <a:t>Hàm giúp chương trình trở nên rõ ràng, dễ hiểu bằng cách gộp những đoạn code lặp lại. Nhờ vậy mà việc bảo trì phần mềm cũng dễ dàng hơn.</a:t>
            </a:r>
            <a:endParaRPr sz="1350">
              <a:solidFill>
                <a:srgbClr val="1F2937"/>
              </a:solidFill>
              <a:highlight>
                <a:srgbClr val="FFFFFF"/>
              </a:highlight>
            </a:endParaRPr>
          </a:p>
          <a:p>
            <a:pPr indent="-314325" lvl="0" marL="457200" rtl="0" algn="l">
              <a:spcBef>
                <a:spcPts val="0"/>
              </a:spcBef>
              <a:spcAft>
                <a:spcPts val="0"/>
              </a:spcAft>
              <a:buClr>
                <a:srgbClr val="1F2937"/>
              </a:buClr>
              <a:buSzPts val="1350"/>
              <a:buChar char="-"/>
            </a:pPr>
            <a:r>
              <a:rPr lang="vi" sz="1350">
                <a:solidFill>
                  <a:srgbClr val="1F2937"/>
                </a:solidFill>
                <a:highlight>
                  <a:srgbClr val="FFFFFF"/>
                </a:highlight>
              </a:rPr>
              <a:t>Ngoài ra hàm có thể tái sử dụng lại , điều này giúp nâng cao hiệu suất công việc</a:t>
            </a:r>
            <a:endParaRPr sz="1350">
              <a:solidFill>
                <a:srgbClr val="1F2937"/>
              </a:solidFill>
              <a:highlight>
                <a:srgbClr val="FFFFFF"/>
              </a:highligh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8652ffdc59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8652ffdc59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60000"/>
              </a:lnSpc>
              <a:spcBef>
                <a:spcPts val="1400"/>
              </a:spcBef>
              <a:spcAft>
                <a:spcPts val="1400"/>
              </a:spcAft>
              <a:buNone/>
            </a:pPr>
            <a:r>
              <a:t/>
            </a:r>
            <a:endParaRPr sz="1350">
              <a:solidFill>
                <a:srgbClr val="1F2937"/>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8652ffdc59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8652ffdc59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60000"/>
              </a:lnSpc>
              <a:spcBef>
                <a:spcPts val="1400"/>
              </a:spcBef>
              <a:spcAft>
                <a:spcPts val="1400"/>
              </a:spcAft>
              <a:buNone/>
            </a:pPr>
            <a:r>
              <a:rPr lang="vi" sz="1350">
                <a:solidFill>
                  <a:srgbClr val="1F2937"/>
                </a:solidFill>
                <a:highlight>
                  <a:srgbClr val="FFFFFF"/>
                </a:highlight>
              </a:rPr>
              <a:t>Ngoài ra, nếu hàm không có </a:t>
            </a:r>
            <a:r>
              <a:rPr lang="vi" sz="1350">
                <a:solidFill>
                  <a:srgbClr val="31353A"/>
                </a:solidFill>
                <a:latin typeface="Courier New"/>
                <a:ea typeface="Courier New"/>
                <a:cs typeface="Courier New"/>
                <a:sym typeface="Courier New"/>
              </a:rPr>
              <a:t>return</a:t>
            </a:r>
            <a:r>
              <a:rPr lang="vi" sz="1350">
                <a:solidFill>
                  <a:srgbClr val="1F2937"/>
                </a:solidFill>
                <a:highlight>
                  <a:srgbClr val="FFFFFF"/>
                </a:highlight>
              </a:rPr>
              <a:t> thì giá trị trả về cũng là </a:t>
            </a:r>
            <a:r>
              <a:rPr lang="vi" sz="1350">
                <a:solidFill>
                  <a:srgbClr val="31353A"/>
                </a:solidFill>
                <a:latin typeface="Courier New"/>
                <a:ea typeface="Courier New"/>
                <a:cs typeface="Courier New"/>
                <a:sym typeface="Courier New"/>
              </a:rPr>
              <a:t>undefined</a:t>
            </a:r>
            <a:r>
              <a:rPr lang="vi" sz="1350">
                <a:solidFill>
                  <a:srgbClr val="1F2937"/>
                </a:solidFill>
                <a:highlight>
                  <a:srgbClr val="FFFFFF"/>
                </a:highlight>
              </a:rPr>
              <a:t>:</a:t>
            </a:r>
            <a:endParaRPr sz="1350">
              <a:solidFill>
                <a:srgbClr val="1F2937"/>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874767c5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874767c5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60000"/>
              </a:lnSpc>
              <a:spcBef>
                <a:spcPts val="1400"/>
              </a:spcBef>
              <a:spcAft>
                <a:spcPts val="0"/>
              </a:spcAft>
              <a:buNone/>
            </a:pPr>
            <a:r>
              <a:rPr lang="vi" sz="1350">
                <a:solidFill>
                  <a:srgbClr val="1F2937"/>
                </a:solidFill>
                <a:highlight>
                  <a:srgbClr val="FFFFFF"/>
                </a:highlight>
              </a:rPr>
              <a:t>-Trình thông dịch JavaScript sẽ tự động thêm dấu </a:t>
            </a:r>
            <a:r>
              <a:rPr lang="vi" sz="1350">
                <a:solidFill>
                  <a:srgbClr val="31353A"/>
                </a:solidFill>
                <a:latin typeface="Courier New"/>
                <a:ea typeface="Courier New"/>
                <a:cs typeface="Courier New"/>
                <a:sym typeface="Courier New"/>
              </a:rPr>
              <a:t>;</a:t>
            </a:r>
            <a:r>
              <a:rPr lang="vi" sz="1350">
                <a:solidFill>
                  <a:srgbClr val="1F2937"/>
                </a:solidFill>
                <a:highlight>
                  <a:srgbClr val="FFFFFF"/>
                </a:highlight>
              </a:rPr>
              <a:t> ngay sau </a:t>
            </a:r>
            <a:r>
              <a:rPr lang="vi" sz="1350">
                <a:solidFill>
                  <a:srgbClr val="31353A"/>
                </a:solidFill>
                <a:latin typeface="Courier New"/>
                <a:ea typeface="Courier New"/>
                <a:cs typeface="Courier New"/>
                <a:sym typeface="Courier New"/>
              </a:rPr>
              <a:t>return</a:t>
            </a:r>
            <a:r>
              <a:rPr lang="vi" sz="1350">
                <a:solidFill>
                  <a:srgbClr val="1F2937"/>
                </a:solidFill>
                <a:highlight>
                  <a:srgbClr val="FFFFFF"/>
                </a:highlight>
              </a:rPr>
              <a:t>. Do đó, giá trị trả về của hàm trên là </a:t>
            </a:r>
            <a:r>
              <a:rPr lang="vi" sz="1350">
                <a:solidFill>
                  <a:srgbClr val="31353A"/>
                </a:solidFill>
                <a:latin typeface="Courier New"/>
                <a:ea typeface="Courier New"/>
                <a:cs typeface="Courier New"/>
                <a:sym typeface="Courier New"/>
              </a:rPr>
              <a:t>undefined</a:t>
            </a:r>
            <a:r>
              <a:rPr lang="vi" sz="1350">
                <a:solidFill>
                  <a:srgbClr val="1F2937"/>
                </a:solidFill>
                <a:highlight>
                  <a:srgbClr val="FFFFFF"/>
                </a:highlight>
              </a:rPr>
              <a:t>. Và thành phần </a:t>
            </a:r>
            <a:r>
              <a:rPr lang="vi" sz="1350">
                <a:solidFill>
                  <a:srgbClr val="31353A"/>
                </a:solidFill>
                <a:latin typeface="Courier New"/>
                <a:ea typeface="Courier New"/>
                <a:cs typeface="Courier New"/>
                <a:sym typeface="Courier New"/>
              </a:rPr>
              <a:t>a + b</a:t>
            </a:r>
            <a:r>
              <a:rPr lang="vi" sz="1350">
                <a:solidFill>
                  <a:srgbClr val="1F2937"/>
                </a:solidFill>
                <a:highlight>
                  <a:srgbClr val="FFFFFF"/>
                </a:highlight>
              </a:rPr>
              <a:t> phía dưới sẽ không bao giờ được chạy tới.</a:t>
            </a:r>
            <a:endParaRPr sz="1350">
              <a:solidFill>
                <a:srgbClr val="1F2937"/>
              </a:solidFill>
              <a:highlight>
                <a:srgbClr val="FFFFFF"/>
              </a:highlight>
            </a:endParaRPr>
          </a:p>
          <a:p>
            <a:pPr indent="0" lvl="0" marL="457200" rtl="0" algn="just">
              <a:lnSpc>
                <a:spcPct val="160000"/>
              </a:lnSpc>
              <a:spcBef>
                <a:spcPts val="1400"/>
              </a:spcBef>
              <a:spcAft>
                <a:spcPts val="1400"/>
              </a:spcAft>
              <a:buNone/>
            </a:pPr>
            <a:r>
              <a:rPr lang="vi" sz="1350">
                <a:solidFill>
                  <a:srgbClr val="1F2937"/>
                </a:solidFill>
                <a:highlight>
                  <a:srgbClr val="FFFFFF"/>
                </a:highlight>
              </a:rPr>
              <a:t>-Nếu cần xuống dòng thì bạn phải đưa giá trị trả về vào trong cặp dấu ngoặc đơn </a:t>
            </a:r>
            <a:r>
              <a:rPr lang="vi" sz="1350">
                <a:solidFill>
                  <a:srgbClr val="31353A"/>
                </a:solidFill>
                <a:latin typeface="Courier New"/>
                <a:ea typeface="Courier New"/>
                <a:cs typeface="Courier New"/>
                <a:sym typeface="Courier New"/>
              </a:rPr>
              <a:t>()</a:t>
            </a:r>
            <a:endParaRPr sz="1350">
              <a:solidFill>
                <a:srgbClr val="1F2937"/>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8652ffdc59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8652ffdc59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60000"/>
              </a:lnSpc>
              <a:spcBef>
                <a:spcPts val="1400"/>
              </a:spcBef>
              <a:spcAft>
                <a:spcPts val="1400"/>
              </a:spcAft>
              <a:buNone/>
            </a:pPr>
            <a:r>
              <a:t/>
            </a:r>
            <a:endParaRPr sz="1350">
              <a:solidFill>
                <a:srgbClr val="1F2937"/>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874767c56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874767c56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60000"/>
              </a:lnSpc>
              <a:spcBef>
                <a:spcPts val="1400"/>
              </a:spcBef>
              <a:spcAft>
                <a:spcPts val="1400"/>
              </a:spcAft>
              <a:buNone/>
            </a:pPr>
            <a:r>
              <a:t/>
            </a:r>
            <a:endParaRPr sz="1350">
              <a:solidFill>
                <a:srgbClr val="1F2937"/>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8b9cf11a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8b9cf11a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60000"/>
              </a:lnSpc>
              <a:spcBef>
                <a:spcPts val="1400"/>
              </a:spcBef>
              <a:spcAft>
                <a:spcPts val="1400"/>
              </a:spcAft>
              <a:buNone/>
            </a:pPr>
            <a:r>
              <a:t/>
            </a:r>
            <a:endParaRPr sz="1350">
              <a:solidFill>
                <a:srgbClr val="1F2937"/>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8b9cf11a9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8b9cf11a9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60000"/>
              </a:lnSpc>
              <a:spcBef>
                <a:spcPts val="1400"/>
              </a:spcBef>
              <a:spcAft>
                <a:spcPts val="1400"/>
              </a:spcAft>
              <a:buNone/>
            </a:pPr>
            <a:r>
              <a:t/>
            </a:r>
            <a:endParaRPr sz="1350">
              <a:solidFill>
                <a:srgbClr val="1F2937"/>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8b9cf11a9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8b9cf11a9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60000"/>
              </a:lnSpc>
              <a:spcBef>
                <a:spcPts val="1400"/>
              </a:spcBef>
              <a:spcAft>
                <a:spcPts val="1400"/>
              </a:spcAft>
              <a:buNone/>
            </a:pPr>
            <a:r>
              <a:t/>
            </a:r>
            <a:endParaRPr sz="1350">
              <a:solidFill>
                <a:srgbClr val="1F2937"/>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8b9cf11a9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8b9cf11a9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60000"/>
              </a:lnSpc>
              <a:spcBef>
                <a:spcPts val="1400"/>
              </a:spcBef>
              <a:spcAft>
                <a:spcPts val="1400"/>
              </a:spcAft>
              <a:buNone/>
            </a:pPr>
            <a:r>
              <a:t/>
            </a:r>
            <a:endParaRPr sz="1350">
              <a:solidFill>
                <a:srgbClr val="1F2937"/>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8652ffdc5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8652ffdc5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1F2937"/>
              </a:buClr>
              <a:buSzPts val="1350"/>
              <a:buChar char="-"/>
            </a:pPr>
            <a:r>
              <a:rPr lang="vi" sz="1350">
                <a:solidFill>
                  <a:srgbClr val="1F2937"/>
                </a:solidFill>
                <a:highlight>
                  <a:srgbClr val="FFFFFF"/>
                </a:highlight>
              </a:rPr>
              <a:t>Khi gọi hàm, đoạn code bên trong thân hàm sẽ được thực thi.</a:t>
            </a:r>
            <a:endParaRPr sz="1350">
              <a:solidFill>
                <a:srgbClr val="1F2937"/>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8652ffdc59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8652ffdc59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60000"/>
              </a:lnSpc>
              <a:spcBef>
                <a:spcPts val="1400"/>
              </a:spcBef>
              <a:spcAft>
                <a:spcPts val="0"/>
              </a:spcAft>
              <a:buClr>
                <a:srgbClr val="1F2937"/>
              </a:buClr>
              <a:buSzPts val="1400"/>
              <a:buChar char="-"/>
            </a:pPr>
            <a:r>
              <a:rPr lang="vi" sz="1400">
                <a:solidFill>
                  <a:srgbClr val="1F2937"/>
                </a:solidFill>
                <a:highlight>
                  <a:srgbClr val="FFFFFF"/>
                </a:highlight>
              </a:rPr>
              <a:t>Trong ví dụ trên, biến </a:t>
            </a:r>
            <a:r>
              <a:rPr lang="vi" sz="1400">
                <a:solidFill>
                  <a:srgbClr val="31353A"/>
                </a:solidFill>
                <a:highlight>
                  <a:srgbClr val="FFFFFF"/>
                </a:highlight>
                <a:latin typeface="Courier New"/>
                <a:ea typeface="Courier New"/>
                <a:cs typeface="Courier New"/>
                <a:sym typeface="Courier New"/>
              </a:rPr>
              <a:t>message</a:t>
            </a:r>
            <a:r>
              <a:rPr lang="vi" sz="1400">
                <a:solidFill>
                  <a:srgbClr val="1F2937"/>
                </a:solidFill>
                <a:highlight>
                  <a:srgbClr val="FFFFFF"/>
                </a:highlight>
              </a:rPr>
              <a:t> là biến cục bộ bên trong hàm </a:t>
            </a:r>
            <a:r>
              <a:rPr lang="vi" sz="1400">
                <a:solidFill>
                  <a:srgbClr val="31353A"/>
                </a:solidFill>
                <a:highlight>
                  <a:srgbClr val="FFFFFF"/>
                </a:highlight>
                <a:latin typeface="Courier New"/>
                <a:ea typeface="Courier New"/>
                <a:cs typeface="Courier New"/>
                <a:sym typeface="Courier New"/>
              </a:rPr>
              <a:t>sayHello</a:t>
            </a:r>
            <a:r>
              <a:rPr lang="vi" sz="1400">
                <a:solidFill>
                  <a:srgbClr val="1F2937"/>
                </a:solidFill>
                <a:highlight>
                  <a:srgbClr val="FFFFFF"/>
                </a:highlight>
              </a:rPr>
              <a:t>. Tức là biến </a:t>
            </a:r>
            <a:r>
              <a:rPr lang="vi" sz="1400">
                <a:solidFill>
                  <a:srgbClr val="31353A"/>
                </a:solidFill>
                <a:highlight>
                  <a:srgbClr val="FFFFFF"/>
                </a:highlight>
                <a:latin typeface="Courier New"/>
                <a:ea typeface="Courier New"/>
                <a:cs typeface="Courier New"/>
                <a:sym typeface="Courier New"/>
              </a:rPr>
              <a:t>message</a:t>
            </a:r>
            <a:r>
              <a:rPr lang="vi" sz="1400">
                <a:solidFill>
                  <a:srgbClr val="1F2937"/>
                </a:solidFill>
                <a:highlight>
                  <a:srgbClr val="FFFFFF"/>
                </a:highlight>
              </a:rPr>
              <a:t> chỉ dùng được ở trong thân hàm </a:t>
            </a:r>
            <a:r>
              <a:rPr lang="vi" sz="1400">
                <a:solidFill>
                  <a:srgbClr val="31353A"/>
                </a:solidFill>
                <a:highlight>
                  <a:srgbClr val="FFFFFF"/>
                </a:highlight>
                <a:latin typeface="Courier New"/>
                <a:ea typeface="Courier New"/>
                <a:cs typeface="Courier New"/>
                <a:sym typeface="Courier New"/>
              </a:rPr>
              <a:t>sayHello</a:t>
            </a:r>
            <a:r>
              <a:rPr lang="vi" sz="1400">
                <a:solidFill>
                  <a:srgbClr val="1F2937"/>
                </a:solidFill>
                <a:highlight>
                  <a:srgbClr val="FFFFFF"/>
                </a:highlight>
              </a:rPr>
              <a:t>.</a:t>
            </a:r>
            <a:endParaRPr sz="1400">
              <a:solidFill>
                <a:srgbClr val="1F2937"/>
              </a:solidFill>
              <a:highlight>
                <a:srgbClr val="FFFFFF"/>
              </a:highlight>
            </a:endParaRPr>
          </a:p>
          <a:p>
            <a:pPr indent="-317500" lvl="0" marL="457200" rtl="0" algn="just">
              <a:lnSpc>
                <a:spcPct val="160000"/>
              </a:lnSpc>
              <a:spcBef>
                <a:spcPts val="0"/>
              </a:spcBef>
              <a:spcAft>
                <a:spcPts val="0"/>
              </a:spcAft>
              <a:buClr>
                <a:srgbClr val="1F2937"/>
              </a:buClr>
              <a:buSzPts val="1400"/>
              <a:buChar char="-"/>
            </a:pPr>
            <a:r>
              <a:rPr lang="vi" sz="1400">
                <a:solidFill>
                  <a:srgbClr val="1F2937"/>
                </a:solidFill>
                <a:highlight>
                  <a:srgbClr val="FFFFFF"/>
                </a:highlight>
              </a:rPr>
              <a:t>Khi bạn cố gắng truy cập vào biến </a:t>
            </a:r>
            <a:r>
              <a:rPr lang="vi" sz="1400">
                <a:solidFill>
                  <a:srgbClr val="31353A"/>
                </a:solidFill>
                <a:highlight>
                  <a:srgbClr val="FFFFFF"/>
                </a:highlight>
                <a:latin typeface="Courier New"/>
                <a:ea typeface="Courier New"/>
                <a:cs typeface="Courier New"/>
                <a:sym typeface="Courier New"/>
              </a:rPr>
              <a:t>message</a:t>
            </a:r>
            <a:r>
              <a:rPr lang="vi" sz="1400">
                <a:solidFill>
                  <a:srgbClr val="1F2937"/>
                </a:solidFill>
                <a:highlight>
                  <a:srgbClr val="FFFFFF"/>
                </a:highlight>
              </a:rPr>
              <a:t> ở ngoài hàm, bạn sẽ bị lỗi Uncaught ReferenceError: message is not defined.</a:t>
            </a:r>
            <a:endParaRPr sz="1400">
              <a:solidFill>
                <a:srgbClr val="1F2937"/>
              </a:solidFill>
              <a:highlight>
                <a:srgbClr val="FFFFFF"/>
              </a:highlight>
            </a:endParaRPr>
          </a:p>
          <a:p>
            <a:pPr indent="-317500" lvl="0" marL="457200" rtl="0" algn="l">
              <a:spcBef>
                <a:spcPts val="0"/>
              </a:spcBef>
              <a:spcAft>
                <a:spcPts val="0"/>
              </a:spcAft>
              <a:buClr>
                <a:srgbClr val="1F2937"/>
              </a:buClr>
              <a:buSzPts val="1400"/>
              <a:buChar char="-"/>
            </a:pPr>
            <a:r>
              <a:t/>
            </a:r>
            <a:endParaRPr sz="1400">
              <a:solidFill>
                <a:srgbClr val="1F2937"/>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8652ffdc59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8652ffdc59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F2937"/>
              </a:buClr>
              <a:buSzPts val="1400"/>
              <a:buChar char="-"/>
            </a:pPr>
            <a:r>
              <a:t/>
            </a:r>
            <a:endParaRPr sz="1400">
              <a:solidFill>
                <a:srgbClr val="1F2937"/>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652ffdc59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8652ffdc59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60000"/>
              </a:lnSpc>
              <a:spcBef>
                <a:spcPts val="1400"/>
              </a:spcBef>
              <a:spcAft>
                <a:spcPts val="0"/>
              </a:spcAft>
              <a:buNone/>
            </a:pPr>
            <a:r>
              <a:rPr lang="vi">
                <a:solidFill>
                  <a:srgbClr val="1F2937"/>
                </a:solidFill>
                <a:highlight>
                  <a:srgbClr val="FFFFFF"/>
                </a:highlight>
              </a:rPr>
              <a:t>Biến toàn cục</a:t>
            </a:r>
            <a:endParaRPr>
              <a:solidFill>
                <a:srgbClr val="1F2937"/>
              </a:solidFill>
              <a:highlight>
                <a:srgbClr val="FFFFFF"/>
              </a:highlight>
            </a:endParaRPr>
          </a:p>
          <a:p>
            <a:pPr indent="-298450" lvl="0" marL="457200" rtl="0" algn="just">
              <a:lnSpc>
                <a:spcPct val="160000"/>
              </a:lnSpc>
              <a:spcBef>
                <a:spcPts val="1400"/>
              </a:spcBef>
              <a:spcAft>
                <a:spcPts val="0"/>
              </a:spcAft>
              <a:buClr>
                <a:schemeClr val="dk1"/>
              </a:buClr>
              <a:buSzPts val="1100"/>
              <a:buChar char="●"/>
            </a:pPr>
            <a:r>
              <a:rPr lang="vi">
                <a:solidFill>
                  <a:schemeClr val="dk1"/>
                </a:solidFill>
                <a:highlight>
                  <a:srgbClr val="FFFFFF"/>
                </a:highlight>
              </a:rPr>
              <a:t>Một biến được khai báo ở ngoài tất cả các hàm, gọi là biến toàn cục.</a:t>
            </a:r>
            <a:endParaRPr>
              <a:solidFill>
                <a:schemeClr val="dk1"/>
              </a:solidFill>
              <a:highlight>
                <a:srgbClr val="FFFFFF"/>
              </a:highlight>
            </a:endParaRPr>
          </a:p>
          <a:p>
            <a:pPr indent="-298450" lvl="0" marL="457200" rtl="0" algn="just">
              <a:lnSpc>
                <a:spcPct val="160000"/>
              </a:lnSpc>
              <a:spcBef>
                <a:spcPts val="0"/>
              </a:spcBef>
              <a:spcAft>
                <a:spcPts val="0"/>
              </a:spcAft>
              <a:buClr>
                <a:schemeClr val="dk1"/>
              </a:buClr>
              <a:buSzPts val="1100"/>
              <a:buChar char="●"/>
            </a:pPr>
            <a:r>
              <a:rPr lang="vi">
                <a:solidFill>
                  <a:schemeClr val="dk1"/>
                </a:solidFill>
                <a:highlight>
                  <a:srgbClr val="FFFFFF"/>
                </a:highlight>
              </a:rPr>
              <a:t>Biến toàn cục có thể được sử dụng và thay đổi giá trị ở mọi nơi trong chương trình. Vì vậy, bạn nên hạn chế sử dụng biến toàn cục.</a:t>
            </a:r>
            <a:endParaRPr>
              <a:solidFill>
                <a:schemeClr val="dk1"/>
              </a:solidFill>
              <a:highlight>
                <a:srgbClr val="FFFFFF"/>
              </a:highlight>
            </a:endParaRPr>
          </a:p>
          <a:p>
            <a:pPr indent="-298450" lvl="0" marL="457200" rtl="0" algn="just">
              <a:lnSpc>
                <a:spcPct val="160000"/>
              </a:lnSpc>
              <a:spcBef>
                <a:spcPts val="0"/>
              </a:spcBef>
              <a:spcAft>
                <a:spcPts val="0"/>
              </a:spcAft>
              <a:buClr>
                <a:schemeClr val="dk1"/>
              </a:buClr>
              <a:buSzPts val="1100"/>
              <a:buChar char="●"/>
            </a:pPr>
            <a:r>
              <a:rPr lang="vi">
                <a:solidFill>
                  <a:schemeClr val="dk1"/>
                </a:solidFill>
                <a:highlight>
                  <a:srgbClr val="FFFFFF"/>
                </a:highlight>
              </a:rPr>
              <a:t>Điều này giúp hàm trở nên tốt hơn, dễ dàng tái sử dụng hơn (vì nó độc lập với các biến bên ngoài).</a:t>
            </a:r>
            <a:endParaRPr sz="1400">
              <a:solidFill>
                <a:srgbClr val="1F2937"/>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8652ffdc59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8652ffdc5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4325" lvl="0" marL="457200" rtl="0" algn="just">
              <a:lnSpc>
                <a:spcPct val="160000"/>
              </a:lnSpc>
              <a:spcBef>
                <a:spcPts val="1400"/>
              </a:spcBef>
              <a:spcAft>
                <a:spcPts val="0"/>
              </a:spcAft>
              <a:buSzPts val="1350"/>
              <a:buChar char="-"/>
            </a:pPr>
            <a:r>
              <a:rPr lang="vi" sz="1350">
                <a:solidFill>
                  <a:srgbClr val="1F2937"/>
                </a:solidFill>
                <a:highlight>
                  <a:srgbClr val="FFFFFF"/>
                </a:highlight>
              </a:rPr>
              <a:t>Khi hàm </a:t>
            </a:r>
            <a:r>
              <a:rPr lang="vi" sz="1350">
                <a:solidFill>
                  <a:srgbClr val="31353A"/>
                </a:solidFill>
                <a:latin typeface="Courier New"/>
                <a:ea typeface="Courier New"/>
                <a:cs typeface="Courier New"/>
                <a:sym typeface="Courier New"/>
              </a:rPr>
              <a:t>sayHello</a:t>
            </a:r>
            <a:r>
              <a:rPr lang="vi" sz="1350">
                <a:solidFill>
                  <a:srgbClr val="1F2937"/>
                </a:solidFill>
                <a:highlight>
                  <a:srgbClr val="FFFFFF"/>
                </a:highlight>
              </a:rPr>
              <a:t> được gọi, giá trị </a:t>
            </a:r>
            <a:r>
              <a:rPr lang="vi" sz="1350">
                <a:solidFill>
                  <a:schemeClr val="hlink"/>
                </a:solidFill>
                <a:highlight>
                  <a:srgbClr val="FFFFFF"/>
                </a:highlight>
                <a:uFill>
                  <a:noFill/>
                </a:uFill>
                <a:hlinkClick r:id="rId2"/>
              </a:rPr>
              <a:t>string</a:t>
            </a:r>
            <a:r>
              <a:rPr lang="vi" sz="1350">
                <a:solidFill>
                  <a:srgbClr val="1F2937"/>
                </a:solidFill>
                <a:highlight>
                  <a:srgbClr val="FFFFFF"/>
                </a:highlight>
              </a:rPr>
              <a:t> được sao chép (copy) vào biến cục bộ </a:t>
            </a:r>
            <a:r>
              <a:rPr lang="vi" sz="1350">
                <a:solidFill>
                  <a:srgbClr val="31353A"/>
                </a:solidFill>
                <a:latin typeface="Courier New"/>
                <a:ea typeface="Courier New"/>
                <a:cs typeface="Courier New"/>
                <a:sym typeface="Courier New"/>
              </a:rPr>
              <a:t>message</a:t>
            </a:r>
            <a:r>
              <a:rPr lang="vi" sz="1350">
                <a:solidFill>
                  <a:srgbClr val="1F2937"/>
                </a:solidFill>
                <a:highlight>
                  <a:srgbClr val="FFFFFF"/>
                </a:highlight>
              </a:rPr>
              <a:t>. Trong thân hàm sẽ sử dụng biến cục bộ đó.</a:t>
            </a:r>
            <a:endParaRPr sz="1350">
              <a:solidFill>
                <a:srgbClr val="1F2937"/>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8652ffdc59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8652ffdc59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60000"/>
              </a:lnSpc>
              <a:spcBef>
                <a:spcPts val="1400"/>
              </a:spcBef>
              <a:spcAft>
                <a:spcPts val="1400"/>
              </a:spcAft>
              <a:buNone/>
            </a:pPr>
            <a:r>
              <a:rPr lang="vi" sz="1350">
                <a:solidFill>
                  <a:srgbClr val="1F2937"/>
                </a:solidFill>
                <a:highlight>
                  <a:srgbClr val="FFFFFF"/>
                </a:highlight>
              </a:rPr>
              <a:t>Bạn thấy rằng là bên trong hàm đã gán giá trị </a:t>
            </a:r>
            <a:r>
              <a:rPr lang="vi" sz="1350">
                <a:solidFill>
                  <a:srgbClr val="31353A"/>
                </a:solidFill>
                <a:latin typeface="Courier New"/>
                <a:ea typeface="Courier New"/>
                <a:cs typeface="Courier New"/>
                <a:sym typeface="Courier New"/>
              </a:rPr>
              <a:t>Hi!</a:t>
            </a:r>
            <a:r>
              <a:rPr lang="vi" sz="1350">
                <a:solidFill>
                  <a:srgbClr val="1F2937"/>
                </a:solidFill>
                <a:highlight>
                  <a:srgbClr val="FFFFFF"/>
                </a:highlight>
              </a:rPr>
              <a:t> cho biến </a:t>
            </a:r>
            <a:r>
              <a:rPr lang="vi" sz="1350">
                <a:solidFill>
                  <a:srgbClr val="31353A"/>
                </a:solidFill>
                <a:latin typeface="Courier New"/>
                <a:ea typeface="Courier New"/>
                <a:cs typeface="Courier New"/>
                <a:sym typeface="Courier New"/>
              </a:rPr>
              <a:t>message</a:t>
            </a:r>
            <a:r>
              <a:rPr lang="vi" sz="1350">
                <a:solidFill>
                  <a:srgbClr val="1F2937"/>
                </a:solidFill>
                <a:highlight>
                  <a:srgbClr val="FFFFFF"/>
                </a:highlight>
              </a:rPr>
              <a:t>. Nhưng giá trị của biến </a:t>
            </a:r>
            <a:r>
              <a:rPr lang="vi" sz="1350">
                <a:solidFill>
                  <a:srgbClr val="31353A"/>
                </a:solidFill>
                <a:latin typeface="Courier New"/>
                <a:ea typeface="Courier New"/>
                <a:cs typeface="Courier New"/>
                <a:sym typeface="Courier New"/>
              </a:rPr>
              <a:t>message</a:t>
            </a:r>
            <a:r>
              <a:rPr lang="vi" sz="1350">
                <a:solidFill>
                  <a:srgbClr val="1F2937"/>
                </a:solidFill>
                <a:highlight>
                  <a:srgbClr val="FFFFFF"/>
                </a:highlight>
              </a:rPr>
              <a:t> bên ngoài không hề thay đổi.</a:t>
            </a:r>
            <a:endParaRPr sz="1350">
              <a:solidFill>
                <a:srgbClr val="1F2937"/>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8652ffdc59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8652ffdc59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60000"/>
              </a:lnSpc>
              <a:spcBef>
                <a:spcPts val="1400"/>
              </a:spcBef>
              <a:spcAft>
                <a:spcPts val="1400"/>
              </a:spcAft>
              <a:buNone/>
            </a:pPr>
            <a:r>
              <a:t/>
            </a:r>
            <a:endParaRPr sz="1350">
              <a:solidFill>
                <a:srgbClr val="1F2937"/>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8652ffdc59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8652ffdc59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60000"/>
              </a:lnSpc>
              <a:spcBef>
                <a:spcPts val="1400"/>
              </a:spcBef>
              <a:spcAft>
                <a:spcPts val="1400"/>
              </a:spcAft>
              <a:buNone/>
            </a:pPr>
            <a:r>
              <a:rPr lang="vi" sz="1350">
                <a:solidFill>
                  <a:srgbClr val="1F2937"/>
                </a:solidFill>
                <a:highlight>
                  <a:srgbClr val="FFFFFF"/>
                </a:highlight>
              </a:rPr>
              <a:t>Lúc này, nếu bạn không truyền giá trị vào tham số </a:t>
            </a:r>
            <a:r>
              <a:rPr lang="vi" sz="1350">
                <a:solidFill>
                  <a:srgbClr val="31353A"/>
                </a:solidFill>
                <a:latin typeface="Courier New"/>
                <a:ea typeface="Courier New"/>
                <a:cs typeface="Courier New"/>
                <a:sym typeface="Courier New"/>
              </a:rPr>
              <a:t>site</a:t>
            </a:r>
            <a:r>
              <a:rPr lang="vi" sz="1350">
                <a:solidFill>
                  <a:srgbClr val="1F2937"/>
                </a:solidFill>
                <a:highlight>
                  <a:srgbClr val="FFFFFF"/>
                </a:highlight>
              </a:rPr>
              <a:t> thì giá trị của nó mặc định là Việt Nam</a:t>
            </a:r>
            <a:endParaRPr sz="1350">
              <a:solidFill>
                <a:srgbClr val="1F2937"/>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318225" y="133225"/>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 Hàm trong Javascript</a:t>
            </a:r>
            <a:endParaRPr b="1" sz="3000">
              <a:solidFill>
                <a:schemeClr val="lt1"/>
              </a:solidFill>
              <a:latin typeface="Nunito"/>
              <a:ea typeface="Nunito"/>
              <a:cs typeface="Nunito"/>
              <a:sym typeface="Nunito"/>
            </a:endParaRPr>
          </a:p>
        </p:txBody>
      </p:sp>
      <p:sp>
        <p:nvSpPr>
          <p:cNvPr id="278" name="Google Shape;278;p13"/>
          <p:cNvSpPr txBox="1"/>
          <p:nvPr/>
        </p:nvSpPr>
        <p:spPr>
          <a:xfrm>
            <a:off x="266750" y="708575"/>
            <a:ext cx="84363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Roboto"/>
                <a:ea typeface="Roboto"/>
                <a:cs typeface="Roboto"/>
                <a:sym typeface="Roboto"/>
              </a:rPr>
              <a:t>1: Hàm trong Javascript là gì?</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vi" sz="1600">
                <a:solidFill>
                  <a:srgbClr val="FFFFFF"/>
                </a:solidFill>
                <a:latin typeface="Roboto"/>
                <a:ea typeface="Roboto"/>
                <a:cs typeface="Roboto"/>
                <a:sym typeface="Roboto"/>
              </a:rPr>
              <a:t>-Hàm trong JavaScript là một chương trình con giúp thực thi một công việc cụ thể.</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rPr lang="vi" sz="1600">
                <a:solidFill>
                  <a:srgbClr val="FFFFFF"/>
                </a:solidFill>
                <a:latin typeface="Roboto"/>
                <a:ea typeface="Roboto"/>
                <a:cs typeface="Roboto"/>
                <a:sym typeface="Roboto"/>
              </a:rPr>
              <a:t>-Là tập hợp một số dòng code được gom với nhau để thực hiện một công việc nào đó</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rPr lang="vi" sz="1600">
                <a:solidFill>
                  <a:srgbClr val="FFFFFF"/>
                </a:solidFill>
                <a:latin typeface="Roboto"/>
                <a:ea typeface="Roboto"/>
                <a:cs typeface="Roboto"/>
                <a:sym typeface="Roboto"/>
              </a:rPr>
              <a:t>-Để định nghĩa hàm trong JavaScript,  bạn sử dụng từ khoá function với cú pháp là:</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pic>
        <p:nvPicPr>
          <p:cNvPr id="279" name="Google Shape;279;p13"/>
          <p:cNvPicPr preferRelativeResize="0"/>
          <p:nvPr/>
        </p:nvPicPr>
        <p:blipFill>
          <a:blip r:embed="rId3">
            <a:alphaModFix/>
          </a:blip>
          <a:stretch>
            <a:fillRect/>
          </a:stretch>
        </p:blipFill>
        <p:spPr>
          <a:xfrm>
            <a:off x="527550" y="2673425"/>
            <a:ext cx="5143500" cy="1295400"/>
          </a:xfrm>
          <a:prstGeom prst="rect">
            <a:avLst/>
          </a:prstGeom>
          <a:noFill/>
          <a:ln>
            <a:noFill/>
          </a:ln>
        </p:spPr>
      </p:pic>
      <p:sp>
        <p:nvSpPr>
          <p:cNvPr id="280" name="Google Shape;280;p13"/>
          <p:cNvSpPr txBox="1"/>
          <p:nvPr/>
        </p:nvSpPr>
        <p:spPr>
          <a:xfrm>
            <a:off x="5802075" y="2750975"/>
            <a:ext cx="32595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300">
                <a:solidFill>
                  <a:schemeClr val="lt1"/>
                </a:solidFill>
                <a:latin typeface="Nunito"/>
                <a:ea typeface="Nunito"/>
                <a:cs typeface="Nunito"/>
                <a:sym typeface="Nunito"/>
              </a:rPr>
              <a:t>-Trong Đó: </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vi" sz="1300">
                <a:solidFill>
                  <a:schemeClr val="lt1"/>
                </a:solidFill>
                <a:latin typeface="Nunito"/>
                <a:ea typeface="Nunito"/>
                <a:cs typeface="Nunito"/>
                <a:sym typeface="Nunito"/>
              </a:rPr>
              <a:t>+function: là một từ khóa trong JavaScript dùng để định nghĩa hàm.</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vi" sz="1300">
                <a:solidFill>
                  <a:schemeClr val="lt1"/>
                </a:solidFill>
                <a:latin typeface="Nunito"/>
                <a:ea typeface="Nunito"/>
                <a:cs typeface="Nunito"/>
                <a:sym typeface="Nunito"/>
              </a:rPr>
              <a:t>+function Name: là tên của hàm (tên tự đặt).</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vi" sz="1300">
                <a:solidFill>
                  <a:schemeClr val="lt1"/>
                </a:solidFill>
                <a:latin typeface="Nunito"/>
                <a:ea typeface="Nunito"/>
                <a:cs typeface="Nunito"/>
                <a:sym typeface="Nunito"/>
              </a:rPr>
              <a:t>+([thamso1], [thamso2],...): danh sách các tham số của hàm (không bắt buộc).</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vi" sz="1300">
                <a:solidFill>
                  <a:schemeClr val="lt1"/>
                </a:solidFill>
                <a:latin typeface="Nunito"/>
                <a:ea typeface="Nunito"/>
                <a:cs typeface="Nunito"/>
                <a:sym typeface="Nunito"/>
              </a:rPr>
              <a:t>Cuối cùng là thân hàm, bao gồm một hoặc nhiều câu lệnh nằm trong cặp dấu ngoặc {}.</a:t>
            </a:r>
            <a:endParaRPr sz="13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nvSpPr>
        <p:spPr>
          <a:xfrm>
            <a:off x="318225" y="133225"/>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 Hàm trong Javascript</a:t>
            </a:r>
            <a:endParaRPr b="1" sz="3000">
              <a:solidFill>
                <a:schemeClr val="lt1"/>
              </a:solidFill>
              <a:latin typeface="Nunito"/>
              <a:ea typeface="Nunito"/>
              <a:cs typeface="Nunito"/>
              <a:sym typeface="Nunito"/>
            </a:endParaRPr>
          </a:p>
        </p:txBody>
      </p:sp>
      <p:sp>
        <p:nvSpPr>
          <p:cNvPr id="347" name="Google Shape;347;p22"/>
          <p:cNvSpPr txBox="1"/>
          <p:nvPr/>
        </p:nvSpPr>
        <p:spPr>
          <a:xfrm>
            <a:off x="266750" y="708575"/>
            <a:ext cx="84198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Roboto"/>
                <a:ea typeface="Roboto"/>
                <a:cs typeface="Roboto"/>
                <a:sym typeface="Roboto"/>
              </a:rPr>
              <a:t>5: </a:t>
            </a:r>
            <a:r>
              <a:rPr lang="vi" sz="1800">
                <a:solidFill>
                  <a:schemeClr val="lt1"/>
                </a:solidFill>
                <a:latin typeface="Roboto"/>
                <a:ea typeface="Roboto"/>
                <a:cs typeface="Roboto"/>
                <a:sym typeface="Roboto"/>
              </a:rPr>
              <a:t>Return trong JavaScript</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247650" lvl="0" marL="285750" rtl="0" algn="l">
              <a:spcBef>
                <a:spcPts val="0"/>
              </a:spcBef>
              <a:spcAft>
                <a:spcPts val="0"/>
              </a:spcAft>
              <a:buClr>
                <a:schemeClr val="lt1"/>
              </a:buClr>
              <a:buSzPts val="1400"/>
              <a:buFont typeface="Noto Sans Symbols"/>
              <a:buChar char="❖"/>
            </a:pPr>
            <a:r>
              <a:rPr lang="vi">
                <a:solidFill>
                  <a:schemeClr val="lt1"/>
                </a:solidFill>
                <a:latin typeface="Times New Roman"/>
                <a:ea typeface="Times New Roman"/>
                <a:cs typeface="Times New Roman"/>
                <a:sym typeface="Times New Roman"/>
              </a:rPr>
              <a:t>Trong trường hợp ta quan tâm tới kết quả trả về của hàm, ta có thể coi việc thực thi hàm giống như một biểu thức tính toán thông thường, hàm sẽ chạy và trả về cho ta dữ liệu để sử dụng</a:t>
            </a:r>
            <a:endParaRPr>
              <a:solidFill>
                <a:schemeClr val="lt1"/>
              </a:solidFill>
              <a:latin typeface="Times New Roman"/>
              <a:ea typeface="Times New Roman"/>
              <a:cs typeface="Times New Roman"/>
              <a:sym typeface="Times New Roman"/>
            </a:endParaRPr>
          </a:p>
          <a:p>
            <a:pPr indent="-247650" lvl="0" marL="285750" rtl="0" algn="l">
              <a:spcBef>
                <a:spcPts val="0"/>
              </a:spcBef>
              <a:spcAft>
                <a:spcPts val="0"/>
              </a:spcAft>
              <a:buClr>
                <a:schemeClr val="lt1"/>
              </a:buClr>
              <a:buSzPts val="1400"/>
              <a:buFont typeface="Noto Sans Symbols"/>
              <a:buChar char="❖"/>
            </a:pPr>
            <a:r>
              <a:rPr lang="vi">
                <a:solidFill>
                  <a:schemeClr val="lt1"/>
                </a:solidFill>
                <a:latin typeface="Times New Roman"/>
                <a:ea typeface="Times New Roman"/>
                <a:cs typeface="Times New Roman"/>
                <a:sym typeface="Times New Roman"/>
              </a:rPr>
              <a:t>Cần truyền các tham số theo đúng thứ tự khi hàm được tạo ra</a:t>
            </a:r>
            <a:endParaRPr>
              <a:solidFill>
                <a:schemeClr val="lt1"/>
              </a:solidFill>
              <a:latin typeface="Times New Roman"/>
              <a:ea typeface="Times New Roman"/>
              <a:cs typeface="Times New Roman"/>
              <a:sym typeface="Times New Roman"/>
            </a:endParaRPr>
          </a:p>
          <a:p>
            <a:pPr indent="-247650" lvl="0" marL="285750" rtl="0" algn="l">
              <a:spcBef>
                <a:spcPts val="0"/>
              </a:spcBef>
              <a:spcAft>
                <a:spcPts val="0"/>
              </a:spcAft>
              <a:buClr>
                <a:schemeClr val="lt1"/>
              </a:buClr>
              <a:buSzPts val="1400"/>
              <a:buFont typeface="Noto Sans Symbols"/>
              <a:buChar char="❖"/>
            </a:pPr>
            <a:r>
              <a:rPr lang="vi">
                <a:solidFill>
                  <a:schemeClr val="lt1"/>
                </a:solidFill>
                <a:latin typeface="Times New Roman"/>
                <a:ea typeface="Times New Roman"/>
                <a:cs typeface="Times New Roman"/>
                <a:sym typeface="Times New Roman"/>
              </a:rPr>
              <a:t>Ví dụ ta tạo một hàm để có được tổng của 2 số</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sp>
        <p:nvSpPr>
          <p:cNvPr id="348" name="Google Shape;348;p22"/>
          <p:cNvSpPr txBox="1"/>
          <p:nvPr/>
        </p:nvSpPr>
        <p:spPr>
          <a:xfrm>
            <a:off x="266750" y="3150000"/>
            <a:ext cx="8192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p:txBody>
      </p:sp>
      <p:pic>
        <p:nvPicPr>
          <p:cNvPr id="349" name="Google Shape;349;p22"/>
          <p:cNvPicPr preferRelativeResize="0"/>
          <p:nvPr/>
        </p:nvPicPr>
        <p:blipFill>
          <a:blip r:embed="rId3">
            <a:alphaModFix/>
          </a:blip>
          <a:stretch>
            <a:fillRect/>
          </a:stretch>
        </p:blipFill>
        <p:spPr>
          <a:xfrm>
            <a:off x="2675950" y="2286225"/>
            <a:ext cx="4312375" cy="1200150"/>
          </a:xfrm>
          <a:prstGeom prst="rect">
            <a:avLst/>
          </a:prstGeom>
          <a:noFill/>
          <a:ln>
            <a:noFill/>
          </a:ln>
        </p:spPr>
      </p:pic>
      <p:sp>
        <p:nvSpPr>
          <p:cNvPr id="350" name="Google Shape;350;p22"/>
          <p:cNvSpPr txBox="1"/>
          <p:nvPr/>
        </p:nvSpPr>
        <p:spPr>
          <a:xfrm>
            <a:off x="2778800" y="3571475"/>
            <a:ext cx="43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Times New Roman"/>
                <a:ea typeface="Times New Roman"/>
                <a:cs typeface="Times New Roman"/>
                <a:sym typeface="Times New Roman"/>
              </a:rPr>
              <a:t>Khi đó, ta có thể gọi hàm như sau </a:t>
            </a:r>
            <a:endParaRPr sz="1800">
              <a:solidFill>
                <a:schemeClr val="lt1"/>
              </a:solidFill>
              <a:latin typeface="Times New Roman"/>
              <a:ea typeface="Times New Roman"/>
              <a:cs typeface="Times New Roman"/>
              <a:sym typeface="Times New Roman"/>
            </a:endParaRPr>
          </a:p>
        </p:txBody>
      </p:sp>
      <p:pic>
        <p:nvPicPr>
          <p:cNvPr id="351" name="Google Shape;351;p22"/>
          <p:cNvPicPr preferRelativeResize="0"/>
          <p:nvPr/>
        </p:nvPicPr>
        <p:blipFill>
          <a:blip r:embed="rId4">
            <a:alphaModFix/>
          </a:blip>
          <a:stretch>
            <a:fillRect/>
          </a:stretch>
        </p:blipFill>
        <p:spPr>
          <a:xfrm>
            <a:off x="2243800" y="4118275"/>
            <a:ext cx="497205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3"/>
          <p:cNvSpPr txBox="1"/>
          <p:nvPr/>
        </p:nvSpPr>
        <p:spPr>
          <a:xfrm>
            <a:off x="318225" y="133225"/>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 Hàm trong Javascript</a:t>
            </a:r>
            <a:endParaRPr b="1" sz="3000">
              <a:solidFill>
                <a:schemeClr val="lt1"/>
              </a:solidFill>
              <a:latin typeface="Nunito"/>
              <a:ea typeface="Nunito"/>
              <a:cs typeface="Nunito"/>
              <a:sym typeface="Nunito"/>
            </a:endParaRPr>
          </a:p>
        </p:txBody>
      </p:sp>
      <p:sp>
        <p:nvSpPr>
          <p:cNvPr id="357" name="Google Shape;357;p23"/>
          <p:cNvSpPr txBox="1"/>
          <p:nvPr/>
        </p:nvSpPr>
        <p:spPr>
          <a:xfrm>
            <a:off x="266750" y="708575"/>
            <a:ext cx="8419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Roboto"/>
                <a:ea typeface="Roboto"/>
                <a:cs typeface="Roboto"/>
                <a:sym typeface="Roboto"/>
              </a:rPr>
              <a:t>5: Return trong JavaScript</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457200" rtl="0" algn="l">
              <a:spcBef>
                <a:spcPts val="0"/>
              </a:spcBef>
              <a:spcAft>
                <a:spcPts val="0"/>
              </a:spcAft>
              <a:buNone/>
            </a:pPr>
            <a:r>
              <a:rPr lang="vi">
                <a:solidFill>
                  <a:schemeClr val="lt1"/>
                </a:solidFill>
                <a:latin typeface="Times New Roman"/>
                <a:ea typeface="Times New Roman"/>
                <a:cs typeface="Times New Roman"/>
                <a:sym typeface="Times New Roman"/>
              </a:rPr>
              <a:t>Ngoài ra, nếu hàm không có return thì giá trị trả về cũng là undefined:</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sp>
        <p:nvSpPr>
          <p:cNvPr id="358" name="Google Shape;358;p23"/>
          <p:cNvSpPr txBox="1"/>
          <p:nvPr/>
        </p:nvSpPr>
        <p:spPr>
          <a:xfrm>
            <a:off x="266750" y="3150000"/>
            <a:ext cx="8192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p:txBody>
      </p:sp>
      <p:pic>
        <p:nvPicPr>
          <p:cNvPr id="359" name="Google Shape;359;p23"/>
          <p:cNvPicPr preferRelativeResize="0"/>
          <p:nvPr/>
        </p:nvPicPr>
        <p:blipFill>
          <a:blip r:embed="rId3">
            <a:alphaModFix/>
          </a:blip>
          <a:stretch>
            <a:fillRect/>
          </a:stretch>
        </p:blipFill>
        <p:spPr>
          <a:xfrm>
            <a:off x="889550" y="1601975"/>
            <a:ext cx="3790950" cy="1819275"/>
          </a:xfrm>
          <a:prstGeom prst="rect">
            <a:avLst/>
          </a:prstGeom>
          <a:noFill/>
          <a:ln>
            <a:noFill/>
          </a:ln>
        </p:spPr>
      </p:pic>
      <p:pic>
        <p:nvPicPr>
          <p:cNvPr id="360" name="Google Shape;360;p23"/>
          <p:cNvPicPr preferRelativeResize="0"/>
          <p:nvPr/>
        </p:nvPicPr>
        <p:blipFill>
          <a:blip r:embed="rId4">
            <a:alphaModFix/>
          </a:blip>
          <a:stretch>
            <a:fillRect/>
          </a:stretch>
        </p:blipFill>
        <p:spPr>
          <a:xfrm>
            <a:off x="1649963" y="3497125"/>
            <a:ext cx="3800475" cy="137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4"/>
          <p:cNvSpPr txBox="1"/>
          <p:nvPr/>
        </p:nvSpPr>
        <p:spPr>
          <a:xfrm>
            <a:off x="318225" y="133225"/>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 Hàm trong Javascript</a:t>
            </a:r>
            <a:endParaRPr b="1" sz="3000">
              <a:solidFill>
                <a:schemeClr val="lt1"/>
              </a:solidFill>
              <a:latin typeface="Nunito"/>
              <a:ea typeface="Nunito"/>
              <a:cs typeface="Nunito"/>
              <a:sym typeface="Nunito"/>
            </a:endParaRPr>
          </a:p>
        </p:txBody>
      </p:sp>
      <p:sp>
        <p:nvSpPr>
          <p:cNvPr id="366" name="Google Shape;366;p24"/>
          <p:cNvSpPr txBox="1"/>
          <p:nvPr/>
        </p:nvSpPr>
        <p:spPr>
          <a:xfrm>
            <a:off x="266750" y="708575"/>
            <a:ext cx="8419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Roboto"/>
                <a:ea typeface="Roboto"/>
                <a:cs typeface="Roboto"/>
                <a:sym typeface="Roboto"/>
              </a:rPr>
              <a:t>5: Return trong JavaScript</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sp>
        <p:nvSpPr>
          <p:cNvPr id="367" name="Google Shape;367;p24"/>
          <p:cNvSpPr txBox="1"/>
          <p:nvPr/>
        </p:nvSpPr>
        <p:spPr>
          <a:xfrm>
            <a:off x="266750" y="3150000"/>
            <a:ext cx="8192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p:txBody>
      </p:sp>
      <p:pic>
        <p:nvPicPr>
          <p:cNvPr id="368" name="Google Shape;368;p24"/>
          <p:cNvPicPr preferRelativeResize="0"/>
          <p:nvPr/>
        </p:nvPicPr>
        <p:blipFill>
          <a:blip r:embed="rId3">
            <a:alphaModFix/>
          </a:blip>
          <a:stretch>
            <a:fillRect/>
          </a:stretch>
        </p:blipFill>
        <p:spPr>
          <a:xfrm>
            <a:off x="446813" y="1346688"/>
            <a:ext cx="4086225" cy="2238375"/>
          </a:xfrm>
          <a:prstGeom prst="rect">
            <a:avLst/>
          </a:prstGeom>
          <a:noFill/>
          <a:ln>
            <a:noFill/>
          </a:ln>
        </p:spPr>
      </p:pic>
      <p:pic>
        <p:nvPicPr>
          <p:cNvPr id="369" name="Google Shape;369;p24"/>
          <p:cNvPicPr preferRelativeResize="0"/>
          <p:nvPr/>
        </p:nvPicPr>
        <p:blipFill>
          <a:blip r:embed="rId4">
            <a:alphaModFix/>
          </a:blip>
          <a:stretch>
            <a:fillRect/>
          </a:stretch>
        </p:blipFill>
        <p:spPr>
          <a:xfrm>
            <a:off x="5335288" y="1531325"/>
            <a:ext cx="2867025" cy="165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5"/>
          <p:cNvSpPr txBox="1"/>
          <p:nvPr/>
        </p:nvSpPr>
        <p:spPr>
          <a:xfrm>
            <a:off x="309725" y="56700"/>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 Hàm trong Javascript</a:t>
            </a:r>
            <a:endParaRPr b="1" sz="3000">
              <a:solidFill>
                <a:schemeClr val="lt1"/>
              </a:solidFill>
              <a:latin typeface="Nunito"/>
              <a:ea typeface="Nunito"/>
              <a:cs typeface="Nunito"/>
              <a:sym typeface="Nunito"/>
            </a:endParaRPr>
          </a:p>
        </p:txBody>
      </p:sp>
      <p:sp>
        <p:nvSpPr>
          <p:cNvPr id="375" name="Google Shape;375;p25"/>
          <p:cNvSpPr txBox="1"/>
          <p:nvPr/>
        </p:nvSpPr>
        <p:spPr>
          <a:xfrm>
            <a:off x="258250" y="632050"/>
            <a:ext cx="84198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Roboto"/>
                <a:ea typeface="Roboto"/>
                <a:cs typeface="Roboto"/>
                <a:sym typeface="Roboto"/>
              </a:rPr>
              <a:t>6</a:t>
            </a:r>
            <a:r>
              <a:rPr lang="vi" sz="1800">
                <a:solidFill>
                  <a:schemeClr val="lt1"/>
                </a:solidFill>
                <a:latin typeface="Roboto"/>
                <a:ea typeface="Roboto"/>
                <a:cs typeface="Roboto"/>
                <a:sym typeface="Roboto"/>
              </a:rPr>
              <a:t>: Quy tắc đặt tên cho hàm cũng giống như biến</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355600" lvl="1" marL="914400" rtl="0" algn="l">
              <a:spcBef>
                <a:spcPts val="0"/>
              </a:spcBef>
              <a:spcAft>
                <a:spcPts val="0"/>
              </a:spcAft>
              <a:buClr>
                <a:schemeClr val="lt1"/>
              </a:buClr>
              <a:buSzPts val="2000"/>
              <a:buChar char="○"/>
            </a:pPr>
            <a:r>
              <a:rPr lang="vi" sz="2000">
                <a:solidFill>
                  <a:schemeClr val="lt1"/>
                </a:solidFill>
                <a:latin typeface="Times New Roman"/>
                <a:ea typeface="Times New Roman"/>
                <a:cs typeface="Times New Roman"/>
                <a:sym typeface="Times New Roman"/>
              </a:rPr>
              <a:t>Cần đặt các tên có nghĩa , giúp liên tưởng đến công việc mà hàm này sẽ thực hiện</a:t>
            </a:r>
            <a:endParaRPr sz="2000">
              <a:solidFill>
                <a:schemeClr val="lt1"/>
              </a:solidFill>
              <a:latin typeface="Times New Roman"/>
              <a:ea typeface="Times New Roman"/>
              <a:cs typeface="Times New Roman"/>
              <a:sym typeface="Times New Roman"/>
            </a:endParaRPr>
          </a:p>
          <a:p>
            <a:pPr indent="-355600" lvl="1" marL="914400" rtl="0" algn="l">
              <a:spcBef>
                <a:spcPts val="0"/>
              </a:spcBef>
              <a:spcAft>
                <a:spcPts val="0"/>
              </a:spcAft>
              <a:buClr>
                <a:schemeClr val="lt1"/>
              </a:buClr>
              <a:buSzPts val="2000"/>
              <a:buChar char="○"/>
            </a:pPr>
            <a:r>
              <a:rPr lang="vi" sz="2000">
                <a:solidFill>
                  <a:schemeClr val="lt1"/>
                </a:solidFill>
                <a:latin typeface="Times New Roman"/>
                <a:ea typeface="Times New Roman"/>
                <a:cs typeface="Times New Roman"/>
                <a:sym typeface="Times New Roman"/>
              </a:rPr>
              <a:t>Hàm phải bắt đầu bằng chữ hoặc dấu “_”</a:t>
            </a:r>
            <a:endParaRPr/>
          </a:p>
          <a:p>
            <a:pPr indent="-355600" lvl="1" marL="914400" rtl="0" algn="l">
              <a:spcBef>
                <a:spcPts val="0"/>
              </a:spcBef>
              <a:spcAft>
                <a:spcPts val="0"/>
              </a:spcAft>
              <a:buClr>
                <a:schemeClr val="lt1"/>
              </a:buClr>
              <a:buSzPts val="2000"/>
              <a:buChar char="○"/>
            </a:pPr>
            <a:r>
              <a:rPr lang="vi" sz="2000">
                <a:solidFill>
                  <a:schemeClr val="lt1"/>
                </a:solidFill>
                <a:latin typeface="Times New Roman"/>
                <a:ea typeface="Times New Roman"/>
                <a:cs typeface="Times New Roman"/>
                <a:sym typeface="Times New Roman"/>
              </a:rPr>
              <a:t>Không sử dụng các từ khoá có sẵn trong JS</a:t>
            </a:r>
            <a:endParaRPr/>
          </a:p>
          <a:p>
            <a:pPr indent="-355600" lvl="0" marL="457200" rtl="0" algn="l">
              <a:spcBef>
                <a:spcPts val="0"/>
              </a:spcBef>
              <a:spcAft>
                <a:spcPts val="0"/>
              </a:spcAft>
              <a:buClr>
                <a:schemeClr val="lt1"/>
              </a:buClr>
              <a:buSzPts val="2000"/>
              <a:buFont typeface="Noto Sans Symbols"/>
              <a:buChar char="❖"/>
            </a:pPr>
            <a:r>
              <a:rPr lang="vi" sz="2000">
                <a:solidFill>
                  <a:schemeClr val="lt1"/>
                </a:solidFill>
                <a:latin typeface="Times New Roman"/>
                <a:ea typeface="Times New Roman"/>
                <a:cs typeface="Times New Roman"/>
                <a:sym typeface="Times New Roman"/>
              </a:rPr>
              <a:t>Vẫn áp dụng quy tắc thực thi của js, thực hiện từ trên xuống dưới, từ phải qua trái, từ trong ra ngoài</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sp>
        <p:nvSpPr>
          <p:cNvPr id="376" name="Google Shape;376;p25"/>
          <p:cNvSpPr txBox="1"/>
          <p:nvPr/>
        </p:nvSpPr>
        <p:spPr>
          <a:xfrm>
            <a:off x="258250" y="3073475"/>
            <a:ext cx="8192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0" lvl="0" marL="457200" rtl="0" algn="l">
              <a:spcBef>
                <a:spcPts val="0"/>
              </a:spcBef>
              <a:spcAft>
                <a:spcPts val="0"/>
              </a:spcAft>
              <a:buNone/>
            </a:pPr>
            <a:r>
              <a:rPr lang="vi" sz="1600">
                <a:solidFill>
                  <a:schemeClr val="lt1"/>
                </a:solidFill>
                <a:latin typeface="Nunito"/>
                <a:ea typeface="Nunito"/>
                <a:cs typeface="Nunito"/>
                <a:sym typeface="Nunito"/>
              </a:rPr>
              <a:t>Ví dụ một số động từ hay dùng để đặt tên hàm:</a:t>
            </a:r>
            <a:endParaRPr sz="1600">
              <a:solidFill>
                <a:schemeClr val="lt1"/>
              </a:solidFill>
              <a:latin typeface="Nunito"/>
              <a:ea typeface="Nunito"/>
              <a:cs typeface="Nunito"/>
              <a:sym typeface="Nunito"/>
            </a:endParaRPr>
          </a:p>
          <a:p>
            <a:pPr indent="0" lvl="0" marL="457200" rtl="0" algn="l">
              <a:spcBef>
                <a:spcPts val="0"/>
              </a:spcBef>
              <a:spcAft>
                <a:spcPts val="0"/>
              </a:spcAft>
              <a:buNone/>
            </a:pPr>
            <a:r>
              <a:t/>
            </a:r>
            <a:endParaRPr sz="1600">
              <a:solidFill>
                <a:schemeClr val="lt1"/>
              </a:solidFill>
              <a:latin typeface="Nunito"/>
              <a:ea typeface="Nunito"/>
              <a:cs typeface="Nunito"/>
              <a:sym typeface="Nunito"/>
            </a:endParaRPr>
          </a:p>
          <a:p>
            <a:pPr indent="0" lvl="0" marL="457200" rtl="0" algn="l">
              <a:spcBef>
                <a:spcPts val="0"/>
              </a:spcBef>
              <a:spcAft>
                <a:spcPts val="0"/>
              </a:spcAft>
              <a:buNone/>
            </a:pPr>
            <a:r>
              <a:rPr lang="vi" sz="1600">
                <a:solidFill>
                  <a:schemeClr val="lt1"/>
                </a:solidFill>
                <a:latin typeface="Nunito"/>
                <a:ea typeface="Nunito"/>
                <a:cs typeface="Nunito"/>
                <a:sym typeface="Nunito"/>
              </a:rPr>
              <a:t>get... - trả về một giá trị.</a:t>
            </a:r>
            <a:endParaRPr sz="1600">
              <a:solidFill>
                <a:schemeClr val="lt1"/>
              </a:solidFill>
              <a:latin typeface="Nunito"/>
              <a:ea typeface="Nunito"/>
              <a:cs typeface="Nunito"/>
              <a:sym typeface="Nunito"/>
            </a:endParaRPr>
          </a:p>
          <a:p>
            <a:pPr indent="0" lvl="0" marL="457200" rtl="0" algn="l">
              <a:spcBef>
                <a:spcPts val="0"/>
              </a:spcBef>
              <a:spcAft>
                <a:spcPts val="0"/>
              </a:spcAft>
              <a:buNone/>
            </a:pPr>
            <a:r>
              <a:rPr lang="vi" sz="1600">
                <a:solidFill>
                  <a:schemeClr val="lt1"/>
                </a:solidFill>
                <a:latin typeface="Nunito"/>
                <a:ea typeface="Nunito"/>
                <a:cs typeface="Nunito"/>
                <a:sym typeface="Nunito"/>
              </a:rPr>
              <a:t>set... - gán giá trị cho một biến.</a:t>
            </a:r>
            <a:endParaRPr sz="1600">
              <a:solidFill>
                <a:schemeClr val="lt1"/>
              </a:solidFill>
              <a:latin typeface="Nunito"/>
              <a:ea typeface="Nunito"/>
              <a:cs typeface="Nunito"/>
              <a:sym typeface="Nunito"/>
            </a:endParaRPr>
          </a:p>
          <a:p>
            <a:pPr indent="0" lvl="0" marL="457200" rtl="0" algn="l">
              <a:spcBef>
                <a:spcPts val="0"/>
              </a:spcBef>
              <a:spcAft>
                <a:spcPts val="0"/>
              </a:spcAft>
              <a:buNone/>
            </a:pPr>
            <a:r>
              <a:rPr lang="vi" sz="1600">
                <a:solidFill>
                  <a:schemeClr val="lt1"/>
                </a:solidFill>
                <a:latin typeface="Nunito"/>
                <a:ea typeface="Nunito"/>
                <a:cs typeface="Nunito"/>
                <a:sym typeface="Nunito"/>
              </a:rPr>
              <a:t>check... - kiểm tra một số thứ và trả về giá trị boolean.</a:t>
            </a:r>
            <a:endParaRPr sz="1600">
              <a:solidFill>
                <a:schemeClr val="lt1"/>
              </a:solidFill>
              <a:latin typeface="Nunito"/>
              <a:ea typeface="Nunito"/>
              <a:cs typeface="Nunito"/>
              <a:sym typeface="Nunito"/>
            </a:endParaRPr>
          </a:p>
          <a:p>
            <a:pPr indent="0" lvl="0" marL="457200" rtl="0" algn="l">
              <a:spcBef>
                <a:spcPts val="0"/>
              </a:spcBef>
              <a:spcAft>
                <a:spcPts val="0"/>
              </a:spcAft>
              <a:buNone/>
            </a:pPr>
            <a:r>
              <a:rPr lang="vi" sz="1600">
                <a:solidFill>
                  <a:schemeClr val="lt1"/>
                </a:solidFill>
                <a:latin typeface="Nunito"/>
                <a:ea typeface="Nunito"/>
                <a:cs typeface="Nunito"/>
                <a:sym typeface="Nunito"/>
              </a:rPr>
              <a:t>display... - hiển thị một số thứ.</a:t>
            </a:r>
            <a:endParaRPr sz="1600">
              <a:solidFill>
                <a:schemeClr val="lt1"/>
              </a:solidFill>
              <a:latin typeface="Nunito"/>
              <a:ea typeface="Nunito"/>
              <a:cs typeface="Nunito"/>
              <a:sym typeface="Nunito"/>
            </a:endParaRPr>
          </a:p>
          <a:p>
            <a:pPr indent="0" lvl="0" marL="457200" rtl="0" algn="l">
              <a:spcBef>
                <a:spcPts val="0"/>
              </a:spcBef>
              <a:spcAft>
                <a:spcPts val="0"/>
              </a:spcAft>
              <a:buNone/>
            </a:pPr>
            <a:r>
              <a:rPr lang="vi" sz="1600">
                <a:solidFill>
                  <a:schemeClr val="lt1"/>
                </a:solidFill>
                <a:latin typeface="Nunito"/>
                <a:ea typeface="Nunito"/>
                <a:cs typeface="Nunito"/>
                <a:sym typeface="Nunito"/>
              </a:rPr>
              <a:t>…</a:t>
            </a:r>
            <a:endParaRPr sz="1600">
              <a:solidFill>
                <a:schemeClr val="lt1"/>
              </a:solidFill>
              <a:latin typeface="Nunito"/>
              <a:ea typeface="Nunito"/>
              <a:cs typeface="Nunito"/>
              <a:sym typeface="Nuni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p:txBody>
      </p:sp>
      <p:sp>
        <p:nvSpPr>
          <p:cNvPr id="377" name="Google Shape;377;p25"/>
          <p:cNvSpPr txBox="1"/>
          <p:nvPr/>
        </p:nvSpPr>
        <p:spPr>
          <a:xfrm>
            <a:off x="2770300" y="3494950"/>
            <a:ext cx="43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6"/>
          <p:cNvSpPr txBox="1"/>
          <p:nvPr/>
        </p:nvSpPr>
        <p:spPr>
          <a:xfrm>
            <a:off x="309725" y="56700"/>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 Hàm trong Javascript</a:t>
            </a:r>
            <a:endParaRPr b="1" sz="3000">
              <a:solidFill>
                <a:schemeClr val="lt1"/>
              </a:solidFill>
              <a:latin typeface="Nunito"/>
              <a:ea typeface="Nunito"/>
              <a:cs typeface="Nunito"/>
              <a:sym typeface="Nunito"/>
            </a:endParaRPr>
          </a:p>
        </p:txBody>
      </p:sp>
      <p:sp>
        <p:nvSpPr>
          <p:cNvPr id="383" name="Google Shape;383;p26"/>
          <p:cNvSpPr txBox="1"/>
          <p:nvPr/>
        </p:nvSpPr>
        <p:spPr>
          <a:xfrm>
            <a:off x="258250" y="632050"/>
            <a:ext cx="8419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vi" sz="1800">
                <a:solidFill>
                  <a:schemeClr val="lt1"/>
                </a:solidFill>
                <a:latin typeface="Roboto"/>
                <a:ea typeface="Roboto"/>
                <a:cs typeface="Roboto"/>
                <a:sym typeface="Roboto"/>
              </a:rPr>
              <a:t>Bài 1 : cho 2 tham số a và b,viết 1 hàm trả về giá trị nhỏ nhất của 2 số.</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sp>
        <p:nvSpPr>
          <p:cNvPr id="384" name="Google Shape;384;p26"/>
          <p:cNvSpPr txBox="1"/>
          <p:nvPr/>
        </p:nvSpPr>
        <p:spPr>
          <a:xfrm>
            <a:off x="258250" y="3073475"/>
            <a:ext cx="8192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Nunito"/>
              <a:ea typeface="Nunito"/>
              <a:cs typeface="Nunito"/>
              <a:sym typeface="Nunito"/>
            </a:endParaRPr>
          </a:p>
        </p:txBody>
      </p:sp>
      <p:sp>
        <p:nvSpPr>
          <p:cNvPr id="385" name="Google Shape;385;p26"/>
          <p:cNvSpPr txBox="1"/>
          <p:nvPr/>
        </p:nvSpPr>
        <p:spPr>
          <a:xfrm>
            <a:off x="2770300" y="3494950"/>
            <a:ext cx="43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7"/>
          <p:cNvSpPr txBox="1"/>
          <p:nvPr/>
        </p:nvSpPr>
        <p:spPr>
          <a:xfrm>
            <a:off x="309725" y="56700"/>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Call Back</a:t>
            </a:r>
            <a:endParaRPr b="1" sz="3000">
              <a:solidFill>
                <a:schemeClr val="lt1"/>
              </a:solidFill>
              <a:latin typeface="Nunito"/>
              <a:ea typeface="Nunito"/>
              <a:cs typeface="Nunito"/>
              <a:sym typeface="Nunito"/>
            </a:endParaRPr>
          </a:p>
        </p:txBody>
      </p:sp>
      <p:sp>
        <p:nvSpPr>
          <p:cNvPr id="391" name="Google Shape;391;p27"/>
          <p:cNvSpPr txBox="1"/>
          <p:nvPr/>
        </p:nvSpPr>
        <p:spPr>
          <a:xfrm>
            <a:off x="258250" y="632050"/>
            <a:ext cx="8419800" cy="2955300"/>
          </a:xfrm>
          <a:prstGeom prst="rect">
            <a:avLst/>
          </a:prstGeom>
          <a:noFill/>
          <a:ln>
            <a:noFill/>
          </a:ln>
        </p:spPr>
        <p:txBody>
          <a:bodyPr anchorCtr="0" anchor="t" bIns="91425" lIns="91425" spcFirstLastPara="1" rIns="91425" wrap="square" tIns="91425">
            <a:spAutoFit/>
          </a:bodyPr>
          <a:lstStyle/>
          <a:p>
            <a:pPr indent="-285750" lvl="0" marL="285750" rtl="0" algn="l">
              <a:spcBef>
                <a:spcPts val="0"/>
              </a:spcBef>
              <a:spcAft>
                <a:spcPts val="0"/>
              </a:spcAft>
              <a:buClr>
                <a:schemeClr val="lt1"/>
              </a:buClr>
              <a:buSzPts val="2000"/>
              <a:buFont typeface="Noto Sans Symbols"/>
              <a:buChar char="❖"/>
            </a:pPr>
            <a:r>
              <a:rPr lang="vi" sz="2000">
                <a:solidFill>
                  <a:schemeClr val="lt1"/>
                </a:solidFill>
                <a:latin typeface="Times New Roman"/>
                <a:ea typeface="Times New Roman"/>
                <a:cs typeface="Times New Roman"/>
                <a:sym typeface="Times New Roman"/>
              </a:rPr>
              <a:t>Cần phân biệt giữa việc thực thi hàm và bản thân hàm có</a:t>
            </a:r>
            <a:endParaRPr sz="2000">
              <a:solidFill>
                <a:schemeClr val="lt1"/>
              </a:solidFill>
              <a:latin typeface="Times New Roman"/>
              <a:ea typeface="Times New Roman"/>
              <a:cs typeface="Times New Roman"/>
              <a:sym typeface="Times New Roman"/>
            </a:endParaRPr>
          </a:p>
          <a:p>
            <a:pPr indent="-285750" lvl="0" marL="285750" rtl="0" algn="l">
              <a:spcBef>
                <a:spcPts val="0"/>
              </a:spcBef>
              <a:spcAft>
                <a:spcPts val="0"/>
              </a:spcAft>
              <a:buClr>
                <a:schemeClr val="lt1"/>
              </a:buClr>
              <a:buSzPts val="2000"/>
              <a:buFont typeface="Noto Sans Symbols"/>
              <a:buChar char="❖"/>
            </a:pPr>
            <a:r>
              <a:rPr lang="vi" sz="2000">
                <a:solidFill>
                  <a:schemeClr val="lt1"/>
                </a:solidFill>
                <a:latin typeface="Times New Roman"/>
                <a:ea typeface="Times New Roman"/>
                <a:cs typeface="Times New Roman"/>
                <a:sym typeface="Times New Roman"/>
              </a:rPr>
              <a:t>Thực thi là chúng ta trực tiếp khởi động để hàm đó chạy</a:t>
            </a:r>
            <a:endParaRPr sz="2000">
              <a:solidFill>
                <a:schemeClr val="lt1"/>
              </a:solidFill>
              <a:latin typeface="Times New Roman"/>
              <a:ea typeface="Times New Roman"/>
              <a:cs typeface="Times New Roman"/>
              <a:sym typeface="Times New Roman"/>
            </a:endParaRPr>
          </a:p>
          <a:p>
            <a:pPr indent="-285750" lvl="0" marL="285750" rtl="0" algn="l">
              <a:spcBef>
                <a:spcPts val="0"/>
              </a:spcBef>
              <a:spcAft>
                <a:spcPts val="0"/>
              </a:spcAft>
              <a:buClr>
                <a:schemeClr val="lt1"/>
              </a:buClr>
              <a:buSzPts val="2000"/>
              <a:buFont typeface="Noto Sans Symbols"/>
              <a:buChar char="❖"/>
            </a:pPr>
            <a:r>
              <a:rPr lang="vi" sz="2000">
                <a:solidFill>
                  <a:schemeClr val="lt1"/>
                </a:solidFill>
                <a:latin typeface="Times New Roman"/>
                <a:ea typeface="Times New Roman"/>
                <a:cs typeface="Times New Roman"/>
                <a:sym typeface="Times New Roman"/>
              </a:rPr>
              <a:t>Bản thân một hàm chỉ là một kiểu dữ liệu đặc biệt  có kiểu tham chiếu, được sử dụng như các kiểu dữ liệu khác, có thể gán cho biến , có thể làm tham số cho một hàm khác</a:t>
            </a:r>
            <a:endParaRPr sz="2000">
              <a:solidFill>
                <a:schemeClr val="lt1"/>
              </a:solidFill>
              <a:latin typeface="Times New Roman"/>
              <a:ea typeface="Times New Roman"/>
              <a:cs typeface="Times New Roman"/>
              <a:sym typeface="Times New Roman"/>
            </a:endParaRPr>
          </a:p>
          <a:p>
            <a:pPr indent="-285750" lvl="0" marL="285750" rtl="0" algn="l">
              <a:spcBef>
                <a:spcPts val="0"/>
              </a:spcBef>
              <a:spcAft>
                <a:spcPts val="0"/>
              </a:spcAft>
              <a:buClr>
                <a:schemeClr val="lt1"/>
              </a:buClr>
              <a:buSzPts val="2000"/>
              <a:buFont typeface="Noto Sans Symbols"/>
              <a:buChar char="❖"/>
            </a:pPr>
            <a:r>
              <a:rPr lang="vi" sz="2000">
                <a:solidFill>
                  <a:schemeClr val="lt1"/>
                </a:solidFill>
                <a:latin typeface="Times New Roman"/>
                <a:ea typeface="Times New Roman"/>
                <a:cs typeface="Times New Roman"/>
                <a:sym typeface="Times New Roman"/>
              </a:rPr>
              <a:t>Trường hợp một hàm được truyền vào một hàm khác, để hàm khác đó thực thi khi cần thiết được gọi là CALLBACK</a:t>
            </a:r>
            <a:endParaRPr/>
          </a:p>
          <a:p>
            <a:pPr indent="-285750" lvl="0" marL="285750" rtl="0" algn="l">
              <a:spcBef>
                <a:spcPts val="0"/>
              </a:spcBef>
              <a:spcAft>
                <a:spcPts val="0"/>
              </a:spcAft>
              <a:buClr>
                <a:schemeClr val="lt1"/>
              </a:buClr>
              <a:buSzPts val="2000"/>
              <a:buFont typeface="Noto Sans Symbols"/>
              <a:buChar char="❖"/>
            </a:pPr>
            <a:r>
              <a:rPr lang="vi" sz="2000">
                <a:solidFill>
                  <a:schemeClr val="lt1"/>
                </a:solidFill>
                <a:latin typeface="Times New Roman"/>
                <a:ea typeface="Times New Roman"/>
                <a:cs typeface="Times New Roman"/>
                <a:sym typeface="Times New Roman"/>
              </a:rPr>
              <a:t>Callback giống như ta tạo ra một chiếc  máy làm một vài công việc, sau đó giao nó cho một cỗ máy lớn hơn gọi khi nó cần</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8"/>
          <p:cNvSpPr txBox="1"/>
          <p:nvPr/>
        </p:nvSpPr>
        <p:spPr>
          <a:xfrm>
            <a:off x="309725" y="56700"/>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CallBack</a:t>
            </a:r>
            <a:endParaRPr b="1" sz="3000">
              <a:solidFill>
                <a:schemeClr val="lt1"/>
              </a:solidFill>
              <a:latin typeface="Nunito"/>
              <a:ea typeface="Nunito"/>
              <a:cs typeface="Nunito"/>
              <a:sym typeface="Nunito"/>
            </a:endParaRPr>
          </a:p>
        </p:txBody>
      </p:sp>
      <p:sp>
        <p:nvSpPr>
          <p:cNvPr id="397" name="Google Shape;397;p28"/>
          <p:cNvSpPr txBox="1"/>
          <p:nvPr/>
        </p:nvSpPr>
        <p:spPr>
          <a:xfrm>
            <a:off x="258250" y="632050"/>
            <a:ext cx="84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398" name="Google Shape;398;p28"/>
          <p:cNvSpPr txBox="1"/>
          <p:nvPr/>
        </p:nvSpPr>
        <p:spPr>
          <a:xfrm>
            <a:off x="258250" y="3073475"/>
            <a:ext cx="8192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Nunito"/>
              <a:ea typeface="Nunito"/>
              <a:cs typeface="Nunito"/>
              <a:sym typeface="Nunito"/>
            </a:endParaRPr>
          </a:p>
        </p:txBody>
      </p:sp>
      <p:sp>
        <p:nvSpPr>
          <p:cNvPr id="399" name="Google Shape;399;p28"/>
          <p:cNvSpPr txBox="1"/>
          <p:nvPr/>
        </p:nvSpPr>
        <p:spPr>
          <a:xfrm>
            <a:off x="2770300" y="3494950"/>
            <a:ext cx="43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id="400" name="Google Shape;400;p28"/>
          <p:cNvPicPr preferRelativeResize="0"/>
          <p:nvPr/>
        </p:nvPicPr>
        <p:blipFill rotWithShape="1">
          <a:blip r:embed="rId3">
            <a:alphaModFix/>
          </a:blip>
          <a:srcRect b="0" l="0" r="0" t="0"/>
          <a:stretch/>
        </p:blipFill>
        <p:spPr>
          <a:xfrm>
            <a:off x="1315130" y="632043"/>
            <a:ext cx="7046047" cy="42625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9"/>
          <p:cNvSpPr txBox="1"/>
          <p:nvPr/>
        </p:nvSpPr>
        <p:spPr>
          <a:xfrm>
            <a:off x="309725" y="56700"/>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Call Back</a:t>
            </a:r>
            <a:endParaRPr b="1" sz="3000">
              <a:solidFill>
                <a:schemeClr val="lt1"/>
              </a:solidFill>
              <a:latin typeface="Nunito"/>
              <a:ea typeface="Nunito"/>
              <a:cs typeface="Nunito"/>
              <a:sym typeface="Nunito"/>
            </a:endParaRPr>
          </a:p>
        </p:txBody>
      </p:sp>
      <p:sp>
        <p:nvSpPr>
          <p:cNvPr id="406" name="Google Shape;406;p29"/>
          <p:cNvSpPr txBox="1"/>
          <p:nvPr/>
        </p:nvSpPr>
        <p:spPr>
          <a:xfrm>
            <a:off x="258250" y="632050"/>
            <a:ext cx="8419800" cy="1723800"/>
          </a:xfrm>
          <a:prstGeom prst="rect">
            <a:avLst/>
          </a:prstGeom>
          <a:noFill/>
          <a:ln>
            <a:noFill/>
          </a:ln>
        </p:spPr>
        <p:txBody>
          <a:bodyPr anchorCtr="0" anchor="t" bIns="91425" lIns="91425" spcFirstLastPara="1" rIns="91425" wrap="square" tIns="91425">
            <a:spAutoFit/>
          </a:bodyPr>
          <a:lstStyle/>
          <a:p>
            <a:pPr indent="-285750" lvl="0" marL="285750" rtl="0" algn="l">
              <a:spcBef>
                <a:spcPts val="0"/>
              </a:spcBef>
              <a:spcAft>
                <a:spcPts val="0"/>
              </a:spcAft>
              <a:buClr>
                <a:schemeClr val="lt1"/>
              </a:buClr>
              <a:buSzPts val="2000"/>
              <a:buFont typeface="Noto Sans Symbols"/>
              <a:buChar char="❖"/>
            </a:pPr>
            <a:r>
              <a:rPr lang="vi" sz="2000">
                <a:solidFill>
                  <a:schemeClr val="lt1"/>
                </a:solidFill>
                <a:latin typeface="Times New Roman"/>
                <a:ea typeface="Times New Roman"/>
                <a:cs typeface="Times New Roman"/>
                <a:sym typeface="Times New Roman"/>
              </a:rPr>
              <a:t>Callback thường được thấy nhiều khi thao tác với</a:t>
            </a:r>
            <a:endParaRPr sz="2000">
              <a:solidFill>
                <a:schemeClr val="lt1"/>
              </a:solidFill>
              <a:latin typeface="Times New Roman"/>
              <a:ea typeface="Times New Roman"/>
              <a:cs typeface="Times New Roman"/>
              <a:sym typeface="Times New Roman"/>
            </a:endParaRPr>
          </a:p>
          <a:p>
            <a:pPr indent="-342900" lvl="1" marL="800100" rtl="0" algn="l">
              <a:spcBef>
                <a:spcPts val="0"/>
              </a:spcBef>
              <a:spcAft>
                <a:spcPts val="0"/>
              </a:spcAft>
              <a:buClr>
                <a:schemeClr val="lt1"/>
              </a:buClr>
              <a:buSzPts val="2000"/>
              <a:buChar char="•"/>
            </a:pPr>
            <a:r>
              <a:rPr lang="vi" sz="2000">
                <a:solidFill>
                  <a:schemeClr val="lt1"/>
                </a:solidFill>
                <a:latin typeface="Times New Roman"/>
                <a:ea typeface="Times New Roman"/>
                <a:cs typeface="Times New Roman"/>
                <a:sym typeface="Times New Roman"/>
              </a:rPr>
              <a:t>Các sự kiện, tương tác của người dung</a:t>
            </a:r>
            <a:endParaRPr/>
          </a:p>
          <a:p>
            <a:pPr indent="-342900" lvl="1" marL="800100" rtl="0" algn="l">
              <a:spcBef>
                <a:spcPts val="0"/>
              </a:spcBef>
              <a:spcAft>
                <a:spcPts val="0"/>
              </a:spcAft>
              <a:buClr>
                <a:schemeClr val="lt1"/>
              </a:buClr>
              <a:buSzPts val="2000"/>
              <a:buChar char="•"/>
            </a:pPr>
            <a:r>
              <a:rPr lang="vi" sz="2000">
                <a:solidFill>
                  <a:schemeClr val="lt1"/>
                </a:solidFill>
                <a:latin typeface="Times New Roman"/>
                <a:ea typeface="Times New Roman"/>
                <a:cs typeface="Times New Roman"/>
                <a:sym typeface="Times New Roman"/>
              </a:rPr>
              <a:t>Mảng</a:t>
            </a:r>
            <a:endParaRPr sz="2000">
              <a:solidFill>
                <a:schemeClr val="lt1"/>
              </a:solidFill>
              <a:latin typeface="Times New Roman"/>
              <a:ea typeface="Times New Roman"/>
              <a:cs typeface="Times New Roman"/>
              <a:sym typeface="Times New Roman"/>
            </a:endParaRPr>
          </a:p>
          <a:p>
            <a:pPr indent="-342900" lvl="1" marL="800100" rtl="0" algn="l">
              <a:spcBef>
                <a:spcPts val="0"/>
              </a:spcBef>
              <a:spcAft>
                <a:spcPts val="0"/>
              </a:spcAft>
              <a:buClr>
                <a:schemeClr val="lt1"/>
              </a:buClr>
              <a:buSzPts val="2000"/>
              <a:buChar char="•"/>
            </a:pPr>
            <a:r>
              <a:rPr lang="vi" sz="2000">
                <a:solidFill>
                  <a:schemeClr val="lt1"/>
                </a:solidFill>
                <a:latin typeface="Times New Roman"/>
                <a:ea typeface="Times New Roman"/>
                <a:cs typeface="Times New Roman"/>
                <a:sym typeface="Times New Roman"/>
              </a:rPr>
              <a:t>Xử lý kết quả từ một tác vụ bất đồng bộ,</a:t>
            </a:r>
            <a:endParaRPr/>
          </a:p>
          <a:p>
            <a:pPr indent="0" lvl="0" marL="0" rtl="0" algn="l">
              <a:spcBef>
                <a:spcPts val="0"/>
              </a:spcBef>
              <a:spcAft>
                <a:spcPts val="0"/>
              </a:spcAft>
              <a:buNone/>
            </a:pPr>
            <a:r>
              <a:t/>
            </a:r>
            <a:endParaRPr sz="2000">
              <a:solidFill>
                <a:schemeClr val="lt1"/>
              </a:solidFill>
              <a:latin typeface="Times New Roman"/>
              <a:ea typeface="Times New Roman"/>
              <a:cs typeface="Times New Roman"/>
              <a:sym typeface="Times New Roman"/>
            </a:endParaRPr>
          </a:p>
        </p:txBody>
      </p:sp>
      <p:sp>
        <p:nvSpPr>
          <p:cNvPr id="407" name="Google Shape;407;p29"/>
          <p:cNvSpPr txBox="1"/>
          <p:nvPr/>
        </p:nvSpPr>
        <p:spPr>
          <a:xfrm>
            <a:off x="258250" y="3073475"/>
            <a:ext cx="8192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Nunito"/>
              <a:ea typeface="Nunito"/>
              <a:cs typeface="Nunito"/>
              <a:sym typeface="Nunito"/>
            </a:endParaRPr>
          </a:p>
        </p:txBody>
      </p:sp>
      <p:sp>
        <p:nvSpPr>
          <p:cNvPr id="408" name="Google Shape;408;p29"/>
          <p:cNvSpPr txBox="1"/>
          <p:nvPr/>
        </p:nvSpPr>
        <p:spPr>
          <a:xfrm>
            <a:off x="2770300" y="3494950"/>
            <a:ext cx="43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0"/>
          <p:cNvSpPr txBox="1"/>
          <p:nvPr/>
        </p:nvSpPr>
        <p:spPr>
          <a:xfrm>
            <a:off x="309725" y="56700"/>
            <a:ext cx="86886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4800"/>
              <a:buFont typeface="Times New Roman"/>
              <a:buNone/>
            </a:pPr>
            <a:r>
              <a:rPr lang="vi" sz="4800">
                <a:solidFill>
                  <a:schemeClr val="lt1"/>
                </a:solidFill>
                <a:latin typeface="Times New Roman"/>
                <a:ea typeface="Times New Roman"/>
                <a:cs typeface="Times New Roman"/>
                <a:sym typeface="Times New Roman"/>
              </a:rPr>
              <a:t>HÀM KHÔNG TÊN</a:t>
            </a:r>
            <a:endParaRPr sz="48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3000">
              <a:solidFill>
                <a:schemeClr val="lt1"/>
              </a:solidFill>
              <a:latin typeface="Nunito"/>
              <a:ea typeface="Nunito"/>
              <a:cs typeface="Nunito"/>
              <a:sym typeface="Nunito"/>
            </a:endParaRPr>
          </a:p>
        </p:txBody>
      </p:sp>
      <p:sp>
        <p:nvSpPr>
          <p:cNvPr id="414" name="Google Shape;414;p30"/>
          <p:cNvSpPr txBox="1"/>
          <p:nvPr/>
        </p:nvSpPr>
        <p:spPr>
          <a:xfrm>
            <a:off x="258250" y="966975"/>
            <a:ext cx="8419800" cy="2031900"/>
          </a:xfrm>
          <a:prstGeom prst="rect">
            <a:avLst/>
          </a:prstGeom>
          <a:noFill/>
          <a:ln>
            <a:noFill/>
          </a:ln>
        </p:spPr>
        <p:txBody>
          <a:bodyPr anchorCtr="0" anchor="t" bIns="91425" lIns="91425" spcFirstLastPara="1" rIns="91425" wrap="square" tIns="91425">
            <a:spAutoFit/>
          </a:bodyPr>
          <a:lstStyle/>
          <a:p>
            <a:pPr indent="-285750" lvl="0" marL="285750" rtl="0" algn="l">
              <a:spcBef>
                <a:spcPts val="0"/>
              </a:spcBef>
              <a:spcAft>
                <a:spcPts val="0"/>
              </a:spcAft>
              <a:buClr>
                <a:schemeClr val="lt1"/>
              </a:buClr>
              <a:buSzPts val="2000"/>
              <a:buFont typeface="Noto Sans Symbols"/>
              <a:buChar char="❖"/>
            </a:pPr>
            <a:r>
              <a:rPr lang="vi" sz="2000">
                <a:solidFill>
                  <a:schemeClr val="lt1"/>
                </a:solidFill>
                <a:latin typeface="Times New Roman"/>
                <a:ea typeface="Times New Roman"/>
                <a:cs typeface="Times New Roman"/>
                <a:sym typeface="Times New Roman"/>
              </a:rPr>
              <a:t>Đôi khi một số hàm được tạo ra sau đó sử dụng ngay tại thời điểm đó, ta có thể bỏ qua tên của hàm và đặt hàm vào nơi ta sử dụng</a:t>
            </a:r>
            <a:endParaRPr sz="2000">
              <a:solidFill>
                <a:schemeClr val="lt1"/>
              </a:solidFill>
              <a:latin typeface="Times New Roman"/>
              <a:ea typeface="Times New Roman"/>
              <a:cs typeface="Times New Roman"/>
              <a:sym typeface="Times New Roman"/>
            </a:endParaRPr>
          </a:p>
          <a:p>
            <a:pPr indent="-285750" lvl="0" marL="285750" rtl="0" algn="l">
              <a:spcBef>
                <a:spcPts val="0"/>
              </a:spcBef>
              <a:spcAft>
                <a:spcPts val="0"/>
              </a:spcAft>
              <a:buClr>
                <a:schemeClr val="lt1"/>
              </a:buClr>
              <a:buSzPts val="2000"/>
              <a:buFont typeface="Noto Sans Symbols"/>
              <a:buChar char="❖"/>
            </a:pPr>
            <a:r>
              <a:rPr lang="vi" sz="2000">
                <a:solidFill>
                  <a:schemeClr val="lt1"/>
                </a:solidFill>
                <a:latin typeface="Times New Roman"/>
                <a:ea typeface="Times New Roman"/>
                <a:cs typeface="Times New Roman"/>
                <a:sym typeface="Times New Roman"/>
              </a:rPr>
              <a:t>Thông thường được </a:t>
            </a:r>
            <a:r>
              <a:rPr lang="vi" sz="2000">
                <a:solidFill>
                  <a:schemeClr val="lt1"/>
                </a:solidFill>
                <a:latin typeface="Times New Roman"/>
                <a:ea typeface="Times New Roman"/>
                <a:cs typeface="Times New Roman"/>
                <a:sym typeface="Times New Roman"/>
              </a:rPr>
              <a:t>dùng</a:t>
            </a:r>
            <a:r>
              <a:rPr lang="vi" sz="2000">
                <a:solidFill>
                  <a:schemeClr val="lt1"/>
                </a:solidFill>
                <a:latin typeface="Times New Roman"/>
                <a:ea typeface="Times New Roman"/>
                <a:cs typeface="Times New Roman"/>
                <a:sym typeface="Times New Roman"/>
              </a:rPr>
              <a:t> trong trường hợp hàm tự gọi tại thời điểm khởi tạo và callback</a:t>
            </a:r>
            <a:endParaRPr/>
          </a:p>
          <a:p>
            <a:pPr indent="-285750" lvl="0" marL="285750" rtl="0" algn="l">
              <a:spcBef>
                <a:spcPts val="0"/>
              </a:spcBef>
              <a:spcAft>
                <a:spcPts val="0"/>
              </a:spcAft>
              <a:buClr>
                <a:schemeClr val="lt1"/>
              </a:buClr>
              <a:buSzPts val="2000"/>
              <a:buFont typeface="Noto Sans Symbols"/>
              <a:buChar char="❖"/>
            </a:pPr>
            <a:r>
              <a:rPr lang="vi" sz="2000">
                <a:solidFill>
                  <a:schemeClr val="lt1"/>
                </a:solidFill>
                <a:latin typeface="Times New Roman"/>
                <a:ea typeface="Times New Roman"/>
                <a:cs typeface="Times New Roman"/>
                <a:sym typeface="Times New Roman"/>
              </a:rPr>
              <a:t>Giảm bớt lượng code cần viết vì đỡ phải tạo ra biến chỉ </a:t>
            </a:r>
            <a:r>
              <a:rPr lang="vi" sz="2000">
                <a:solidFill>
                  <a:schemeClr val="lt1"/>
                </a:solidFill>
                <a:latin typeface="Times New Roman"/>
                <a:ea typeface="Times New Roman"/>
                <a:cs typeface="Times New Roman"/>
                <a:sym typeface="Times New Roman"/>
              </a:rPr>
              <a:t>dùng</a:t>
            </a:r>
            <a:r>
              <a:rPr lang="vi" sz="2000">
                <a:solidFill>
                  <a:schemeClr val="lt1"/>
                </a:solidFill>
                <a:latin typeface="Times New Roman"/>
                <a:ea typeface="Times New Roman"/>
                <a:cs typeface="Times New Roman"/>
                <a:sym typeface="Times New Roman"/>
              </a:rPr>
              <a:t> một lần tại chính thời điểm tạo ra nó</a:t>
            </a:r>
            <a:endParaRPr sz="2000">
              <a:solidFill>
                <a:schemeClr val="lt1"/>
              </a:solidFill>
              <a:latin typeface="Times New Roman"/>
              <a:ea typeface="Times New Roman"/>
              <a:cs typeface="Times New Roman"/>
              <a:sym typeface="Times New Roman"/>
            </a:endParaRPr>
          </a:p>
        </p:txBody>
      </p:sp>
      <p:sp>
        <p:nvSpPr>
          <p:cNvPr id="415" name="Google Shape;415;p30"/>
          <p:cNvSpPr txBox="1"/>
          <p:nvPr/>
        </p:nvSpPr>
        <p:spPr>
          <a:xfrm>
            <a:off x="258250" y="3073475"/>
            <a:ext cx="8192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Nunito"/>
              <a:ea typeface="Nunito"/>
              <a:cs typeface="Nunito"/>
              <a:sym typeface="Nunito"/>
            </a:endParaRPr>
          </a:p>
        </p:txBody>
      </p:sp>
      <p:sp>
        <p:nvSpPr>
          <p:cNvPr id="416" name="Google Shape;416;p30"/>
          <p:cNvSpPr txBox="1"/>
          <p:nvPr/>
        </p:nvSpPr>
        <p:spPr>
          <a:xfrm>
            <a:off x="2770300" y="3494950"/>
            <a:ext cx="43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id="417" name="Google Shape;417;p30"/>
          <p:cNvPicPr preferRelativeResize="0"/>
          <p:nvPr/>
        </p:nvPicPr>
        <p:blipFill>
          <a:blip r:embed="rId3">
            <a:alphaModFix/>
          </a:blip>
          <a:stretch>
            <a:fillRect/>
          </a:stretch>
        </p:blipFill>
        <p:spPr>
          <a:xfrm>
            <a:off x="472600" y="3180175"/>
            <a:ext cx="8081300" cy="1811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nvSpPr>
        <p:spPr>
          <a:xfrm>
            <a:off x="318225" y="133225"/>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 Hàm trong Javascript</a:t>
            </a:r>
            <a:endParaRPr b="1" sz="3000">
              <a:solidFill>
                <a:schemeClr val="lt1"/>
              </a:solidFill>
              <a:latin typeface="Nunito"/>
              <a:ea typeface="Nunito"/>
              <a:cs typeface="Nunito"/>
              <a:sym typeface="Nunito"/>
            </a:endParaRPr>
          </a:p>
        </p:txBody>
      </p:sp>
      <p:sp>
        <p:nvSpPr>
          <p:cNvPr id="286" name="Google Shape;286;p14"/>
          <p:cNvSpPr txBox="1"/>
          <p:nvPr/>
        </p:nvSpPr>
        <p:spPr>
          <a:xfrm>
            <a:off x="266750" y="708575"/>
            <a:ext cx="84363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Roboto"/>
                <a:ea typeface="Roboto"/>
                <a:cs typeface="Roboto"/>
                <a:sym typeface="Roboto"/>
              </a:rPr>
              <a:t>Ví dụ: hàm sayHello</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pic>
        <p:nvPicPr>
          <p:cNvPr id="287" name="Google Shape;287;p14"/>
          <p:cNvPicPr preferRelativeResize="0"/>
          <p:nvPr/>
        </p:nvPicPr>
        <p:blipFill>
          <a:blip r:embed="rId3">
            <a:alphaModFix/>
          </a:blip>
          <a:stretch>
            <a:fillRect/>
          </a:stretch>
        </p:blipFill>
        <p:spPr>
          <a:xfrm>
            <a:off x="886000" y="1306875"/>
            <a:ext cx="3305175" cy="1095375"/>
          </a:xfrm>
          <a:prstGeom prst="rect">
            <a:avLst/>
          </a:prstGeom>
          <a:noFill/>
          <a:ln>
            <a:noFill/>
          </a:ln>
        </p:spPr>
      </p:pic>
      <p:sp>
        <p:nvSpPr>
          <p:cNvPr id="288" name="Google Shape;288;p14"/>
          <p:cNvSpPr txBox="1"/>
          <p:nvPr/>
        </p:nvSpPr>
        <p:spPr>
          <a:xfrm>
            <a:off x="391800" y="2584250"/>
            <a:ext cx="76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Nunito"/>
                <a:ea typeface="Nunito"/>
                <a:cs typeface="Nunito"/>
                <a:sym typeface="Nunito"/>
              </a:rPr>
              <a:t>Để gọi hàm, bạn sử dụng tên hàm: </a:t>
            </a:r>
            <a:r>
              <a:rPr b="1" lang="vi">
                <a:solidFill>
                  <a:srgbClr val="FF0000"/>
                </a:solidFill>
                <a:latin typeface="Nunito"/>
                <a:ea typeface="Nunito"/>
                <a:cs typeface="Nunito"/>
                <a:sym typeface="Nunito"/>
              </a:rPr>
              <a:t>   sayHello();</a:t>
            </a:r>
            <a:endParaRPr b="1">
              <a:solidFill>
                <a:srgbClr val="FF0000"/>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nvSpPr>
        <p:spPr>
          <a:xfrm>
            <a:off x="318225" y="133225"/>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 Hàm trong Javascript</a:t>
            </a:r>
            <a:endParaRPr b="1" sz="3000">
              <a:solidFill>
                <a:schemeClr val="lt1"/>
              </a:solidFill>
              <a:latin typeface="Nunito"/>
              <a:ea typeface="Nunito"/>
              <a:cs typeface="Nunito"/>
              <a:sym typeface="Nunito"/>
            </a:endParaRPr>
          </a:p>
        </p:txBody>
      </p:sp>
      <p:sp>
        <p:nvSpPr>
          <p:cNvPr id="294" name="Google Shape;294;p15"/>
          <p:cNvSpPr txBox="1"/>
          <p:nvPr/>
        </p:nvSpPr>
        <p:spPr>
          <a:xfrm>
            <a:off x="266750" y="708575"/>
            <a:ext cx="84198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Roboto"/>
                <a:ea typeface="Roboto"/>
                <a:cs typeface="Roboto"/>
                <a:sym typeface="Roboto"/>
              </a:rPr>
              <a:t>2: Biến cục bộ trong hàm</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vi" sz="1600">
                <a:solidFill>
                  <a:srgbClr val="FFFFFF"/>
                </a:solidFill>
                <a:latin typeface="Roboto"/>
                <a:ea typeface="Roboto"/>
                <a:cs typeface="Roboto"/>
                <a:sym typeface="Roboto"/>
              </a:rPr>
              <a:t>Một biến được khai báo bên trong hàm, chỉ sử dụng được bên trong thân hàm đó. Biến này gọi là biến cục bộ (hay biến địa phương).</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sp>
        <p:nvSpPr>
          <p:cNvPr id="295" name="Google Shape;295;p15"/>
          <p:cNvSpPr txBox="1"/>
          <p:nvPr/>
        </p:nvSpPr>
        <p:spPr>
          <a:xfrm>
            <a:off x="318225" y="1825650"/>
            <a:ext cx="81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Nunito"/>
                <a:ea typeface="Nunito"/>
                <a:cs typeface="Nunito"/>
                <a:sym typeface="Nunito"/>
              </a:rPr>
              <a:t>Ví dụ: </a:t>
            </a:r>
            <a:endParaRPr b="1">
              <a:solidFill>
                <a:srgbClr val="FF0000"/>
              </a:solidFill>
              <a:latin typeface="Nunito"/>
              <a:ea typeface="Nunito"/>
              <a:cs typeface="Nunito"/>
              <a:sym typeface="Nunito"/>
            </a:endParaRPr>
          </a:p>
        </p:txBody>
      </p:sp>
      <p:pic>
        <p:nvPicPr>
          <p:cNvPr id="296" name="Google Shape;296;p15"/>
          <p:cNvPicPr preferRelativeResize="0"/>
          <p:nvPr/>
        </p:nvPicPr>
        <p:blipFill>
          <a:blip r:embed="rId3">
            <a:alphaModFix/>
          </a:blip>
          <a:stretch>
            <a:fillRect/>
          </a:stretch>
        </p:blipFill>
        <p:spPr>
          <a:xfrm>
            <a:off x="1861325" y="1944750"/>
            <a:ext cx="3886200" cy="244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nvSpPr>
        <p:spPr>
          <a:xfrm>
            <a:off x="318225" y="133225"/>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 Hàm trong Javascript</a:t>
            </a:r>
            <a:endParaRPr b="1" sz="3000">
              <a:solidFill>
                <a:schemeClr val="lt1"/>
              </a:solidFill>
              <a:latin typeface="Nunito"/>
              <a:ea typeface="Nunito"/>
              <a:cs typeface="Nunito"/>
              <a:sym typeface="Nunito"/>
            </a:endParaRPr>
          </a:p>
        </p:txBody>
      </p:sp>
      <p:sp>
        <p:nvSpPr>
          <p:cNvPr id="302" name="Google Shape;302;p16"/>
          <p:cNvSpPr txBox="1"/>
          <p:nvPr/>
        </p:nvSpPr>
        <p:spPr>
          <a:xfrm>
            <a:off x="266750" y="708575"/>
            <a:ext cx="84198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Roboto"/>
                <a:ea typeface="Roboto"/>
                <a:cs typeface="Roboto"/>
                <a:sym typeface="Roboto"/>
              </a:rPr>
              <a:t>3</a:t>
            </a:r>
            <a:r>
              <a:rPr lang="vi" sz="1800">
                <a:solidFill>
                  <a:schemeClr val="lt1"/>
                </a:solidFill>
                <a:latin typeface="Roboto"/>
                <a:ea typeface="Roboto"/>
                <a:cs typeface="Roboto"/>
                <a:sym typeface="Roboto"/>
              </a:rPr>
              <a:t>: </a:t>
            </a:r>
            <a:r>
              <a:rPr lang="vi" sz="1800">
                <a:solidFill>
                  <a:schemeClr val="lt1"/>
                </a:solidFill>
                <a:latin typeface="Roboto"/>
                <a:ea typeface="Roboto"/>
                <a:cs typeface="Roboto"/>
                <a:sym typeface="Roboto"/>
              </a:rPr>
              <a:t>Biến ngoài hàm trong JavaScript</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vi" sz="1600">
                <a:solidFill>
                  <a:srgbClr val="FFFFFF"/>
                </a:solidFill>
                <a:latin typeface="Roboto"/>
                <a:ea typeface="Roboto"/>
                <a:cs typeface="Roboto"/>
                <a:sym typeface="Roboto"/>
              </a:rPr>
              <a:t>Một hàm trong JavaScript có thể truy cập vào biến được khai báo bên ngoài hàm, ví dụ:</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pic>
        <p:nvPicPr>
          <p:cNvPr id="303" name="Google Shape;303;p16"/>
          <p:cNvPicPr preferRelativeResize="0"/>
          <p:nvPr/>
        </p:nvPicPr>
        <p:blipFill>
          <a:blip r:embed="rId3">
            <a:alphaModFix/>
          </a:blip>
          <a:stretch>
            <a:fillRect/>
          </a:stretch>
        </p:blipFill>
        <p:spPr>
          <a:xfrm>
            <a:off x="2426725" y="1370175"/>
            <a:ext cx="2775125" cy="1763700"/>
          </a:xfrm>
          <a:prstGeom prst="rect">
            <a:avLst/>
          </a:prstGeom>
          <a:noFill/>
          <a:ln>
            <a:noFill/>
          </a:ln>
        </p:spPr>
      </p:pic>
      <p:sp>
        <p:nvSpPr>
          <p:cNvPr id="304" name="Google Shape;304;p16"/>
          <p:cNvSpPr txBox="1"/>
          <p:nvPr/>
        </p:nvSpPr>
        <p:spPr>
          <a:xfrm>
            <a:off x="341800" y="3309525"/>
            <a:ext cx="84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Nunito"/>
                <a:ea typeface="Nunito"/>
                <a:cs typeface="Nunito"/>
                <a:sym typeface="Nunito"/>
              </a:rPr>
              <a:t>bạn có thể thay đổi giá trị của biến ngoài hàm từ trong thân hàm</a:t>
            </a:r>
            <a:endParaRPr>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7"/>
          <p:cNvSpPr txBox="1"/>
          <p:nvPr/>
        </p:nvSpPr>
        <p:spPr>
          <a:xfrm>
            <a:off x="318225" y="133225"/>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 Hàm trong Javascript</a:t>
            </a:r>
            <a:endParaRPr b="1" sz="3000">
              <a:solidFill>
                <a:schemeClr val="lt1"/>
              </a:solidFill>
              <a:latin typeface="Nunito"/>
              <a:ea typeface="Nunito"/>
              <a:cs typeface="Nunito"/>
              <a:sym typeface="Nunito"/>
            </a:endParaRPr>
          </a:p>
        </p:txBody>
      </p:sp>
      <p:sp>
        <p:nvSpPr>
          <p:cNvPr id="310" name="Google Shape;310;p17"/>
          <p:cNvSpPr txBox="1"/>
          <p:nvPr/>
        </p:nvSpPr>
        <p:spPr>
          <a:xfrm>
            <a:off x="266750" y="708575"/>
            <a:ext cx="84198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Roboto"/>
                <a:ea typeface="Roboto"/>
                <a:cs typeface="Roboto"/>
                <a:sym typeface="Roboto"/>
              </a:rPr>
              <a:t>3: Biến ngoài hàm trong JavaScript</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vi" sz="1600">
                <a:solidFill>
                  <a:srgbClr val="FFFFFF"/>
                </a:solidFill>
                <a:latin typeface="Roboto"/>
                <a:ea typeface="Roboto"/>
                <a:cs typeface="Roboto"/>
                <a:sym typeface="Roboto"/>
              </a:rPr>
              <a:t>Tuy nhiên, nếu bên trong thân hàm khai báo một biến trùng tên với biến ngoài hàm thì biến ngoài hàm "bị bỏ qua":</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pic>
        <p:nvPicPr>
          <p:cNvPr id="311" name="Google Shape;311;p17"/>
          <p:cNvPicPr preferRelativeResize="0"/>
          <p:nvPr/>
        </p:nvPicPr>
        <p:blipFill>
          <a:blip r:embed="rId3">
            <a:alphaModFix/>
          </a:blip>
          <a:stretch>
            <a:fillRect/>
          </a:stretch>
        </p:blipFill>
        <p:spPr>
          <a:xfrm>
            <a:off x="1953025" y="1878950"/>
            <a:ext cx="3623201" cy="243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nvSpPr>
        <p:spPr>
          <a:xfrm>
            <a:off x="318225" y="133225"/>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 Hàm trong Javascript</a:t>
            </a:r>
            <a:endParaRPr b="1" sz="3000">
              <a:solidFill>
                <a:schemeClr val="lt1"/>
              </a:solidFill>
              <a:latin typeface="Nunito"/>
              <a:ea typeface="Nunito"/>
              <a:cs typeface="Nunito"/>
              <a:sym typeface="Nunito"/>
            </a:endParaRPr>
          </a:p>
        </p:txBody>
      </p:sp>
      <p:sp>
        <p:nvSpPr>
          <p:cNvPr id="317" name="Google Shape;317;p18"/>
          <p:cNvSpPr txBox="1"/>
          <p:nvPr/>
        </p:nvSpPr>
        <p:spPr>
          <a:xfrm>
            <a:off x="266750" y="708575"/>
            <a:ext cx="84198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Roboto"/>
                <a:ea typeface="Roboto"/>
                <a:cs typeface="Roboto"/>
                <a:sym typeface="Roboto"/>
              </a:rPr>
              <a:t>4</a:t>
            </a:r>
            <a:r>
              <a:rPr lang="vi" sz="1800">
                <a:solidFill>
                  <a:schemeClr val="lt1"/>
                </a:solidFill>
                <a:latin typeface="Roboto"/>
                <a:ea typeface="Roboto"/>
                <a:cs typeface="Roboto"/>
                <a:sym typeface="Roboto"/>
              </a:rPr>
              <a:t>: </a:t>
            </a:r>
            <a:r>
              <a:rPr lang="vi" sz="1800">
                <a:solidFill>
                  <a:schemeClr val="lt1"/>
                </a:solidFill>
                <a:latin typeface="Roboto"/>
                <a:ea typeface="Roboto"/>
                <a:cs typeface="Roboto"/>
                <a:sym typeface="Roboto"/>
              </a:rPr>
              <a:t>Truyền tham số vào hàm</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vi" sz="1800">
                <a:solidFill>
                  <a:schemeClr val="lt1"/>
                </a:solidFill>
                <a:latin typeface="Roboto"/>
                <a:ea typeface="Roboto"/>
                <a:cs typeface="Roboto"/>
                <a:sym typeface="Roboto"/>
              </a:rPr>
              <a:t>Trong trường hợp bạn muốn sử dụng giá trị của biến bên ngoài vào trong thân hàm, bạn có thể truyền tham số vào hàm (thay vì sử dụng biến toàn cục).</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vi" sz="1600">
                <a:solidFill>
                  <a:srgbClr val="FFFFFF"/>
                </a:solidFill>
                <a:latin typeface="Roboto"/>
                <a:ea typeface="Roboto"/>
                <a:cs typeface="Roboto"/>
                <a:sym typeface="Roboto"/>
              </a:rPr>
              <a:t>Ví dụ truyền tham số vào hàm:</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pic>
        <p:nvPicPr>
          <p:cNvPr id="318" name="Google Shape;318;p18"/>
          <p:cNvPicPr preferRelativeResize="0"/>
          <p:nvPr/>
        </p:nvPicPr>
        <p:blipFill>
          <a:blip r:embed="rId3">
            <a:alphaModFix/>
          </a:blip>
          <a:stretch>
            <a:fillRect/>
          </a:stretch>
        </p:blipFill>
        <p:spPr>
          <a:xfrm>
            <a:off x="3120625" y="2368150"/>
            <a:ext cx="3790950" cy="230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nvSpPr>
        <p:spPr>
          <a:xfrm>
            <a:off x="318225" y="133225"/>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 Hàm trong Javascript</a:t>
            </a:r>
            <a:endParaRPr b="1" sz="3000">
              <a:solidFill>
                <a:schemeClr val="lt1"/>
              </a:solidFill>
              <a:latin typeface="Nunito"/>
              <a:ea typeface="Nunito"/>
              <a:cs typeface="Nunito"/>
              <a:sym typeface="Nunito"/>
            </a:endParaRPr>
          </a:p>
        </p:txBody>
      </p:sp>
      <p:sp>
        <p:nvSpPr>
          <p:cNvPr id="324" name="Google Shape;324;p19"/>
          <p:cNvSpPr txBox="1"/>
          <p:nvPr/>
        </p:nvSpPr>
        <p:spPr>
          <a:xfrm>
            <a:off x="266750" y="708575"/>
            <a:ext cx="84198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Roboto"/>
                <a:ea typeface="Roboto"/>
                <a:cs typeface="Roboto"/>
                <a:sym typeface="Roboto"/>
              </a:rPr>
              <a:t>4: Truyền tham số vào hàm</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vi" sz="1800">
                <a:solidFill>
                  <a:schemeClr val="lt1"/>
                </a:solidFill>
                <a:latin typeface="Roboto"/>
                <a:ea typeface="Roboto"/>
                <a:cs typeface="Roboto"/>
                <a:sym typeface="Roboto"/>
              </a:rPr>
              <a:t>khi truyền tham số vào hàm (ngoại trừ object là kiểu dữ liệu tham chiếu), hàm trong JavaScript luôn thực hiện sao chép dữ liệu mà không làm thay đổi giá trị biến bên ngoài.</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pic>
        <p:nvPicPr>
          <p:cNvPr id="325" name="Google Shape;325;p19"/>
          <p:cNvPicPr preferRelativeResize="0"/>
          <p:nvPr/>
        </p:nvPicPr>
        <p:blipFill>
          <a:blip r:embed="rId3">
            <a:alphaModFix/>
          </a:blip>
          <a:stretch>
            <a:fillRect/>
          </a:stretch>
        </p:blipFill>
        <p:spPr>
          <a:xfrm>
            <a:off x="2756300" y="2174300"/>
            <a:ext cx="3424400" cy="219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nvSpPr>
        <p:spPr>
          <a:xfrm>
            <a:off x="318225" y="133225"/>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 Hàm trong Javascript</a:t>
            </a:r>
            <a:endParaRPr b="1" sz="3000">
              <a:solidFill>
                <a:schemeClr val="lt1"/>
              </a:solidFill>
              <a:latin typeface="Nunito"/>
              <a:ea typeface="Nunito"/>
              <a:cs typeface="Nunito"/>
              <a:sym typeface="Nunito"/>
            </a:endParaRPr>
          </a:p>
        </p:txBody>
      </p:sp>
      <p:sp>
        <p:nvSpPr>
          <p:cNvPr id="331" name="Google Shape;331;p20"/>
          <p:cNvSpPr txBox="1"/>
          <p:nvPr/>
        </p:nvSpPr>
        <p:spPr>
          <a:xfrm>
            <a:off x="266750" y="708575"/>
            <a:ext cx="84198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Roboto"/>
                <a:ea typeface="Roboto"/>
                <a:cs typeface="Roboto"/>
                <a:sym typeface="Roboto"/>
              </a:rPr>
              <a:t>4: Truyền tham số vào hàm</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vi" sz="1600">
                <a:solidFill>
                  <a:srgbClr val="FFFFFF"/>
                </a:solidFill>
                <a:latin typeface="Roboto"/>
                <a:ea typeface="Roboto"/>
                <a:cs typeface="Roboto"/>
                <a:sym typeface="Roboto"/>
              </a:rPr>
              <a:t>Số lượng tham số của hàm là không giới hạn.</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pic>
        <p:nvPicPr>
          <p:cNvPr id="332" name="Google Shape;332;p20"/>
          <p:cNvPicPr preferRelativeResize="0"/>
          <p:nvPr/>
        </p:nvPicPr>
        <p:blipFill>
          <a:blip r:embed="rId3">
            <a:alphaModFix/>
          </a:blip>
          <a:stretch>
            <a:fillRect/>
          </a:stretch>
        </p:blipFill>
        <p:spPr>
          <a:xfrm>
            <a:off x="1900138" y="1938338"/>
            <a:ext cx="5153025" cy="126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nvSpPr>
        <p:spPr>
          <a:xfrm>
            <a:off x="318225" y="133225"/>
            <a:ext cx="868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000">
                <a:solidFill>
                  <a:schemeClr val="lt1"/>
                </a:solidFill>
                <a:latin typeface="Nunito"/>
                <a:ea typeface="Nunito"/>
                <a:cs typeface="Nunito"/>
                <a:sym typeface="Nunito"/>
              </a:rPr>
              <a:t> Hàm trong Javascript</a:t>
            </a:r>
            <a:endParaRPr b="1" sz="3000">
              <a:solidFill>
                <a:schemeClr val="lt1"/>
              </a:solidFill>
              <a:latin typeface="Nunito"/>
              <a:ea typeface="Nunito"/>
              <a:cs typeface="Nunito"/>
              <a:sym typeface="Nunito"/>
            </a:endParaRPr>
          </a:p>
        </p:txBody>
      </p:sp>
      <p:sp>
        <p:nvSpPr>
          <p:cNvPr id="338" name="Google Shape;338;p21"/>
          <p:cNvSpPr txBox="1"/>
          <p:nvPr/>
        </p:nvSpPr>
        <p:spPr>
          <a:xfrm>
            <a:off x="266750" y="708575"/>
            <a:ext cx="8419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lt1"/>
                </a:solidFill>
                <a:latin typeface="Roboto"/>
                <a:ea typeface="Roboto"/>
                <a:cs typeface="Roboto"/>
                <a:sym typeface="Roboto"/>
              </a:rPr>
              <a:t>5</a:t>
            </a:r>
            <a:r>
              <a:rPr lang="vi" sz="1800">
                <a:solidFill>
                  <a:schemeClr val="lt1"/>
                </a:solidFill>
                <a:latin typeface="Roboto"/>
                <a:ea typeface="Roboto"/>
                <a:cs typeface="Roboto"/>
                <a:sym typeface="Roboto"/>
              </a:rPr>
              <a:t>: </a:t>
            </a:r>
            <a:r>
              <a:rPr lang="vi" sz="1800">
                <a:solidFill>
                  <a:schemeClr val="lt1"/>
                </a:solidFill>
                <a:latin typeface="Roboto"/>
                <a:ea typeface="Roboto"/>
                <a:cs typeface="Roboto"/>
                <a:sym typeface="Roboto"/>
              </a:rPr>
              <a:t>Giá trị tham số mặc định</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vi" sz="1600">
                <a:solidFill>
                  <a:srgbClr val="FFFFFF"/>
                </a:solidFill>
                <a:latin typeface="Roboto"/>
                <a:ea typeface="Roboto"/>
                <a:cs typeface="Roboto"/>
                <a:sym typeface="Roboto"/>
              </a:rPr>
              <a:t>Đối với hàm có tham số mà khi gọi hàm, bạn không truyền giá trị vào thì giá trị của tham số đó là undefined, ví dụ:</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pic>
        <p:nvPicPr>
          <p:cNvPr id="339" name="Google Shape;339;p21"/>
          <p:cNvPicPr preferRelativeResize="0"/>
          <p:nvPr/>
        </p:nvPicPr>
        <p:blipFill>
          <a:blip r:embed="rId3">
            <a:alphaModFix/>
          </a:blip>
          <a:stretch>
            <a:fillRect/>
          </a:stretch>
        </p:blipFill>
        <p:spPr>
          <a:xfrm>
            <a:off x="2320225" y="1848650"/>
            <a:ext cx="5200650" cy="1076325"/>
          </a:xfrm>
          <a:prstGeom prst="rect">
            <a:avLst/>
          </a:prstGeom>
          <a:noFill/>
          <a:ln>
            <a:noFill/>
          </a:ln>
        </p:spPr>
      </p:pic>
      <p:sp>
        <p:nvSpPr>
          <p:cNvPr id="340" name="Google Shape;340;p21"/>
          <p:cNvSpPr txBox="1"/>
          <p:nvPr/>
        </p:nvSpPr>
        <p:spPr>
          <a:xfrm>
            <a:off x="266750" y="3150000"/>
            <a:ext cx="8192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solidFill>
                  <a:schemeClr val="lt1"/>
                </a:solidFill>
                <a:latin typeface="Roboto"/>
                <a:ea typeface="Roboto"/>
                <a:cs typeface="Roboto"/>
                <a:sym typeface="Roboto"/>
              </a:rPr>
              <a:t>Trong trường hợp này, bạn có thể định nghĩa "giá trị mặc định" cho tham số bằng cách sử dụng toán tử gán = như sau:</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p:txBody>
      </p:sp>
      <p:pic>
        <p:nvPicPr>
          <p:cNvPr id="341" name="Google Shape;341;p21"/>
          <p:cNvPicPr preferRelativeResize="0"/>
          <p:nvPr/>
        </p:nvPicPr>
        <p:blipFill>
          <a:blip r:embed="rId4">
            <a:alphaModFix/>
          </a:blip>
          <a:stretch>
            <a:fillRect/>
          </a:stretch>
        </p:blipFill>
        <p:spPr>
          <a:xfrm>
            <a:off x="3066800" y="3656025"/>
            <a:ext cx="5619750" cy="118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